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1" r:id="rId10"/>
    <p:sldId id="262" r:id="rId11"/>
    <p:sldId id="268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9"/>
  </p:normalViewPr>
  <p:slideViewPr>
    <p:cSldViewPr snapToGrid="0" snapToObjects="1">
      <p:cViewPr>
        <p:scale>
          <a:sx n="108" d="100"/>
          <a:sy n="108" d="100"/>
        </p:scale>
        <p:origin x="54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APIC CHAPTER 13</a:t>
            </a:r>
            <a:br>
              <a:rPr lang="en-US" dirty="0" smtClean="0"/>
            </a:br>
            <a:r>
              <a:rPr lang="en-US" dirty="0" smtClean="0"/>
              <a:t>Journal Club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17, 2018</a:t>
            </a:r>
          </a:p>
          <a:p>
            <a:r>
              <a:rPr lang="en-US" dirty="0" smtClean="0"/>
              <a:t>Presented by: Talia Lefkowitz, BSN, RN, CIC</a:t>
            </a:r>
          </a:p>
          <a:p>
            <a:r>
              <a:rPr lang="en-US" dirty="0" smtClean="0"/>
              <a:t>Mount Sinai Hospital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91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Contact tracing with real-time location system: A case study of increasing relative effectiveness in an emergency department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Contact tracing with real-time location system: A case study of increasing relative effectiveness in an emergency department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American Journal of Infection Control, Volume 45, Issue 12, 1308-11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Thomas R. </a:t>
            </a:r>
            <a:r>
              <a:rPr lang="en-US" dirty="0" err="1" smtClean="0"/>
              <a:t>Hellmich</a:t>
            </a:r>
            <a:r>
              <a:rPr lang="en-US" dirty="0" smtClean="0"/>
              <a:t> MD, Casey M, Clements MD, PhD, </a:t>
            </a:r>
            <a:r>
              <a:rPr lang="en-US" dirty="0" err="1" smtClean="0"/>
              <a:t>Nibras</a:t>
            </a:r>
            <a:r>
              <a:rPr lang="en-US" dirty="0" smtClean="0"/>
              <a:t> El-</a:t>
            </a:r>
            <a:r>
              <a:rPr lang="en-US" dirty="0" err="1" smtClean="0"/>
              <a:t>Sherif</a:t>
            </a:r>
            <a:r>
              <a:rPr lang="en-US" dirty="0" smtClean="0"/>
              <a:t> 	MBBS, </a:t>
            </a:r>
            <a:r>
              <a:rPr lang="en-US" dirty="0" err="1" smtClean="0"/>
              <a:t>Kalyan</a:t>
            </a:r>
            <a:r>
              <a:rPr lang="en-US" dirty="0" smtClean="0"/>
              <a:t> S. </a:t>
            </a:r>
            <a:r>
              <a:rPr lang="en-US" dirty="0" err="1" smtClean="0"/>
              <a:t>Pasupathy</a:t>
            </a:r>
            <a:r>
              <a:rPr lang="en-US" dirty="0" smtClean="0"/>
              <a:t> PhD, David M. </a:t>
            </a:r>
            <a:r>
              <a:rPr lang="en-US" dirty="0" err="1" smtClean="0"/>
              <a:t>Nestler</a:t>
            </a:r>
            <a:r>
              <a:rPr lang="en-US" dirty="0" smtClean="0"/>
              <a:t> MD, MS, Andy 	</a:t>
            </a:r>
            <a:r>
              <a:rPr lang="en-US" dirty="0" err="1" smtClean="0"/>
              <a:t>Boggust</a:t>
            </a:r>
            <a:r>
              <a:rPr lang="en-US" dirty="0" smtClean="0"/>
              <a:t> MD, 	Vickie K. </a:t>
            </a:r>
            <a:r>
              <a:rPr lang="en-US" dirty="0" err="1" smtClean="0"/>
              <a:t>Ernste</a:t>
            </a:r>
            <a:r>
              <a:rPr lang="en-US" dirty="0" smtClean="0"/>
              <a:t> DNP, RN, </a:t>
            </a:r>
            <a:r>
              <a:rPr lang="en-US" dirty="0" err="1" smtClean="0"/>
              <a:t>Gomathi</a:t>
            </a:r>
            <a:r>
              <a:rPr lang="en-US" dirty="0" smtClean="0"/>
              <a:t> </a:t>
            </a:r>
            <a:r>
              <a:rPr lang="en-US" dirty="0" err="1" smtClean="0"/>
              <a:t>Marisamy</a:t>
            </a:r>
            <a:r>
              <a:rPr lang="en-US" dirty="0" smtClean="0"/>
              <a:t> BS, Kyle R. 	Koenig BS, M. Susan 	</a:t>
            </a:r>
            <a:r>
              <a:rPr lang="en-US" dirty="0" err="1" smtClean="0"/>
              <a:t>Hallbeck</a:t>
            </a:r>
            <a:r>
              <a:rPr lang="en-US" dirty="0" smtClean="0"/>
              <a:t> PhD, CPE, PE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Affiliated with Mayo Clinic, Rochester, 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68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79082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Contact tracing is a critical strategy required for timely prevention and control of infectious disease outbreaks</a:t>
            </a:r>
          </a:p>
          <a:p>
            <a:r>
              <a:rPr lang="en-US" dirty="0" smtClean="0"/>
              <a:t>Conventional methods (chart review, staff interviews) are imperfect:</a:t>
            </a:r>
          </a:p>
          <a:p>
            <a:pPr lvl="1"/>
            <a:r>
              <a:rPr lang="en-US" dirty="0" smtClean="0"/>
              <a:t>Time-consuming (30-60 minutes)</a:t>
            </a:r>
          </a:p>
          <a:p>
            <a:pPr lvl="1"/>
            <a:r>
              <a:rPr lang="en-US" dirty="0" smtClean="0"/>
              <a:t>Can miss a significant number of potential exposures</a:t>
            </a:r>
          </a:p>
          <a:p>
            <a:r>
              <a:rPr lang="en-US" dirty="0" smtClean="0"/>
              <a:t>Failure to identify persons in contact with infected patients: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ncreases the risk of transmission</a:t>
            </a:r>
          </a:p>
          <a:p>
            <a:pPr lvl="1"/>
            <a:r>
              <a:rPr lang="en-US" dirty="0" smtClean="0"/>
              <a:t>Places healthcare workers and patients at risk</a:t>
            </a:r>
          </a:p>
          <a:p>
            <a:pPr lvl="1"/>
            <a:r>
              <a:rPr lang="en-US" dirty="0" smtClean="0"/>
              <a:t>Disrupts healthcare services</a:t>
            </a:r>
          </a:p>
          <a:p>
            <a:pPr lvl="1"/>
            <a:r>
              <a:rPr lang="en-US" dirty="0" smtClean="0"/>
              <a:t>Costly for healthcare systems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828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388168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</a:t>
            </a:r>
            <a:r>
              <a:rPr lang="en-US" dirty="0" smtClean="0"/>
              <a:t>ew technology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ay identify exposed individuals in a timely, efficient, and exhaustive manner</a:t>
            </a:r>
          </a:p>
          <a:p>
            <a:pPr lvl="1"/>
            <a:r>
              <a:rPr lang="en-US" dirty="0" smtClean="0"/>
              <a:t>Becoming increasingly affordable</a:t>
            </a:r>
          </a:p>
          <a:p>
            <a:r>
              <a:rPr lang="en-US" dirty="0" smtClean="0"/>
              <a:t>Real-time location systems (RTLS)</a:t>
            </a:r>
          </a:p>
          <a:p>
            <a:pPr lvl="1"/>
            <a:r>
              <a:rPr lang="en-US" dirty="0" smtClean="0"/>
              <a:t>Radiofrequency identification (RFID) tracking</a:t>
            </a:r>
          </a:p>
          <a:p>
            <a:pPr lvl="1"/>
            <a:r>
              <a:rPr lang="en-US" dirty="0" smtClean="0"/>
              <a:t>RFID in healthcare settings</a:t>
            </a:r>
          </a:p>
          <a:p>
            <a:pPr lvl="2"/>
            <a:r>
              <a:rPr lang="en-US" dirty="0" smtClean="0"/>
              <a:t>Face-to-face contact frequency and duration</a:t>
            </a:r>
          </a:p>
          <a:p>
            <a:pPr lvl="2"/>
            <a:r>
              <a:rPr lang="en-US" dirty="0" smtClean="0"/>
              <a:t>Identify the most and least connected health care workers with patients</a:t>
            </a:r>
          </a:p>
          <a:p>
            <a:r>
              <a:rPr lang="en-US" dirty="0" smtClean="0"/>
              <a:t>This study compares current method (chart review) and RTLS tracking for confirmed pertussis cases in an emergency room</a:t>
            </a:r>
          </a:p>
        </p:txBody>
      </p:sp>
    </p:spTree>
    <p:extLst>
      <p:ext uri="{BB962C8B-B14F-4D97-AF65-F5344CB8AC3E}">
        <p14:creationId xmlns:p14="http://schemas.microsoft.com/office/powerpoint/2010/main" val="1530043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Equipment</a:t>
            </a:r>
          </a:p>
          <a:p>
            <a:pPr lvl="1"/>
            <a:r>
              <a:rPr lang="en-US" dirty="0"/>
              <a:t>54,450 </a:t>
            </a:r>
            <a:r>
              <a:rPr lang="en-US" dirty="0" err="1"/>
              <a:t>sq</a:t>
            </a:r>
            <a:r>
              <a:rPr lang="en-US" dirty="0"/>
              <a:t> </a:t>
            </a:r>
            <a:r>
              <a:rPr lang="en-US" dirty="0" err="1"/>
              <a:t>ft</a:t>
            </a:r>
            <a:r>
              <a:rPr lang="en-US" dirty="0"/>
              <a:t> ED and radiology (supporting ED services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194 in-ceiling, passive RFID readers</a:t>
            </a:r>
          </a:p>
          <a:p>
            <a:pPr lvl="2"/>
            <a:r>
              <a:rPr lang="en-US" dirty="0" smtClean="0"/>
              <a:t>734 antennas</a:t>
            </a:r>
          </a:p>
          <a:p>
            <a:pPr lvl="2"/>
            <a:r>
              <a:rPr lang="en-US" dirty="0" smtClean="0"/>
              <a:t>212 locations</a:t>
            </a:r>
          </a:p>
          <a:p>
            <a:pPr lvl="1"/>
            <a:r>
              <a:rPr lang="en-US" dirty="0" smtClean="0"/>
              <a:t>System was reliable for 6 months before data collection</a:t>
            </a:r>
          </a:p>
          <a:p>
            <a:pPr lvl="1"/>
            <a:r>
              <a:rPr lang="en-US" dirty="0" smtClean="0"/>
              <a:t>Core ED staff wore RFID-enabled ID tags</a:t>
            </a:r>
          </a:p>
          <a:p>
            <a:pPr lvl="1"/>
            <a:r>
              <a:rPr lang="en-US" dirty="0" smtClean="0"/>
              <a:t>Some ancillary staff in ED did not have RFID-enabled ID tags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29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protocol</a:t>
            </a:r>
          </a:p>
          <a:p>
            <a:pPr lvl="1"/>
            <a:r>
              <a:rPr lang="en-US" dirty="0" smtClean="0"/>
              <a:t>Retrospective case study</a:t>
            </a:r>
          </a:p>
          <a:p>
            <a:pPr lvl="1"/>
            <a:r>
              <a:rPr lang="en-US" dirty="0" smtClean="0"/>
              <a:t>9 cases of confirmed pertussis June 14- August 31, 2016</a:t>
            </a:r>
          </a:p>
          <a:p>
            <a:pPr lvl="1"/>
            <a:r>
              <a:rPr lang="en-US" dirty="0" smtClean="0"/>
              <a:t>Large ED of tertiary medical center</a:t>
            </a:r>
          </a:p>
          <a:p>
            <a:pPr lvl="2"/>
            <a:r>
              <a:rPr lang="en-US" dirty="0" smtClean="0"/>
              <a:t>74,000 patient encounters per year</a:t>
            </a:r>
          </a:p>
          <a:p>
            <a:pPr lvl="1"/>
            <a:r>
              <a:rPr lang="en-US" dirty="0" smtClean="0"/>
              <a:t>All cases diagnosed within 1-2 days after ED visit, none admitted to hospital</a:t>
            </a:r>
          </a:p>
        </p:txBody>
      </p:sp>
    </p:spTree>
    <p:extLst>
      <p:ext uri="{BB962C8B-B14F-4D97-AF65-F5344CB8AC3E}">
        <p14:creationId xmlns:p14="http://schemas.microsoft.com/office/powerpoint/2010/main" val="857741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90512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Study protocol (continued)</a:t>
            </a:r>
          </a:p>
          <a:p>
            <a:pPr lvl="1"/>
            <a:r>
              <a:rPr lang="en-US" dirty="0"/>
              <a:t>Existing contact tracing protocol</a:t>
            </a:r>
          </a:p>
          <a:p>
            <a:pPr lvl="2"/>
            <a:r>
              <a:rPr lang="en-US" dirty="0"/>
              <a:t>Review of EMR (Infection control and nurse leadership)</a:t>
            </a:r>
          </a:p>
          <a:p>
            <a:pPr lvl="2"/>
            <a:r>
              <a:rPr lang="en-US" dirty="0" smtClean="0"/>
              <a:t>Possible exposure included </a:t>
            </a:r>
            <a:r>
              <a:rPr lang="en-US" dirty="0"/>
              <a:t>any health care worker with face-to-face contact with index patient in exam room or triage area and </a:t>
            </a:r>
            <a:r>
              <a:rPr lang="en-US" dirty="0" smtClean="0"/>
              <a:t>documented in EMR</a:t>
            </a:r>
            <a:endParaRPr lang="en-US" dirty="0"/>
          </a:p>
          <a:p>
            <a:pPr lvl="1"/>
            <a:r>
              <a:rPr lang="en-US" dirty="0" smtClean="0"/>
              <a:t>RTLS event mapping</a:t>
            </a:r>
          </a:p>
          <a:p>
            <a:pPr lvl="2"/>
            <a:r>
              <a:rPr lang="en-US" dirty="0" smtClean="0"/>
              <a:t>Identified patients and staff,  colocations and movement over time and space</a:t>
            </a:r>
          </a:p>
          <a:p>
            <a:pPr lvl="2"/>
            <a:r>
              <a:rPr lang="en-US" dirty="0" smtClean="0"/>
              <a:t>Then, list of possible exposures limited to colocation in ED exam rooms or triage areas where droplet exposures are most likely</a:t>
            </a:r>
          </a:p>
          <a:p>
            <a:pPr lvl="2"/>
            <a:r>
              <a:rPr lang="en-US" dirty="0" smtClean="0"/>
              <a:t>&lt; 5 minutes</a:t>
            </a:r>
          </a:p>
          <a:p>
            <a:pPr lvl="1"/>
            <a:r>
              <a:rPr lang="en-US" dirty="0" smtClean="0"/>
              <a:t>All possible exposures were offered standard prophylaxis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470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Compared number and roles of possible exposures identified via EMR vs RTLS</a:t>
            </a:r>
          </a:p>
          <a:p>
            <a:pPr lvl="1"/>
            <a:r>
              <a:rPr lang="en-US" dirty="0" smtClean="0"/>
              <a:t>Used descriptive statistics and paired </a:t>
            </a:r>
            <a:r>
              <a:rPr lang="en-US" i="1" dirty="0" smtClean="0"/>
              <a:t>t</a:t>
            </a:r>
            <a:r>
              <a:rPr lang="en-US" dirty="0" smtClean="0"/>
              <a:t> tests</a:t>
            </a:r>
          </a:p>
          <a:p>
            <a:pPr lvl="1"/>
            <a:r>
              <a:rPr lang="en-US" dirty="0" smtClean="0"/>
              <a:t>Correlation between length of stay (LOS) and number of contacts identified by each methodology</a:t>
            </a:r>
          </a:p>
        </p:txBody>
      </p:sp>
    </p:spTree>
    <p:extLst>
      <p:ext uri="{BB962C8B-B14F-4D97-AF65-F5344CB8AC3E}">
        <p14:creationId xmlns:p14="http://schemas.microsoft.com/office/powerpoint/2010/main" val="1947707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9 cases of pertussis total</a:t>
            </a:r>
          </a:p>
          <a:p>
            <a:pPr lvl="1"/>
            <a:r>
              <a:rPr lang="en-US" dirty="0" smtClean="0"/>
              <a:t>EMR</a:t>
            </a:r>
          </a:p>
          <a:p>
            <a:pPr lvl="2"/>
            <a:r>
              <a:rPr lang="en-US" dirty="0"/>
              <a:t>I</a:t>
            </a:r>
            <a:r>
              <a:rPr lang="en-US" dirty="0" smtClean="0"/>
              <a:t>dentified 45 potential contacts</a:t>
            </a:r>
          </a:p>
          <a:p>
            <a:pPr lvl="2"/>
            <a:r>
              <a:rPr lang="en-US" dirty="0" smtClean="0"/>
              <a:t>13 were identified by EMR alone (the other 33 were also identified by the RTLS)</a:t>
            </a:r>
          </a:p>
          <a:p>
            <a:pPr lvl="1"/>
            <a:r>
              <a:rPr lang="en-US" dirty="0" smtClean="0"/>
              <a:t>RTLS</a:t>
            </a:r>
          </a:p>
          <a:p>
            <a:pPr lvl="2"/>
            <a:r>
              <a:rPr lang="en-US" dirty="0" smtClean="0"/>
              <a:t>Identified 77 contacts</a:t>
            </a:r>
          </a:p>
          <a:p>
            <a:pPr lvl="2"/>
            <a:r>
              <a:rPr lang="en-US" dirty="0" smtClean="0"/>
              <a:t>Of the 77, 45 were identified by RTLS </a:t>
            </a:r>
            <a:r>
              <a:rPr lang="en-US" dirty="0"/>
              <a:t>alone </a:t>
            </a:r>
            <a:r>
              <a:rPr lang="en-US" dirty="0" smtClean="0"/>
              <a:t>(the </a:t>
            </a:r>
            <a:r>
              <a:rPr lang="en-US" dirty="0"/>
              <a:t>other </a:t>
            </a:r>
            <a:r>
              <a:rPr lang="en-US" dirty="0" smtClean="0"/>
              <a:t>32 were also </a:t>
            </a:r>
            <a:r>
              <a:rPr lang="en-US" dirty="0"/>
              <a:t>identified by the </a:t>
            </a:r>
            <a:r>
              <a:rPr lang="en-US" dirty="0" smtClean="0"/>
              <a:t>EMR)</a:t>
            </a:r>
          </a:p>
          <a:p>
            <a:pPr lvl="2"/>
            <a:r>
              <a:rPr lang="en-US" dirty="0" smtClean="0"/>
              <a:t>RTLS identified 2X possible contacts than EMR (P&lt;.01)</a:t>
            </a:r>
          </a:p>
          <a:p>
            <a:pPr lvl="2"/>
            <a:r>
              <a:rPr lang="en-US" dirty="0" smtClean="0"/>
              <a:t>Increased the average contacts per case from 5/case to 10/case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84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Statistically significant positive correlation with ED LOS and RTLS-identified contacts</a:t>
            </a:r>
          </a:p>
          <a:p>
            <a:pPr lvl="1"/>
            <a:r>
              <a:rPr lang="en-US" dirty="0" smtClean="0"/>
              <a:t>Increase LOS of contagious patients increases potential for nosocomial spread</a:t>
            </a:r>
          </a:p>
          <a:p>
            <a:pPr lvl="1"/>
            <a:r>
              <a:rPr lang="en-US" dirty="0" smtClean="0"/>
              <a:t>The longer the stay = the more encounters with healthcare workers</a:t>
            </a:r>
          </a:p>
          <a:p>
            <a:r>
              <a:rPr lang="en-US" dirty="0" smtClean="0"/>
              <a:t>RTLS saves time and resources</a:t>
            </a:r>
          </a:p>
          <a:p>
            <a:r>
              <a:rPr lang="en-US" dirty="0" smtClean="0"/>
              <a:t>RTLS may reduce recall bias</a:t>
            </a:r>
          </a:p>
          <a:p>
            <a:r>
              <a:rPr lang="en-US" dirty="0" smtClean="0"/>
              <a:t>RTLS failed to identify 13 healthcare workers: 4 were not given RFID,  6 RNs were missed (their antenna has since been moved), 1 MD badge not read, 1 MD not wearing correct RFID badge, and 1 RN not picked up unclear</a:t>
            </a:r>
          </a:p>
          <a:p>
            <a:r>
              <a:rPr lang="en-US" dirty="0" smtClean="0"/>
              <a:t>RTLS is costly, need to justify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5717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limitations which make it less generalizable</a:t>
            </a:r>
          </a:p>
          <a:p>
            <a:pPr lvl="1"/>
            <a:r>
              <a:rPr lang="en-US" dirty="0" smtClean="0"/>
              <a:t>Small sample size</a:t>
            </a:r>
          </a:p>
          <a:p>
            <a:pPr lvl="1"/>
            <a:r>
              <a:rPr lang="en-US" dirty="0" smtClean="0"/>
              <a:t>Only one ED</a:t>
            </a:r>
          </a:p>
          <a:p>
            <a:pPr lvl="1"/>
            <a:r>
              <a:rPr lang="en-US" dirty="0" smtClean="0"/>
              <a:t>Only one disease</a:t>
            </a:r>
          </a:p>
          <a:p>
            <a:pPr lvl="1"/>
            <a:r>
              <a:rPr lang="en-US" dirty="0" smtClean="0"/>
              <a:t>Did not include the mitigating effect of PPE use</a:t>
            </a:r>
          </a:p>
          <a:p>
            <a:pPr lvl="1"/>
            <a:r>
              <a:rPr lang="en-US" dirty="0" smtClean="0"/>
              <a:t>Did not take cost into account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84926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RTLS identified more potential contacts than traditional method</a:t>
            </a:r>
          </a:p>
          <a:p>
            <a:r>
              <a:rPr lang="en-US" dirty="0" smtClean="0"/>
              <a:t>Technology can accelerate the process of active screening and facilitate timely cessation in the chain of transmission</a:t>
            </a:r>
          </a:p>
          <a:p>
            <a:r>
              <a:rPr lang="en-US" dirty="0" smtClean="0"/>
              <a:t>RTLS may be even more beneficial in tertiary care medical systems with higher acuity; event mapping using RTLS is customizable to pick up brief exposures in the event of high-risk emerging infections transmitted by airborne spread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401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251" y="88900"/>
            <a:ext cx="8769350" cy="676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455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492</TotalTime>
  <Words>692</Words>
  <Application>Microsoft Office PowerPoint</Application>
  <PresentationFormat>Custom</PresentationFormat>
  <Paragraphs>89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Circuit</vt:lpstr>
      <vt:lpstr>APIC CHAPTER 13 Journal Club</vt:lpstr>
      <vt:lpstr>Contact tracing with real-time location system: A case study of increasing relative effectiveness in an emergency department </vt:lpstr>
      <vt:lpstr>Background</vt:lpstr>
      <vt:lpstr>Background</vt:lpstr>
      <vt:lpstr>Materials and Methods</vt:lpstr>
      <vt:lpstr>Materials and Methods</vt:lpstr>
      <vt:lpstr>Materials and Methods</vt:lpstr>
      <vt:lpstr>Materials and methods</vt:lpstr>
      <vt:lpstr>Results</vt:lpstr>
      <vt:lpstr>Discussion</vt:lpstr>
      <vt:lpstr>Discussion</vt:lpstr>
      <vt:lpstr>Conclusions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APIC CHAPTER 13 Journal Club</dc:title>
  <dc:creator>Microsoft Office User</dc:creator>
  <cp:lastModifiedBy>Steve</cp:lastModifiedBy>
  <cp:revision>23</cp:revision>
  <dcterms:created xsi:type="dcterms:W3CDTF">2018-01-14T22:08:16Z</dcterms:created>
  <dcterms:modified xsi:type="dcterms:W3CDTF">2018-01-17T04:34:36Z</dcterms:modified>
</cp:coreProperties>
</file>