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78" d="100"/>
          <a:sy n="78" d="100"/>
        </p:scale>
        <p:origin x="-1086" y="-7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C9BE19-751C-4B0F-8F61-1BB308666CB9}" type="datetimeFigureOut">
              <a:rPr lang="en-US" smtClean="0"/>
              <a:t>10/13/2018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48169-CD04-4918-8DE8-C540BC0CF405}" type="slidenum">
              <a:rPr lang="en-US" smtClean="0"/>
              <a:t>‹#›</a:t>
            </a:fld>
            <a:endParaRPr lang="en-US"/>
          </a:p>
        </p:txBody>
      </p:sp>
    </p:spTree>
    <p:extLst>
      <p:ext uri="{BB962C8B-B14F-4D97-AF65-F5344CB8AC3E}">
        <p14:creationId xmlns:p14="http://schemas.microsoft.com/office/powerpoint/2010/main" val="2492203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C9BE19-751C-4B0F-8F61-1BB308666CB9}" type="datetimeFigureOut">
              <a:rPr lang="en-US" smtClean="0"/>
              <a:t>10/13/2018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48169-CD04-4918-8DE8-C540BC0CF405}" type="slidenum">
              <a:rPr lang="en-US" smtClean="0"/>
              <a:t>‹#›</a:t>
            </a:fld>
            <a:endParaRPr lang="en-US"/>
          </a:p>
        </p:txBody>
      </p:sp>
    </p:spTree>
    <p:extLst>
      <p:ext uri="{BB962C8B-B14F-4D97-AF65-F5344CB8AC3E}">
        <p14:creationId xmlns:p14="http://schemas.microsoft.com/office/powerpoint/2010/main" val="3684547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5C9BE19-751C-4B0F-8F61-1BB308666CB9}" type="datetimeFigureOut">
              <a:rPr lang="en-US" smtClean="0"/>
              <a:t>10/13/2018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48169-CD04-4918-8DE8-C540BC0CF405}" type="slidenum">
              <a:rPr lang="en-US" smtClean="0"/>
              <a:t>‹#›</a:t>
            </a:fld>
            <a:endParaRPr lang="en-US"/>
          </a:p>
        </p:txBody>
      </p:sp>
    </p:spTree>
    <p:extLst>
      <p:ext uri="{BB962C8B-B14F-4D97-AF65-F5344CB8AC3E}">
        <p14:creationId xmlns:p14="http://schemas.microsoft.com/office/powerpoint/2010/main" val="1629143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C9BE19-751C-4B0F-8F61-1BB308666CB9}" type="datetimeFigureOut">
              <a:rPr lang="en-US" smtClean="0"/>
              <a:t>10/13/2018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48169-CD04-4918-8DE8-C540BC0CF405}" type="slidenum">
              <a:rPr lang="en-US" smtClean="0"/>
              <a:t>‹#›</a:t>
            </a:fld>
            <a:endParaRPr lang="en-US"/>
          </a:p>
        </p:txBody>
      </p:sp>
    </p:spTree>
    <p:extLst>
      <p:ext uri="{BB962C8B-B14F-4D97-AF65-F5344CB8AC3E}">
        <p14:creationId xmlns:p14="http://schemas.microsoft.com/office/powerpoint/2010/main" val="3276403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C9BE19-751C-4B0F-8F61-1BB308666CB9}" type="datetimeFigureOut">
              <a:rPr lang="en-US" smtClean="0"/>
              <a:t>10/13/2018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48169-CD04-4918-8DE8-C540BC0CF405}" type="slidenum">
              <a:rPr lang="en-US" smtClean="0"/>
              <a:t>‹#›</a:t>
            </a:fld>
            <a:endParaRPr lang="en-US"/>
          </a:p>
        </p:txBody>
      </p:sp>
    </p:spTree>
    <p:extLst>
      <p:ext uri="{BB962C8B-B14F-4D97-AF65-F5344CB8AC3E}">
        <p14:creationId xmlns:p14="http://schemas.microsoft.com/office/powerpoint/2010/main" val="467224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C9BE19-751C-4B0F-8F61-1BB308666CB9}" type="datetimeFigureOut">
              <a:rPr lang="en-US" smtClean="0"/>
              <a:t>10/13/2018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48169-CD04-4918-8DE8-C540BC0CF405}" type="slidenum">
              <a:rPr lang="en-US" smtClean="0"/>
              <a:t>‹#›</a:t>
            </a:fld>
            <a:endParaRPr lang="en-US"/>
          </a:p>
        </p:txBody>
      </p:sp>
    </p:spTree>
    <p:extLst>
      <p:ext uri="{BB962C8B-B14F-4D97-AF65-F5344CB8AC3E}">
        <p14:creationId xmlns:p14="http://schemas.microsoft.com/office/powerpoint/2010/main" val="288836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C9BE19-751C-4B0F-8F61-1BB308666CB9}" type="datetimeFigureOut">
              <a:rPr lang="en-US" smtClean="0"/>
              <a:t>10/13/2018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48169-CD04-4918-8DE8-C540BC0CF405}" type="slidenum">
              <a:rPr lang="en-US" smtClean="0"/>
              <a:t>‹#›</a:t>
            </a:fld>
            <a:endParaRPr lang="en-US"/>
          </a:p>
        </p:txBody>
      </p:sp>
    </p:spTree>
    <p:extLst>
      <p:ext uri="{BB962C8B-B14F-4D97-AF65-F5344CB8AC3E}">
        <p14:creationId xmlns:p14="http://schemas.microsoft.com/office/powerpoint/2010/main" val="1498743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5C9BE19-751C-4B0F-8F61-1BB308666CB9}" type="datetimeFigureOut">
              <a:rPr lang="en-US" smtClean="0"/>
              <a:t>10/13/2018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48169-CD04-4918-8DE8-C540BC0CF405}" type="slidenum">
              <a:rPr lang="en-US" smtClean="0"/>
              <a:t>‹#›</a:t>
            </a:fld>
            <a:endParaRPr lang="en-US"/>
          </a:p>
        </p:txBody>
      </p:sp>
    </p:spTree>
    <p:extLst>
      <p:ext uri="{BB962C8B-B14F-4D97-AF65-F5344CB8AC3E}">
        <p14:creationId xmlns:p14="http://schemas.microsoft.com/office/powerpoint/2010/main" val="3955967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5C9BE19-751C-4B0F-8F61-1BB308666CB9}" type="datetimeFigureOut">
              <a:rPr lang="en-US" smtClean="0"/>
              <a:t>10/13/2018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48169-CD04-4918-8DE8-C540BC0CF405}" type="slidenum">
              <a:rPr lang="en-US" smtClean="0"/>
              <a:t>‹#›</a:t>
            </a:fld>
            <a:endParaRPr lang="en-US"/>
          </a:p>
        </p:txBody>
      </p:sp>
    </p:spTree>
    <p:extLst>
      <p:ext uri="{BB962C8B-B14F-4D97-AF65-F5344CB8AC3E}">
        <p14:creationId xmlns:p14="http://schemas.microsoft.com/office/powerpoint/2010/main" val="3106344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C9BE19-751C-4B0F-8F61-1BB308666CB9}" type="datetimeFigureOut">
              <a:rPr lang="en-US" smtClean="0"/>
              <a:t>10/13/2018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48169-CD04-4918-8DE8-C540BC0CF405}" type="slidenum">
              <a:rPr lang="en-US" smtClean="0"/>
              <a:t>‹#›</a:t>
            </a:fld>
            <a:endParaRPr lang="en-US"/>
          </a:p>
        </p:txBody>
      </p:sp>
    </p:spTree>
    <p:extLst>
      <p:ext uri="{BB962C8B-B14F-4D97-AF65-F5344CB8AC3E}">
        <p14:creationId xmlns:p14="http://schemas.microsoft.com/office/powerpoint/2010/main" val="1154719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C9BE19-751C-4B0F-8F61-1BB308666CB9}" type="datetimeFigureOut">
              <a:rPr lang="en-US" smtClean="0"/>
              <a:t>10/13/2018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48169-CD04-4918-8DE8-C540BC0CF405}" type="slidenum">
              <a:rPr lang="en-US" smtClean="0"/>
              <a:t>‹#›</a:t>
            </a:fld>
            <a:endParaRPr lang="en-US"/>
          </a:p>
        </p:txBody>
      </p:sp>
    </p:spTree>
    <p:extLst>
      <p:ext uri="{BB962C8B-B14F-4D97-AF65-F5344CB8AC3E}">
        <p14:creationId xmlns:p14="http://schemas.microsoft.com/office/powerpoint/2010/main" val="2590168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C9BE19-751C-4B0F-8F61-1BB308666CB9}" type="datetimeFigureOut">
              <a:rPr lang="en-US" smtClean="0"/>
              <a:t>10/13/2018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48169-CD04-4918-8DE8-C540BC0CF405}" type="slidenum">
              <a:rPr lang="en-US" smtClean="0"/>
              <a:t>‹#›</a:t>
            </a:fld>
            <a:endParaRPr lang="en-US"/>
          </a:p>
        </p:txBody>
      </p:sp>
    </p:spTree>
    <p:extLst>
      <p:ext uri="{BB962C8B-B14F-4D97-AF65-F5344CB8AC3E}">
        <p14:creationId xmlns:p14="http://schemas.microsoft.com/office/powerpoint/2010/main" val="3171373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02079"/>
            <a:ext cx="9144000" cy="1278827"/>
          </a:xfrm>
        </p:spPr>
        <p:txBody>
          <a:bodyPr/>
          <a:lstStyle/>
          <a:p>
            <a:r>
              <a:rPr lang="en-US" dirty="0" smtClean="0"/>
              <a:t>Questions and answers</a:t>
            </a:r>
            <a:endParaRPr lang="en-US" dirty="0"/>
          </a:p>
        </p:txBody>
      </p:sp>
      <p:sp>
        <p:nvSpPr>
          <p:cNvPr id="3" name="Subtitle 2"/>
          <p:cNvSpPr>
            <a:spLocks noGrp="1"/>
          </p:cNvSpPr>
          <p:nvPr>
            <p:ph type="subTitle" idx="1"/>
          </p:nvPr>
        </p:nvSpPr>
        <p:spPr>
          <a:xfrm>
            <a:off x="1011936" y="2846134"/>
            <a:ext cx="10143744" cy="3114646"/>
          </a:xfrm>
        </p:spPr>
        <p:txBody>
          <a:bodyPr>
            <a:normAutofit/>
          </a:bodyPr>
          <a:lstStyle/>
          <a:p>
            <a:r>
              <a:rPr lang="en-US" dirty="0" smtClean="0"/>
              <a:t>APIC Greater NY Chapter 13 ~ October 17, 2018</a:t>
            </a:r>
          </a:p>
          <a:p>
            <a:r>
              <a:rPr lang="en-US" dirty="0" smtClean="0"/>
              <a:t>Leonel Destin MD</a:t>
            </a:r>
          </a:p>
          <a:p>
            <a:r>
              <a:rPr lang="en-US" dirty="0" smtClean="0"/>
              <a:t>Associate Professor at </a:t>
            </a:r>
            <a:r>
              <a:rPr lang="en-US" dirty="0" err="1" smtClean="0"/>
              <a:t>Hostos</a:t>
            </a:r>
            <a:r>
              <a:rPr lang="en-US" dirty="0" smtClean="0"/>
              <a:t> Community College, Bronx, New York. City University of New York</a:t>
            </a:r>
          </a:p>
          <a:p>
            <a:r>
              <a:rPr lang="en-US" sz="1700" dirty="0" smtClean="0"/>
              <a:t>Teaching Microbiology, Immunology, Anatomy and Physiology</a:t>
            </a:r>
          </a:p>
          <a:p>
            <a:r>
              <a:rPr lang="en-US" dirty="0" smtClean="0"/>
              <a:t>Associate professor at Hudson Community College, Jersey City, New </a:t>
            </a:r>
            <a:r>
              <a:rPr lang="en-US" dirty="0"/>
              <a:t>J</a:t>
            </a:r>
            <a:r>
              <a:rPr lang="en-US" dirty="0" smtClean="0"/>
              <a:t>ersey</a:t>
            </a:r>
          </a:p>
          <a:p>
            <a:r>
              <a:rPr lang="en-US" sz="1700" dirty="0" smtClean="0"/>
              <a:t>Teaching Epidemiology, Microbiology, infection Prevention, Immunology and Anatomy and Physiology  </a:t>
            </a:r>
          </a:p>
          <a:p>
            <a:endParaRPr lang="en-US" dirty="0"/>
          </a:p>
        </p:txBody>
      </p:sp>
    </p:spTree>
    <p:extLst>
      <p:ext uri="{BB962C8B-B14F-4D97-AF65-F5344CB8AC3E}">
        <p14:creationId xmlns:p14="http://schemas.microsoft.com/office/powerpoint/2010/main" val="1502978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0" y="1308291"/>
            <a:ext cx="6096000" cy="4241418"/>
          </a:xfrm>
          <a:prstGeom prst="rect">
            <a:avLst/>
          </a:prstGeom>
        </p:spPr>
        <p:txBody>
          <a:bodyPr>
            <a:spAutoFit/>
          </a:bodyPr>
          <a:lstStyle/>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1) The </a:t>
            </a:r>
            <a:r>
              <a:rPr lang="en-US" dirty="0">
                <a:latin typeface="Calibri" panose="020F0502020204030204" pitchFamily="34" charset="0"/>
                <a:ea typeface="Calibri" panose="020F0502020204030204" pitchFamily="34" charset="0"/>
                <a:cs typeface="Times New Roman" panose="02020603050405020304" pitchFamily="18" charset="0"/>
              </a:rPr>
              <a:t>IP has been benchmarking her data to other facilities performing similar activities for a period of time. The IP should analyze the entire process to ensure that which of the following condition are met?</a:t>
            </a:r>
          </a:p>
          <a:p>
            <a:pPr marL="342900" marR="0" lvl="0" indent="-342900">
              <a:lnSpc>
                <a:spcPct val="107000"/>
              </a:lnSpc>
              <a:spcBef>
                <a:spcPts val="0"/>
              </a:spcBef>
              <a:spcAft>
                <a:spcPts val="0"/>
              </a:spcAft>
              <a:buFont typeface="+mj-lt"/>
              <a:buAutoNum type="arabicParenR"/>
            </a:pPr>
            <a:r>
              <a:rPr lang="en-US" dirty="0" smtClean="0">
                <a:latin typeface="Calibri" panose="020F0502020204030204" pitchFamily="34" charset="0"/>
                <a:ea typeface="Calibri" panose="020F0502020204030204" pitchFamily="34" charset="0"/>
                <a:cs typeface="Times New Roman" panose="02020603050405020304" pitchFamily="18" charset="0"/>
              </a:rPr>
              <a:t>Standardized </a:t>
            </a:r>
            <a:r>
              <a:rPr lang="en-US" dirty="0">
                <a:latin typeface="Calibri" panose="020F0502020204030204" pitchFamily="34" charset="0"/>
                <a:ea typeface="Calibri" panose="020F0502020204030204" pitchFamily="34" charset="0"/>
                <a:cs typeface="Times New Roman" panose="02020603050405020304" pitchFamily="18" charset="0"/>
              </a:rPr>
              <a:t>definitions are used consistently</a:t>
            </a:r>
          </a:p>
          <a:p>
            <a:pPr marL="342900" marR="0" lvl="0" indent="-342900">
              <a:lnSpc>
                <a:spcPct val="107000"/>
              </a:lnSpc>
              <a:spcBef>
                <a:spcPts val="0"/>
              </a:spcBef>
              <a:spcAft>
                <a:spcPts val="0"/>
              </a:spcAft>
              <a:buFont typeface="+mj-lt"/>
              <a:buAutoNum type="arabicParenR"/>
            </a:pPr>
            <a:r>
              <a:rPr lang="en-US" dirty="0">
                <a:latin typeface="Calibri" panose="020F0502020204030204" pitchFamily="34" charset="0"/>
                <a:ea typeface="Calibri" panose="020F0502020204030204" pitchFamily="34" charset="0"/>
                <a:cs typeface="Times New Roman" panose="02020603050405020304" pitchFamily="18" charset="0"/>
              </a:rPr>
              <a:t>Overall rates are used to accurately track trend over time.</a:t>
            </a:r>
          </a:p>
          <a:p>
            <a:pPr marL="342900" marR="0" lvl="0" indent="-342900">
              <a:lnSpc>
                <a:spcPct val="107000"/>
              </a:lnSpc>
              <a:spcBef>
                <a:spcPts val="0"/>
              </a:spcBef>
              <a:spcAft>
                <a:spcPts val="0"/>
              </a:spcAft>
              <a:buFont typeface="+mj-lt"/>
              <a:buAutoNum type="arabicParenR"/>
            </a:pPr>
            <a:r>
              <a:rPr lang="en-US" dirty="0">
                <a:latin typeface="Calibri" panose="020F0502020204030204" pitchFamily="34" charset="0"/>
                <a:ea typeface="Calibri" panose="020F0502020204030204" pitchFamily="34" charset="0"/>
                <a:cs typeface="Times New Roman" panose="02020603050405020304" pitchFamily="18" charset="0"/>
              </a:rPr>
              <a:t>Adequate training of personnel to collect, store, manage and analyze data</a:t>
            </a:r>
          </a:p>
          <a:p>
            <a:pPr marL="342900" marR="0" lvl="0" indent="-342900">
              <a:lnSpc>
                <a:spcPct val="107000"/>
              </a:lnSpc>
              <a:spcBef>
                <a:spcPts val="0"/>
              </a:spcBef>
              <a:spcAft>
                <a:spcPts val="0"/>
              </a:spcAft>
              <a:buFont typeface="+mj-lt"/>
              <a:buAutoNum type="arabicParenR"/>
            </a:pPr>
            <a:r>
              <a:rPr lang="en-US" dirty="0" smtClean="0">
                <a:latin typeface="Calibri" panose="020F0502020204030204" pitchFamily="34" charset="0"/>
                <a:ea typeface="Calibri" panose="020F0502020204030204" pitchFamily="34" charset="0"/>
                <a:cs typeface="Times New Roman" panose="02020603050405020304" pitchFamily="18" charset="0"/>
              </a:rPr>
              <a:t>Data are calculated using the same methodology as a nationally validated system</a:t>
            </a:r>
          </a:p>
          <a:p>
            <a:pPr marL="342900" marR="0" lvl="0" indent="-342900">
              <a:lnSpc>
                <a:spcPct val="107000"/>
              </a:lnSpc>
              <a:spcBef>
                <a:spcPts val="0"/>
              </a:spcBef>
              <a:spcAft>
                <a:spcPts val="0"/>
              </a:spcAft>
              <a:buFont typeface="+mj-lt"/>
              <a:buAutoNum type="alphaLcPeriod"/>
            </a:pPr>
            <a:r>
              <a:rPr lang="en-US" dirty="0" smtClean="0">
                <a:latin typeface="Calibri" panose="020F0502020204030204" pitchFamily="34" charset="0"/>
                <a:ea typeface="Calibri" panose="020F0502020204030204" pitchFamily="34" charset="0"/>
                <a:cs typeface="Times New Roman" panose="02020603050405020304" pitchFamily="18" charset="0"/>
              </a:rPr>
              <a:t>1</a:t>
            </a:r>
            <a:r>
              <a:rPr lang="en-US" dirty="0">
                <a:latin typeface="Calibri" panose="020F0502020204030204" pitchFamily="34" charset="0"/>
                <a:ea typeface="Calibri" panose="020F0502020204030204" pitchFamily="34" charset="0"/>
                <a:cs typeface="Times New Roman" panose="02020603050405020304" pitchFamily="18" charset="0"/>
              </a:rPr>
              <a:t>, 2, 3</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2, 3, 4</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1, 3, 4</a:t>
            </a:r>
          </a:p>
          <a:p>
            <a:pPr marL="342900" marR="0" lvl="0" indent="-342900">
              <a:lnSpc>
                <a:spcPct val="107000"/>
              </a:lnSpc>
              <a:spcBef>
                <a:spcPts val="0"/>
              </a:spcBef>
              <a:spcAft>
                <a:spcPts val="80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1, 2, 4</a:t>
            </a:r>
          </a:p>
        </p:txBody>
      </p:sp>
    </p:spTree>
    <p:extLst>
      <p:ext uri="{BB962C8B-B14F-4D97-AF65-F5344CB8AC3E}">
        <p14:creationId xmlns:p14="http://schemas.microsoft.com/office/powerpoint/2010/main" val="924195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71020"/>
            <a:ext cx="6096000" cy="4768421"/>
          </a:xfrm>
          <a:prstGeom prst="rect">
            <a:avLst/>
          </a:prstGeom>
        </p:spPr>
        <p:txBody>
          <a:bodyPr>
            <a:spAutoFit/>
          </a:bodyPr>
          <a:lstStyle/>
          <a:p>
            <a:pPr marR="0" lvl="0">
              <a:lnSpc>
                <a:spcPct val="107000"/>
              </a:lnSpc>
              <a:spcBef>
                <a:spcPts val="0"/>
              </a:spcBef>
              <a:spcAft>
                <a:spcPts val="0"/>
              </a:spcAft>
            </a:pPr>
            <a:r>
              <a:rPr lang="en-US" sz="1400" b="1" dirty="0" smtClean="0">
                <a:latin typeface="Calibri" panose="020F0502020204030204" pitchFamily="34" charset="0"/>
                <a:ea typeface="Calibri" panose="020F0502020204030204" pitchFamily="34" charset="0"/>
                <a:cs typeface="Times New Roman" panose="02020603050405020304" pitchFamily="18" charset="0"/>
              </a:rPr>
              <a:t>1) Answer C</a:t>
            </a:r>
            <a:r>
              <a:rPr lang="en-US" sz="1400" b="1" dirty="0">
                <a:latin typeface="Calibri" panose="020F0502020204030204" pitchFamily="34" charset="0"/>
                <a:ea typeface="Calibri" panose="020F0502020204030204" pitchFamily="34" charset="0"/>
                <a:cs typeface="Times New Roman" panose="02020603050405020304" pitchFamily="18" charset="0"/>
              </a:rPr>
              <a:t>.   1, 3, 4</a:t>
            </a:r>
          </a:p>
          <a:p>
            <a:pPr marL="485775" marR="0">
              <a:lnSpc>
                <a:spcPct val="107000"/>
              </a:lnSpc>
              <a:spcBef>
                <a:spcPts val="0"/>
              </a:spcBef>
              <a:spcAft>
                <a:spcPts val="0"/>
              </a:spcAft>
            </a:pPr>
            <a:r>
              <a:rPr lang="en-US" sz="1400" dirty="0" smtClean="0">
                <a:latin typeface="Calibri" panose="020F0502020204030204" pitchFamily="34" charset="0"/>
                <a:ea typeface="Calibri" panose="020F0502020204030204" pitchFamily="34" charset="0"/>
                <a:cs typeface="Times New Roman" panose="02020603050405020304" pitchFamily="18" charset="0"/>
              </a:rPr>
              <a:t>Rationale: </a:t>
            </a:r>
            <a:r>
              <a:rPr lang="en-US" sz="1400" dirty="0">
                <a:latin typeface="Calibri" panose="020F0502020204030204" pitchFamily="34" charset="0"/>
                <a:ea typeface="Calibri" panose="020F0502020204030204" pitchFamily="34" charset="0"/>
                <a:cs typeface="Times New Roman" panose="02020603050405020304" pitchFamily="18" charset="0"/>
              </a:rPr>
              <a:t>To accurately trend surveillance data over time within a facility or compare rates between a facilities, surveillance criteria </a:t>
            </a:r>
            <a:r>
              <a:rPr lang="en-US" sz="1400" dirty="0" smtClean="0">
                <a:latin typeface="Calibri" panose="020F0502020204030204" pitchFamily="34" charset="0"/>
                <a:ea typeface="Calibri" panose="020F0502020204030204" pitchFamily="34" charset="0"/>
                <a:cs typeface="Times New Roman" panose="02020603050405020304" pitchFamily="18" charset="0"/>
              </a:rPr>
              <a:t>(i.e., </a:t>
            </a:r>
            <a:r>
              <a:rPr lang="en-US" sz="1400" dirty="0">
                <a:latin typeface="Calibri" panose="020F0502020204030204" pitchFamily="34" charset="0"/>
                <a:ea typeface="Calibri" panose="020F0502020204030204" pitchFamily="34" charset="0"/>
                <a:cs typeface="Times New Roman" panose="02020603050405020304" pitchFamily="18" charset="0"/>
              </a:rPr>
              <a:t>case </a:t>
            </a:r>
            <a:r>
              <a:rPr lang="en-US" sz="1400" dirty="0" smtClean="0">
                <a:latin typeface="Calibri" panose="020F0502020204030204" pitchFamily="34" charset="0"/>
                <a:ea typeface="Calibri" panose="020F0502020204030204" pitchFamily="34" charset="0"/>
                <a:cs typeface="Times New Roman" panose="02020603050405020304" pitchFamily="18" charset="0"/>
              </a:rPr>
              <a:t>definitions) </a:t>
            </a:r>
            <a:r>
              <a:rPr lang="en-US" sz="1400" dirty="0">
                <a:latin typeface="Calibri" panose="020F0502020204030204" pitchFamily="34" charset="0"/>
                <a:ea typeface="Calibri" panose="020F0502020204030204" pitchFamily="34" charset="0"/>
                <a:cs typeface="Times New Roman" panose="02020603050405020304" pitchFamily="18" charset="0"/>
              </a:rPr>
              <a:t>must be consistently used to determine the presence of an HAI, occurrence of an </a:t>
            </a:r>
            <a:r>
              <a:rPr lang="en-US" sz="1400" dirty="0" smtClean="0">
                <a:latin typeface="Calibri" panose="020F0502020204030204" pitchFamily="34" charset="0"/>
                <a:ea typeface="Calibri" panose="020F0502020204030204" pitchFamily="34" charset="0"/>
                <a:cs typeface="Times New Roman" panose="02020603050405020304" pitchFamily="18" charset="0"/>
              </a:rPr>
              <a:t>event, </a:t>
            </a:r>
            <a:r>
              <a:rPr lang="en-US" sz="1400" dirty="0">
                <a:latin typeface="Calibri" panose="020F0502020204030204" pitchFamily="34" charset="0"/>
                <a:ea typeface="Calibri" panose="020F0502020204030204" pitchFamily="34" charset="0"/>
                <a:cs typeface="Times New Roman" panose="02020603050405020304" pitchFamily="18" charset="0"/>
              </a:rPr>
              <a:t>or compliance with a process. </a:t>
            </a:r>
            <a:endParaRPr lang="en-US" sz="1400" dirty="0" smtClean="0">
              <a:latin typeface="Calibri" panose="020F0502020204030204" pitchFamily="34" charset="0"/>
              <a:ea typeface="Calibri" panose="020F0502020204030204" pitchFamily="34" charset="0"/>
              <a:cs typeface="Times New Roman" panose="02020603050405020304" pitchFamily="18" charset="0"/>
            </a:endParaRPr>
          </a:p>
          <a:p>
            <a:pPr marL="485775" marR="0">
              <a:lnSpc>
                <a:spcPct val="107000"/>
              </a:lnSpc>
              <a:spcBef>
                <a:spcPts val="0"/>
              </a:spcBef>
              <a:spcAft>
                <a:spcPts val="0"/>
              </a:spcAft>
            </a:pP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85775" marR="0">
              <a:lnSpc>
                <a:spcPct val="107000"/>
              </a:lnSpc>
              <a:spcBef>
                <a:spcPts val="0"/>
              </a:spcBef>
              <a:spcAft>
                <a:spcPts val="0"/>
              </a:spcAft>
            </a:pPr>
            <a:r>
              <a:rPr lang="en-US" sz="1400" dirty="0" smtClean="0">
                <a:latin typeface="Calibri" panose="020F0502020204030204" pitchFamily="34" charset="0"/>
                <a:ea typeface="Calibri" panose="020F0502020204030204" pitchFamily="34" charset="0"/>
                <a:cs typeface="Times New Roman" panose="02020603050405020304" pitchFamily="18" charset="0"/>
              </a:rPr>
              <a:t>Rates, </a:t>
            </a:r>
            <a:r>
              <a:rPr lang="en-US" sz="1400" dirty="0">
                <a:latin typeface="Calibri" panose="020F0502020204030204" pitchFamily="34" charset="0"/>
                <a:ea typeface="Calibri" panose="020F0502020204030204" pitchFamily="34" charset="0"/>
                <a:cs typeface="Times New Roman" panose="02020603050405020304" pitchFamily="18" charset="0"/>
              </a:rPr>
              <a:t>rather than raw </a:t>
            </a:r>
            <a:r>
              <a:rPr lang="en-US" sz="1400" dirty="0" smtClean="0">
                <a:latin typeface="Calibri" panose="020F0502020204030204" pitchFamily="34" charset="0"/>
                <a:ea typeface="Calibri" panose="020F0502020204030204" pitchFamily="34" charset="0"/>
                <a:cs typeface="Times New Roman" panose="02020603050405020304" pitchFamily="18" charset="0"/>
              </a:rPr>
              <a:t>numbers, </a:t>
            </a:r>
            <a:r>
              <a:rPr lang="en-US" sz="1400" dirty="0">
                <a:latin typeface="Calibri" panose="020F0502020204030204" pitchFamily="34" charset="0"/>
                <a:ea typeface="Calibri" panose="020F0502020204030204" pitchFamily="34" charset="0"/>
                <a:cs typeface="Times New Roman" panose="02020603050405020304" pitchFamily="18" charset="0"/>
              </a:rPr>
              <a:t>must be used to accurately track trends </a:t>
            </a:r>
            <a:r>
              <a:rPr lang="en-US" sz="1400" dirty="0" smtClean="0">
                <a:latin typeface="Calibri" panose="020F0502020204030204" pitchFamily="34" charset="0"/>
                <a:ea typeface="Calibri" panose="020F0502020204030204" pitchFamily="34" charset="0"/>
                <a:cs typeface="Times New Roman" panose="02020603050405020304" pitchFamily="18" charset="0"/>
              </a:rPr>
              <a:t>over time. </a:t>
            </a:r>
            <a:r>
              <a:rPr lang="en-US" sz="1400" dirty="0">
                <a:latin typeface="Calibri" panose="020F0502020204030204" pitchFamily="34" charset="0"/>
                <a:ea typeface="Calibri" panose="020F0502020204030204" pitchFamily="34" charset="0"/>
                <a:cs typeface="Times New Roman" panose="02020603050405020304" pitchFamily="18" charset="0"/>
              </a:rPr>
              <a:t>Personnel who are responsible </a:t>
            </a:r>
            <a:r>
              <a:rPr lang="en-US" sz="1400" dirty="0" smtClean="0">
                <a:latin typeface="Calibri" panose="020F0502020204030204" pitchFamily="34" charset="0"/>
                <a:ea typeface="Calibri" panose="020F0502020204030204" pitchFamily="34" charset="0"/>
                <a:cs typeface="Times New Roman" panose="02020603050405020304" pitchFamily="18" charset="0"/>
              </a:rPr>
              <a:t>for collecting </a:t>
            </a:r>
            <a:r>
              <a:rPr lang="en-US" sz="1400" dirty="0">
                <a:latin typeface="Calibri" panose="020F0502020204030204" pitchFamily="34" charset="0"/>
                <a:ea typeface="Calibri" panose="020F0502020204030204" pitchFamily="34" charset="0"/>
                <a:cs typeface="Times New Roman" panose="02020603050405020304" pitchFamily="18" charset="0"/>
              </a:rPr>
              <a:t>and managing surveillance data must have adequate training in reviewing medical records, interpreting clinical notes, applying standardized criteria for identifying cases, using appropriate statistical and risk adjustment methods, and using computer tools and technology (especially electronic records, spreadsheets and databases ) to collect, store, manage, and analyze data. </a:t>
            </a:r>
            <a:endParaRPr lang="en-US" sz="1400" dirty="0" smtClean="0">
              <a:latin typeface="Calibri" panose="020F0502020204030204" pitchFamily="34" charset="0"/>
              <a:ea typeface="Calibri" panose="020F0502020204030204" pitchFamily="34" charset="0"/>
              <a:cs typeface="Times New Roman" panose="02020603050405020304" pitchFamily="18" charset="0"/>
            </a:endParaRPr>
          </a:p>
          <a:p>
            <a:pPr marL="485775" marR="0">
              <a:lnSpc>
                <a:spcPct val="107000"/>
              </a:lnSpc>
              <a:spcBef>
                <a:spcPts val="0"/>
              </a:spcBef>
              <a:spcAft>
                <a:spcPts val="0"/>
              </a:spcAft>
            </a:pP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85775" marR="0">
              <a:lnSpc>
                <a:spcPct val="107000"/>
              </a:lnSpc>
              <a:spcBef>
                <a:spcPts val="0"/>
              </a:spcBef>
              <a:spcAft>
                <a:spcPts val="0"/>
              </a:spcAft>
            </a:pPr>
            <a:r>
              <a:rPr lang="en-US" sz="1400" dirty="0" smtClean="0">
                <a:latin typeface="Calibri" panose="020F0502020204030204" pitchFamily="34" charset="0"/>
                <a:ea typeface="Calibri" panose="020F0502020204030204" pitchFamily="34" charset="0"/>
                <a:cs typeface="Times New Roman" panose="02020603050405020304" pitchFamily="18" charset="0"/>
              </a:rPr>
              <a:t>Whenever </a:t>
            </a:r>
            <a:r>
              <a:rPr lang="en-US" sz="1400" dirty="0">
                <a:latin typeface="Calibri" panose="020F0502020204030204" pitchFamily="34" charset="0"/>
                <a:ea typeface="Calibri" panose="020F0502020204030204" pitchFamily="34" charset="0"/>
                <a:cs typeface="Times New Roman" panose="02020603050405020304" pitchFamily="18" charset="0"/>
              </a:rPr>
              <a:t>possible, data should be </a:t>
            </a:r>
            <a:r>
              <a:rPr lang="en-US" sz="1400" dirty="0" smtClean="0">
                <a:latin typeface="Calibri" panose="020F0502020204030204" pitchFamily="34" charset="0"/>
                <a:ea typeface="Calibri" panose="020F0502020204030204" pitchFamily="34" charset="0"/>
                <a:cs typeface="Times New Roman" panose="02020603050405020304" pitchFamily="18" charset="0"/>
              </a:rPr>
              <a:t>expressed </a:t>
            </a:r>
            <a:r>
              <a:rPr lang="en-US" sz="1400" dirty="0">
                <a:latin typeface="Calibri" panose="020F0502020204030204" pitchFamily="34" charset="0"/>
                <a:ea typeface="Calibri" panose="020F0502020204030204" pitchFamily="34" charset="0"/>
                <a:cs typeface="Times New Roman" panose="02020603050405020304" pitchFamily="18" charset="0"/>
              </a:rPr>
              <a:t>as rates or ratios that are </a:t>
            </a:r>
            <a:r>
              <a:rPr lang="en-US" sz="1400" dirty="0" smtClean="0">
                <a:latin typeface="Calibri" panose="020F0502020204030204" pitchFamily="34" charset="0"/>
                <a:ea typeface="Calibri" panose="020F0502020204030204" pitchFamily="34" charset="0"/>
                <a:cs typeface="Times New Roman" panose="02020603050405020304" pitchFamily="18" charset="0"/>
              </a:rPr>
              <a:t>calculated </a:t>
            </a:r>
            <a:r>
              <a:rPr lang="en-US" sz="1400" dirty="0">
                <a:latin typeface="Calibri" panose="020F0502020204030204" pitchFamily="34" charset="0"/>
                <a:ea typeface="Calibri" panose="020F0502020204030204" pitchFamily="34" charset="0"/>
                <a:cs typeface="Times New Roman" panose="02020603050405020304" pitchFamily="18" charset="0"/>
              </a:rPr>
              <a:t>using the same methodology as a nationally validated surveillance system. This allows an organization to compare its rate with another organization or recognized benchmark.</a:t>
            </a:r>
          </a:p>
          <a:p>
            <a:pPr marL="485775"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485905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641926"/>
            <a:ext cx="6096000" cy="1574149"/>
          </a:xfrm>
          <a:prstGeom prst="rect">
            <a:avLst/>
          </a:prstGeom>
        </p:spPr>
        <p:txBody>
          <a:bodyPr>
            <a:spAutoFit/>
          </a:bodyPr>
          <a:lstStyle/>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2) An </a:t>
            </a:r>
            <a:r>
              <a:rPr lang="en-US" dirty="0">
                <a:latin typeface="Calibri" panose="020F0502020204030204" pitchFamily="34" charset="0"/>
                <a:ea typeface="Calibri" panose="020F0502020204030204" pitchFamily="34" charset="0"/>
                <a:cs typeface="Times New Roman" panose="02020603050405020304" pitchFamily="18" charset="0"/>
              </a:rPr>
              <a:t>“antibiotic time out” </a:t>
            </a:r>
            <a:r>
              <a:rPr lang="en-US" dirty="0" smtClean="0">
                <a:latin typeface="Calibri" panose="020F0502020204030204" pitchFamily="34" charset="0"/>
                <a:ea typeface="Calibri" panose="020F0502020204030204" pitchFamily="34" charset="0"/>
                <a:cs typeface="Times New Roman" panose="02020603050405020304" pitchFamily="18" charset="0"/>
              </a:rPr>
              <a:t>occurs: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Daily</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Weekly</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Within 24 to 48 hours of culture results being available</a:t>
            </a:r>
          </a:p>
          <a:p>
            <a:pPr marL="342900" marR="0" lvl="0" indent="-342900">
              <a:lnSpc>
                <a:spcPct val="107000"/>
              </a:lnSpc>
              <a:spcBef>
                <a:spcPts val="0"/>
              </a:spcBef>
              <a:spcAft>
                <a:spcPts val="80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Within 96 hours of culture results being available</a:t>
            </a:r>
          </a:p>
        </p:txBody>
      </p:sp>
    </p:spTree>
    <p:extLst>
      <p:ext uri="{BB962C8B-B14F-4D97-AF65-F5344CB8AC3E}">
        <p14:creationId xmlns:p14="http://schemas.microsoft.com/office/powerpoint/2010/main" val="2788678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650244"/>
            <a:ext cx="6096000" cy="3557512"/>
          </a:xfrm>
          <a:prstGeom prst="rect">
            <a:avLst/>
          </a:prstGeom>
        </p:spPr>
        <p:txBody>
          <a:bodyPr>
            <a:spAutoFit/>
          </a:bodyPr>
          <a:lstStyle/>
          <a:p>
            <a:pPr marL="457200" marR="0">
              <a:lnSpc>
                <a:spcPct val="107000"/>
              </a:lnSpc>
              <a:spcBef>
                <a:spcPts val="0"/>
              </a:spcBef>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2) Answer C.</a:t>
            </a:r>
            <a:r>
              <a:rPr lang="en-US" dirty="0" smtClean="0">
                <a:latin typeface="Calibri" panose="020F0502020204030204" pitchFamily="34" charset="0"/>
                <a:ea typeface="Calibri" panose="020F0502020204030204" pitchFamily="34" charset="0"/>
                <a:cs typeface="Times New Roman" panose="02020603050405020304" pitchFamily="18" charset="0"/>
              </a:rPr>
              <a:t> Within </a:t>
            </a:r>
            <a:r>
              <a:rPr lang="en-US" dirty="0">
                <a:latin typeface="Calibri" panose="020F0502020204030204" pitchFamily="34" charset="0"/>
                <a:ea typeface="Calibri" panose="020F0502020204030204" pitchFamily="34" charset="0"/>
                <a:cs typeface="Times New Roman" panose="02020603050405020304" pitchFamily="18" charset="0"/>
              </a:rPr>
              <a:t>24 to 48 hours of culture results being available</a:t>
            </a:r>
          </a:p>
          <a:p>
            <a:pPr marL="457200" marR="0">
              <a:lnSpc>
                <a:spcPct val="107000"/>
              </a:lnSpc>
              <a:spcBef>
                <a:spcPts val="0"/>
              </a:spcBef>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Rationale: </a:t>
            </a:r>
            <a:r>
              <a:rPr lang="en-US" dirty="0">
                <a:latin typeface="Calibri" panose="020F0502020204030204" pitchFamily="34" charset="0"/>
                <a:ea typeface="Calibri" panose="020F0502020204030204" pitchFamily="34" charset="0"/>
                <a:cs typeface="Times New Roman" panose="02020603050405020304" pitchFamily="18" charset="0"/>
              </a:rPr>
              <a:t>Much </a:t>
            </a:r>
            <a:r>
              <a:rPr lang="en-US" dirty="0" smtClean="0">
                <a:latin typeface="Calibri" panose="020F0502020204030204" pitchFamily="34" charset="0"/>
                <a:ea typeface="Calibri" panose="020F0502020204030204" pitchFamily="34" charset="0"/>
                <a:cs typeface="Times New Roman" panose="02020603050405020304" pitchFamily="18" charset="0"/>
              </a:rPr>
              <a:t>antimicrobial </a:t>
            </a:r>
            <a:r>
              <a:rPr lang="en-US" dirty="0">
                <a:latin typeface="Calibri" panose="020F0502020204030204" pitchFamily="34" charset="0"/>
                <a:ea typeface="Calibri" panose="020F0502020204030204" pitchFamily="34" charset="0"/>
                <a:cs typeface="Times New Roman" panose="02020603050405020304" pitchFamily="18" charset="0"/>
              </a:rPr>
              <a:t>prescribing is unnecessary or inappropriate. The CDC has advocating </a:t>
            </a:r>
            <a:r>
              <a:rPr lang="en-US" dirty="0" smtClean="0">
                <a:latin typeface="Calibri" panose="020F0502020204030204" pitchFamily="34" charset="0"/>
                <a:ea typeface="Calibri" panose="020F0502020204030204" pitchFamily="34" charset="0"/>
                <a:cs typeface="Times New Roman" panose="02020603050405020304" pitchFamily="18" charset="0"/>
              </a:rPr>
              <a:t>for implementing </a:t>
            </a:r>
            <a:r>
              <a:rPr lang="en-US" dirty="0">
                <a:latin typeface="Calibri" panose="020F0502020204030204" pitchFamily="34" charset="0"/>
                <a:ea typeface="Calibri" panose="020F0502020204030204" pitchFamily="34" charset="0"/>
                <a:cs typeface="Times New Roman" panose="02020603050405020304" pitchFamily="18" charset="0"/>
              </a:rPr>
              <a:t>taking an “antibiotic time out” (ATO) whereby prescribing clinicians formally assess three pieces of essential information during clinical rounds: correct dosing, duration of therapy, and indication for treatment. An ATO should be taken when culture results are available, usually within 24 to 48 hours</a:t>
            </a:r>
            <a:r>
              <a:rPr lang="en-US" dirty="0" smtClean="0">
                <a:latin typeface="Calibri" panose="020F0502020204030204" pitchFamily="34" charset="0"/>
                <a:ea typeface="Calibri" panose="020F0502020204030204" pitchFamily="34"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805584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345563"/>
            <a:ext cx="6096000" cy="2166875"/>
          </a:xfrm>
          <a:prstGeom prst="rect">
            <a:avLst/>
          </a:prstGeom>
        </p:spPr>
        <p:txBody>
          <a:bodyPr>
            <a:spAutoFit/>
          </a:bodyPr>
          <a:lstStyle/>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3) A </a:t>
            </a:r>
            <a:r>
              <a:rPr lang="en-US" dirty="0">
                <a:latin typeface="Calibri" panose="020F0502020204030204" pitchFamily="34" charset="0"/>
                <a:ea typeface="Calibri" panose="020F0502020204030204" pitchFamily="34" charset="0"/>
                <a:cs typeface="Times New Roman" panose="02020603050405020304" pitchFamily="18" charset="0"/>
              </a:rPr>
              <a:t>patient with bacterial meningitis due to </a:t>
            </a:r>
            <a:r>
              <a:rPr lang="en-US" i="1" dirty="0">
                <a:latin typeface="Calibri" panose="020F0502020204030204" pitchFamily="34" charset="0"/>
                <a:ea typeface="Calibri" panose="020F0502020204030204" pitchFamily="34" charset="0"/>
                <a:cs typeface="Times New Roman" panose="02020603050405020304" pitchFamily="18" charset="0"/>
              </a:rPr>
              <a:t>Neisseria meningitidis</a:t>
            </a:r>
            <a:r>
              <a:rPr lang="en-US" dirty="0">
                <a:latin typeface="Calibri" panose="020F0502020204030204" pitchFamily="34" charset="0"/>
                <a:ea typeface="Calibri" panose="020F0502020204030204" pitchFamily="34" charset="0"/>
                <a:cs typeface="Times New Roman" panose="02020603050405020304" pitchFamily="18" charset="0"/>
              </a:rPr>
              <a:t> requires what type of </a:t>
            </a:r>
            <a:r>
              <a:rPr lang="en-US" dirty="0" smtClean="0">
                <a:latin typeface="Calibri" panose="020F0502020204030204" pitchFamily="34" charset="0"/>
                <a:ea typeface="Calibri" panose="020F0502020204030204" pitchFamily="34" charset="0"/>
                <a:cs typeface="Times New Roman" panose="02020603050405020304" pitchFamily="18" charset="0"/>
              </a:rPr>
              <a:t>transmission-based precautions?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Contact </a:t>
            </a:r>
            <a:r>
              <a:rPr lang="en-US" dirty="0" smtClean="0">
                <a:latin typeface="Calibri" panose="020F0502020204030204" pitchFamily="34" charset="0"/>
                <a:ea typeface="Calibri" panose="020F0502020204030204" pitchFamily="34" charset="0"/>
                <a:cs typeface="Times New Roman" panose="02020603050405020304" pitchFamily="18" charset="0"/>
              </a:rPr>
              <a:t>Precautions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Standard </a:t>
            </a:r>
            <a:r>
              <a:rPr lang="en-US" dirty="0" smtClean="0">
                <a:latin typeface="Calibri" panose="020F0502020204030204" pitchFamily="34" charset="0"/>
                <a:ea typeface="Calibri" panose="020F0502020204030204" pitchFamily="34" charset="0"/>
                <a:cs typeface="Times New Roman" panose="02020603050405020304" pitchFamily="18" charset="0"/>
              </a:rPr>
              <a:t>Precautions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Droplet </a:t>
            </a:r>
            <a:r>
              <a:rPr lang="en-US" dirty="0" smtClean="0">
                <a:latin typeface="Calibri" panose="020F0502020204030204" pitchFamily="34" charset="0"/>
                <a:ea typeface="Calibri" panose="020F0502020204030204" pitchFamily="34" charset="0"/>
                <a:cs typeface="Times New Roman" panose="02020603050405020304" pitchFamily="18" charset="0"/>
              </a:rPr>
              <a:t>Precautions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Airborne </a:t>
            </a:r>
            <a:r>
              <a:rPr lang="en-US" dirty="0" smtClean="0">
                <a:latin typeface="Calibri" panose="020F0502020204030204" pitchFamily="34" charset="0"/>
                <a:ea typeface="Calibri" panose="020F0502020204030204" pitchFamily="34" charset="0"/>
                <a:cs typeface="Times New Roman" panose="02020603050405020304" pitchFamily="18" charset="0"/>
              </a:rPr>
              <a:t>Precautions</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8123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256995"/>
            <a:ext cx="6096000" cy="4446602"/>
          </a:xfrm>
          <a:prstGeom prst="rect">
            <a:avLst/>
          </a:prstGeom>
        </p:spPr>
        <p:txBody>
          <a:bodyPr>
            <a:spAutoFit/>
          </a:bodyPr>
          <a:lstStyle/>
          <a:p>
            <a:pPr>
              <a:lnSpc>
                <a:spcPct val="107000"/>
              </a:lnSpc>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3) Answer C. </a:t>
            </a:r>
            <a:r>
              <a:rPr lang="en-US" dirty="0">
                <a:latin typeface="Calibri" panose="020F0502020204030204" pitchFamily="34" charset="0"/>
                <a:ea typeface="Calibri" panose="020F0502020204030204" pitchFamily="34" charset="0"/>
                <a:cs typeface="Times New Roman" panose="02020603050405020304" pitchFamily="18" charset="0"/>
              </a:rPr>
              <a:t>Droplet precautions</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Rationale. </a:t>
            </a:r>
            <a:r>
              <a:rPr lang="en-US" i="1" dirty="0">
                <a:latin typeface="Calibri" panose="020F0502020204030204" pitchFamily="34" charset="0"/>
                <a:ea typeface="Calibri" panose="020F0502020204030204" pitchFamily="34" charset="0"/>
                <a:cs typeface="Times New Roman" panose="02020603050405020304" pitchFamily="18" charset="0"/>
              </a:rPr>
              <a:t>Neisseria </a:t>
            </a:r>
            <a:r>
              <a:rPr lang="en-US" i="1" dirty="0" smtClean="0">
                <a:latin typeface="Calibri" panose="020F0502020204030204" pitchFamily="34" charset="0"/>
                <a:ea typeface="Calibri" panose="020F0502020204030204" pitchFamily="34" charset="0"/>
                <a:cs typeface="Times New Roman" panose="02020603050405020304" pitchFamily="18" charset="0"/>
              </a:rPr>
              <a:t>meningitidis </a:t>
            </a:r>
            <a:r>
              <a:rPr lang="en-US" dirty="0">
                <a:latin typeface="Calibri" panose="020F0502020204030204" pitchFamily="34" charset="0"/>
                <a:ea typeface="Calibri" panose="020F0502020204030204" pitchFamily="34" charset="0"/>
                <a:cs typeface="Times New Roman" panose="02020603050405020304" pitchFamily="18" charset="0"/>
              </a:rPr>
              <a:t>is an aerobic, </a:t>
            </a:r>
            <a:r>
              <a:rPr lang="en-US" dirty="0" smtClean="0">
                <a:latin typeface="Calibri" panose="020F0502020204030204" pitchFamily="34" charset="0"/>
                <a:ea typeface="Calibri" panose="020F0502020204030204" pitchFamily="34" charset="0"/>
                <a:cs typeface="Times New Roman" panose="02020603050405020304" pitchFamily="18" charset="0"/>
              </a:rPr>
              <a:t>gram-negative </a:t>
            </a:r>
            <a:r>
              <a:rPr lang="en-US" dirty="0">
                <a:latin typeface="Calibri" panose="020F0502020204030204" pitchFamily="34" charset="0"/>
                <a:ea typeface="Calibri" panose="020F0502020204030204" pitchFamily="34" charset="0"/>
                <a:cs typeface="Times New Roman" panose="02020603050405020304" pitchFamily="18" charset="0"/>
              </a:rPr>
              <a:t>diplococcus that colonizes nasal pharynx of many healthy individuals. Microbial and host factor combine to allow the organism to invade the blood and enter the nervous system, causing severe sepsis and meningitis. </a:t>
            </a:r>
            <a:r>
              <a:rPr lang="en-US" dirty="0" err="1">
                <a:latin typeface="Calibri" panose="020F0502020204030204" pitchFamily="34" charset="0"/>
                <a:ea typeface="Calibri" panose="020F0502020204030204" pitchFamily="34" charset="0"/>
                <a:cs typeface="Times New Roman" panose="02020603050405020304" pitchFamily="18" charset="0"/>
              </a:rPr>
              <a:t>Hypervirulent</a:t>
            </a:r>
            <a:r>
              <a:rPr lang="en-US" dirty="0">
                <a:latin typeface="Calibri" panose="020F0502020204030204" pitchFamily="34" charset="0"/>
                <a:ea typeface="Calibri" panose="020F0502020204030204" pitchFamily="34" charset="0"/>
                <a:cs typeface="Times New Roman" panose="02020603050405020304" pitchFamily="18" charset="0"/>
              </a:rPr>
              <a:t> strains may be transmitted from person to person through respiratory secretions, causing outbreak of meningococcal disease.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Rapid </a:t>
            </a:r>
            <a:r>
              <a:rPr lang="en-US" dirty="0">
                <a:latin typeface="Calibri" panose="020F0502020204030204" pitchFamily="34" charset="0"/>
                <a:ea typeface="Calibri" panose="020F0502020204030204" pitchFamily="34" charset="0"/>
                <a:cs typeface="Times New Roman" panose="02020603050405020304" pitchFamily="18" charset="0"/>
              </a:rPr>
              <a:t>identification of the pathogen, institution of droplet precaution based on suspicion of meningococcal disease, initiation of appropriate antibiotic therapy, and administration of chemoprophylaxis of health care personnel who were indirect contact with the patient nasopharyngeal secretions are the most important </a:t>
            </a:r>
            <a:r>
              <a:rPr lang="en-US" dirty="0" smtClean="0">
                <a:latin typeface="Calibri" panose="020F0502020204030204" pitchFamily="34" charset="0"/>
                <a:ea typeface="Calibri" panose="020F0502020204030204" pitchFamily="34" charset="0"/>
                <a:cs typeface="Times New Roman" panose="02020603050405020304" pitchFamily="18" charset="0"/>
              </a:rPr>
              <a:t>interventions.</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3876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0" y="1456473"/>
            <a:ext cx="6096000" cy="4537781"/>
          </a:xfrm>
          <a:prstGeom prst="rect">
            <a:avLst/>
          </a:prstGeom>
        </p:spPr>
        <p:txBody>
          <a:bodyPr>
            <a:spAutoFit/>
          </a:bodyPr>
          <a:lstStyle/>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4) There </a:t>
            </a:r>
            <a:r>
              <a:rPr lang="en-US" dirty="0">
                <a:latin typeface="Calibri" panose="020F0502020204030204" pitchFamily="34" charset="0"/>
                <a:ea typeface="Calibri" panose="020F0502020204030204" pitchFamily="34" charset="0"/>
                <a:cs typeface="Times New Roman" panose="02020603050405020304" pitchFamily="18" charset="0"/>
              </a:rPr>
              <a:t>has been a local bioterrorism event and three healthcare personnel were exposed to inhalation anthrax. They have </a:t>
            </a:r>
            <a:r>
              <a:rPr lang="en-US" dirty="0" smtClean="0">
                <a:latin typeface="Calibri" panose="020F0502020204030204" pitchFamily="34" charset="0"/>
                <a:ea typeface="Calibri" panose="020F0502020204030204" pitchFamily="34" charset="0"/>
                <a:cs typeface="Times New Roman" panose="02020603050405020304" pitchFamily="18" charset="0"/>
              </a:rPr>
              <a:t>been decontaminated </a:t>
            </a:r>
            <a:r>
              <a:rPr lang="en-US" dirty="0">
                <a:latin typeface="Calibri" panose="020F0502020204030204" pitchFamily="34" charset="0"/>
                <a:ea typeface="Calibri" panose="020F0502020204030204" pitchFamily="34" charset="0"/>
                <a:cs typeface="Times New Roman" panose="02020603050405020304" pitchFamily="18" charset="0"/>
              </a:rPr>
              <a:t>and are </a:t>
            </a:r>
            <a:r>
              <a:rPr lang="en-US" dirty="0" smtClean="0">
                <a:latin typeface="Calibri" panose="020F0502020204030204" pitchFamily="34" charset="0"/>
                <a:ea typeface="Calibri" panose="020F0502020204030204" pitchFamily="34" charset="0"/>
                <a:cs typeface="Times New Roman" panose="02020603050405020304" pitchFamily="18" charset="0"/>
              </a:rPr>
              <a:t>taking PEP. They </a:t>
            </a:r>
            <a:r>
              <a:rPr lang="en-US" dirty="0">
                <a:latin typeface="Calibri" panose="020F0502020204030204" pitchFamily="34" charset="0"/>
                <a:ea typeface="Calibri" panose="020F0502020204030204" pitchFamily="34" charset="0"/>
                <a:cs typeface="Times New Roman" panose="02020603050405020304" pitchFamily="18" charset="0"/>
              </a:rPr>
              <a:t>would like to return to work. The incubation period </a:t>
            </a:r>
            <a:r>
              <a:rPr lang="en-US" dirty="0" smtClean="0">
                <a:latin typeface="Calibri" panose="020F0502020204030204" pitchFamily="34" charset="0"/>
                <a:ea typeface="Calibri" panose="020F0502020204030204" pitchFamily="34" charset="0"/>
                <a:cs typeface="Times New Roman" panose="02020603050405020304" pitchFamily="18" charset="0"/>
              </a:rPr>
              <a:t>for inhalation anthrax </a:t>
            </a:r>
            <a:r>
              <a:rPr lang="en-US" dirty="0">
                <a:latin typeface="Calibri" panose="020F0502020204030204" pitchFamily="34" charset="0"/>
                <a:ea typeface="Calibri" panose="020F0502020204030204" pitchFamily="34" charset="0"/>
                <a:cs typeface="Times New Roman" panose="02020603050405020304" pitchFamily="18" charset="0"/>
              </a:rPr>
              <a:t>is usually about </a:t>
            </a:r>
            <a:r>
              <a:rPr lang="en-US" dirty="0" smtClean="0">
                <a:latin typeface="Calibri" panose="020F0502020204030204" pitchFamily="34" charset="0"/>
                <a:ea typeface="Calibri" panose="020F0502020204030204" pitchFamily="34" charset="0"/>
                <a:cs typeface="Times New Roman" panose="02020603050405020304" pitchFamily="18" charset="0"/>
              </a:rPr>
              <a:t>1-7 </a:t>
            </a:r>
            <a:r>
              <a:rPr lang="en-US" dirty="0">
                <a:latin typeface="Calibri" panose="020F0502020204030204" pitchFamily="34" charset="0"/>
                <a:ea typeface="Calibri" panose="020F0502020204030204" pitchFamily="34" charset="0"/>
                <a:cs typeface="Times New Roman" panose="02020603050405020304" pitchFamily="18" charset="0"/>
              </a:rPr>
              <a:t>days but can be as long </a:t>
            </a:r>
            <a:r>
              <a:rPr lang="en-US" dirty="0" smtClean="0">
                <a:latin typeface="Calibri" panose="020F0502020204030204" pitchFamily="34" charset="0"/>
                <a:ea typeface="Calibri" panose="020F0502020204030204" pitchFamily="34" charset="0"/>
                <a:cs typeface="Times New Roman" panose="02020603050405020304" pitchFamily="18" charset="0"/>
              </a:rPr>
              <a:t>as 60 days. </a:t>
            </a:r>
          </a:p>
          <a:p>
            <a:pPr marR="0" lvl="0">
              <a:lnSpc>
                <a:spcPct val="107000"/>
              </a:lnSpc>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For these employees,</a:t>
            </a:r>
          </a:p>
          <a:p>
            <a:pPr marR="0" lvl="0">
              <a:lnSpc>
                <a:spcPct val="107000"/>
              </a:lnSpc>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They will not be allowed to return to work for the duration of the 2 month incubation period</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They will not be allowed to return to work for the duration of prophylactic treatment</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They may return to work but must wear respiratory protection while in the facility</a:t>
            </a:r>
          </a:p>
          <a:p>
            <a:pPr marL="342900" marR="0" lvl="0" indent="-342900">
              <a:lnSpc>
                <a:spcPct val="107000"/>
              </a:lnSpc>
              <a:spcBef>
                <a:spcPts val="0"/>
              </a:spcBef>
              <a:spcAft>
                <a:spcPts val="80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They main return to work with no restriction</a:t>
            </a:r>
          </a:p>
        </p:txBody>
      </p:sp>
    </p:spTree>
    <p:extLst>
      <p:ext uri="{BB962C8B-B14F-4D97-AF65-F5344CB8AC3E}">
        <p14:creationId xmlns:p14="http://schemas.microsoft.com/office/powerpoint/2010/main" val="4290498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043493"/>
            <a:ext cx="6096000" cy="2771015"/>
          </a:xfrm>
          <a:prstGeom prst="rect">
            <a:avLst/>
          </a:prstGeom>
        </p:spPr>
        <p:txBody>
          <a:bodyPr>
            <a:spAutoFit/>
          </a:bodyPr>
          <a:lstStyle/>
          <a:p>
            <a:pPr>
              <a:lnSpc>
                <a:spcPct val="107000"/>
              </a:lnSpc>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4) Answer D.</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They may return to work with no restriction</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Rationale: Although work restriction in such scenario would likely be influenced by outside agencies such as the local and state health departments and the CDC, inhalation anthrax is not transmissible among human so these exposed healthcare workers pose no risk to patients and other employees.</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416407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160110"/>
            <a:ext cx="6096000" cy="5130507"/>
          </a:xfrm>
          <a:prstGeom prst="rect">
            <a:avLst/>
          </a:prstGeom>
        </p:spPr>
        <p:txBody>
          <a:bodyPr>
            <a:spAutoFit/>
          </a:bodyPr>
          <a:lstStyle/>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5) Healthcare </a:t>
            </a:r>
            <a:r>
              <a:rPr lang="en-US" dirty="0">
                <a:latin typeface="Calibri" panose="020F0502020204030204" pitchFamily="34" charset="0"/>
                <a:ea typeface="Calibri" panose="020F0502020204030204" pitchFamily="34" charset="0"/>
                <a:cs typeface="Times New Roman" panose="02020603050405020304" pitchFamily="18" charset="0"/>
              </a:rPr>
              <a:t>workers in your facility have requested that </a:t>
            </a:r>
            <a:r>
              <a:rPr lang="en-US" dirty="0" smtClean="0">
                <a:latin typeface="Calibri" panose="020F0502020204030204" pitchFamily="34" charset="0"/>
                <a:ea typeface="Calibri" panose="020F0502020204030204" pitchFamily="34" charset="0"/>
                <a:cs typeface="Times New Roman" panose="02020603050405020304" pitchFamily="18" charset="0"/>
              </a:rPr>
              <a:t>Environmental Services </a:t>
            </a:r>
            <a:r>
              <a:rPr lang="en-US" dirty="0">
                <a:latin typeface="Calibri" panose="020F0502020204030204" pitchFamily="34" charset="0"/>
                <a:ea typeface="Calibri" panose="020F0502020204030204" pitchFamily="34" charset="0"/>
                <a:cs typeface="Times New Roman" panose="02020603050405020304" pitchFamily="18" charset="0"/>
              </a:rPr>
              <a:t>purchase </a:t>
            </a:r>
            <a:r>
              <a:rPr lang="en-US" dirty="0" smtClean="0">
                <a:latin typeface="Calibri" panose="020F0502020204030204" pitchFamily="34" charset="0"/>
                <a:ea typeface="Calibri" panose="020F0502020204030204" pitchFamily="34" charset="0"/>
                <a:cs typeface="Times New Roman" panose="02020603050405020304" pitchFamily="18" charset="0"/>
              </a:rPr>
              <a:t>a hydrogen </a:t>
            </a:r>
            <a:r>
              <a:rPr lang="en-US" dirty="0">
                <a:latin typeface="Calibri" panose="020F0502020204030204" pitchFamily="34" charset="0"/>
                <a:ea typeface="Calibri" panose="020F0502020204030204" pitchFamily="34" charset="0"/>
                <a:cs typeface="Times New Roman" panose="02020603050405020304" pitchFamily="18" charset="0"/>
              </a:rPr>
              <a:t>peroxide vapor unit to decontaminate patient care rooms. The administrator would like you to work with the director of </a:t>
            </a:r>
            <a:r>
              <a:rPr lang="en-US" dirty="0" smtClean="0">
                <a:latin typeface="Calibri" panose="020F0502020204030204" pitchFamily="34" charset="0"/>
                <a:ea typeface="Calibri" panose="020F0502020204030204" pitchFamily="34" charset="0"/>
                <a:cs typeface="Times New Roman" panose="02020603050405020304" pitchFamily="18" charset="0"/>
              </a:rPr>
              <a:t>Environmental Services </a:t>
            </a:r>
            <a:r>
              <a:rPr lang="en-US" dirty="0">
                <a:latin typeface="Calibri" panose="020F0502020204030204" pitchFamily="34" charset="0"/>
                <a:ea typeface="Calibri" panose="020F0502020204030204" pitchFamily="34" charset="0"/>
                <a:cs typeface="Times New Roman" panose="02020603050405020304" pitchFamily="18" charset="0"/>
              </a:rPr>
              <a:t>to determine the pros and cons of this technology.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Which </a:t>
            </a:r>
            <a:r>
              <a:rPr lang="en-US" dirty="0">
                <a:latin typeface="Calibri" panose="020F0502020204030204" pitchFamily="34" charset="0"/>
                <a:ea typeface="Calibri" panose="020F0502020204030204" pitchFamily="34" charset="0"/>
                <a:cs typeface="Times New Roman" panose="02020603050405020304" pitchFamily="18" charset="0"/>
              </a:rPr>
              <a:t>of the following is accurate argument in favor of using the technology</a:t>
            </a:r>
            <a:r>
              <a:rPr lang="en-US" dirty="0" smtClean="0">
                <a:latin typeface="Calibri" panose="020F0502020204030204" pitchFamily="34" charset="0"/>
                <a:ea typeface="Calibri" panose="020F0502020204030204" pitchFamily="34" charset="0"/>
                <a:cs typeface="Times New Roman" panose="02020603050405020304" pitchFamily="18" charset="0"/>
              </a:rPr>
              <a:t>?</a:t>
            </a:r>
          </a:p>
          <a:p>
            <a:pPr marR="0" lvl="0">
              <a:lnSpc>
                <a:spcPct val="107000"/>
              </a:lnSpc>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It is effective at disinfecting all surface and supplies in the room</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It cuts down on room turnaround time because personnel don’t to clean the room before disinfection</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The room can be occupied during the process so it is useful for daily cleaning</a:t>
            </a:r>
          </a:p>
          <a:p>
            <a:pPr marL="342900" marR="0" lvl="0" indent="-342900">
              <a:lnSpc>
                <a:spcPct val="107000"/>
              </a:lnSpc>
              <a:spcBef>
                <a:spcPts val="0"/>
              </a:spcBef>
              <a:spcAft>
                <a:spcPts val="80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The heating, ventilation, and air condition (HVAC) system does not need to be turned off while the unit is being used</a:t>
            </a:r>
          </a:p>
        </p:txBody>
      </p:sp>
    </p:spTree>
    <p:extLst>
      <p:ext uri="{BB962C8B-B14F-4D97-AF65-F5344CB8AC3E}">
        <p14:creationId xmlns:p14="http://schemas.microsoft.com/office/powerpoint/2010/main" val="3765730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205699"/>
            <a:ext cx="6096000" cy="5244513"/>
          </a:xfrm>
          <a:prstGeom prst="rect">
            <a:avLst/>
          </a:prstGeom>
        </p:spPr>
        <p:txBody>
          <a:bodyPr>
            <a:spAutoFit/>
          </a:bodyPr>
          <a:lstStyle/>
          <a:p>
            <a:pPr marL="457200" marR="0">
              <a:lnSpc>
                <a:spcPct val="107000"/>
              </a:lnSpc>
              <a:spcBef>
                <a:spcPts val="0"/>
              </a:spcBef>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5) Answer A.  </a:t>
            </a:r>
            <a:r>
              <a:rPr lang="en-US" dirty="0">
                <a:latin typeface="Calibri" panose="020F0502020204030204" pitchFamily="34" charset="0"/>
                <a:ea typeface="Calibri" panose="020F0502020204030204" pitchFamily="34" charset="0"/>
                <a:cs typeface="Times New Roman" panose="02020603050405020304" pitchFamily="18" charset="0"/>
              </a:rPr>
              <a:t>It is effective at disinfecting all surface and supplies in the room</a:t>
            </a:r>
          </a:p>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Rationale: Vaporized hydrogen peroxide units are useful for room disinfection after terminal cleaning, especially if there is concern for environmental contamination with clostridium difficile. The hydrogen peroxide vapor usually reaches all surface in the room, including fabrics and all behind furniture. It is also useful for disinfecting patient care items in the room and is safe for use in the presence of patient care equipment.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However</a:t>
            </a:r>
            <a:r>
              <a:rPr lang="en-US" dirty="0">
                <a:latin typeface="Calibri" panose="020F0502020204030204" pitchFamily="34" charset="0"/>
                <a:ea typeface="Calibri" panose="020F0502020204030204" pitchFamily="34" charset="0"/>
                <a:cs typeface="Times New Roman" panose="02020603050405020304" pitchFamily="18" charset="0"/>
              </a:rPr>
              <a:t>, the patient room must be cleaned prior to disinfection in order to remove organic material and hydrogen peroxide vapor must be contained in the patient room during disinfection process. </a:t>
            </a:r>
          </a:p>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542608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049199"/>
            <a:ext cx="6096000" cy="2759602"/>
          </a:xfrm>
          <a:prstGeom prst="rect">
            <a:avLst/>
          </a:prstGeom>
        </p:spPr>
        <p:txBody>
          <a:bodyPr>
            <a:spAutoFit/>
          </a:bodyPr>
          <a:lstStyle/>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6) Which </a:t>
            </a:r>
            <a:r>
              <a:rPr lang="en-US" dirty="0">
                <a:latin typeface="Calibri" panose="020F0502020204030204" pitchFamily="34" charset="0"/>
                <a:ea typeface="Calibri" panose="020F0502020204030204" pitchFamily="34" charset="0"/>
                <a:cs typeface="Times New Roman" panose="02020603050405020304" pitchFamily="18" charset="0"/>
              </a:rPr>
              <a:t>of the following situations would be best for the IP to apply just-in time learning principles? </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During a 30 minutes orientation session for new employees</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With staff who repeatedly have problems applying infection definitions</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In a medical staff meeting where surveillance priorities are being discussed</a:t>
            </a:r>
          </a:p>
          <a:p>
            <a:pPr marL="342900" marR="0" lvl="0" indent="-342900">
              <a:lnSpc>
                <a:spcPct val="107000"/>
              </a:lnSpc>
              <a:spcBef>
                <a:spcPts val="0"/>
              </a:spcBef>
              <a:spcAft>
                <a:spcPts val="80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For nurse managers evaluation evaluating monthly infection trend reports.</a:t>
            </a:r>
          </a:p>
        </p:txBody>
      </p:sp>
    </p:spTree>
    <p:extLst>
      <p:ext uri="{BB962C8B-B14F-4D97-AF65-F5344CB8AC3E}">
        <p14:creationId xmlns:p14="http://schemas.microsoft.com/office/powerpoint/2010/main" val="4051395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108814"/>
            <a:ext cx="6096000" cy="5039328"/>
          </a:xfrm>
          <a:prstGeom prst="rect">
            <a:avLst/>
          </a:prstGeom>
        </p:spPr>
        <p:txBody>
          <a:bodyPr>
            <a:spAutoFit/>
          </a:bodyPr>
          <a:lstStyle/>
          <a:p>
            <a:pPr marL="457200" marR="0">
              <a:lnSpc>
                <a:spcPct val="107000"/>
              </a:lnSpc>
              <a:spcBef>
                <a:spcPts val="0"/>
              </a:spcBef>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6) Answer B.</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With staff who repeatedly have problem applying infection definitions</a:t>
            </a:r>
          </a:p>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Rationale: Just in time teaching (JITT) is a methodology that uses feedback between class room activities and work students do at home, in preparation for the classroom meeting. The goals are to increase learning during classroom time, to enhance student motivation, to encourage students to prepare for class, and to enable the instructor to fine-tune the class room activities to best meet students’ needs</a:t>
            </a:r>
            <a:r>
              <a:rPr lang="en-US" dirty="0" smtClean="0">
                <a:latin typeface="Calibri" panose="020F0502020204030204" pitchFamily="34" charset="0"/>
                <a:ea typeface="Calibri" panose="020F0502020204030204" pitchFamily="34" charset="0"/>
                <a:cs typeface="Times New Roman" panose="02020603050405020304" pitchFamily="18" charset="0"/>
              </a:rPr>
              <a:t>.</a:t>
            </a:r>
          </a:p>
          <a:p>
            <a:pPr marL="457200" marR="0">
              <a:lnSpc>
                <a:spcPct val="107000"/>
              </a:lnSpc>
              <a:spcBef>
                <a:spcPts val="0"/>
              </a:spcBef>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JITT </a:t>
            </a:r>
            <a:r>
              <a:rPr lang="en-US" dirty="0">
                <a:latin typeface="Calibri" panose="020F0502020204030204" pitchFamily="34" charset="0"/>
                <a:ea typeface="Calibri" panose="020F0502020204030204" pitchFamily="34" charset="0"/>
                <a:cs typeface="Times New Roman" panose="02020603050405020304" pitchFamily="18" charset="0"/>
              </a:rPr>
              <a:t>assignments and classroom activities are designed to motivate students to examine their present knowledge and get ready to modify such knowledge, add to it, and then apply the newly constructed knowledge. These tasks are accomplished as students and instructors work as </a:t>
            </a:r>
            <a:r>
              <a:rPr lang="en-US" dirty="0" smtClean="0">
                <a:latin typeface="Calibri" panose="020F0502020204030204" pitchFamily="34" charset="0"/>
                <a:ea typeface="Calibri" panose="020F0502020204030204" pitchFamily="34" charset="0"/>
                <a:cs typeface="Times New Roman" panose="02020603050405020304" pitchFamily="18" charset="0"/>
              </a:rPr>
              <a:t>a team.</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9325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049199"/>
            <a:ext cx="6096000" cy="2759602"/>
          </a:xfrm>
          <a:prstGeom prst="rect">
            <a:avLst/>
          </a:prstGeom>
        </p:spPr>
        <p:txBody>
          <a:bodyPr>
            <a:spAutoFit/>
          </a:bodyPr>
          <a:lstStyle/>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7) Elements </a:t>
            </a:r>
            <a:r>
              <a:rPr lang="en-US" dirty="0">
                <a:latin typeface="Calibri" panose="020F0502020204030204" pitchFamily="34" charset="0"/>
                <a:ea typeface="Calibri" panose="020F0502020204030204" pitchFamily="34" charset="0"/>
                <a:cs typeface="Times New Roman" panose="02020603050405020304" pitchFamily="18" charset="0"/>
              </a:rPr>
              <a:t>of a ventilator-associated pneumonia (VAP) prevention bundle that have been suggested by the </a:t>
            </a:r>
            <a:r>
              <a:rPr lang="en-US" dirty="0" smtClean="0">
                <a:latin typeface="Calibri" panose="020F0502020204030204" pitchFamily="34" charset="0"/>
                <a:ea typeface="Calibri" panose="020F0502020204030204" pitchFamily="34" charset="0"/>
                <a:cs typeface="Times New Roman" panose="02020603050405020304" pitchFamily="18" charset="0"/>
              </a:rPr>
              <a:t>Institute </a:t>
            </a:r>
            <a:r>
              <a:rPr lang="en-US" dirty="0">
                <a:latin typeface="Calibri" panose="020F0502020204030204" pitchFamily="34" charset="0"/>
                <a:ea typeface="Calibri" panose="020F0502020204030204" pitchFamily="34" charset="0"/>
                <a:cs typeface="Times New Roman" panose="02020603050405020304" pitchFamily="18" charset="0"/>
              </a:rPr>
              <a:t>for </a:t>
            </a:r>
            <a:r>
              <a:rPr lang="en-US" dirty="0" smtClean="0">
                <a:latin typeface="Calibri" panose="020F0502020204030204" pitchFamily="34" charset="0"/>
                <a:ea typeface="Calibri" panose="020F0502020204030204" pitchFamily="34" charset="0"/>
                <a:cs typeface="Times New Roman" panose="02020603050405020304" pitchFamily="18" charset="0"/>
              </a:rPr>
              <a:t>Healthcare Improvement </a:t>
            </a:r>
            <a:r>
              <a:rPr lang="en-US" dirty="0">
                <a:latin typeface="Calibri" panose="020F0502020204030204" pitchFamily="34" charset="0"/>
                <a:ea typeface="Calibri" panose="020F0502020204030204" pitchFamily="34" charset="0"/>
                <a:cs typeface="Times New Roman" panose="02020603050405020304" pitchFamily="18" charset="0"/>
              </a:rPr>
              <a:t>(IHI) include all of the following except:</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Elevation of the head of the bed</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Weekly “sedation vacation” and assessment of readiness to extubate</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Peptic ulcer disease prophylaxis</a:t>
            </a:r>
          </a:p>
          <a:p>
            <a:pPr marL="342900" marR="0" lvl="0" indent="-342900">
              <a:lnSpc>
                <a:spcPct val="107000"/>
              </a:lnSpc>
              <a:spcBef>
                <a:spcPts val="0"/>
              </a:spcBef>
              <a:spcAft>
                <a:spcPts val="80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Deep venous thrombosis prophylaxis</a:t>
            </a:r>
          </a:p>
        </p:txBody>
      </p:sp>
    </p:spTree>
    <p:extLst>
      <p:ext uri="{BB962C8B-B14F-4D97-AF65-F5344CB8AC3E}">
        <p14:creationId xmlns:p14="http://schemas.microsoft.com/office/powerpoint/2010/main" val="2006295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000515"/>
            <a:ext cx="6096000" cy="5255926"/>
          </a:xfrm>
          <a:prstGeom prst="rect">
            <a:avLst/>
          </a:prstGeom>
        </p:spPr>
        <p:txBody>
          <a:bodyPr>
            <a:spAutoFit/>
          </a:bodyPr>
          <a:lstStyle/>
          <a:p>
            <a:pPr marL="457200" marR="0">
              <a:lnSpc>
                <a:spcPct val="107000"/>
              </a:lnSpc>
              <a:spcBef>
                <a:spcPts val="0"/>
              </a:spcBef>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7) Answer B.   </a:t>
            </a:r>
            <a:r>
              <a:rPr lang="en-US" dirty="0">
                <a:latin typeface="Calibri" panose="020F0502020204030204" pitchFamily="34" charset="0"/>
                <a:ea typeface="Calibri" panose="020F0502020204030204" pitchFamily="34" charset="0"/>
                <a:cs typeface="Times New Roman" panose="02020603050405020304" pitchFamily="18" charset="0"/>
              </a:rPr>
              <a:t>Weekly “sedation vacation” and assessment of readiness to extubate</a:t>
            </a:r>
          </a:p>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Rationale: VAP in </a:t>
            </a:r>
            <a:r>
              <a:rPr lang="en-US" dirty="0" smtClean="0">
                <a:latin typeface="Calibri" panose="020F0502020204030204" pitchFamily="34" charset="0"/>
                <a:ea typeface="Calibri" panose="020F0502020204030204" pitchFamily="34" charset="0"/>
                <a:cs typeface="Times New Roman" panose="02020603050405020304" pitchFamily="18" charset="0"/>
              </a:rPr>
              <a:t>a critically </a:t>
            </a:r>
            <a:r>
              <a:rPr lang="en-US" dirty="0">
                <a:latin typeface="Calibri" panose="020F0502020204030204" pitchFamily="34" charset="0"/>
                <a:ea typeface="Calibri" panose="020F0502020204030204" pitchFamily="34" charset="0"/>
                <a:cs typeface="Times New Roman" panose="02020603050405020304" pitchFamily="18" charset="0"/>
              </a:rPr>
              <a:t>ill </a:t>
            </a:r>
            <a:r>
              <a:rPr lang="en-US" dirty="0" smtClean="0">
                <a:latin typeface="Calibri" panose="020F0502020204030204" pitchFamily="34" charset="0"/>
                <a:ea typeface="Calibri" panose="020F0502020204030204" pitchFamily="34" charset="0"/>
                <a:cs typeface="Times New Roman" panose="02020603050405020304" pitchFamily="18" charset="0"/>
              </a:rPr>
              <a:t>patient significantly </a:t>
            </a:r>
            <a:r>
              <a:rPr lang="en-US" dirty="0">
                <a:latin typeface="Calibri" panose="020F0502020204030204" pitchFamily="34" charset="0"/>
                <a:ea typeface="Calibri" panose="020F0502020204030204" pitchFamily="34" charset="0"/>
                <a:cs typeface="Times New Roman" panose="02020603050405020304" pitchFamily="18" charset="0"/>
              </a:rPr>
              <a:t>increases </a:t>
            </a:r>
            <a:r>
              <a:rPr lang="en-US" dirty="0" smtClean="0">
                <a:latin typeface="Calibri" panose="020F0502020204030204" pitchFamily="34" charset="0"/>
                <a:ea typeface="Calibri" panose="020F0502020204030204" pitchFamily="34" charset="0"/>
                <a:cs typeface="Times New Roman" panose="02020603050405020304" pitchFamily="18" charset="0"/>
              </a:rPr>
              <a:t>the risk </a:t>
            </a:r>
            <a:r>
              <a:rPr lang="en-US" dirty="0">
                <a:latin typeface="Calibri" panose="020F0502020204030204" pitchFamily="34" charset="0"/>
                <a:ea typeface="Calibri" panose="020F0502020204030204" pitchFamily="34" charset="0"/>
                <a:cs typeface="Times New Roman" panose="02020603050405020304" pitchFamily="18" charset="0"/>
              </a:rPr>
              <a:t>of mortality and, at a minimum, </a:t>
            </a:r>
            <a:r>
              <a:rPr lang="en-US" dirty="0" smtClean="0">
                <a:latin typeface="Calibri" panose="020F0502020204030204" pitchFamily="34" charset="0"/>
                <a:ea typeface="Calibri" panose="020F0502020204030204" pitchFamily="34" charset="0"/>
                <a:cs typeface="Times New Roman" panose="02020603050405020304" pitchFamily="18" charset="0"/>
              </a:rPr>
              <a:t>increases </a:t>
            </a:r>
            <a:r>
              <a:rPr lang="en-US" dirty="0">
                <a:latin typeface="Calibri" panose="020F0502020204030204" pitchFamily="34" charset="0"/>
                <a:ea typeface="Calibri" panose="020F0502020204030204" pitchFamily="34" charset="0"/>
                <a:cs typeface="Times New Roman" panose="02020603050405020304" pitchFamily="18" charset="0"/>
              </a:rPr>
              <a:t>ventilator time, length of stay, and cost of care</a:t>
            </a:r>
            <a:r>
              <a:rPr lang="en-US" dirty="0" smtClean="0">
                <a:latin typeface="Calibri" panose="020F0502020204030204" pitchFamily="34" charset="0"/>
                <a:ea typeface="Calibri" panose="020F0502020204030204" pitchFamily="34" charset="0"/>
                <a:cs typeface="Times New Roman" panose="02020603050405020304" pitchFamily="18" charset="0"/>
              </a:rPr>
              <a:t>.</a:t>
            </a:r>
          </a:p>
          <a:p>
            <a:pPr marL="457200" marR="0">
              <a:lnSpc>
                <a:spcPct val="107000"/>
              </a:lnSpc>
              <a:spcBef>
                <a:spcPts val="0"/>
              </a:spcBef>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The </a:t>
            </a:r>
            <a:r>
              <a:rPr lang="en-US" dirty="0">
                <a:latin typeface="Calibri" panose="020F0502020204030204" pitchFamily="34" charset="0"/>
                <a:ea typeface="Calibri" panose="020F0502020204030204" pitchFamily="34" charset="0"/>
                <a:cs typeface="Times New Roman" panose="02020603050405020304" pitchFamily="18" charset="0"/>
              </a:rPr>
              <a:t>IHI ventilator bundle is a grouping of best practices that, when applied together, may result in substantially greater improvement. The key components of the IHI ventilator bundle are:</a:t>
            </a:r>
          </a:p>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-Elevation of the head of the bed</a:t>
            </a:r>
          </a:p>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a:t>
            </a:r>
            <a:r>
              <a:rPr lang="en-US" b="1" i="1" dirty="0">
                <a:latin typeface="Calibri" panose="020F0502020204030204" pitchFamily="34" charset="0"/>
                <a:ea typeface="Calibri" panose="020F0502020204030204" pitchFamily="34" charset="0"/>
                <a:cs typeface="Times New Roman" panose="02020603050405020304" pitchFamily="18" charset="0"/>
              </a:rPr>
              <a:t>Daily</a:t>
            </a:r>
            <a:r>
              <a:rPr lang="en-US" dirty="0">
                <a:latin typeface="Calibri" panose="020F0502020204030204" pitchFamily="34" charset="0"/>
                <a:ea typeface="Calibri" panose="020F0502020204030204" pitchFamily="34" charset="0"/>
                <a:cs typeface="Times New Roman" panose="02020603050405020304" pitchFamily="18" charset="0"/>
              </a:rPr>
              <a:t> “sedation vacation” and assessment of readiness to extubate</a:t>
            </a:r>
          </a:p>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-Peptic ulcer disease prophylaxis</a:t>
            </a:r>
          </a:p>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-Deep venous thrombosis prophylaxis</a:t>
            </a:r>
          </a:p>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-Daily oral care with </a:t>
            </a:r>
            <a:r>
              <a:rPr lang="en-US" dirty="0" smtClean="0">
                <a:latin typeface="Calibri" panose="020F0502020204030204" pitchFamily="34" charset="0"/>
                <a:ea typeface="Calibri" panose="020F0502020204030204" pitchFamily="34" charset="0"/>
                <a:cs typeface="Times New Roman" panose="02020603050405020304" pitchFamily="18" charset="0"/>
              </a:rPr>
              <a:t>chlorhexidine gluconate</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5153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849722"/>
            <a:ext cx="6096000" cy="3158557"/>
          </a:xfrm>
          <a:prstGeom prst="rect">
            <a:avLst/>
          </a:prstGeom>
        </p:spPr>
        <p:txBody>
          <a:bodyPr>
            <a:spAutoFit/>
          </a:bodyPr>
          <a:lstStyle/>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p>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8) Specificity </a:t>
            </a:r>
            <a:r>
              <a:rPr lang="en-US" dirty="0">
                <a:latin typeface="Calibri" panose="020F0502020204030204" pitchFamily="34" charset="0"/>
                <a:ea typeface="Calibri" panose="020F0502020204030204" pitchFamily="34" charset="0"/>
                <a:cs typeface="Times New Roman" panose="02020603050405020304" pitchFamily="18" charset="0"/>
              </a:rPr>
              <a:t>of a test for infection or disease is calculated as:</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The </a:t>
            </a:r>
            <a:r>
              <a:rPr lang="en-US" dirty="0" smtClean="0">
                <a:latin typeface="Calibri" panose="020F0502020204030204" pitchFamily="34" charset="0"/>
                <a:ea typeface="Calibri" panose="020F0502020204030204" pitchFamily="34" charset="0"/>
                <a:cs typeface="Times New Roman" panose="02020603050405020304" pitchFamily="18" charset="0"/>
              </a:rPr>
              <a:t>number </a:t>
            </a:r>
            <a:r>
              <a:rPr lang="en-US" dirty="0">
                <a:latin typeface="Calibri" panose="020F0502020204030204" pitchFamily="34" charset="0"/>
                <a:ea typeface="Calibri" panose="020F0502020204030204" pitchFamily="34" charset="0"/>
                <a:cs typeface="Times New Roman" panose="02020603050405020304" pitchFamily="18" charset="0"/>
              </a:rPr>
              <a:t>of true negatives divided by the true positives found, times 100</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The number of true negatives divided by the total number of persons with disease, times 100</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The number of true positive divided by the total number of persons with disease, times 100</a:t>
            </a:r>
          </a:p>
          <a:p>
            <a:pPr marL="342900" marR="0" lvl="0" indent="-342900">
              <a:lnSpc>
                <a:spcPct val="107000"/>
              </a:lnSpc>
              <a:spcBef>
                <a:spcPts val="0"/>
              </a:spcBef>
              <a:spcAft>
                <a:spcPts val="80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The number of true negatives divided by the total number of persons without disease, times 100 </a:t>
            </a:r>
          </a:p>
        </p:txBody>
      </p:sp>
    </p:spTree>
    <p:extLst>
      <p:ext uri="{BB962C8B-B14F-4D97-AF65-F5344CB8AC3E}">
        <p14:creationId xmlns:p14="http://schemas.microsoft.com/office/powerpoint/2010/main" val="2232859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450766"/>
            <a:ext cx="6096000" cy="3660105"/>
          </a:xfrm>
          <a:prstGeom prst="rect">
            <a:avLst/>
          </a:prstGeom>
        </p:spPr>
        <p:txBody>
          <a:bodyPr>
            <a:spAutoFit/>
          </a:bodyPr>
          <a:lstStyle/>
          <a:p>
            <a:pPr>
              <a:lnSpc>
                <a:spcPct val="107000"/>
              </a:lnSpc>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8) Answer D.  </a:t>
            </a:r>
            <a:r>
              <a:rPr lang="en-US" dirty="0">
                <a:latin typeface="Calibri" panose="020F0502020204030204" pitchFamily="34" charset="0"/>
                <a:ea typeface="Calibri" panose="020F0502020204030204" pitchFamily="34" charset="0"/>
                <a:cs typeface="Times New Roman" panose="02020603050405020304" pitchFamily="18" charset="0"/>
              </a:rPr>
              <a:t>The number of true negatives divided by </a:t>
            </a:r>
            <a:r>
              <a:rPr lang="en-US" dirty="0" smtClean="0">
                <a:latin typeface="Calibri" panose="020F0502020204030204" pitchFamily="34" charset="0"/>
                <a:ea typeface="Calibri" panose="020F0502020204030204" pitchFamily="34" charset="0"/>
                <a:cs typeface="Times New Roman" panose="02020603050405020304" pitchFamily="18" charset="0"/>
              </a:rPr>
              <a:t>the </a:t>
            </a:r>
            <a:r>
              <a:rPr lang="en-US" dirty="0">
                <a:latin typeface="Calibri" panose="020F0502020204030204" pitchFamily="34" charset="0"/>
                <a:ea typeface="Calibri" panose="020F0502020204030204" pitchFamily="34" charset="0"/>
                <a:cs typeface="Times New Roman" panose="02020603050405020304" pitchFamily="18" charset="0"/>
              </a:rPr>
              <a:t>total number of persons without the disease, times </a:t>
            </a:r>
            <a:r>
              <a:rPr lang="en-US" dirty="0" smtClean="0">
                <a:latin typeface="Calibri" panose="020F0502020204030204" pitchFamily="34" charset="0"/>
                <a:ea typeface="Calibri" panose="020F0502020204030204" pitchFamily="34" charset="0"/>
                <a:cs typeface="Times New Roman" panose="02020603050405020304" pitchFamily="18" charset="0"/>
              </a:rPr>
              <a:t>100</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Rationale: </a:t>
            </a:r>
            <a:r>
              <a:rPr lang="en-US" b="1" i="1" dirty="0">
                <a:latin typeface="Calibri" panose="020F0502020204030204" pitchFamily="34" charset="0"/>
                <a:ea typeface="Calibri" panose="020F0502020204030204" pitchFamily="34" charset="0"/>
                <a:cs typeface="Times New Roman" panose="02020603050405020304" pitchFamily="18" charset="0"/>
              </a:rPr>
              <a:t>Sensitivity</a:t>
            </a:r>
            <a:r>
              <a:rPr lang="en-US" dirty="0">
                <a:latin typeface="Calibri" panose="020F0502020204030204" pitchFamily="34" charset="0"/>
                <a:ea typeface="Calibri" panose="020F0502020204030204" pitchFamily="34" charset="0"/>
                <a:cs typeface="Times New Roman" panose="02020603050405020304" pitchFamily="18" charset="0"/>
              </a:rPr>
              <a:t> (also called the true positive rate </a:t>
            </a:r>
            <a:r>
              <a:rPr lang="en-US" dirty="0" smtClean="0">
                <a:latin typeface="Calibri" panose="020F0502020204030204" pitchFamily="34" charset="0"/>
                <a:ea typeface="Calibri" panose="020F0502020204030204" pitchFamily="34" charset="0"/>
                <a:cs typeface="Times New Roman" panose="02020603050405020304" pitchFamily="18" charset="0"/>
              </a:rPr>
              <a:t>measures </a:t>
            </a:r>
            <a:r>
              <a:rPr lang="en-US" dirty="0">
                <a:latin typeface="Calibri" panose="020F0502020204030204" pitchFamily="34" charset="0"/>
                <a:ea typeface="Calibri" panose="020F0502020204030204" pitchFamily="34" charset="0"/>
                <a:cs typeface="Times New Roman" panose="02020603050405020304" pitchFamily="18" charset="0"/>
              </a:rPr>
              <a:t>the proportion of actual positives that are correctly identified as such (e.g., the percentage of sick people who are correctly identified as having the condition</a:t>
            </a:r>
            <a:r>
              <a:rPr lang="en-US" dirty="0" smtClean="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Specificity</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(sometimes called the true negative rate) </a:t>
            </a:r>
            <a:r>
              <a:rPr lang="en-US" dirty="0" smtClean="0">
                <a:latin typeface="Calibri" panose="020F0502020204030204" pitchFamily="34" charset="0"/>
                <a:ea typeface="Calibri" panose="020F0502020204030204" pitchFamily="34" charset="0"/>
                <a:cs typeface="Times New Roman" panose="02020603050405020304" pitchFamily="18" charset="0"/>
              </a:rPr>
              <a:t>measures </a:t>
            </a:r>
            <a:r>
              <a:rPr lang="en-US" dirty="0">
                <a:latin typeface="Calibri" panose="020F0502020204030204" pitchFamily="34" charset="0"/>
                <a:ea typeface="Calibri" panose="020F0502020204030204" pitchFamily="34" charset="0"/>
                <a:cs typeface="Times New Roman" panose="02020603050405020304" pitchFamily="18" charset="0"/>
              </a:rPr>
              <a:t>the proportion of negative that are correctly identified as such (e.g., the percentage of healthy people who are correctly identified as not having the condition)</a:t>
            </a:r>
          </a:p>
          <a:p>
            <a:pPr marL="6858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829503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049199"/>
            <a:ext cx="6096000" cy="2759602"/>
          </a:xfrm>
          <a:prstGeom prst="rect">
            <a:avLst/>
          </a:prstGeom>
        </p:spPr>
        <p:txBody>
          <a:bodyPr>
            <a:spAutoFit/>
          </a:bodyPr>
          <a:lstStyle/>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9) Which </a:t>
            </a:r>
            <a:r>
              <a:rPr lang="en-US" dirty="0">
                <a:latin typeface="Calibri" panose="020F0502020204030204" pitchFamily="34" charset="0"/>
                <a:ea typeface="Calibri" panose="020F0502020204030204" pitchFamily="34" charset="0"/>
                <a:cs typeface="Times New Roman" panose="02020603050405020304" pitchFamily="18" charset="0"/>
              </a:rPr>
              <a:t>of the following statements about influenza is false?</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Influenza is primarily spread between individuals via respiratory secretions (droplets)</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Viral shedding stars </a:t>
            </a:r>
            <a:r>
              <a:rPr lang="en-US" dirty="0" smtClean="0">
                <a:latin typeface="Calibri" panose="020F0502020204030204" pitchFamily="34" charset="0"/>
                <a:ea typeface="Calibri" panose="020F0502020204030204" pitchFamily="34" charset="0"/>
                <a:cs typeface="Times New Roman" panose="02020603050405020304" pitchFamily="18" charset="0"/>
              </a:rPr>
              <a:t>48 to </a:t>
            </a:r>
            <a:r>
              <a:rPr lang="en-US" dirty="0">
                <a:latin typeface="Calibri" panose="020F0502020204030204" pitchFamily="34" charset="0"/>
                <a:ea typeface="Calibri" panose="020F0502020204030204" pitchFamily="34" charset="0"/>
                <a:cs typeface="Times New Roman" panose="02020603050405020304" pitchFamily="18" charset="0"/>
              </a:rPr>
              <a:t>72 hours after infection and typically 48 hours before the onset of symptoms</a:t>
            </a:r>
          </a:p>
          <a:p>
            <a:pPr marL="342900" marR="0" lvl="0" indent="-342900">
              <a:lnSpc>
                <a:spcPct val="107000"/>
              </a:lnSpc>
              <a:spcBef>
                <a:spcPts val="0"/>
              </a:spcBef>
              <a:spcAft>
                <a:spcPts val="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Viral shedding normally persists for less than 5 days but can longer in children and immunocompromised persons</a:t>
            </a:r>
          </a:p>
          <a:p>
            <a:pPr marL="342900" marR="0" lvl="0" indent="-342900">
              <a:lnSpc>
                <a:spcPct val="107000"/>
              </a:lnSpc>
              <a:spcBef>
                <a:spcPts val="0"/>
              </a:spcBef>
              <a:spcAft>
                <a:spcPts val="800"/>
              </a:spcAft>
              <a:buFont typeface="+mj-lt"/>
              <a:buAutoNum type="alphaLcPeriod"/>
            </a:pPr>
            <a:r>
              <a:rPr lang="en-US" dirty="0">
                <a:latin typeface="Calibri" panose="020F0502020204030204" pitchFamily="34" charset="0"/>
                <a:ea typeface="Calibri" panose="020F0502020204030204" pitchFamily="34" charset="0"/>
                <a:cs typeface="Times New Roman" panose="02020603050405020304" pitchFamily="18" charset="0"/>
              </a:rPr>
              <a:t>The typical influenza symptomology is not always predictive of influenza in elderly or immunocompromised persons</a:t>
            </a:r>
          </a:p>
        </p:txBody>
      </p:sp>
    </p:spTree>
    <p:extLst>
      <p:ext uri="{BB962C8B-B14F-4D97-AF65-F5344CB8AC3E}">
        <p14:creationId xmlns:p14="http://schemas.microsoft.com/office/powerpoint/2010/main" val="3496347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664269"/>
            <a:ext cx="6096000" cy="5928418"/>
          </a:xfrm>
          <a:prstGeom prst="rect">
            <a:avLst/>
          </a:prstGeom>
        </p:spPr>
        <p:txBody>
          <a:bodyPr>
            <a:spAutoFit/>
          </a:bodyPr>
          <a:lstStyle/>
          <a:p>
            <a:pPr>
              <a:lnSpc>
                <a:spcPct val="107000"/>
              </a:lnSpc>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9) Answer B.</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Viral shedding starts 48 to 72 hours after infection and typically 48 hours before the onset of symptoms </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Rationale. Influenza viruses are spread from person to person primarily through large-particle respiratory droplet transmission. Transmission via large – droplet particle requires close contact between source and recipient, because droplet do not remain suspended in the air and generally travel a short distance </a:t>
            </a:r>
            <a:r>
              <a:rPr lang="en-US" dirty="0" smtClean="0">
                <a:latin typeface="Calibri" panose="020F0502020204030204" pitchFamily="34" charset="0"/>
                <a:ea typeface="Calibri" panose="020F0502020204030204" pitchFamily="34" charset="0"/>
                <a:cs typeface="Times New Roman" panose="02020603050405020304" pitchFamily="18" charset="0"/>
              </a:rPr>
              <a:t>(&lt; </a:t>
            </a:r>
            <a:r>
              <a:rPr lang="en-US" dirty="0">
                <a:latin typeface="Calibri" panose="020F0502020204030204" pitchFamily="34" charset="0"/>
                <a:ea typeface="Calibri" panose="020F0502020204030204" pitchFamily="34" charset="0"/>
                <a:cs typeface="Times New Roman" panose="02020603050405020304" pitchFamily="18" charset="0"/>
              </a:rPr>
              <a:t>1 meter) through the air. Contact with respiratory- droplet contaminated surfaces is another possible source of transmission.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The </a:t>
            </a:r>
            <a:r>
              <a:rPr lang="en-US" dirty="0">
                <a:latin typeface="Calibri" panose="020F0502020204030204" pitchFamily="34" charset="0"/>
                <a:ea typeface="Calibri" panose="020F0502020204030204" pitchFamily="34" charset="0"/>
                <a:cs typeface="Times New Roman" panose="02020603050405020304" pitchFamily="18" charset="0"/>
              </a:rPr>
              <a:t>typical incubation period for influenza is 1 to 4 days </a:t>
            </a:r>
            <a:r>
              <a:rPr lang="en-US" dirty="0" smtClean="0">
                <a:latin typeface="Calibri" panose="020F0502020204030204" pitchFamily="34" charset="0"/>
                <a:ea typeface="Calibri" panose="020F0502020204030204" pitchFamily="34" charset="0"/>
                <a:cs typeface="Times New Roman" panose="02020603050405020304" pitchFamily="18" charset="0"/>
              </a:rPr>
              <a:t>(average </a:t>
            </a:r>
            <a:r>
              <a:rPr lang="en-US" dirty="0">
                <a:latin typeface="Calibri" panose="020F0502020204030204" pitchFamily="34" charset="0"/>
                <a:ea typeface="Calibri" panose="020F0502020204030204" pitchFamily="34" charset="0"/>
                <a:cs typeface="Times New Roman" panose="02020603050405020304" pitchFamily="18" charset="0"/>
              </a:rPr>
              <a:t>2 </a:t>
            </a:r>
            <a:r>
              <a:rPr lang="en-US" dirty="0" smtClean="0">
                <a:latin typeface="Calibri" panose="020F0502020204030204" pitchFamily="34" charset="0"/>
                <a:ea typeface="Calibri" panose="020F0502020204030204" pitchFamily="34" charset="0"/>
                <a:cs typeface="Times New Roman" panose="02020603050405020304" pitchFamily="18" charset="0"/>
              </a:rPr>
              <a:t>days). </a:t>
            </a:r>
            <a:r>
              <a:rPr lang="en-US" dirty="0">
                <a:latin typeface="Calibri" panose="020F0502020204030204" pitchFamily="34" charset="0"/>
                <a:ea typeface="Calibri" panose="020F0502020204030204" pitchFamily="34" charset="0"/>
                <a:cs typeface="Times New Roman" panose="02020603050405020304" pitchFamily="18" charset="0"/>
              </a:rPr>
              <a:t>Adults shed influenza from the day before symptoms begin through 2 to 10 days after illness onset. However, the amount of virus shed and presumably infectivity, usually decreases rapidly by 3 to 5 days after onset. Young children might shed virus several days before illness onset, and children can be infectious for 10 or more days after onset of symptoms. Severely immunocompromised persons can shed virus </a:t>
            </a:r>
            <a:r>
              <a:rPr lang="en-US">
                <a:latin typeface="Calibri" panose="020F0502020204030204" pitchFamily="34" charset="0"/>
                <a:ea typeface="Calibri" panose="020F0502020204030204" pitchFamily="34" charset="0"/>
                <a:cs typeface="Times New Roman" panose="02020603050405020304" pitchFamily="18" charset="0"/>
              </a:rPr>
              <a:t>for </a:t>
            </a:r>
            <a:r>
              <a:rPr lang="en-US" smtClean="0">
                <a:latin typeface="Calibri" panose="020F0502020204030204" pitchFamily="34" charset="0"/>
                <a:ea typeface="Calibri" panose="020F0502020204030204" pitchFamily="34" charset="0"/>
                <a:cs typeface="Times New Roman" panose="02020603050405020304" pitchFamily="18" charset="0"/>
              </a:rPr>
              <a:t>weeks </a:t>
            </a:r>
            <a:r>
              <a:rPr lang="en-US">
                <a:latin typeface="Calibri" panose="020F0502020204030204" pitchFamily="34" charset="0"/>
                <a:ea typeface="Calibri" panose="020F0502020204030204" pitchFamily="34" charset="0"/>
                <a:cs typeface="Times New Roman" panose="02020603050405020304" pitchFamily="18" charset="0"/>
              </a:rPr>
              <a:t>or </a:t>
            </a:r>
            <a:r>
              <a:rPr lang="en-US" smtClean="0">
                <a:latin typeface="Calibri" panose="020F0502020204030204" pitchFamily="34" charset="0"/>
                <a:ea typeface="Calibri" panose="020F0502020204030204" pitchFamily="34" charset="0"/>
                <a:cs typeface="Times New Roman" panose="02020603050405020304" pitchFamily="18" charset="0"/>
              </a:rPr>
              <a:t>months.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91248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1758</Words>
  <Application>Microsoft Office PowerPoint</Application>
  <PresentationFormat>Custom</PresentationFormat>
  <Paragraphs>103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Questions and answers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HCCC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Questions and answers</dc:title>
  <dc:creator>Lyonel Destin</dc:creator>
  <cp:lastModifiedBy>Steve</cp:lastModifiedBy>
  <cp:revision>13</cp:revision>
  <dcterms:created xsi:type="dcterms:W3CDTF">2018-10-12T00:47:34Z</dcterms:created>
  <dcterms:modified xsi:type="dcterms:W3CDTF">2018-10-13T04:20:25Z</dcterms:modified>
</cp:coreProperties>
</file>