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58" r:id="rId6"/>
    <p:sldId id="264" r:id="rId7"/>
    <p:sldId id="265"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3" d="100"/>
          <a:sy n="103" d="100"/>
        </p:scale>
        <p:origin x="-57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2797857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2987774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3C536A-F0A6-4BC7-8AFC-B0FAC989A18B}"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871037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3C536A-F0A6-4BC7-8AFC-B0FAC989A18B}"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426180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3C536A-F0A6-4BC7-8AFC-B0FAC989A18B}" type="datetimeFigureOut">
              <a:rPr lang="en-US" smtClean="0"/>
              <a:t>4/16/2019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1675198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3C536A-F0A6-4BC7-8AFC-B0FAC989A18B}" type="datetimeFigureOut">
              <a:rPr lang="en-US" smtClean="0"/>
              <a:t>4/16/2019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700931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C536A-F0A6-4BC7-8AFC-B0FAC989A18B}" type="datetimeFigureOut">
              <a:rPr lang="en-US" smtClean="0"/>
              <a:t>4/16/2019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3350740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C536A-F0A6-4BC7-8AFC-B0FAC989A18B}"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410298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C536A-F0A6-4BC7-8AFC-B0FAC989A18B}"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63195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34558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C536A-F0A6-4BC7-8AFC-B0FAC989A18B}"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51C07-992A-4301-9F3D-9CF01BB77850}" type="slidenum">
              <a:rPr lang="en-US" smtClean="0"/>
              <a:t>‹#›</a:t>
            </a:fld>
            <a:endParaRPr lang="en-US"/>
          </a:p>
        </p:txBody>
      </p:sp>
    </p:spTree>
    <p:extLst>
      <p:ext uri="{BB962C8B-B14F-4D97-AF65-F5344CB8AC3E}">
        <p14:creationId xmlns:p14="http://schemas.microsoft.com/office/powerpoint/2010/main" val="108691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C536A-F0A6-4BC7-8AFC-B0FAC989A18B}" type="datetimeFigureOut">
              <a:rPr lang="en-US" smtClean="0"/>
              <a:t>4/16/2019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51C07-992A-4301-9F3D-9CF01BB77850}" type="slidenum">
              <a:rPr lang="en-US" smtClean="0"/>
              <a:t>‹#›</a:t>
            </a:fld>
            <a:endParaRPr lang="en-US"/>
          </a:p>
        </p:txBody>
      </p:sp>
    </p:spTree>
    <p:extLst>
      <p:ext uri="{BB962C8B-B14F-4D97-AF65-F5344CB8AC3E}">
        <p14:creationId xmlns:p14="http://schemas.microsoft.com/office/powerpoint/2010/main" val="510503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APIC Greater NY Chapter 13</a:t>
            </a:r>
            <a:br>
              <a:rPr lang="en-US" dirty="0" smtClean="0"/>
            </a:br>
            <a:r>
              <a:rPr lang="en-US" dirty="0" smtClean="0"/>
              <a:t>CIC Q&amp;A Review</a:t>
            </a:r>
            <a:endParaRPr lang="en-US" dirty="0"/>
          </a:p>
        </p:txBody>
      </p:sp>
      <p:sp>
        <p:nvSpPr>
          <p:cNvPr id="3" name="Subtitle 2"/>
          <p:cNvSpPr>
            <a:spLocks noGrp="1"/>
          </p:cNvSpPr>
          <p:nvPr>
            <p:ph type="subTitle" idx="1"/>
          </p:nvPr>
        </p:nvSpPr>
        <p:spPr/>
        <p:txBody>
          <a:bodyPr>
            <a:normAutofit/>
          </a:bodyPr>
          <a:lstStyle/>
          <a:p>
            <a:r>
              <a:rPr lang="en-US" sz="3000" dirty="0" smtClean="0">
                <a:solidFill>
                  <a:schemeClr val="tx1"/>
                </a:solidFill>
              </a:rPr>
              <a:t>April 17, 2019</a:t>
            </a:r>
            <a:br>
              <a:rPr lang="en-US" sz="3000" dirty="0" smtClean="0">
                <a:solidFill>
                  <a:schemeClr val="tx1"/>
                </a:solidFill>
              </a:rPr>
            </a:br>
            <a:r>
              <a:rPr lang="en-US" sz="3000" dirty="0" smtClean="0">
                <a:solidFill>
                  <a:schemeClr val="tx1"/>
                </a:solidFill>
              </a:rPr>
              <a:t>Steven Bock RN CIC FAPIC</a:t>
            </a:r>
          </a:p>
        </p:txBody>
      </p:sp>
    </p:spTree>
    <p:extLst>
      <p:ext uri="{BB962C8B-B14F-4D97-AF65-F5344CB8AC3E}">
        <p14:creationId xmlns:p14="http://schemas.microsoft.com/office/powerpoint/2010/main" val="2220777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Q1</a:t>
            </a:r>
            <a:endParaRPr lang="en-US" dirty="0"/>
          </a:p>
        </p:txBody>
      </p:sp>
      <p:sp>
        <p:nvSpPr>
          <p:cNvPr id="3" name="Content Placeholder 2"/>
          <p:cNvSpPr>
            <a:spLocks noGrp="1"/>
          </p:cNvSpPr>
          <p:nvPr>
            <p:ph idx="1"/>
          </p:nvPr>
        </p:nvSpPr>
        <p:spPr/>
        <p:txBody>
          <a:bodyPr>
            <a:normAutofit fontScale="85000" lnSpcReduction="20000"/>
          </a:bodyPr>
          <a:lstStyle/>
          <a:p>
            <a:pPr marL="341313" indent="-341313">
              <a:spcBef>
                <a:spcPts val="0"/>
              </a:spcBef>
              <a:buNone/>
            </a:pPr>
            <a:r>
              <a:rPr lang="en-US" sz="2400" dirty="0" smtClean="0"/>
              <a:t>A patient is admitted to your medicine unit with a 3 day history of angry red rash to the face, arms, lower legs, and portions of the abdomen and back. Lesions began all about the same time and are pruritic and many are blister-like; some are weeping. The patient has not traveled out of NY in the past 6 months, has had no sick contacts, but did hike in a state park about 5 days ago. Dermatology and ID are consulted.</a:t>
            </a:r>
          </a:p>
          <a:p>
            <a:pPr marL="341313" indent="-341313">
              <a:spcBef>
                <a:spcPts val="0"/>
              </a:spcBef>
              <a:buNone/>
            </a:pPr>
            <a:endParaRPr lang="en-US" sz="2400" dirty="0" smtClean="0"/>
          </a:p>
          <a:p>
            <a:pPr marL="341313" indent="-341313">
              <a:spcBef>
                <a:spcPts val="0"/>
              </a:spcBef>
              <a:buAutoNum type="alphaLcParenR"/>
            </a:pPr>
            <a:r>
              <a:rPr lang="en-US" sz="2400" dirty="0" smtClean="0"/>
              <a:t>The patient needs Contact Precautions for the first 24 hours of antibiotic treatment</a:t>
            </a:r>
          </a:p>
          <a:p>
            <a:pPr marL="341313" indent="-341313">
              <a:spcBef>
                <a:spcPts val="0"/>
              </a:spcBef>
              <a:buAutoNum type="alphaLcParenR"/>
            </a:pPr>
            <a:endParaRPr lang="en-US" sz="2400" dirty="0" smtClean="0"/>
          </a:p>
          <a:p>
            <a:pPr marL="341313" indent="-341313">
              <a:spcBef>
                <a:spcPts val="0"/>
              </a:spcBef>
              <a:buNone/>
            </a:pPr>
            <a:r>
              <a:rPr lang="en-US" sz="2400" dirty="0" smtClean="0"/>
              <a:t>b)	The patient may have varicella and requires Airborne and Contact Precautions</a:t>
            </a:r>
          </a:p>
          <a:p>
            <a:pPr marL="341313" indent="-341313">
              <a:spcBef>
                <a:spcPts val="0"/>
              </a:spcBef>
              <a:buNone/>
            </a:pPr>
            <a:endParaRPr lang="en-US" sz="2400" dirty="0" smtClean="0"/>
          </a:p>
          <a:p>
            <a:pPr marL="341313" indent="-341313">
              <a:spcBef>
                <a:spcPts val="0"/>
              </a:spcBef>
              <a:buNone/>
            </a:pPr>
            <a:r>
              <a:rPr lang="en-US" sz="2400" dirty="0" smtClean="0"/>
              <a:t>c)	The patient requires no precautions</a:t>
            </a:r>
          </a:p>
          <a:p>
            <a:pPr marL="341313" indent="-341313">
              <a:spcBef>
                <a:spcPts val="0"/>
              </a:spcBef>
              <a:buNone/>
            </a:pPr>
            <a:endParaRPr lang="en-US" sz="2400" dirty="0"/>
          </a:p>
          <a:p>
            <a:pPr marL="341313" indent="-341313">
              <a:spcBef>
                <a:spcPts val="0"/>
              </a:spcBef>
              <a:buNone/>
            </a:pPr>
            <a:r>
              <a:rPr lang="en-US" sz="2400" dirty="0" smtClean="0"/>
              <a:t>d)	Report the patient to the local DOH. There may be additional cases in the community that require a prompt public health response</a:t>
            </a:r>
            <a:endParaRPr lang="en-US" sz="2400" dirty="0"/>
          </a:p>
        </p:txBody>
      </p:sp>
    </p:spTree>
    <p:extLst>
      <p:ext uri="{BB962C8B-B14F-4D97-AF65-F5344CB8AC3E}">
        <p14:creationId xmlns:p14="http://schemas.microsoft.com/office/powerpoint/2010/main" val="2664873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A1</a:t>
            </a:r>
            <a:endParaRPr lang="en-US" dirty="0"/>
          </a:p>
        </p:txBody>
      </p:sp>
      <p:sp>
        <p:nvSpPr>
          <p:cNvPr id="3" name="Content Placeholder 2"/>
          <p:cNvSpPr>
            <a:spLocks noGrp="1"/>
          </p:cNvSpPr>
          <p:nvPr>
            <p:ph idx="1"/>
          </p:nvPr>
        </p:nvSpPr>
        <p:spPr/>
        <p:txBody>
          <a:bodyPr>
            <a:normAutofit fontScale="85000" lnSpcReduction="20000"/>
          </a:bodyPr>
          <a:lstStyle/>
          <a:p>
            <a:pPr marL="341313" indent="-341313">
              <a:spcBef>
                <a:spcPts val="0"/>
              </a:spcBef>
              <a:buNone/>
            </a:pPr>
            <a:r>
              <a:rPr lang="en-US" sz="2400" dirty="0" smtClean="0"/>
              <a:t>A patient is admitted to your medicine unit with a 3 day history of angry red rash to the face, arms, lower legs, and portions of the abdomen and back. Lesions began all about the same time and are pruritic and many are blister-like; some are weeping. The patient has not traveled out of NY in the past 6 months, has had no sick contacts, but did hike in a state park about 5 days ago. Dermatology and ID are consulted.</a:t>
            </a:r>
          </a:p>
          <a:p>
            <a:pPr marL="341313" indent="-341313">
              <a:spcBef>
                <a:spcPts val="0"/>
              </a:spcBef>
              <a:buNone/>
            </a:pPr>
            <a:endParaRPr lang="en-US" sz="2400" dirty="0" smtClean="0"/>
          </a:p>
          <a:p>
            <a:pPr marL="341313" indent="-341313">
              <a:spcBef>
                <a:spcPts val="0"/>
              </a:spcBef>
              <a:buAutoNum type="alphaLcParenR"/>
            </a:pPr>
            <a:r>
              <a:rPr lang="en-US" sz="2400" dirty="0" smtClean="0"/>
              <a:t>The patient needs Contact Precautions for the first 24 hours of antibiotic treatment</a:t>
            </a:r>
          </a:p>
          <a:p>
            <a:pPr marL="341313" indent="-341313">
              <a:spcBef>
                <a:spcPts val="0"/>
              </a:spcBef>
              <a:buAutoNum type="alphaLcParenR"/>
            </a:pPr>
            <a:endParaRPr lang="en-US" sz="2400" dirty="0" smtClean="0"/>
          </a:p>
          <a:p>
            <a:pPr marL="341313" indent="-341313">
              <a:spcBef>
                <a:spcPts val="0"/>
              </a:spcBef>
              <a:buNone/>
            </a:pPr>
            <a:r>
              <a:rPr lang="en-US" sz="2400" dirty="0" smtClean="0"/>
              <a:t>b)	The patient may have varicella and requires Airborne and Contact Precautions</a:t>
            </a:r>
          </a:p>
          <a:p>
            <a:pPr marL="341313" indent="-341313">
              <a:spcBef>
                <a:spcPts val="0"/>
              </a:spcBef>
              <a:buNone/>
            </a:pPr>
            <a:endParaRPr lang="en-US" sz="2400" dirty="0" smtClean="0"/>
          </a:p>
          <a:p>
            <a:pPr marL="341313" indent="-341313">
              <a:spcBef>
                <a:spcPts val="0"/>
              </a:spcBef>
              <a:buNone/>
            </a:pPr>
            <a:r>
              <a:rPr lang="en-US" sz="2400" b="1" dirty="0" smtClean="0">
                <a:solidFill>
                  <a:srgbClr val="7030A0"/>
                </a:solidFill>
              </a:rPr>
              <a:t>c)	The patient requires no precautions</a:t>
            </a:r>
          </a:p>
          <a:p>
            <a:pPr marL="341313" indent="-341313">
              <a:spcBef>
                <a:spcPts val="0"/>
              </a:spcBef>
              <a:buNone/>
            </a:pPr>
            <a:endParaRPr lang="en-US" sz="2400" dirty="0"/>
          </a:p>
          <a:p>
            <a:pPr marL="341313" indent="-341313">
              <a:spcBef>
                <a:spcPts val="0"/>
              </a:spcBef>
              <a:buNone/>
            </a:pPr>
            <a:r>
              <a:rPr lang="en-US" sz="2400" dirty="0" smtClean="0"/>
              <a:t>d)	Report the patient to the local DOH. There may be additional cases in the community that require a prompt public health response</a:t>
            </a:r>
            <a:endParaRPr lang="en-US" sz="2400" dirty="0"/>
          </a:p>
        </p:txBody>
      </p:sp>
    </p:spTree>
    <p:extLst>
      <p:ext uri="{BB962C8B-B14F-4D97-AF65-F5344CB8AC3E}">
        <p14:creationId xmlns:p14="http://schemas.microsoft.com/office/powerpoint/2010/main" val="1045637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A1 Rationale</a:t>
            </a:r>
            <a:endParaRPr lang="en-US" dirty="0"/>
          </a:p>
        </p:txBody>
      </p:sp>
      <p:sp>
        <p:nvSpPr>
          <p:cNvPr id="3" name="Content Placeholder 2"/>
          <p:cNvSpPr>
            <a:spLocks noGrp="1"/>
          </p:cNvSpPr>
          <p:nvPr>
            <p:ph idx="1"/>
          </p:nvPr>
        </p:nvSpPr>
        <p:spPr/>
        <p:txBody>
          <a:bodyPr>
            <a:normAutofit fontScale="92500" lnSpcReduction="20000"/>
          </a:bodyPr>
          <a:lstStyle/>
          <a:p>
            <a:pPr marL="341313" indent="-341313">
              <a:spcBef>
                <a:spcPts val="0"/>
              </a:spcBef>
              <a:buNone/>
            </a:pPr>
            <a:r>
              <a:rPr lang="en-US" sz="2400" dirty="0" smtClean="0"/>
              <a:t>A patient is admitted to your medicine unit with a </a:t>
            </a:r>
            <a:r>
              <a:rPr lang="en-US" sz="2400" b="1" dirty="0" smtClean="0"/>
              <a:t>3 day history </a:t>
            </a:r>
            <a:r>
              <a:rPr lang="en-US" sz="2400" dirty="0" smtClean="0"/>
              <a:t>of </a:t>
            </a:r>
            <a:r>
              <a:rPr lang="en-US" sz="2400" b="1" dirty="0" smtClean="0"/>
              <a:t>angry red rash </a:t>
            </a:r>
            <a:r>
              <a:rPr lang="en-US" sz="2400" dirty="0" smtClean="0"/>
              <a:t>to the face, arms, lower legs, and portions of the abdomen and back. Lesions </a:t>
            </a:r>
            <a:r>
              <a:rPr lang="en-US" sz="2400" b="1" dirty="0" smtClean="0"/>
              <a:t>began all about the same time</a:t>
            </a:r>
            <a:r>
              <a:rPr lang="en-US" sz="2400" dirty="0" smtClean="0"/>
              <a:t> and are </a:t>
            </a:r>
            <a:r>
              <a:rPr lang="en-US" sz="2400" b="1" dirty="0" smtClean="0"/>
              <a:t>pruritic</a:t>
            </a:r>
            <a:r>
              <a:rPr lang="en-US" sz="2400" dirty="0" smtClean="0"/>
              <a:t> and many are </a:t>
            </a:r>
            <a:r>
              <a:rPr lang="en-US" sz="2400" b="1" dirty="0" smtClean="0"/>
              <a:t>blister-like</a:t>
            </a:r>
            <a:r>
              <a:rPr lang="en-US" sz="2400" dirty="0" smtClean="0"/>
              <a:t>; some are weeping. The patient has </a:t>
            </a:r>
            <a:r>
              <a:rPr lang="en-US" sz="2400" b="1" dirty="0" smtClean="0"/>
              <a:t>not traveled out of N</a:t>
            </a:r>
            <a:r>
              <a:rPr lang="en-US" sz="2400" dirty="0" smtClean="0"/>
              <a:t>Y in the past 6 months, has had </a:t>
            </a:r>
            <a:r>
              <a:rPr lang="en-US" sz="2400" b="1" dirty="0" smtClean="0"/>
              <a:t>no sick contacts</a:t>
            </a:r>
            <a:r>
              <a:rPr lang="en-US" sz="2400" dirty="0" smtClean="0"/>
              <a:t>, but did </a:t>
            </a:r>
            <a:r>
              <a:rPr lang="en-US" sz="2400" b="1" dirty="0" smtClean="0"/>
              <a:t>hike in a state pa</a:t>
            </a:r>
            <a:r>
              <a:rPr lang="en-US" sz="2400" dirty="0" smtClean="0"/>
              <a:t>rk about </a:t>
            </a:r>
            <a:r>
              <a:rPr lang="en-US" sz="2400" b="1" dirty="0" smtClean="0"/>
              <a:t>5 days ago</a:t>
            </a:r>
            <a:r>
              <a:rPr lang="en-US" sz="2400" dirty="0" smtClean="0"/>
              <a:t>. Dermatology and ID are consulted.</a:t>
            </a:r>
          </a:p>
          <a:p>
            <a:pPr marL="341313" indent="-341313">
              <a:spcBef>
                <a:spcPts val="0"/>
              </a:spcBef>
              <a:buNone/>
            </a:pPr>
            <a:endParaRPr lang="en-US" sz="2400" dirty="0" smtClean="0"/>
          </a:p>
          <a:p>
            <a:pPr marL="457200" indent="-457200">
              <a:spcBef>
                <a:spcPts val="0"/>
              </a:spcBef>
              <a:buAutoNum type="alphaLcParenR" startAt="3"/>
            </a:pPr>
            <a:r>
              <a:rPr lang="en-US" sz="2400" b="1" dirty="0" smtClean="0">
                <a:solidFill>
                  <a:srgbClr val="7030A0"/>
                </a:solidFill>
              </a:rPr>
              <a:t>The patient requires no precautions. Why not?</a:t>
            </a:r>
          </a:p>
          <a:p>
            <a:pPr marL="457200" indent="-457200">
              <a:spcBef>
                <a:spcPts val="0"/>
              </a:spcBef>
              <a:buAutoNum type="alphaLcParenR" startAt="3"/>
            </a:pPr>
            <a:endParaRPr lang="en-US" sz="2400" b="1" dirty="0">
              <a:solidFill>
                <a:srgbClr val="7030A0"/>
              </a:solidFill>
            </a:endParaRPr>
          </a:p>
          <a:p>
            <a:pPr marL="0" indent="0">
              <a:spcBef>
                <a:spcPts val="0"/>
              </a:spcBef>
              <a:buNone/>
            </a:pPr>
            <a:r>
              <a:rPr lang="en-US" sz="2400" b="1" dirty="0" smtClean="0">
                <a:solidFill>
                  <a:srgbClr val="7030A0"/>
                </a:solidFill>
              </a:rPr>
              <a:t>Infectious? </a:t>
            </a:r>
          </a:p>
          <a:p>
            <a:pPr marL="0" indent="0">
              <a:spcBef>
                <a:spcPts val="0"/>
              </a:spcBef>
              <a:buNone/>
            </a:pPr>
            <a:r>
              <a:rPr lang="en-US" sz="2400" b="1" dirty="0" smtClean="0">
                <a:solidFill>
                  <a:srgbClr val="7030A0"/>
                </a:solidFill>
              </a:rPr>
              <a:t>Tick borne? </a:t>
            </a:r>
          </a:p>
          <a:p>
            <a:pPr marL="0" indent="0">
              <a:spcBef>
                <a:spcPts val="0"/>
              </a:spcBef>
              <a:buNone/>
            </a:pPr>
            <a:r>
              <a:rPr lang="en-US" sz="2400" b="1" dirty="0" smtClean="0">
                <a:solidFill>
                  <a:srgbClr val="7030A0"/>
                </a:solidFill>
              </a:rPr>
              <a:t>Contact Dermatitis (poison ivy)</a:t>
            </a:r>
          </a:p>
          <a:p>
            <a:pPr marL="0" indent="0">
              <a:spcBef>
                <a:spcPts val="0"/>
              </a:spcBef>
              <a:buNone/>
            </a:pPr>
            <a:endParaRPr lang="en-US" sz="2400" b="1" dirty="0">
              <a:solidFill>
                <a:srgbClr val="7030A0"/>
              </a:solidFill>
            </a:endParaRPr>
          </a:p>
          <a:p>
            <a:pPr marL="0" indent="0">
              <a:spcBef>
                <a:spcPts val="0"/>
              </a:spcBef>
              <a:buNone/>
            </a:pPr>
            <a:r>
              <a:rPr lang="en-US" sz="2400" b="1" dirty="0" smtClean="0">
                <a:solidFill>
                  <a:srgbClr val="7030A0"/>
                </a:solidFill>
              </a:rPr>
              <a:t>Bonus ?  What does the current presenter have on his forearms?</a:t>
            </a:r>
          </a:p>
        </p:txBody>
      </p:sp>
    </p:spTree>
    <p:extLst>
      <p:ext uri="{BB962C8B-B14F-4D97-AF65-F5344CB8AC3E}">
        <p14:creationId xmlns:p14="http://schemas.microsoft.com/office/powerpoint/2010/main" val="12491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arn(inVertic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1000"/>
                                        <p:tgtEl>
                                          <p:spTgt spid="3">
                                            <p:txEl>
                                              <p:pRg st="8" end="8"/>
                                            </p:txEl>
                                          </p:spTgt>
                                        </p:tgtEl>
                                      </p:cBhvr>
                                    </p:animEffect>
                                    <p:anim calcmode="lin" valueType="num">
                                      <p:cBhvr>
                                        <p:cTn id="2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Q2</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A long-staying ICU patient has an indwelling urinary catheter for more than 7 days when a urine culture reveals 50,000 CFU of </a:t>
            </a:r>
            <a:r>
              <a:rPr lang="en-US" sz="2400" i="1" dirty="0" smtClean="0"/>
              <a:t>E. coli </a:t>
            </a:r>
            <a:r>
              <a:rPr lang="en-US" sz="2400" dirty="0" smtClean="0"/>
              <a:t>that is resistant to most of the cephalosporins tested. It remains susceptible to Ciprofloxacin and Gentamicin. This organism is an example of:</a:t>
            </a:r>
          </a:p>
          <a:p>
            <a:pPr marL="457200" indent="-457200">
              <a:buAutoNum type="alphaLcParenR"/>
            </a:pPr>
            <a:r>
              <a:rPr lang="en-US" sz="2400" dirty="0" smtClean="0"/>
              <a:t>Methicillin resistance</a:t>
            </a:r>
          </a:p>
          <a:p>
            <a:pPr marL="457200" indent="-457200">
              <a:buAutoNum type="alphaLcParenR"/>
            </a:pPr>
            <a:r>
              <a:rPr lang="en-US" sz="2400" dirty="0" smtClean="0"/>
              <a:t>Aminoglycoside resistance</a:t>
            </a:r>
          </a:p>
          <a:p>
            <a:pPr marL="457200" indent="-457200">
              <a:buAutoNum type="alphaLcParenR"/>
            </a:pPr>
            <a:r>
              <a:rPr lang="en-US" sz="2400" dirty="0" smtClean="0"/>
              <a:t>Extended-spectrum beta-lactam resistance</a:t>
            </a:r>
          </a:p>
          <a:p>
            <a:pPr marL="457200" indent="-457200">
              <a:buAutoNum type="alphaLcParenR"/>
            </a:pPr>
            <a:r>
              <a:rPr lang="en-US" sz="2400" dirty="0" err="1" smtClean="0"/>
              <a:t>Quinalone</a:t>
            </a:r>
            <a:r>
              <a:rPr lang="en-US" sz="2400" dirty="0" smtClean="0"/>
              <a:t> resistance</a:t>
            </a:r>
          </a:p>
        </p:txBody>
      </p:sp>
    </p:spTree>
    <p:extLst>
      <p:ext uri="{BB962C8B-B14F-4D97-AF65-F5344CB8AC3E}">
        <p14:creationId xmlns:p14="http://schemas.microsoft.com/office/powerpoint/2010/main" val="1558784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A2</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A long-staying ICU patient has an indwelling urinary catheter for more than 7 days when a urine culture reveals 50,000 CFU of </a:t>
            </a:r>
            <a:r>
              <a:rPr lang="en-US" sz="2400" i="1" dirty="0" smtClean="0"/>
              <a:t>E. coli </a:t>
            </a:r>
            <a:r>
              <a:rPr lang="en-US" sz="2400" dirty="0" smtClean="0"/>
              <a:t>that is resistant to most of the cephalosporins tested. It remains susceptible to Ciprofloxacin and Gentamicin. This organism is an example of:</a:t>
            </a:r>
          </a:p>
          <a:p>
            <a:pPr marL="457200" indent="-457200">
              <a:buAutoNum type="alphaLcParenR"/>
            </a:pPr>
            <a:r>
              <a:rPr lang="en-US" sz="2400" dirty="0" smtClean="0"/>
              <a:t>Methicillin resistance</a:t>
            </a:r>
          </a:p>
          <a:p>
            <a:pPr marL="457200" indent="-457200">
              <a:buAutoNum type="alphaLcParenR"/>
            </a:pPr>
            <a:r>
              <a:rPr lang="en-US" sz="2400" dirty="0" smtClean="0"/>
              <a:t>Aminoglycoside resistance</a:t>
            </a:r>
          </a:p>
          <a:p>
            <a:pPr marL="457200" indent="-457200">
              <a:buAutoNum type="alphaLcParenR"/>
            </a:pPr>
            <a:r>
              <a:rPr lang="en-US" sz="2400" b="1" dirty="0" smtClean="0">
                <a:solidFill>
                  <a:srgbClr val="7030A0"/>
                </a:solidFill>
              </a:rPr>
              <a:t>Extended-spectrum beta-lactam resistance</a:t>
            </a:r>
          </a:p>
          <a:p>
            <a:pPr marL="457200" indent="-457200">
              <a:buAutoNum type="alphaLcParenR"/>
            </a:pPr>
            <a:r>
              <a:rPr lang="en-US" sz="2400" dirty="0" err="1" smtClean="0"/>
              <a:t>Quinalone</a:t>
            </a:r>
            <a:r>
              <a:rPr lang="en-US" sz="2400" dirty="0" smtClean="0"/>
              <a:t> resistance</a:t>
            </a:r>
          </a:p>
        </p:txBody>
      </p:sp>
    </p:spTree>
    <p:extLst>
      <p:ext uri="{BB962C8B-B14F-4D97-AF65-F5344CB8AC3E}">
        <p14:creationId xmlns:p14="http://schemas.microsoft.com/office/powerpoint/2010/main" val="3539533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A2 Rationale</a:t>
            </a:r>
            <a:endParaRPr lang="en-US" dirty="0"/>
          </a:p>
        </p:txBody>
      </p:sp>
      <p:sp>
        <p:nvSpPr>
          <p:cNvPr id="3" name="Content Placeholder 2"/>
          <p:cNvSpPr>
            <a:spLocks noGrp="1"/>
          </p:cNvSpPr>
          <p:nvPr>
            <p:ph idx="1"/>
          </p:nvPr>
        </p:nvSpPr>
        <p:spPr/>
        <p:txBody>
          <a:bodyPr>
            <a:normAutofit fontScale="92500" lnSpcReduction="10000"/>
          </a:bodyPr>
          <a:lstStyle/>
          <a:p>
            <a:pPr marL="341313" indent="-341313">
              <a:buNone/>
            </a:pPr>
            <a:r>
              <a:rPr lang="en-US" sz="2400" b="1" dirty="0" smtClean="0">
                <a:solidFill>
                  <a:srgbClr val="7030A0"/>
                </a:solidFill>
              </a:rPr>
              <a:t>50,000 CFU of </a:t>
            </a:r>
            <a:r>
              <a:rPr lang="en-US" sz="2400" b="1" i="1" dirty="0" smtClean="0">
                <a:solidFill>
                  <a:srgbClr val="7030A0"/>
                </a:solidFill>
              </a:rPr>
              <a:t>E. coli</a:t>
            </a:r>
            <a:r>
              <a:rPr lang="en-US" sz="2400" i="1" dirty="0" smtClean="0"/>
              <a:t> … </a:t>
            </a:r>
            <a:r>
              <a:rPr lang="en-US" sz="2400" b="1" dirty="0" smtClean="0">
                <a:solidFill>
                  <a:srgbClr val="7030A0"/>
                </a:solidFill>
              </a:rPr>
              <a:t>resistant to most of the cephalosporins tested </a:t>
            </a:r>
            <a:r>
              <a:rPr lang="en-US" sz="2400" dirty="0" smtClean="0"/>
              <a:t>… </a:t>
            </a:r>
            <a:r>
              <a:rPr lang="en-US" sz="2400" b="1" dirty="0" smtClean="0">
                <a:solidFill>
                  <a:srgbClr val="7030A0"/>
                </a:solidFill>
              </a:rPr>
              <a:t>susceptible to Ciprofloxacin and Gentamicin</a:t>
            </a:r>
            <a:r>
              <a:rPr lang="en-US" sz="2400" dirty="0" smtClean="0"/>
              <a:t>. </a:t>
            </a:r>
          </a:p>
          <a:p>
            <a:pPr marL="457200" indent="-457200">
              <a:buAutoNum type="alphaLcParenR"/>
            </a:pPr>
            <a:r>
              <a:rPr lang="en-US" sz="2400" i="1" dirty="0" smtClean="0"/>
              <a:t>Methicillin</a:t>
            </a:r>
            <a:r>
              <a:rPr lang="en-US" sz="2400" dirty="0" smtClean="0"/>
              <a:t> resistance</a:t>
            </a:r>
          </a:p>
          <a:p>
            <a:pPr marL="457200" indent="-457200">
              <a:buAutoNum type="alphaLcParenR"/>
            </a:pPr>
            <a:r>
              <a:rPr lang="en-US" sz="2400" i="1" dirty="0" smtClean="0"/>
              <a:t>Aminoglycoside</a:t>
            </a:r>
            <a:r>
              <a:rPr lang="en-US" sz="2400" dirty="0" smtClean="0"/>
              <a:t> resistance</a:t>
            </a:r>
          </a:p>
          <a:p>
            <a:pPr marL="457200" indent="-457200">
              <a:buAutoNum type="alphaLcParenR"/>
            </a:pPr>
            <a:r>
              <a:rPr lang="en-US" sz="2400" dirty="0" smtClean="0"/>
              <a:t>Extended-spectrum beta-lactam resistance</a:t>
            </a:r>
          </a:p>
          <a:p>
            <a:pPr marL="457200" indent="-457200">
              <a:buAutoNum type="alphaLcParenR"/>
            </a:pPr>
            <a:r>
              <a:rPr lang="en-US" sz="2400" i="1" dirty="0" smtClean="0"/>
              <a:t>Quinolone</a:t>
            </a:r>
            <a:r>
              <a:rPr lang="en-US" sz="2400" dirty="0" smtClean="0"/>
              <a:t> resistance</a:t>
            </a:r>
          </a:p>
          <a:p>
            <a:pPr marL="0" indent="0">
              <a:buNone/>
            </a:pPr>
            <a:r>
              <a:rPr lang="en-US" sz="2400" dirty="0" smtClean="0"/>
              <a:t>ESBLs are </a:t>
            </a:r>
            <a:r>
              <a:rPr lang="en-US" sz="2400" dirty="0" err="1" smtClean="0"/>
              <a:t>Betalactam</a:t>
            </a:r>
            <a:r>
              <a:rPr lang="en-US" sz="2400" b="1" dirty="0" err="1" smtClean="0"/>
              <a:t>ase</a:t>
            </a:r>
            <a:r>
              <a:rPr lang="en-US" sz="2400" dirty="0" smtClean="0"/>
              <a:t> producing gram negative bacteria, especially </a:t>
            </a:r>
            <a:r>
              <a:rPr lang="en-US" sz="2400" i="1" dirty="0" smtClean="0"/>
              <a:t>Klebsiella</a:t>
            </a:r>
            <a:r>
              <a:rPr lang="en-US" sz="2400" dirty="0" smtClean="0"/>
              <a:t> and </a:t>
            </a:r>
            <a:r>
              <a:rPr lang="en-US" sz="2400" i="1" dirty="0" smtClean="0"/>
              <a:t>Escherichia </a:t>
            </a:r>
            <a:r>
              <a:rPr lang="en-US" sz="2400" dirty="0" smtClean="0"/>
              <a:t>species. ESBLs are enzymes that produce resistance to 1st, 2nd, and 3rd generation cephalosporins. ESBL organisms are often difficult to treat. </a:t>
            </a:r>
          </a:p>
          <a:p>
            <a:pPr marL="0" indent="0">
              <a:buNone/>
            </a:pPr>
            <a:endParaRPr lang="en-US" sz="2400" i="1" dirty="0" smtClean="0"/>
          </a:p>
          <a:p>
            <a:pPr marL="0" indent="0">
              <a:buNone/>
            </a:pPr>
            <a:r>
              <a:rPr lang="en-US" sz="2400" i="1" dirty="0" smtClean="0"/>
              <a:t>Bonus ?  Was this a CAUTI – if the patient had a fever 2 days before the culture was collected?</a:t>
            </a:r>
          </a:p>
        </p:txBody>
      </p:sp>
    </p:spTree>
    <p:extLst>
      <p:ext uri="{BB962C8B-B14F-4D97-AF65-F5344CB8AC3E}">
        <p14:creationId xmlns:p14="http://schemas.microsoft.com/office/powerpoint/2010/main" val="3539533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Q3</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All of the following would be considered prevention strategies to reduce the transmission of infections in a healthcare setting, like your hospital or mine, </a:t>
            </a:r>
            <a:r>
              <a:rPr lang="en-US" sz="2400" i="1" dirty="0" smtClean="0"/>
              <a:t>except</a:t>
            </a:r>
            <a:r>
              <a:rPr lang="en-US" sz="2400" dirty="0" smtClean="0"/>
              <a:t>:</a:t>
            </a:r>
          </a:p>
          <a:p>
            <a:pPr marL="457200" indent="-457200">
              <a:buAutoNum type="alphaLcParenR"/>
            </a:pPr>
            <a:r>
              <a:rPr lang="en-US" sz="2400" dirty="0" smtClean="0"/>
              <a:t>Implementing a mandatory influenza vaccine program for employees</a:t>
            </a:r>
          </a:p>
          <a:p>
            <a:pPr marL="457200" indent="-457200">
              <a:buAutoNum type="alphaLcParenR"/>
            </a:pPr>
            <a:r>
              <a:rPr lang="en-US" sz="2400" dirty="0" smtClean="0"/>
              <a:t>Educating clinical staff members on correct PPE use</a:t>
            </a:r>
          </a:p>
          <a:p>
            <a:pPr marL="457200" indent="-457200">
              <a:buAutoNum type="alphaLcParenR"/>
            </a:pPr>
            <a:r>
              <a:rPr lang="en-US" sz="2400" dirty="0" smtClean="0"/>
              <a:t>Decolonization of MRSA nasal swab positive patients prior to surgery</a:t>
            </a:r>
          </a:p>
          <a:p>
            <a:pPr marL="457200" indent="-457200">
              <a:buAutoNum type="alphaLcParenR"/>
            </a:pPr>
            <a:r>
              <a:rPr lang="en-US" sz="2400" dirty="0" smtClean="0"/>
              <a:t>Instituting use of a sporicidal agent for daily and discharge cleaning of rooms occupied by patients with </a:t>
            </a:r>
            <a:r>
              <a:rPr lang="en-US" sz="2400" i="1" dirty="0" smtClean="0"/>
              <a:t>C. difficile</a:t>
            </a:r>
          </a:p>
        </p:txBody>
      </p:sp>
    </p:spTree>
    <p:extLst>
      <p:ext uri="{BB962C8B-B14F-4D97-AF65-F5344CB8AC3E}">
        <p14:creationId xmlns:p14="http://schemas.microsoft.com/office/powerpoint/2010/main" val="1698793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A3</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All of the following would be considered prevention strategies to reduce the transmission of infections in a healthcare setting, like your hospital or mine, </a:t>
            </a:r>
            <a:r>
              <a:rPr lang="en-US" sz="2400" i="1" dirty="0" smtClean="0"/>
              <a:t>except</a:t>
            </a:r>
            <a:r>
              <a:rPr lang="en-US" sz="2400" dirty="0" smtClean="0"/>
              <a:t>:</a:t>
            </a:r>
          </a:p>
          <a:p>
            <a:pPr marL="457200" indent="-457200">
              <a:buAutoNum type="alphaLcParenR"/>
            </a:pPr>
            <a:r>
              <a:rPr lang="en-US" sz="2400" dirty="0" smtClean="0"/>
              <a:t>Implementing a mandatory influenza vaccine program for employees</a:t>
            </a:r>
          </a:p>
          <a:p>
            <a:pPr marL="457200" indent="-457200">
              <a:buAutoNum type="alphaLcParenR"/>
            </a:pPr>
            <a:r>
              <a:rPr lang="en-US" sz="2400" dirty="0" smtClean="0"/>
              <a:t>Educating clinical staff members on correct PPE use</a:t>
            </a:r>
          </a:p>
          <a:p>
            <a:pPr marL="457200" indent="-457200">
              <a:buAutoNum type="alphaLcParenR"/>
            </a:pPr>
            <a:r>
              <a:rPr lang="en-US" sz="2400" b="1" dirty="0" smtClean="0">
                <a:solidFill>
                  <a:srgbClr val="7030A0"/>
                </a:solidFill>
              </a:rPr>
              <a:t>Decolonization of MRSA nasal swab positive patients prior to surgery</a:t>
            </a:r>
          </a:p>
          <a:p>
            <a:pPr marL="457200" indent="-457200">
              <a:buAutoNum type="alphaLcParenR"/>
            </a:pPr>
            <a:r>
              <a:rPr lang="en-US" sz="2400" dirty="0" smtClean="0"/>
              <a:t>Instituting use of a sporicidal agent for daily and discharge cleaning of rooms occupied by patients with </a:t>
            </a:r>
            <a:r>
              <a:rPr lang="en-US" sz="2400" i="1" dirty="0" smtClean="0"/>
              <a:t>C. difficile</a:t>
            </a:r>
          </a:p>
        </p:txBody>
      </p:sp>
    </p:spTree>
    <p:extLst>
      <p:ext uri="{BB962C8B-B14F-4D97-AF65-F5344CB8AC3E}">
        <p14:creationId xmlns:p14="http://schemas.microsoft.com/office/powerpoint/2010/main" val="18721951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Q3 Rationale</a:t>
            </a:r>
            <a:endParaRPr lang="en-US" dirty="0"/>
          </a:p>
        </p:txBody>
      </p:sp>
      <p:sp>
        <p:nvSpPr>
          <p:cNvPr id="3" name="Content Placeholder 2"/>
          <p:cNvSpPr>
            <a:spLocks noGrp="1"/>
          </p:cNvSpPr>
          <p:nvPr>
            <p:ph idx="1"/>
          </p:nvPr>
        </p:nvSpPr>
        <p:spPr/>
        <p:txBody>
          <a:bodyPr>
            <a:normAutofit lnSpcReduction="10000"/>
          </a:bodyPr>
          <a:lstStyle/>
          <a:p>
            <a:pPr marL="341313" indent="-341313">
              <a:buNone/>
            </a:pPr>
            <a:r>
              <a:rPr lang="en-US" sz="2400" b="1" dirty="0" smtClean="0"/>
              <a:t>prevention strategies </a:t>
            </a:r>
            <a:r>
              <a:rPr lang="en-US" sz="2400" dirty="0" smtClean="0"/>
              <a:t>… </a:t>
            </a:r>
            <a:r>
              <a:rPr lang="en-US" sz="2400" b="1" dirty="0" smtClean="0"/>
              <a:t>reduce the transmission of infections … </a:t>
            </a:r>
            <a:r>
              <a:rPr lang="en-US" sz="2400" b="1" i="1" dirty="0" smtClean="0">
                <a:solidFill>
                  <a:srgbClr val="7030A0"/>
                </a:solidFill>
              </a:rPr>
              <a:t>except</a:t>
            </a:r>
            <a:r>
              <a:rPr lang="en-US" sz="2400" dirty="0" smtClean="0"/>
              <a:t>:</a:t>
            </a:r>
          </a:p>
          <a:p>
            <a:pPr marL="457200" indent="-457200">
              <a:buAutoNum type="alphaLcParenR"/>
            </a:pPr>
            <a:r>
              <a:rPr lang="en-US" sz="2400" dirty="0" smtClean="0"/>
              <a:t>Implementing a mandatory influenza vaccine program for employees – </a:t>
            </a:r>
            <a:r>
              <a:rPr lang="en-US" sz="2400" b="1" dirty="0" smtClean="0"/>
              <a:t>probably helps stop spread of infection</a:t>
            </a:r>
          </a:p>
          <a:p>
            <a:pPr marL="457200" indent="-457200">
              <a:buFont typeface="Arial" panose="020B0604020202020204" pitchFamily="34" charset="0"/>
              <a:buAutoNum type="alphaLcParenR"/>
            </a:pPr>
            <a:r>
              <a:rPr lang="en-US" sz="2400" dirty="0" smtClean="0"/>
              <a:t>Educating clinical staff members on correct PPE use – </a:t>
            </a:r>
            <a:r>
              <a:rPr lang="en-US" sz="2400" b="1" dirty="0" smtClean="0"/>
              <a:t>probably helps stop spread of infection</a:t>
            </a:r>
            <a:endParaRPr lang="en-US" sz="2400" dirty="0" smtClean="0"/>
          </a:p>
          <a:p>
            <a:pPr marL="457200" indent="-457200">
              <a:buAutoNum type="alphaLcParenR"/>
            </a:pPr>
            <a:r>
              <a:rPr lang="en-US" sz="2400" dirty="0" smtClean="0">
                <a:solidFill>
                  <a:srgbClr val="7030A0"/>
                </a:solidFill>
              </a:rPr>
              <a:t>Decolonization of MRSA nasal swab positive patients prior to surgery – </a:t>
            </a:r>
            <a:r>
              <a:rPr lang="en-US" sz="2400" b="1" dirty="0" smtClean="0">
                <a:solidFill>
                  <a:srgbClr val="7030A0"/>
                </a:solidFill>
              </a:rPr>
              <a:t>only affects individual pts, not the spread of infection</a:t>
            </a:r>
          </a:p>
          <a:p>
            <a:pPr marL="457200" indent="-457200">
              <a:buFont typeface="Arial" panose="020B0604020202020204" pitchFamily="34" charset="0"/>
              <a:buAutoNum type="alphaLcParenR"/>
            </a:pPr>
            <a:r>
              <a:rPr lang="en-US" sz="2400" dirty="0" smtClean="0"/>
              <a:t>Instituting use of a sporicidal agent for daily and discharge cleaning of rooms occupied by patients with </a:t>
            </a:r>
            <a:r>
              <a:rPr lang="en-US" sz="2400" i="1" dirty="0" smtClean="0"/>
              <a:t>C. difficile – </a:t>
            </a:r>
            <a:r>
              <a:rPr lang="en-US" sz="2400" b="1" dirty="0" smtClean="0"/>
              <a:t>probably helps stop spread of infection</a:t>
            </a:r>
          </a:p>
        </p:txBody>
      </p:sp>
    </p:spTree>
    <p:extLst>
      <p:ext uri="{BB962C8B-B14F-4D97-AF65-F5344CB8AC3E}">
        <p14:creationId xmlns:p14="http://schemas.microsoft.com/office/powerpoint/2010/main" val="1872195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Q4</a:t>
            </a:r>
            <a:endParaRPr lang="en-US" dirty="0"/>
          </a:p>
        </p:txBody>
      </p:sp>
      <p:sp>
        <p:nvSpPr>
          <p:cNvPr id="3" name="Content Placeholder 2"/>
          <p:cNvSpPr>
            <a:spLocks noGrp="1"/>
          </p:cNvSpPr>
          <p:nvPr>
            <p:ph idx="1"/>
          </p:nvPr>
        </p:nvSpPr>
        <p:spPr/>
        <p:txBody>
          <a:bodyPr>
            <a:normAutofit fontScale="92500" lnSpcReduction="20000"/>
          </a:bodyPr>
          <a:lstStyle/>
          <a:p>
            <a:pPr marL="341313" indent="-341313">
              <a:buNone/>
            </a:pPr>
            <a:r>
              <a:rPr lang="en-US" sz="2400" dirty="0" smtClean="0"/>
              <a:t>Which of the following describes the correct storage to maintain sterility of reprocessed surgical trays?</a:t>
            </a:r>
          </a:p>
          <a:p>
            <a:pPr marL="457200" indent="-457200">
              <a:buAutoNum type="alphaLcParenR"/>
            </a:pPr>
            <a:r>
              <a:rPr lang="en-US" sz="2400" dirty="0" smtClean="0"/>
              <a:t>At least 12 inches from the ceiling, at least 6 inches above the floor, at least one inch from the outside wall, and on a rack with a solid bottom shelf</a:t>
            </a:r>
          </a:p>
          <a:p>
            <a:pPr marL="457200" indent="-457200">
              <a:buAutoNum type="alphaLcParenR"/>
            </a:pPr>
            <a:r>
              <a:rPr lang="en-US" sz="2400" dirty="0" smtClean="0"/>
              <a:t>At least 18 inches from the ceiling, at least 8 inches above the floor, at least 2 inches from the outside wall, and on a rack with a solid bottom shelf</a:t>
            </a:r>
          </a:p>
          <a:p>
            <a:pPr marL="457200" indent="-457200">
              <a:buAutoNum type="alphaLcParenR"/>
            </a:pPr>
            <a:r>
              <a:rPr lang="en-US" sz="2400" dirty="0" smtClean="0"/>
              <a:t>At least 16 inches from the ceiling, at least 8 inches above the floor, at least 1 inch from the outside wall, and on a rack with a solid bottom shelf</a:t>
            </a:r>
          </a:p>
          <a:p>
            <a:pPr marL="457200" indent="-457200">
              <a:buAutoNum type="alphaLcParenR"/>
            </a:pPr>
            <a:r>
              <a:rPr lang="en-US" sz="2400" dirty="0" smtClean="0"/>
              <a:t>At least 18 inches from the ceiling, at least 8 inches above the floor, at least 1 inch from the outside wall, and on a rack with a solid bottom shelf</a:t>
            </a:r>
            <a:endParaRPr lang="en-US" sz="2400" dirty="0" smtClean="0"/>
          </a:p>
        </p:txBody>
      </p:sp>
    </p:spTree>
    <p:extLst>
      <p:ext uri="{BB962C8B-B14F-4D97-AF65-F5344CB8AC3E}">
        <p14:creationId xmlns:p14="http://schemas.microsoft.com/office/powerpoint/2010/main" val="4037033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a:t>
            </a:r>
            <a:r>
              <a:rPr lang="en-US" dirty="0" smtClean="0"/>
              <a:t>4</a:t>
            </a:r>
            <a:endParaRPr lang="en-US" dirty="0"/>
          </a:p>
        </p:txBody>
      </p:sp>
      <p:sp>
        <p:nvSpPr>
          <p:cNvPr id="3" name="Content Placeholder 2"/>
          <p:cNvSpPr>
            <a:spLocks noGrp="1"/>
          </p:cNvSpPr>
          <p:nvPr>
            <p:ph idx="1"/>
          </p:nvPr>
        </p:nvSpPr>
        <p:spPr/>
        <p:txBody>
          <a:bodyPr>
            <a:normAutofit fontScale="92500" lnSpcReduction="20000"/>
          </a:bodyPr>
          <a:lstStyle/>
          <a:p>
            <a:pPr marL="341313" indent="-341313">
              <a:buNone/>
            </a:pPr>
            <a:r>
              <a:rPr lang="en-US" sz="2400" dirty="0" smtClean="0"/>
              <a:t>Which of the following describes the correct storage to maintain sterility of reprocessed surgical trays?</a:t>
            </a:r>
          </a:p>
          <a:p>
            <a:pPr marL="457200" indent="-457200">
              <a:buAutoNum type="alphaLcParenR"/>
            </a:pPr>
            <a:r>
              <a:rPr lang="en-US" sz="2400" dirty="0" smtClean="0"/>
              <a:t>At least 12 inches from the ceiling, at least 6 inches above the floor, at least one inch from the outside wall, and on a rack with a solid bottom shelf</a:t>
            </a:r>
          </a:p>
          <a:p>
            <a:pPr marL="457200" indent="-457200">
              <a:buAutoNum type="alphaLcParenR"/>
            </a:pPr>
            <a:r>
              <a:rPr lang="en-US" sz="2400" b="1" dirty="0" smtClean="0">
                <a:solidFill>
                  <a:srgbClr val="7030A0"/>
                </a:solidFill>
              </a:rPr>
              <a:t>At least 18 inches from the ceiling, at least 8 inches above the floor, at least 2 inches from the outside wall, and on a rack with a solid bottom shelf</a:t>
            </a:r>
          </a:p>
          <a:p>
            <a:pPr marL="457200" indent="-457200">
              <a:buAutoNum type="alphaLcParenR"/>
            </a:pPr>
            <a:r>
              <a:rPr lang="en-US" sz="2400" dirty="0" smtClean="0"/>
              <a:t>At least 16 inches from the ceiling, at least 8 inches above the floor, at least 1 inch from the outside wall, and on a rack with a solid bottom shelf</a:t>
            </a:r>
          </a:p>
          <a:p>
            <a:pPr marL="457200" indent="-457200">
              <a:buAutoNum type="alphaLcParenR"/>
            </a:pPr>
            <a:r>
              <a:rPr lang="en-US" sz="2400" dirty="0" smtClean="0"/>
              <a:t>At least 18 inches from the ceiling, at least 8 inches above the floor, at least 1 inch from the outside wall, and on a rack with a solid bottom shelf</a:t>
            </a:r>
            <a:endParaRPr lang="en-US" sz="2400" dirty="0" smtClean="0"/>
          </a:p>
        </p:txBody>
      </p:sp>
    </p:spTree>
    <p:extLst>
      <p:ext uri="{BB962C8B-B14F-4D97-AF65-F5344CB8AC3E}">
        <p14:creationId xmlns:p14="http://schemas.microsoft.com/office/powerpoint/2010/main" val="618561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A4 Rationale</a:t>
            </a:r>
            <a:endParaRPr lang="en-US" dirty="0"/>
          </a:p>
        </p:txBody>
      </p:sp>
      <p:sp>
        <p:nvSpPr>
          <p:cNvPr id="3" name="Content Placeholder 2"/>
          <p:cNvSpPr>
            <a:spLocks noGrp="1"/>
          </p:cNvSpPr>
          <p:nvPr>
            <p:ph idx="1"/>
          </p:nvPr>
        </p:nvSpPr>
        <p:spPr/>
        <p:txBody>
          <a:bodyPr>
            <a:normAutofit fontScale="77500" lnSpcReduction="20000"/>
          </a:bodyPr>
          <a:lstStyle/>
          <a:p>
            <a:pPr marL="341313" indent="-341313">
              <a:buNone/>
            </a:pPr>
            <a:r>
              <a:rPr lang="en-US" sz="2400" dirty="0" smtClean="0"/>
              <a:t>Which of the following describes the correct storage to maintain sterility of reprocessed surgical trays?</a:t>
            </a:r>
          </a:p>
          <a:p>
            <a:pPr marL="457200" indent="-457200">
              <a:buAutoNum type="alphaLcParenR"/>
            </a:pPr>
            <a:r>
              <a:rPr lang="en-US" sz="2400" dirty="0" smtClean="0"/>
              <a:t>At least 12 inches from the ceiling, at least 6 inches above the floor, at least one inch from the outside wall, and on a rack with a solid bottom shelf</a:t>
            </a:r>
          </a:p>
          <a:p>
            <a:pPr marL="346075" indent="-346075">
              <a:buAutoNum type="alphaLcParenR"/>
            </a:pPr>
            <a:r>
              <a:rPr lang="en-US" sz="2400" b="1" dirty="0" smtClean="0"/>
              <a:t>At least 18 inches from the ceiling, </a:t>
            </a:r>
            <a:r>
              <a:rPr lang="en-US" sz="2400" b="1" dirty="0" smtClean="0">
                <a:solidFill>
                  <a:srgbClr val="7030A0"/>
                </a:solidFill>
              </a:rPr>
              <a:t>(NFPA fire code) </a:t>
            </a:r>
          </a:p>
          <a:p>
            <a:pPr marL="341313" indent="-341313">
              <a:buNone/>
            </a:pPr>
            <a:r>
              <a:rPr lang="en-US" sz="2400" b="1" dirty="0">
                <a:solidFill>
                  <a:srgbClr val="7030A0"/>
                </a:solidFill>
              </a:rPr>
              <a:t>	</a:t>
            </a:r>
            <a:r>
              <a:rPr lang="en-US" sz="2400" b="1" dirty="0" smtClean="0"/>
              <a:t>at least 8 inches above the floor, </a:t>
            </a:r>
            <a:r>
              <a:rPr lang="en-US" sz="2400" b="1" dirty="0" smtClean="0">
                <a:solidFill>
                  <a:srgbClr val="7030A0"/>
                </a:solidFill>
              </a:rPr>
              <a:t>(CMS/TJC – floor mopping splatters…) </a:t>
            </a:r>
          </a:p>
          <a:p>
            <a:pPr marL="341313" indent="-341313">
              <a:buNone/>
            </a:pPr>
            <a:r>
              <a:rPr lang="en-US" sz="2400" b="1" dirty="0">
                <a:solidFill>
                  <a:srgbClr val="7030A0"/>
                </a:solidFill>
              </a:rPr>
              <a:t>	</a:t>
            </a:r>
            <a:r>
              <a:rPr lang="en-US" sz="2400" b="1" dirty="0" smtClean="0"/>
              <a:t>at least 2 inches from the outside wall, </a:t>
            </a:r>
            <a:r>
              <a:rPr lang="en-US" sz="2400" b="1" dirty="0" smtClean="0">
                <a:solidFill>
                  <a:srgbClr val="7030A0"/>
                </a:solidFill>
              </a:rPr>
              <a:t>(CMS/TJC – air circulation) </a:t>
            </a:r>
            <a:r>
              <a:rPr lang="en-US" sz="2400" b="1" dirty="0" smtClean="0"/>
              <a:t>and</a:t>
            </a:r>
          </a:p>
          <a:p>
            <a:pPr marL="341313" indent="-341313">
              <a:buNone/>
            </a:pPr>
            <a:r>
              <a:rPr lang="en-US" sz="2400" b="1" dirty="0"/>
              <a:t>	</a:t>
            </a:r>
            <a:r>
              <a:rPr lang="en-US" sz="2400" b="1" dirty="0" smtClean="0"/>
              <a:t>on a rack with a solid bottom shelf </a:t>
            </a:r>
            <a:r>
              <a:rPr lang="en-US" sz="2400" b="1" dirty="0" smtClean="0">
                <a:solidFill>
                  <a:srgbClr val="7030A0"/>
                </a:solidFill>
              </a:rPr>
              <a:t>(CMS/TJC – floor mopping splatters…)</a:t>
            </a:r>
          </a:p>
          <a:p>
            <a:pPr marL="457200" indent="-457200">
              <a:buAutoNum type="alphaLcParenR"/>
            </a:pPr>
            <a:r>
              <a:rPr lang="en-US" sz="2400" dirty="0" smtClean="0"/>
              <a:t>At least 16 inches from the ceiling, at least 8 inches above the floor, at least 1 inch from the outside wall, and on a rack with a solid bottom shelf</a:t>
            </a:r>
          </a:p>
          <a:p>
            <a:pPr marL="457200" indent="-457200">
              <a:buAutoNum type="alphaLcParenR"/>
            </a:pPr>
            <a:r>
              <a:rPr lang="en-US" sz="2400" dirty="0" smtClean="0"/>
              <a:t>At least 18 inches from the ceiling, at least 8 inches above the floor, at least 1 inch from the outside wall, and on a rack with a solid bottom shelf</a:t>
            </a:r>
          </a:p>
          <a:p>
            <a:pPr marL="457200" indent="-457200">
              <a:buAutoNum type="alphaLcParenR"/>
            </a:pPr>
            <a:endParaRPr lang="en-US" sz="2400" dirty="0"/>
          </a:p>
          <a:p>
            <a:pPr marL="0" indent="0">
              <a:buNone/>
            </a:pPr>
            <a:r>
              <a:rPr lang="en-US" sz="3100" b="1" dirty="0" smtClean="0">
                <a:solidFill>
                  <a:srgbClr val="7030A0"/>
                </a:solidFill>
              </a:rPr>
              <a:t>Bonus ?s  What is the HVAC condition for this sterile storage room? </a:t>
            </a:r>
            <a:r>
              <a:rPr lang="en-US" sz="3100" b="1" dirty="0" smtClean="0">
                <a:solidFill>
                  <a:srgbClr val="7030A0"/>
                </a:solidFill>
              </a:rPr>
              <a:t>Is it OK to have windows or a sink?</a:t>
            </a:r>
            <a:endParaRPr lang="en-US" sz="3100" b="1" dirty="0" smtClean="0">
              <a:solidFill>
                <a:srgbClr val="7030A0"/>
              </a:solidFill>
            </a:endParaRPr>
          </a:p>
        </p:txBody>
      </p:sp>
    </p:spTree>
    <p:extLst>
      <p:ext uri="{BB962C8B-B14F-4D97-AF65-F5344CB8AC3E}">
        <p14:creationId xmlns:p14="http://schemas.microsoft.com/office/powerpoint/2010/main" val="6185616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Q5</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You are reviewing a study to assess the association between needleless connector (NC) change frequency and CLABSI rates. In the multivariate analysis, the authors report the CLABSI rate was significantly higher (p=0.001) among patients that had NC changed every 24 hours vs. patients that had NCs changed at 96 hour intervals. As a certified IP, you know that this p value indicates more evidence in support of:</a:t>
            </a:r>
          </a:p>
          <a:p>
            <a:pPr marL="457200" indent="-457200">
              <a:buAutoNum type="alphaLcParenR"/>
            </a:pPr>
            <a:r>
              <a:rPr lang="en-US" sz="2400" dirty="0" smtClean="0"/>
              <a:t>The alternative hypothesis</a:t>
            </a:r>
          </a:p>
          <a:p>
            <a:pPr marL="457200" indent="-457200">
              <a:buAutoNum type="alphaLcParenR"/>
            </a:pPr>
            <a:r>
              <a:rPr lang="en-US" sz="2400" dirty="0" smtClean="0"/>
              <a:t>The quality of the analysis</a:t>
            </a:r>
          </a:p>
          <a:p>
            <a:pPr marL="457200" indent="-457200">
              <a:buAutoNum type="alphaLcParenR"/>
            </a:pPr>
            <a:r>
              <a:rPr lang="en-US" sz="2400" dirty="0" smtClean="0"/>
              <a:t>The null hypothesis</a:t>
            </a:r>
          </a:p>
          <a:p>
            <a:pPr marL="457200" indent="-457200">
              <a:buAutoNum type="alphaLcParenR"/>
            </a:pPr>
            <a:r>
              <a:rPr lang="en-US" sz="2400" dirty="0" smtClean="0"/>
              <a:t>The statistical hypothesis</a:t>
            </a:r>
            <a:endParaRPr lang="en-US" sz="2400" dirty="0" smtClean="0"/>
          </a:p>
        </p:txBody>
      </p:sp>
    </p:spTree>
    <p:extLst>
      <p:ext uri="{BB962C8B-B14F-4D97-AF65-F5344CB8AC3E}">
        <p14:creationId xmlns:p14="http://schemas.microsoft.com/office/powerpoint/2010/main" val="1552813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A5</a:t>
            </a:r>
            <a:endParaRPr lang="en-US" dirty="0"/>
          </a:p>
        </p:txBody>
      </p:sp>
      <p:sp>
        <p:nvSpPr>
          <p:cNvPr id="3" name="Content Placeholder 2"/>
          <p:cNvSpPr>
            <a:spLocks noGrp="1"/>
          </p:cNvSpPr>
          <p:nvPr>
            <p:ph idx="1"/>
          </p:nvPr>
        </p:nvSpPr>
        <p:spPr/>
        <p:txBody>
          <a:bodyPr>
            <a:normAutofit/>
          </a:bodyPr>
          <a:lstStyle/>
          <a:p>
            <a:pPr marL="341313" indent="-341313">
              <a:buNone/>
            </a:pPr>
            <a:r>
              <a:rPr lang="en-US" sz="2400" dirty="0" smtClean="0"/>
              <a:t>You are reviewing a study to assess the association between needleless connector (NC) change frequency and CLABSI rates. In the multivariate analysis, the authors report the CLABSI rate was significantly higher (p=0.001) among patients that had NC changed every 24 hours vs. patients that had NCs changed at 96 hour intervals. As a certified IP, you know that this p value indicates more evidence in support of:</a:t>
            </a:r>
          </a:p>
          <a:p>
            <a:pPr marL="457200" indent="-457200">
              <a:buAutoNum type="alphaLcParenR"/>
            </a:pPr>
            <a:r>
              <a:rPr lang="en-US" sz="2400" b="1" dirty="0" smtClean="0">
                <a:solidFill>
                  <a:srgbClr val="7030A0"/>
                </a:solidFill>
              </a:rPr>
              <a:t>The alternative hypothesis</a:t>
            </a:r>
          </a:p>
          <a:p>
            <a:pPr marL="457200" indent="-457200">
              <a:buAutoNum type="alphaLcParenR"/>
            </a:pPr>
            <a:r>
              <a:rPr lang="en-US" sz="2400" dirty="0" smtClean="0"/>
              <a:t>The quality of the analysis</a:t>
            </a:r>
          </a:p>
          <a:p>
            <a:pPr marL="457200" indent="-457200">
              <a:buAutoNum type="alphaLcParenR"/>
            </a:pPr>
            <a:r>
              <a:rPr lang="en-US" sz="2400" dirty="0" smtClean="0"/>
              <a:t>The null hypothesis</a:t>
            </a:r>
          </a:p>
          <a:p>
            <a:pPr marL="457200" indent="-457200">
              <a:buAutoNum type="alphaLcParenR"/>
            </a:pPr>
            <a:r>
              <a:rPr lang="en-US" sz="2400" dirty="0" smtClean="0"/>
              <a:t>The statistical hypothesis</a:t>
            </a:r>
            <a:endParaRPr lang="en-US" sz="2400" dirty="0" smtClean="0"/>
          </a:p>
        </p:txBody>
      </p:sp>
    </p:spTree>
    <p:extLst>
      <p:ext uri="{BB962C8B-B14F-4D97-AF65-F5344CB8AC3E}">
        <p14:creationId xmlns:p14="http://schemas.microsoft.com/office/powerpoint/2010/main" val="366118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A5 Rationale</a:t>
            </a:r>
            <a:endParaRPr lang="en-US" dirty="0"/>
          </a:p>
        </p:txBody>
      </p:sp>
      <p:sp>
        <p:nvSpPr>
          <p:cNvPr id="3" name="Content Placeholder 2"/>
          <p:cNvSpPr>
            <a:spLocks noGrp="1"/>
          </p:cNvSpPr>
          <p:nvPr>
            <p:ph idx="1"/>
          </p:nvPr>
        </p:nvSpPr>
        <p:spPr/>
        <p:txBody>
          <a:bodyPr>
            <a:normAutofit fontScale="92500" lnSpcReduction="20000"/>
          </a:bodyPr>
          <a:lstStyle/>
          <a:p>
            <a:pPr marL="341313" indent="-341313">
              <a:buNone/>
            </a:pPr>
            <a:r>
              <a:rPr lang="en-US" sz="2400" b="1" dirty="0" smtClean="0"/>
              <a:t>assess the association between needleless connector (NC) change frequency and CLABSI rates </a:t>
            </a:r>
            <a:r>
              <a:rPr lang="en-US" sz="2400" dirty="0" smtClean="0"/>
              <a:t>... </a:t>
            </a:r>
            <a:r>
              <a:rPr lang="en-US" sz="2400" b="1" dirty="0" smtClean="0"/>
              <a:t>rate was significantly higher</a:t>
            </a:r>
            <a:r>
              <a:rPr lang="en-US" sz="2400" dirty="0" smtClean="0"/>
              <a:t> </a:t>
            </a:r>
            <a:r>
              <a:rPr lang="en-US" sz="2400" b="1" dirty="0" smtClean="0">
                <a:solidFill>
                  <a:srgbClr val="7030A0"/>
                </a:solidFill>
              </a:rPr>
              <a:t>(p=0.001) </a:t>
            </a:r>
            <a:r>
              <a:rPr lang="en-US" sz="2400" dirty="0" smtClean="0"/>
              <a:t>… </a:t>
            </a:r>
            <a:r>
              <a:rPr lang="en-US" sz="2400" b="1" dirty="0" smtClean="0"/>
              <a:t>changed every 24 hours vs. changed at 96 hour intervals.</a:t>
            </a:r>
            <a:r>
              <a:rPr lang="en-US" sz="2400" dirty="0" smtClean="0"/>
              <a:t> As a certified IP, you know that this </a:t>
            </a:r>
            <a:r>
              <a:rPr lang="en-US" sz="2400" b="1" dirty="0" smtClean="0"/>
              <a:t>p value indicates</a:t>
            </a:r>
            <a:r>
              <a:rPr lang="en-US" sz="2400" dirty="0" smtClean="0"/>
              <a:t>:</a:t>
            </a:r>
          </a:p>
          <a:p>
            <a:pPr marL="457200" indent="-457200">
              <a:buAutoNum type="alphaLcParenR"/>
            </a:pPr>
            <a:r>
              <a:rPr lang="en-US" sz="2400" b="1" dirty="0" smtClean="0"/>
              <a:t>The alternative hypothesis – </a:t>
            </a:r>
            <a:r>
              <a:rPr lang="en-US" sz="2400" b="1" dirty="0" smtClean="0">
                <a:solidFill>
                  <a:srgbClr val="7030A0"/>
                </a:solidFill>
              </a:rPr>
              <a:t>if the null is not right, the alternative is right, that there is a valid difference between the two groups being compared…the right answer!</a:t>
            </a:r>
          </a:p>
          <a:p>
            <a:pPr marL="457200" indent="-457200">
              <a:buAutoNum type="alphaLcParenR"/>
            </a:pPr>
            <a:r>
              <a:rPr lang="en-US" sz="2400" dirty="0" smtClean="0"/>
              <a:t>The quality of the analysis – </a:t>
            </a:r>
            <a:r>
              <a:rPr lang="en-US" sz="2400" b="1" dirty="0" smtClean="0">
                <a:solidFill>
                  <a:srgbClr val="7030A0"/>
                </a:solidFill>
              </a:rPr>
              <a:t>sure, the authors ar</a:t>
            </a:r>
            <a:r>
              <a:rPr lang="en-US" sz="2400" b="1" dirty="0" smtClean="0">
                <a:solidFill>
                  <a:srgbClr val="7030A0"/>
                </a:solidFill>
              </a:rPr>
              <a:t>e very smart</a:t>
            </a:r>
            <a:endParaRPr lang="en-US" sz="2400" b="1" dirty="0" smtClean="0">
              <a:solidFill>
                <a:srgbClr val="7030A0"/>
              </a:solidFill>
            </a:endParaRPr>
          </a:p>
          <a:p>
            <a:pPr marL="457200" indent="-457200">
              <a:buAutoNum type="alphaLcParenR"/>
            </a:pPr>
            <a:r>
              <a:rPr lang="en-US" sz="2400" dirty="0" smtClean="0"/>
              <a:t>The null hypothesis – </a:t>
            </a:r>
            <a:r>
              <a:rPr lang="en-US" sz="2400" b="1" dirty="0" smtClean="0">
                <a:solidFill>
                  <a:srgbClr val="7030A0"/>
                </a:solidFill>
              </a:rPr>
              <a:t>means two groups are the same…nul</a:t>
            </a:r>
            <a:r>
              <a:rPr lang="en-US" sz="2400" b="1" dirty="0" smtClean="0">
                <a:solidFill>
                  <a:srgbClr val="7030A0"/>
                </a:solidFill>
              </a:rPr>
              <a:t>l means nothing/no difference</a:t>
            </a:r>
            <a:endParaRPr lang="en-US" sz="2400" b="1" dirty="0" smtClean="0">
              <a:solidFill>
                <a:srgbClr val="7030A0"/>
              </a:solidFill>
            </a:endParaRPr>
          </a:p>
          <a:p>
            <a:pPr marL="457200" indent="-457200">
              <a:buAutoNum type="alphaLcParenR"/>
            </a:pPr>
            <a:r>
              <a:rPr lang="en-US" sz="2400" dirty="0" smtClean="0"/>
              <a:t>The statistical hypothesis –</a:t>
            </a:r>
            <a:r>
              <a:rPr lang="en-US" sz="2400" b="1" dirty="0" smtClean="0">
                <a:solidFill>
                  <a:srgbClr val="7030A0"/>
                </a:solidFill>
              </a:rPr>
              <a:t> yup, a p-value means probability, and that means they did some statistical math…</a:t>
            </a:r>
          </a:p>
          <a:p>
            <a:pPr marL="0" indent="0">
              <a:buNone/>
            </a:pPr>
            <a:endParaRPr lang="en-US" sz="2400" b="1" dirty="0" smtClean="0">
              <a:solidFill>
                <a:srgbClr val="7030A0"/>
              </a:solidFill>
            </a:endParaRPr>
          </a:p>
          <a:p>
            <a:pPr marL="0" indent="0">
              <a:buNone/>
            </a:pPr>
            <a:r>
              <a:rPr lang="en-US" sz="2400" b="1" dirty="0" smtClean="0">
                <a:solidFill>
                  <a:srgbClr val="7030A0"/>
                </a:solidFill>
              </a:rPr>
              <a:t>BONUS ?  What is the minimum for a p-value to be considered significant?</a:t>
            </a:r>
            <a:endParaRPr lang="en-US" sz="2400" b="1" dirty="0" smtClean="0">
              <a:solidFill>
                <a:srgbClr val="7030A0"/>
              </a:solidFill>
            </a:endParaRPr>
          </a:p>
        </p:txBody>
      </p:sp>
    </p:spTree>
    <p:extLst>
      <p:ext uri="{BB962C8B-B14F-4D97-AF65-F5344CB8AC3E}">
        <p14:creationId xmlns:p14="http://schemas.microsoft.com/office/powerpoint/2010/main" val="366118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THANK YOU!</a:t>
            </a:r>
            <a:br>
              <a:rPr lang="en-US" dirty="0" smtClean="0"/>
            </a:br>
            <a:endParaRPr lang="en-US" dirty="0" smtClean="0"/>
          </a:p>
          <a:p>
            <a:r>
              <a:rPr lang="en-US" dirty="0" smtClean="0"/>
              <a:t>Now go and take the CIC exam!!</a:t>
            </a:r>
          </a:p>
          <a:p>
            <a:endParaRPr lang="en-US" dirty="0"/>
          </a:p>
        </p:txBody>
      </p:sp>
    </p:spTree>
    <p:extLst>
      <p:ext uri="{BB962C8B-B14F-4D97-AF65-F5344CB8AC3E}">
        <p14:creationId xmlns:p14="http://schemas.microsoft.com/office/powerpoint/2010/main" val="2956827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1499</Words>
  <Application>Microsoft Office PowerPoint</Application>
  <PresentationFormat>On-screen Show (4:3)</PresentationFormat>
  <Paragraphs>116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APIC Greater NY Chapter 13 CIC Q&amp;A Review</vt:lpstr>
      <vt:lpstr>Q1</vt:lpstr>
      <vt:lpstr>A1</vt:lpstr>
      <vt:lpstr>A1 Rationale</vt:lpstr>
      <vt:lpstr>Q2</vt:lpstr>
      <vt:lpstr>A2</vt:lpstr>
      <vt:lpstr>A2 Rationale</vt:lpstr>
      <vt:lpstr>Q3</vt:lpstr>
      <vt:lpstr>A3</vt:lpstr>
      <vt:lpstr>Q3 Rationale</vt:lpstr>
      <vt:lpstr>Q4</vt:lpstr>
      <vt:lpstr>A4</vt:lpstr>
      <vt:lpstr>A4 Rationale</vt:lpstr>
      <vt:lpstr>Q5</vt:lpstr>
      <vt:lpstr>A5</vt:lpstr>
      <vt:lpstr>A5 Rationale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Greater NY Chapter 13 CIC Q&amp;A Review</dc:title>
  <dc:creator>Steve</dc:creator>
  <cp:lastModifiedBy>Steve</cp:lastModifiedBy>
  <cp:revision>10</cp:revision>
  <dcterms:created xsi:type="dcterms:W3CDTF">2019-04-17T03:08:08Z</dcterms:created>
  <dcterms:modified xsi:type="dcterms:W3CDTF">2019-04-17T04:58:58Z</dcterms:modified>
</cp:coreProperties>
</file>