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7" r:id="rId1"/>
  </p:sldMasterIdLst>
  <p:notesMasterIdLst>
    <p:notesMasterId r:id="rId17"/>
  </p:notesMasterIdLst>
  <p:handoutMasterIdLst>
    <p:handoutMasterId r:id="rId18"/>
  </p:handoutMasterIdLst>
  <p:sldIdLst>
    <p:sldId id="256" r:id="rId2"/>
    <p:sldId id="394" r:id="rId3"/>
    <p:sldId id="367" r:id="rId4"/>
    <p:sldId id="378" r:id="rId5"/>
    <p:sldId id="390" r:id="rId6"/>
    <p:sldId id="387" r:id="rId7"/>
    <p:sldId id="388" r:id="rId8"/>
    <p:sldId id="285" r:id="rId9"/>
    <p:sldId id="286" r:id="rId10"/>
    <p:sldId id="306" r:id="rId11"/>
    <p:sldId id="391" r:id="rId12"/>
    <p:sldId id="392" r:id="rId13"/>
    <p:sldId id="393" r:id="rId14"/>
    <p:sldId id="366" r:id="rId15"/>
    <p:sldId id="395" r:id="rId16"/>
  </p:sldIdLst>
  <p:sldSz cx="9144000" cy="6858000" type="screen4x3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173" autoAdjust="0"/>
    <p:restoredTop sz="94000" autoAdjust="0"/>
  </p:normalViewPr>
  <p:slideViewPr>
    <p:cSldViewPr>
      <p:cViewPr varScale="1">
        <p:scale>
          <a:sx n="102" d="100"/>
          <a:sy n="102" d="100"/>
        </p:scale>
        <p:origin x="-1080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108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9" d="100"/>
          <a:sy n="59" d="100"/>
        </p:scale>
        <p:origin x="-2484" y="-78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defTabSz="931863" eaLnBrk="1" hangingPunct="1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 defTabSz="931863" eaLnBrk="1" hangingPunct="1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76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defTabSz="931863" eaLnBrk="1" hangingPunct="1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76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defTabSz="931863" eaLnBrk="1" hangingPunct="1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9E90E574-8E28-4E34-B1A3-CC1BE60A8F8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429343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defTabSz="931863" eaLnBrk="1" hangingPunct="1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 defTabSz="931863" eaLnBrk="1" hangingPunct="1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253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7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675" y="4416425"/>
            <a:ext cx="5607050" cy="418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297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defTabSz="931863" eaLnBrk="1" hangingPunct="1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97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defTabSz="931863" eaLnBrk="1" hangingPunct="1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6FA054E5-ED48-496C-A12A-1168D7F721C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551934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FA054E5-ED48-496C-A12A-1168D7F721C1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 As IIP  we  wear many hats and we juggle many hats  at one time.</a:t>
            </a:r>
          </a:p>
          <a:p>
            <a:r>
              <a:rPr lang="en-US" dirty="0" smtClean="0"/>
              <a:t> One hat that has changed  for the better is   how we  do  our  surveillance.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FA054E5-ED48-496C-A12A-1168D7F721C1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During this time we were called Infection Control Nurse, Practitioner   etc.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FA054E5-ED48-496C-A12A-1168D7F721C1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FA054E5-ED48-496C-A12A-1168D7F721C1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 NYULMC was  one of the hospitals in the NNIS he NNIIS system . The NNIS system was established in the 1970.  All NNIS data was collected using standardized protocol called surveillance components.  The data was collected on High Risk Patients. </a:t>
            </a:r>
          </a:p>
          <a:p>
            <a:endParaRPr lang="en-US" dirty="0" smtClean="0"/>
          </a:p>
          <a:p>
            <a:r>
              <a:rPr lang="en-US" dirty="0" smtClean="0"/>
              <a:t>NNIS  data  was enter into  their data base by the IP. </a:t>
            </a:r>
          </a:p>
          <a:p>
            <a:endParaRPr lang="en-US" dirty="0" smtClean="0"/>
          </a:p>
          <a:p>
            <a:r>
              <a:rPr lang="en-US" dirty="0" smtClean="0"/>
              <a:t>Targeted  SSI was done on a quarterly basis.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FA054E5-ED48-496C-A12A-1168D7F721C1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 An  example was  In 2000,  we had a KP outbreak. Identify HAI was by laboratory results, we did chart reviews ,  we developed spread sheets  to enter data , analyzed, and graphs for  reports  Most of this was done by Chrita stokes,   </a:t>
            </a:r>
          </a:p>
          <a:p>
            <a:endParaRPr lang="en-US" dirty="0" smtClean="0"/>
          </a:p>
          <a:p>
            <a:r>
              <a:rPr lang="en-US" dirty="0" smtClean="0"/>
              <a:t>During this time  we continued with our  educational programs, reports to regulatory agencies and  rounds in the ICU , Peds etc.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FA054E5-ED48-496C-A12A-1168D7F721C1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FA054E5-ED48-496C-A12A-1168D7F721C1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 The importance of preventing healthcare associated  infections has grown. Fueling the  trend are national prevention efforts by the government,  states, community , New Medicare penalties for hospitals with  a high rate of infections, and antibiotic- resistant strains.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FA054E5-ED48-496C-A12A-1168D7F721C1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This information  management capability enables healthcare organizations to automate extraction, aggregation and integration of clinical , finical, administrative, pt. experience and  other relevant data.</a:t>
            </a:r>
          </a:p>
          <a:p>
            <a:endParaRPr lang="en-US" dirty="0" smtClean="0"/>
          </a:p>
          <a:p>
            <a:r>
              <a:rPr lang="en-US" dirty="0" smtClean="0"/>
              <a:t>Advance healthcare analytics can be applied to organize and measure clinical, patient safety, cost , patient satisfaction processes and outcomes.</a:t>
            </a:r>
          </a:p>
          <a:p>
            <a:endParaRPr lang="en-US" dirty="0" smtClean="0"/>
          </a:p>
          <a:p>
            <a:r>
              <a:rPr lang="en-US" dirty="0" smtClean="0"/>
              <a:t>Automated surveillance technology can ensure prompt access to real-time infection data that can be used to drive immediate improvement.</a:t>
            </a:r>
          </a:p>
          <a:p>
            <a:endParaRPr lang="en-US" dirty="0" smtClean="0"/>
          </a:p>
          <a:p>
            <a:r>
              <a:rPr lang="en-US" dirty="0" smtClean="0"/>
              <a:t>Examples: how we collected  post. blood cultures, central line device days,  </a:t>
            </a:r>
          </a:p>
          <a:p>
            <a:endParaRPr lang="en-US" dirty="0" smtClean="0"/>
          </a:p>
          <a:p>
            <a:r>
              <a:rPr lang="en-US" dirty="0" smtClean="0"/>
              <a:t>Being able to target non-ICU populations infection rates.</a:t>
            </a:r>
          </a:p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FA054E5-ED48-496C-A12A-1168D7F721C1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7A2D2A3-3103-4E82-92EC-0C6611F727C3}" type="slidenum">
              <a:rPr lang="en-US" smtClean="0">
                <a:latin typeface="Arial" charset="0"/>
              </a:rPr>
              <a:pPr/>
              <a:t>10</a:t>
            </a:fld>
            <a:endParaRPr lang="en-US" dirty="0" smtClean="0">
              <a:latin typeface="Arial" charset="0"/>
            </a:endParaRPr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dirty="0" smtClean="0">
                <a:latin typeface="Arial" charset="0"/>
              </a:rPr>
              <a:t>We are now called infection preventionists.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7A2D2A3-3103-4E82-92EC-0C6611F727C3}" type="slidenum">
              <a:rPr lang="en-US" smtClean="0">
                <a:latin typeface="Arial" charset="0"/>
              </a:rPr>
              <a:pPr/>
              <a:t>11</a:t>
            </a:fld>
            <a:endParaRPr lang="en-US" dirty="0" smtClean="0">
              <a:latin typeface="Arial" charset="0"/>
            </a:endParaRPr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dirty="0" smtClean="0">
                <a:latin typeface="Arial" charset="0"/>
              </a:rPr>
              <a:t>As members of the department they  have been involved  in more than just data collection and sorting data. </a:t>
            </a:r>
          </a:p>
          <a:p>
            <a:pPr eaLnBrk="1" hangingPunct="1"/>
            <a:r>
              <a:rPr lang="en-US" dirty="0" smtClean="0">
                <a:latin typeface="Arial" charset="0"/>
              </a:rPr>
              <a:t>SSI-  collecting and analyzing data, collecting SSI on the Hysterectomy pt.</a:t>
            </a:r>
          </a:p>
          <a:p>
            <a:pPr eaLnBrk="1" hangingPunct="1"/>
            <a:r>
              <a:rPr lang="en-US" dirty="0" smtClean="0">
                <a:latin typeface="Arial" charset="0"/>
              </a:rPr>
              <a:t>Download of  positive blood cultures -  can also do Cauti</a:t>
            </a:r>
          </a:p>
          <a:p>
            <a:pPr eaLnBrk="1" hangingPunct="1"/>
            <a:endParaRPr lang="en-US" dirty="0" smtClean="0">
              <a:latin typeface="Arial" charset="0"/>
            </a:endParaRPr>
          </a:p>
          <a:p>
            <a:pPr eaLnBrk="1" hangingPunct="1"/>
            <a:r>
              <a:rPr lang="en-US" dirty="0" smtClean="0">
                <a:latin typeface="Arial" charset="0"/>
              </a:rPr>
              <a:t>  Flu- organizing the  flu  carts , restock the cart ,  assisted us on rounds   and  maintain the paper records. </a:t>
            </a:r>
          </a:p>
          <a:p>
            <a:pPr eaLnBrk="1" hangingPunct="1"/>
            <a:endParaRPr lang="en-US" dirty="0" smtClean="0">
              <a:latin typeface="Arial" charset="0"/>
            </a:endParaRPr>
          </a:p>
          <a:p>
            <a:pPr eaLnBrk="1" hangingPunct="1"/>
            <a:r>
              <a:rPr lang="en-US" dirty="0" smtClean="0">
                <a:latin typeface="Arial" charset="0"/>
              </a:rPr>
              <a:t>Having a  data analysts has allowed us to spend more time on the units ,more time in observation and educating staff.  Helping to improve patient safety.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7A2D2A3-3103-4E82-92EC-0C6611F727C3}" type="slidenum">
              <a:rPr lang="en-US" smtClean="0">
                <a:latin typeface="Arial" charset="0"/>
              </a:rPr>
              <a:pPr/>
              <a:t>12</a:t>
            </a:fld>
            <a:endParaRPr lang="en-US" dirty="0" smtClean="0">
              <a:latin typeface="Arial" charset="0"/>
            </a:endParaRPr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dirty="0" smtClean="0">
                <a:latin typeface="Arial" charset="0"/>
              </a:rPr>
              <a:t>Despite  having an automated  surveillance system , as infection preventionists  we still need to validate the  data.  The technology is not a substitute for critical thinking. We must make sure  the data we have meets the surveillance  definitions and the clinical definitions.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7A2D2A3-3103-4E82-92EC-0C6611F727C3}" type="slidenum">
              <a:rPr lang="en-US" smtClean="0">
                <a:latin typeface="Arial" charset="0"/>
              </a:rPr>
              <a:pPr/>
              <a:t>13</a:t>
            </a:fld>
            <a:endParaRPr lang="en-US" dirty="0" smtClean="0">
              <a:latin typeface="Arial" charset="0"/>
            </a:endParaRPr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dirty="0" smtClean="0">
                <a:latin typeface="Arial" charset="0"/>
              </a:rPr>
              <a:t>Despite  having an automated  surveillance system , as infection preventionists  we still need to validate the  data.  The technology is not a substitute for critical thinking. We must make sure  the data we have meets the surveillance  definitions and the clinical definitions.</a:t>
            </a:r>
          </a:p>
          <a:p>
            <a:pPr eaLnBrk="1" hangingPunct="1"/>
            <a:endParaRPr lang="en-US" dirty="0" smtClean="0">
              <a:latin typeface="Arial" charset="0"/>
            </a:endParaRPr>
          </a:p>
          <a:p>
            <a:pPr eaLnBrk="1" hangingPunct="1"/>
            <a:r>
              <a:rPr lang="en-US" dirty="0" smtClean="0">
                <a:latin typeface="Arial" charset="0"/>
              </a:rPr>
              <a:t>Remember to own you data.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381000" y="990600"/>
            <a:ext cx="76200" cy="5105400"/>
          </a:xfrm>
          <a:prstGeom prst="rect">
            <a:avLst/>
          </a:prstGeom>
          <a:solidFill>
            <a:schemeClr val="bg2"/>
          </a:solidFill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 sz="2400" dirty="0"/>
          </a:p>
        </p:txBody>
      </p:sp>
      <p:grpSp>
        <p:nvGrpSpPr>
          <p:cNvPr id="5" name="Group 8"/>
          <p:cNvGrpSpPr>
            <a:grpSpLocks/>
          </p:cNvGrpSpPr>
          <p:nvPr/>
        </p:nvGrpSpPr>
        <p:grpSpPr bwMode="auto">
          <a:xfrm>
            <a:off x="381000" y="304800"/>
            <a:ext cx="8391525" cy="5791200"/>
            <a:chOff x="240" y="192"/>
            <a:chExt cx="5286" cy="3648"/>
          </a:xfrm>
        </p:grpSpPr>
        <p:sp>
          <p:nvSpPr>
            <p:cNvPr id="6" name="Rectangle 9"/>
            <p:cNvSpPr>
              <a:spLocks noChangeArrowheads="1"/>
            </p:cNvSpPr>
            <p:nvPr/>
          </p:nvSpPr>
          <p:spPr bwMode="auto">
            <a:xfrm flipV="1">
              <a:off x="5236" y="192"/>
              <a:ext cx="288" cy="288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rot="10800000" wrap="none" anchor="ctr"/>
            <a:lstStyle/>
            <a:p>
              <a:pPr algn="ctr">
                <a:defRPr/>
              </a:pPr>
              <a:endParaRPr lang="en-US" sz="2400" dirty="0"/>
            </a:p>
          </p:txBody>
        </p:sp>
        <p:sp>
          <p:nvSpPr>
            <p:cNvPr id="7" name="Rectangle 10"/>
            <p:cNvSpPr>
              <a:spLocks noChangeArrowheads="1"/>
            </p:cNvSpPr>
            <p:nvPr/>
          </p:nvSpPr>
          <p:spPr bwMode="auto">
            <a:xfrm flipV="1">
              <a:off x="240" y="192"/>
              <a:ext cx="5004" cy="288"/>
            </a:xfrm>
            <a:prstGeom prst="rect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en-US" sz="2400" dirty="0"/>
            </a:p>
          </p:txBody>
        </p:sp>
        <p:sp>
          <p:nvSpPr>
            <p:cNvPr id="8" name="Rectangle 11"/>
            <p:cNvSpPr>
              <a:spLocks noChangeArrowheads="1"/>
            </p:cNvSpPr>
            <p:nvPr/>
          </p:nvSpPr>
          <p:spPr bwMode="auto">
            <a:xfrm flipV="1">
              <a:off x="240" y="480"/>
              <a:ext cx="5004" cy="144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rot="10800000" wrap="none" anchor="ctr"/>
            <a:lstStyle/>
            <a:p>
              <a:pPr algn="ctr">
                <a:defRPr/>
              </a:pPr>
              <a:endParaRPr lang="en-US" sz="2400" dirty="0"/>
            </a:p>
          </p:txBody>
        </p:sp>
        <p:sp>
          <p:nvSpPr>
            <p:cNvPr id="9" name="Rectangle 12"/>
            <p:cNvSpPr>
              <a:spLocks noChangeArrowheads="1"/>
            </p:cNvSpPr>
            <p:nvPr/>
          </p:nvSpPr>
          <p:spPr bwMode="auto">
            <a:xfrm flipV="1">
              <a:off x="5242" y="480"/>
              <a:ext cx="282" cy="144"/>
            </a:xfrm>
            <a:prstGeom prst="rect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en-US" sz="2400" dirty="0"/>
            </a:p>
          </p:txBody>
        </p:sp>
        <p:sp>
          <p:nvSpPr>
            <p:cNvPr id="10" name="Line 13"/>
            <p:cNvSpPr>
              <a:spLocks noChangeShapeType="1"/>
            </p:cNvSpPr>
            <p:nvPr/>
          </p:nvSpPr>
          <p:spPr bwMode="auto">
            <a:xfrm flipH="1">
              <a:off x="480" y="2256"/>
              <a:ext cx="484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eaLnBrk="0" hangingPunct="0">
                <a:defRPr/>
              </a:pPr>
              <a:endParaRPr lang="en-US" dirty="0"/>
            </a:p>
          </p:txBody>
        </p:sp>
        <p:sp>
          <p:nvSpPr>
            <p:cNvPr id="11" name="Rectangle 14"/>
            <p:cNvSpPr>
              <a:spLocks noChangeArrowheads="1"/>
            </p:cNvSpPr>
            <p:nvPr/>
          </p:nvSpPr>
          <p:spPr bwMode="auto">
            <a:xfrm>
              <a:off x="240" y="192"/>
              <a:ext cx="5286" cy="3648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en-US" sz="2400" dirty="0"/>
            </a:p>
          </p:txBody>
        </p:sp>
      </p:grpSp>
      <p:sp>
        <p:nvSpPr>
          <p:cNvPr id="5427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762000" y="1371600"/>
            <a:ext cx="7696200" cy="2057400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4276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765550"/>
            <a:ext cx="7696200" cy="20574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800">
                <a:latin typeface="Arial" pitchFamily="34" charset="0"/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3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4" name="Rectangle 7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 b="1"/>
            </a:lvl1pPr>
          </a:lstStyle>
          <a:p>
            <a:pPr>
              <a:defRPr/>
            </a:pPr>
            <a:fld id="{74D959B6-646D-490E-A1F8-7252F87FE14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 advClick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0878FE-699A-47F7-9871-656982441E1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 advClick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DB1309-732E-496A-BC65-2D5CB8EEB53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 advClick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828800"/>
            <a:ext cx="4038600" cy="43021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4038600" cy="43021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AF7397-19CB-4498-99EE-27BE86BB037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 advClick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C308BD-66C9-4991-8A74-44B6B7AEED2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 advClick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5C78A0-F8C2-470E-BDC0-C58932B2C9A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 advClick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3C424C-7E91-4278-AE6E-79590B4D03D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 advClick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D2CE62-ABC9-4E3F-8366-C878F7274F5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 advClick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CC04AF-5E42-4039-A8FF-E513D4EDD04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 advClick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B95D1E-33F4-44AD-87B5-D45628AF9E4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 advClick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33400"/>
            <a:ext cx="2057400" cy="5597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33400"/>
            <a:ext cx="6019800" cy="5597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8C8C45-9ADB-498D-8932-F5C51CA0933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 advClick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828800"/>
            <a:ext cx="4038600" cy="43021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828800"/>
            <a:ext cx="4038600" cy="20748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4056063"/>
            <a:ext cx="4038600" cy="20748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D89F26-DD22-4DD0-B4CC-674711A3BB2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 advClick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828800"/>
            <a:ext cx="4038600" cy="43021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0" y="1828800"/>
            <a:ext cx="4038600" cy="4302125"/>
          </a:xfrm>
        </p:spPr>
        <p:txBody>
          <a:bodyPr/>
          <a:lstStyle/>
          <a:p>
            <a:pPr lvl="0"/>
            <a:endParaRPr lang="en-US" noProof="0" dirty="0" smtClean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3ADABC-72EF-41EF-B65A-5E8CFD5844A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 advClick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828800"/>
            <a:ext cx="8229600" cy="20748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4056063"/>
            <a:ext cx="8229600" cy="20748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6F99FE-27E5-49E4-A10A-107F6A2E9CE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 advClick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53340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828800"/>
            <a:ext cx="8229600" cy="430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5325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1676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>
                <a:latin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325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>
                <a:latin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325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latin typeface="Arial" pitchFamily="34" charset="0"/>
              </a:defRPr>
            </a:lvl1pPr>
          </a:lstStyle>
          <a:p>
            <a:pPr>
              <a:defRPr/>
            </a:pPr>
            <a:fld id="{9A21EBAE-1C84-415A-A9D0-A69377D4F93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grpSp>
        <p:nvGrpSpPr>
          <p:cNvPr id="2055" name="Group 7"/>
          <p:cNvGrpSpPr>
            <a:grpSpLocks/>
          </p:cNvGrpSpPr>
          <p:nvPr/>
        </p:nvGrpSpPr>
        <p:grpSpPr bwMode="auto">
          <a:xfrm>
            <a:off x="279400" y="152400"/>
            <a:ext cx="8686800" cy="1600200"/>
            <a:chOff x="176" y="96"/>
            <a:chExt cx="5472" cy="1008"/>
          </a:xfrm>
        </p:grpSpPr>
        <p:sp>
          <p:nvSpPr>
            <p:cNvPr id="53256" name="Line 8"/>
            <p:cNvSpPr>
              <a:spLocks noChangeShapeType="1"/>
            </p:cNvSpPr>
            <p:nvPr/>
          </p:nvSpPr>
          <p:spPr bwMode="auto">
            <a:xfrm flipH="1">
              <a:off x="288" y="1104"/>
              <a:ext cx="523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eaLnBrk="0" hangingPunct="0">
                <a:defRPr/>
              </a:pPr>
              <a:endParaRPr lang="en-US" dirty="0"/>
            </a:p>
          </p:txBody>
        </p:sp>
        <p:sp>
          <p:nvSpPr>
            <p:cNvPr id="53257" name="Rectangle 9"/>
            <p:cNvSpPr>
              <a:spLocks noChangeArrowheads="1"/>
            </p:cNvSpPr>
            <p:nvPr/>
          </p:nvSpPr>
          <p:spPr bwMode="auto">
            <a:xfrm>
              <a:off x="5504" y="96"/>
              <a:ext cx="144" cy="144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en-US" sz="2400" dirty="0"/>
            </a:p>
          </p:txBody>
        </p:sp>
        <p:sp>
          <p:nvSpPr>
            <p:cNvPr id="53258" name="Rectangle 10"/>
            <p:cNvSpPr>
              <a:spLocks noChangeArrowheads="1"/>
            </p:cNvSpPr>
            <p:nvPr/>
          </p:nvSpPr>
          <p:spPr bwMode="auto">
            <a:xfrm>
              <a:off x="176" y="96"/>
              <a:ext cx="5326" cy="144"/>
            </a:xfrm>
            <a:prstGeom prst="rect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en-US" sz="2400" dirty="0"/>
            </a:p>
          </p:txBody>
        </p:sp>
        <p:sp>
          <p:nvSpPr>
            <p:cNvPr id="53259" name="Rectangle 11"/>
            <p:cNvSpPr>
              <a:spLocks noChangeArrowheads="1"/>
            </p:cNvSpPr>
            <p:nvPr/>
          </p:nvSpPr>
          <p:spPr bwMode="auto">
            <a:xfrm>
              <a:off x="176" y="240"/>
              <a:ext cx="5326" cy="88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en-US" sz="2400" dirty="0"/>
            </a:p>
          </p:txBody>
        </p:sp>
        <p:sp>
          <p:nvSpPr>
            <p:cNvPr id="53260" name="Rectangle 12"/>
            <p:cNvSpPr>
              <a:spLocks noChangeArrowheads="1"/>
            </p:cNvSpPr>
            <p:nvPr/>
          </p:nvSpPr>
          <p:spPr bwMode="auto">
            <a:xfrm>
              <a:off x="5504" y="241"/>
              <a:ext cx="144" cy="86"/>
            </a:xfrm>
            <a:prstGeom prst="rect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en-US" sz="2400" dirty="0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00" r:id="rId1"/>
    <p:sldLayoutId id="2147483987" r:id="rId2"/>
    <p:sldLayoutId id="2147483988" r:id="rId3"/>
    <p:sldLayoutId id="2147483989" r:id="rId4"/>
    <p:sldLayoutId id="2147483990" r:id="rId5"/>
    <p:sldLayoutId id="2147483991" r:id="rId6"/>
    <p:sldLayoutId id="2147483992" r:id="rId7"/>
    <p:sldLayoutId id="2147483993" r:id="rId8"/>
    <p:sldLayoutId id="2147483994" r:id="rId9"/>
    <p:sldLayoutId id="2147483995" r:id="rId10"/>
    <p:sldLayoutId id="2147483996" r:id="rId11"/>
    <p:sldLayoutId id="2147483997" r:id="rId12"/>
    <p:sldLayoutId id="2147483998" r:id="rId13"/>
    <p:sldLayoutId id="2147483999" r:id="rId14"/>
  </p:sldLayoutIdLst>
  <p:transition advClick="0"/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469900" indent="-4699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0000"/>
        <a:buFont typeface="Wingdings" pitchFamily="2" charset="2"/>
        <a:buChar char="o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908050" indent="-4365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n"/>
        <a:defRPr sz="2800">
          <a:solidFill>
            <a:schemeClr val="tx1"/>
          </a:solidFill>
          <a:latin typeface="+mn-lt"/>
        </a:defRPr>
      </a:lvl2pPr>
      <a:lvl3pPr marL="1377950" indent="-468313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itchFamily="2" charset="2"/>
        <a:buChar char="o"/>
        <a:defRPr sz="2400">
          <a:solidFill>
            <a:schemeClr val="tx1"/>
          </a:solidFill>
          <a:latin typeface="+mn-lt"/>
        </a:defRPr>
      </a:lvl3pPr>
      <a:lvl4pPr marL="1827213" indent="-4381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4pPr>
      <a:lvl5pPr marL="2297113" indent="-46831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2000">
          <a:solidFill>
            <a:schemeClr val="tx1"/>
          </a:solidFill>
          <a:latin typeface="+mn-lt"/>
        </a:defRPr>
      </a:lvl5pPr>
      <a:lvl6pPr marL="27543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2000">
          <a:solidFill>
            <a:schemeClr val="tx1"/>
          </a:solidFill>
          <a:latin typeface="+mn-lt"/>
        </a:defRPr>
      </a:lvl6pPr>
      <a:lvl7pPr marL="32115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2000">
          <a:solidFill>
            <a:schemeClr val="tx1"/>
          </a:solidFill>
          <a:latin typeface="+mn-lt"/>
        </a:defRPr>
      </a:lvl7pPr>
      <a:lvl8pPr marL="36687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2000">
          <a:solidFill>
            <a:schemeClr val="tx1"/>
          </a:solidFill>
          <a:latin typeface="+mn-lt"/>
        </a:defRPr>
      </a:lvl8pPr>
      <a:lvl9pPr marL="41259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066800"/>
            <a:ext cx="7772400" cy="2438400"/>
          </a:xfrm>
        </p:spPr>
        <p:txBody>
          <a:bodyPr/>
          <a:lstStyle/>
          <a:p>
            <a:pPr algn="ctr" eaLnBrk="1" hangingPunct="1"/>
            <a:r>
              <a:rPr lang="en-US" sz="3600" dirty="0" smtClean="0">
                <a:latin typeface="Calibri" pitchFamily="34" charset="0"/>
              </a:rPr>
              <a:t>Surveillance… Changing Hats     </a:t>
            </a:r>
            <a:br>
              <a:rPr lang="en-US" sz="3600" dirty="0" smtClean="0">
                <a:latin typeface="Calibri" pitchFamily="34" charset="0"/>
              </a:rPr>
            </a:br>
            <a:r>
              <a:rPr lang="en-US" sz="4000" dirty="0" smtClean="0"/>
              <a:t> </a:t>
            </a:r>
            <a:endParaRPr lang="en-US" sz="3600" dirty="0" smtClean="0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57200" y="3581400"/>
            <a:ext cx="8229600" cy="2438400"/>
          </a:xfrm>
        </p:spPr>
        <p:txBody>
          <a:bodyPr/>
          <a:lstStyle/>
          <a:p>
            <a:pPr algn="ctr" eaLnBrk="1" hangingPunct="1"/>
            <a:r>
              <a:rPr lang="en-US" sz="2000" dirty="0" smtClean="0">
                <a:latin typeface="Calibri" pitchFamily="34" charset="0"/>
              </a:rPr>
              <a:t>Association for Professionals in Infection Control and Epidemiology (APIC)</a:t>
            </a:r>
          </a:p>
          <a:p>
            <a:pPr algn="ctr" eaLnBrk="1" hangingPunct="1"/>
            <a:r>
              <a:rPr lang="en-US" sz="2000" dirty="0" smtClean="0">
                <a:latin typeface="Calibri" pitchFamily="34" charset="0"/>
              </a:rPr>
              <a:t>Greater New York  Chapter 13</a:t>
            </a:r>
          </a:p>
          <a:p>
            <a:pPr algn="ctr" eaLnBrk="1" hangingPunct="1"/>
            <a:endParaRPr lang="en-US" dirty="0" smtClean="0">
              <a:latin typeface="Calibri" pitchFamily="34" charset="0"/>
            </a:endParaRPr>
          </a:p>
          <a:p>
            <a:pPr algn="ctr" eaLnBrk="1" hangingPunct="1"/>
            <a:r>
              <a:rPr lang="en-US" sz="2000" i="1" dirty="0" smtClean="0">
                <a:latin typeface="Calibri" pitchFamily="34" charset="0"/>
              </a:rPr>
              <a:t> Sandra Hardy, MA, RN</a:t>
            </a:r>
          </a:p>
        </p:txBody>
      </p:sp>
      <p:sp>
        <p:nvSpPr>
          <p:cNvPr id="5125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dirty="0" smtClean="0">
                <a:latin typeface="Arial" charset="0"/>
              </a:rPr>
              <a:t>December  18, 2013</a:t>
            </a:r>
          </a:p>
        </p:txBody>
      </p:sp>
      <p:pic>
        <p:nvPicPr>
          <p:cNvPr id="6" name="Picture 5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990600"/>
            <a:ext cx="160020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77962"/>
          </a:xfrm>
        </p:spPr>
        <p:txBody>
          <a:bodyPr/>
          <a:lstStyle/>
          <a:p>
            <a:pPr algn="ctr"/>
            <a:r>
              <a:rPr lang="en-US" sz="4000" dirty="0" smtClean="0">
                <a:latin typeface="Calibri" pitchFamily="34" charset="0"/>
              </a:rPr>
              <a:t>How surveillance has changed  </a:t>
            </a:r>
            <a:endParaRPr lang="en-US" sz="4000" dirty="0">
              <a:latin typeface="Calibri" pitchFamily="34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 We wear many hats 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 We  juggle many hats  </a:t>
            </a:r>
            <a:endParaRPr lang="en-US" dirty="0"/>
          </a:p>
        </p:txBody>
      </p:sp>
      <p:pic>
        <p:nvPicPr>
          <p:cNvPr id="7" name="Content Placeholder 6"/>
          <p:cNvPicPr>
            <a:picLocks noGrp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201" y="2438400"/>
            <a:ext cx="2895600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Content Placeholder 7"/>
          <p:cNvPicPr>
            <a:picLocks noGrp="1"/>
          </p:cNvPicPr>
          <p:nvPr>
            <p:ph sz="quarter" idx="4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75287" y="2464594"/>
            <a:ext cx="2381250" cy="337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>
                <a:latin typeface="Calibri" pitchFamily="34" charset="0"/>
              </a:rPr>
              <a:t>Infection Control Practitioner  - Then</a:t>
            </a:r>
            <a:endParaRPr lang="en-US" sz="4000" dirty="0">
              <a:latin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302125"/>
          </a:xfrm>
        </p:spPr>
        <p:txBody>
          <a:bodyPr/>
          <a:lstStyle/>
          <a:p>
            <a:r>
              <a:rPr lang="en-US" sz="2800" dirty="0" smtClean="0">
                <a:latin typeface="Calibri" pitchFamily="34" charset="0"/>
              </a:rPr>
              <a:t>Collects data on hospital infections</a:t>
            </a:r>
          </a:p>
          <a:p>
            <a:r>
              <a:rPr lang="en-US" sz="2800" dirty="0" smtClean="0">
                <a:latin typeface="Calibri" pitchFamily="34" charset="0"/>
              </a:rPr>
              <a:t>Analyzes the data to identify patterns and trends</a:t>
            </a:r>
          </a:p>
          <a:p>
            <a:r>
              <a:rPr lang="en-US" sz="2800" dirty="0" smtClean="0">
                <a:latin typeface="Calibri" pitchFamily="34" charset="0"/>
              </a:rPr>
              <a:t>Infection rates are shared and discussed at the Infection Control Committee with representatives from various departments</a:t>
            </a:r>
          </a:p>
          <a:p>
            <a:r>
              <a:rPr lang="en-US" sz="2800" dirty="0" smtClean="0">
                <a:latin typeface="Calibri" pitchFamily="34" charset="0"/>
              </a:rPr>
              <a:t>Infection rates are shared with physicians and nursing administration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ransition advClick="0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533400"/>
            <a:ext cx="8610600" cy="1219200"/>
          </a:xfrm>
        </p:spPr>
        <p:txBody>
          <a:bodyPr/>
          <a:lstStyle/>
          <a:p>
            <a:r>
              <a:rPr lang="en-US" sz="4000" dirty="0" smtClean="0"/>
              <a:t> </a:t>
            </a:r>
            <a:r>
              <a:rPr lang="en-US" sz="4000" dirty="0" smtClean="0">
                <a:latin typeface="Calibri" pitchFamily="34" charset="0"/>
              </a:rPr>
              <a:t>Surveillance  </a:t>
            </a:r>
            <a:endParaRPr lang="en-US" sz="4000" dirty="0">
              <a:latin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>
                <a:latin typeface="Calibri" pitchFamily="34" charset="0"/>
              </a:rPr>
              <a:t>Surveillance  is  a comprehensive method of measuring outcomes and related processes of care, analyzing the data and, providing information to members of the healthcare team  to assist in improving those outcomes and processes.</a:t>
            </a:r>
          </a:p>
          <a:p>
            <a:endParaRPr lang="en-US" sz="2800" dirty="0" smtClean="0">
              <a:latin typeface="Arial" charset="0"/>
              <a:cs typeface="Arial" charset="0"/>
            </a:endParaRPr>
          </a:p>
          <a:p>
            <a:r>
              <a:rPr lang="en-US" sz="2800" dirty="0" smtClean="0">
                <a:latin typeface="Calibri" pitchFamily="34" charset="0"/>
                <a:cs typeface="Arial" charset="0"/>
              </a:rPr>
              <a:t>Surveillance can be used to quickly identify outbreaks.</a:t>
            </a:r>
          </a:p>
          <a:p>
            <a:endParaRPr lang="en-US" dirty="0"/>
          </a:p>
        </p:txBody>
      </p:sp>
      <p:pic>
        <p:nvPicPr>
          <p:cNvPr id="6" name="Picture 5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48500" y="609600"/>
            <a:ext cx="17907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533400"/>
            <a:ext cx="8686800" cy="1143000"/>
          </a:xfrm>
        </p:spPr>
        <p:txBody>
          <a:bodyPr/>
          <a:lstStyle/>
          <a:p>
            <a:r>
              <a:rPr lang="en-US" sz="4000" dirty="0" smtClean="0">
                <a:latin typeface="Calibri" pitchFamily="34" charset="0"/>
              </a:rPr>
              <a:t>Surveillance  Data – Then     </a:t>
            </a:r>
            <a:endParaRPr lang="en-US" sz="4000" dirty="0">
              <a:latin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800600"/>
          </a:xfrm>
        </p:spPr>
        <p:txBody>
          <a:bodyPr/>
          <a:lstStyle/>
          <a:p>
            <a:r>
              <a:rPr lang="en-US" sz="2800" dirty="0" smtClean="0">
                <a:latin typeface="Calibri" pitchFamily="34" charset="0"/>
              </a:rPr>
              <a:t>National Nosocomial Infection Surveillance System </a:t>
            </a:r>
          </a:p>
          <a:p>
            <a:pPr>
              <a:buNone/>
            </a:pPr>
            <a:r>
              <a:rPr lang="en-US" sz="2800" dirty="0" smtClean="0">
                <a:latin typeface="Calibri" pitchFamily="34" charset="0"/>
              </a:rPr>
              <a:t>       ( NNIS)</a:t>
            </a:r>
          </a:p>
          <a:p>
            <a:r>
              <a:rPr lang="en-US" sz="2800" dirty="0" smtClean="0">
                <a:latin typeface="Calibri" pitchFamily="34" charset="0"/>
              </a:rPr>
              <a:t>Total House -  positive blood cultures</a:t>
            </a:r>
          </a:p>
          <a:p>
            <a:r>
              <a:rPr lang="en-US" sz="2800" dirty="0" smtClean="0">
                <a:latin typeface="Calibri" pitchFamily="34" charset="0"/>
              </a:rPr>
              <a:t>Surgical Site Infections – Cardiac</a:t>
            </a:r>
          </a:p>
          <a:p>
            <a:r>
              <a:rPr lang="en-US" sz="2800" dirty="0" smtClean="0">
                <a:latin typeface="Calibri" pitchFamily="34" charset="0"/>
              </a:rPr>
              <a:t>High Risk Surgical Procedures</a:t>
            </a:r>
          </a:p>
          <a:p>
            <a:r>
              <a:rPr lang="en-US" sz="2800" dirty="0" smtClean="0">
                <a:latin typeface="Calibri" pitchFamily="34" charset="0"/>
              </a:rPr>
              <a:t>Data was  entered  into the NNIS data base and analyzed</a:t>
            </a:r>
          </a:p>
          <a:p>
            <a:r>
              <a:rPr lang="en-US" sz="2800" dirty="0" smtClean="0">
                <a:latin typeface="Calibri" pitchFamily="34" charset="0"/>
              </a:rPr>
              <a:t>Spreadsheets, graphs , analysis ,and reports were done by the IP</a:t>
            </a:r>
          </a:p>
          <a:p>
            <a:pPr>
              <a:buNone/>
            </a:pPr>
            <a:endParaRPr lang="en-US" sz="2800" dirty="0" smtClean="0">
              <a:latin typeface="Calibri" pitchFamily="34" charset="0"/>
            </a:endParaRPr>
          </a:p>
          <a:p>
            <a:endParaRPr lang="en-US" sz="2800" dirty="0" smtClean="0">
              <a:latin typeface="Calibri" pitchFamily="34" charset="0"/>
            </a:endParaRPr>
          </a:p>
          <a:p>
            <a:pPr>
              <a:buNone/>
            </a:pPr>
            <a:endParaRPr lang="en-US" sz="2800" dirty="0" smtClean="0">
              <a:latin typeface="Calibri" pitchFamily="34" charset="0"/>
            </a:endParaRPr>
          </a:p>
          <a:p>
            <a:endParaRPr lang="en-US" sz="2800" dirty="0" smtClean="0">
              <a:latin typeface="Arial" charset="0"/>
              <a:cs typeface="Arial" charset="0"/>
            </a:endParaRPr>
          </a:p>
          <a:p>
            <a:pPr>
              <a:buNone/>
            </a:pPr>
            <a:endParaRPr lang="en-US" sz="1100" dirty="0" smtClean="0">
              <a:latin typeface="Calibri" pitchFamily="34" charset="0"/>
              <a:cs typeface="Arial" charset="0"/>
            </a:endParaRPr>
          </a:p>
          <a:p>
            <a:endParaRPr lang="en-US" dirty="0"/>
          </a:p>
        </p:txBody>
      </p:sp>
      <p:pic>
        <p:nvPicPr>
          <p:cNvPr id="4" name="Picture 3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48500" y="609600"/>
            <a:ext cx="17907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533400"/>
            <a:ext cx="8686800" cy="1143000"/>
          </a:xfrm>
        </p:spPr>
        <p:txBody>
          <a:bodyPr/>
          <a:lstStyle/>
          <a:p>
            <a:r>
              <a:rPr lang="en-US" sz="4000" dirty="0" smtClean="0"/>
              <a:t> </a:t>
            </a:r>
            <a:r>
              <a:rPr lang="en-US" sz="4000" dirty="0" smtClean="0">
                <a:latin typeface="Calibri" pitchFamily="34" charset="0"/>
              </a:rPr>
              <a:t>Collection of Data – Then  </a:t>
            </a:r>
            <a:endParaRPr lang="en-US" sz="4000" dirty="0">
              <a:latin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>
                <a:latin typeface="Calibri" pitchFamily="34" charset="0"/>
              </a:rPr>
              <a:t>Manual review of computerized microbiology reports  and other laboratory reports</a:t>
            </a:r>
          </a:p>
          <a:p>
            <a:r>
              <a:rPr lang="en-US" sz="2800" dirty="0" smtClean="0">
                <a:latin typeface="Calibri" pitchFamily="34" charset="0"/>
              </a:rPr>
              <a:t>Patient care information from a variety of sources – i.e. patient chart, OR</a:t>
            </a:r>
          </a:p>
          <a:p>
            <a:r>
              <a:rPr lang="en-US" sz="2800" dirty="0" smtClean="0">
                <a:latin typeface="Calibri" pitchFamily="34" charset="0"/>
              </a:rPr>
              <a:t>Limited in scope</a:t>
            </a:r>
          </a:p>
          <a:p>
            <a:r>
              <a:rPr lang="en-US" sz="2800" dirty="0" smtClean="0">
                <a:latin typeface="Calibri" pitchFamily="34" charset="0"/>
              </a:rPr>
              <a:t>Time consuming and labor intensive</a:t>
            </a:r>
          </a:p>
          <a:p>
            <a:r>
              <a:rPr lang="en-US" sz="2800" dirty="0" smtClean="0">
                <a:latin typeface="Calibri" pitchFamily="34" charset="0"/>
              </a:rPr>
              <a:t>Limited resources</a:t>
            </a:r>
          </a:p>
          <a:p>
            <a:pPr>
              <a:buNone/>
            </a:pPr>
            <a:endParaRPr lang="en-US" sz="2800" dirty="0" smtClean="0">
              <a:latin typeface="Calibri" pitchFamily="34" charset="0"/>
            </a:endParaRPr>
          </a:p>
          <a:p>
            <a:endParaRPr lang="en-US" sz="2800" dirty="0" smtClean="0">
              <a:latin typeface="Arial" charset="0"/>
              <a:cs typeface="Arial" charset="0"/>
            </a:endParaRPr>
          </a:p>
          <a:p>
            <a:pPr>
              <a:buNone/>
            </a:pPr>
            <a:endParaRPr lang="en-US" sz="1100" dirty="0" smtClean="0">
              <a:latin typeface="Calibri" pitchFamily="34" charset="0"/>
              <a:cs typeface="Arial" charset="0"/>
            </a:endParaRPr>
          </a:p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86600" y="609600"/>
            <a:ext cx="1219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533400"/>
            <a:ext cx="8686800" cy="1143000"/>
          </a:xfrm>
        </p:spPr>
        <p:txBody>
          <a:bodyPr/>
          <a:lstStyle/>
          <a:p>
            <a:r>
              <a:rPr lang="en-US" sz="4000" dirty="0" smtClean="0"/>
              <a:t> </a:t>
            </a:r>
            <a:r>
              <a:rPr lang="en-US" sz="3600" dirty="0" smtClean="0">
                <a:latin typeface="Calibri" pitchFamily="34" charset="0"/>
              </a:rPr>
              <a:t>One Infection </a:t>
            </a:r>
            <a:r>
              <a:rPr lang="en-US" sz="3600" smtClean="0">
                <a:latin typeface="Calibri" pitchFamily="34" charset="0"/>
              </a:rPr>
              <a:t>Preventionist </a:t>
            </a:r>
            <a:r>
              <a:rPr lang="en-US" sz="3600" dirty="0" smtClean="0">
                <a:latin typeface="Calibri" pitchFamily="34" charset="0"/>
              </a:rPr>
              <a:t>&amp; Surveillance</a:t>
            </a:r>
            <a:endParaRPr lang="en-US" sz="3600" dirty="0">
              <a:latin typeface="Calibri" pitchFamily="34" charset="0"/>
            </a:endParaRPr>
          </a:p>
        </p:txBody>
      </p:sp>
      <p:pic>
        <p:nvPicPr>
          <p:cNvPr id="1029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28875" y="2270125"/>
            <a:ext cx="4286250" cy="3419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533400"/>
            <a:ext cx="8686800" cy="1143000"/>
          </a:xfrm>
        </p:spPr>
        <p:txBody>
          <a:bodyPr/>
          <a:lstStyle/>
          <a:p>
            <a:pPr algn="ctr" eaLnBrk="1" hangingPunct="1"/>
            <a:r>
              <a:rPr lang="en-US" sz="4000" dirty="0" smtClean="0">
                <a:latin typeface="Calibri" pitchFamily="34" charset="0"/>
              </a:rPr>
              <a:t> </a:t>
            </a:r>
            <a:r>
              <a:rPr lang="en-US" sz="3200" dirty="0" smtClean="0">
                <a:latin typeface="Calibri" pitchFamily="34" charset="0"/>
              </a:rPr>
              <a:t>Surveillance – Drivers of Change In Healthcare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52600"/>
            <a:ext cx="8229600" cy="4724400"/>
          </a:xfrm>
        </p:spPr>
        <p:txBody>
          <a:bodyPr/>
          <a:lstStyle/>
          <a:p>
            <a:pPr eaLnBrk="1" hangingPunct="1">
              <a:buFont typeface="Wingdings" pitchFamily="2" charset="2"/>
              <a:buChar char="q"/>
            </a:pPr>
            <a:r>
              <a:rPr lang="en-US" sz="2800" dirty="0" smtClean="0">
                <a:latin typeface="Calibri" pitchFamily="34" charset="0"/>
              </a:rPr>
              <a:t>Joint Commission</a:t>
            </a:r>
          </a:p>
          <a:p>
            <a:pPr eaLnBrk="1" hangingPunct="1">
              <a:buFont typeface="Wingdings" pitchFamily="2" charset="2"/>
              <a:buChar char="q"/>
            </a:pPr>
            <a:r>
              <a:rPr lang="en-US" sz="2800" dirty="0" smtClean="0">
                <a:latin typeface="Calibri" pitchFamily="34" charset="0"/>
              </a:rPr>
              <a:t>Center For Medicare/Medicaid Services (CMS)</a:t>
            </a:r>
          </a:p>
          <a:p>
            <a:pPr eaLnBrk="1" hangingPunct="1">
              <a:buFont typeface="Wingdings" pitchFamily="2" charset="2"/>
              <a:buChar char="q"/>
            </a:pPr>
            <a:r>
              <a:rPr lang="en-US" sz="2800" dirty="0" smtClean="0">
                <a:latin typeface="Calibri" pitchFamily="34" charset="0"/>
              </a:rPr>
              <a:t>National Guidelines</a:t>
            </a:r>
          </a:p>
          <a:p>
            <a:pPr eaLnBrk="1" hangingPunct="1">
              <a:buFont typeface="Wingdings" pitchFamily="2" charset="2"/>
              <a:buChar char="q"/>
            </a:pPr>
            <a:r>
              <a:rPr lang="en-US" sz="2800" dirty="0" smtClean="0">
                <a:latin typeface="Calibri" pitchFamily="34" charset="0"/>
              </a:rPr>
              <a:t>State Mandates</a:t>
            </a:r>
          </a:p>
          <a:p>
            <a:pPr eaLnBrk="1" hangingPunct="1">
              <a:buFont typeface="Wingdings" pitchFamily="2" charset="2"/>
              <a:buChar char="q"/>
            </a:pPr>
            <a:r>
              <a:rPr lang="en-US" sz="2800" dirty="0" smtClean="0">
                <a:latin typeface="Calibri" pitchFamily="34" charset="0"/>
              </a:rPr>
              <a:t>Institute of Medicine (IOM)</a:t>
            </a:r>
          </a:p>
          <a:p>
            <a:pPr eaLnBrk="1" hangingPunct="1">
              <a:buFont typeface="Wingdings" pitchFamily="2" charset="2"/>
              <a:buChar char="q"/>
            </a:pPr>
            <a:r>
              <a:rPr lang="en-US" sz="2800" dirty="0" smtClean="0">
                <a:latin typeface="Calibri" pitchFamily="34" charset="0"/>
              </a:rPr>
              <a:t>Institute of Healthcare Improvement (IHI)</a:t>
            </a:r>
          </a:p>
          <a:p>
            <a:pPr eaLnBrk="1" hangingPunct="1">
              <a:buNone/>
            </a:pPr>
            <a:endParaRPr lang="en-US" sz="2800" dirty="0" smtClean="0">
              <a:latin typeface="Calibri" pitchFamily="34" charset="0"/>
            </a:endParaRPr>
          </a:p>
          <a:p>
            <a:pPr eaLnBrk="1" hangingPunct="1">
              <a:buNone/>
            </a:pPr>
            <a:endParaRPr lang="en-US" sz="2800" dirty="0" smtClean="0">
              <a:latin typeface="Calibri" pitchFamily="34" charset="0"/>
            </a:endParaRPr>
          </a:p>
          <a:p>
            <a:pPr eaLnBrk="1" hangingPunct="1"/>
            <a:endParaRPr lang="en-US" sz="2000" dirty="0" smtClean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533400"/>
            <a:ext cx="8610600" cy="1143000"/>
          </a:xfrm>
        </p:spPr>
        <p:txBody>
          <a:bodyPr/>
          <a:lstStyle/>
          <a:p>
            <a:pPr eaLnBrk="1" hangingPunct="1"/>
            <a:r>
              <a:rPr lang="en-US" dirty="0" smtClean="0"/>
              <a:t> </a:t>
            </a:r>
            <a:r>
              <a:rPr lang="en-US" sz="4000" dirty="0" smtClean="0">
                <a:latin typeface="Calibri" pitchFamily="34" charset="0"/>
              </a:rPr>
              <a:t>Surveillance &amp; Data Collection - Now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828800"/>
            <a:ext cx="8458200" cy="4876800"/>
          </a:xfrm>
        </p:spPr>
        <p:txBody>
          <a:bodyPr/>
          <a:lstStyle/>
          <a:p>
            <a:pPr lvl="0" eaLnBrk="1" hangingPunct="1">
              <a:buFont typeface="Wingdings" pitchFamily="2" charset="2"/>
              <a:buChar char="q"/>
            </a:pPr>
            <a:r>
              <a:rPr lang="en-US" sz="2800" dirty="0" smtClean="0">
                <a:latin typeface="Calibri" pitchFamily="34" charset="0"/>
              </a:rPr>
              <a:t>Use of automated surveillance technologies</a:t>
            </a:r>
          </a:p>
          <a:p>
            <a:pPr lvl="0" eaLnBrk="1" hangingPunct="1">
              <a:buFont typeface="Wingdings" pitchFamily="2" charset="2"/>
              <a:buChar char="q"/>
            </a:pPr>
            <a:r>
              <a:rPr lang="en-US" sz="2800" dirty="0" smtClean="0">
                <a:latin typeface="Calibri" pitchFamily="34" charset="0"/>
              </a:rPr>
              <a:t>ICIS             EPIC system</a:t>
            </a:r>
          </a:p>
          <a:p>
            <a:pPr lvl="0" eaLnBrk="1" hangingPunct="1">
              <a:buFont typeface="Wingdings" pitchFamily="2" charset="2"/>
              <a:buChar char="q"/>
            </a:pPr>
            <a:r>
              <a:rPr lang="en-US" sz="2800" dirty="0" smtClean="0">
                <a:latin typeface="Calibri" pitchFamily="34" charset="0"/>
              </a:rPr>
              <a:t>Electronic Medical Record</a:t>
            </a:r>
          </a:p>
          <a:p>
            <a:pPr lvl="0" eaLnBrk="1" hangingPunct="1">
              <a:buFont typeface="Wingdings" pitchFamily="2" charset="2"/>
              <a:buChar char="q"/>
            </a:pPr>
            <a:r>
              <a:rPr lang="en-US" sz="2800" dirty="0" smtClean="0">
                <a:latin typeface="Calibri" pitchFamily="34" charset="0"/>
              </a:rPr>
              <a:t>Commercial software</a:t>
            </a:r>
          </a:p>
          <a:p>
            <a:pPr lvl="0" eaLnBrk="1" hangingPunct="1">
              <a:buFont typeface="Wingdings" pitchFamily="2" charset="2"/>
              <a:buChar char="q"/>
            </a:pPr>
            <a:r>
              <a:rPr lang="en-US" sz="2800" dirty="0" smtClean="0">
                <a:latin typeface="Calibri" pitchFamily="34" charset="0"/>
              </a:rPr>
              <a:t>APIC Tool Kit</a:t>
            </a:r>
          </a:p>
          <a:p>
            <a:pPr lvl="0" eaLnBrk="1" hangingPunct="1">
              <a:buFont typeface="Wingdings" pitchFamily="2" charset="2"/>
              <a:buChar char="q"/>
            </a:pPr>
            <a:r>
              <a:rPr lang="en-US" sz="2800" dirty="0" smtClean="0">
                <a:latin typeface="Calibri" pitchFamily="34" charset="0"/>
              </a:rPr>
              <a:t>National Healthcare Safety Network (NHSN) </a:t>
            </a:r>
          </a:p>
          <a:p>
            <a:pPr lvl="0" eaLnBrk="1" hangingPunct="1">
              <a:buFont typeface="Wingdings" pitchFamily="2" charset="2"/>
              <a:buChar char="q"/>
            </a:pPr>
            <a:endParaRPr lang="en-US" sz="2800" dirty="0" smtClean="0">
              <a:latin typeface="Calibri" pitchFamily="34" charset="0"/>
            </a:endParaRPr>
          </a:p>
          <a:p>
            <a:pPr lvl="0" eaLnBrk="1" hangingPunct="1">
              <a:buFont typeface="Wingdings" pitchFamily="2" charset="2"/>
              <a:buChar char="q"/>
            </a:pPr>
            <a:endParaRPr lang="en-US" sz="2800" dirty="0" smtClean="0">
              <a:latin typeface="Calibri" pitchFamily="34" charset="0"/>
            </a:endParaRPr>
          </a:p>
          <a:p>
            <a:pPr lvl="0" eaLnBrk="1" hangingPunct="1"/>
            <a:endParaRPr lang="en-US" sz="2000" dirty="0" smtClean="0"/>
          </a:p>
          <a:p>
            <a:pPr lvl="0" eaLnBrk="1" hangingPunct="1"/>
            <a:endParaRPr lang="en-US" sz="2000" dirty="0" smtClean="0"/>
          </a:p>
          <a:p>
            <a:pPr eaLnBrk="1" hangingPunct="1"/>
            <a:endParaRPr lang="en-US" sz="2000" dirty="0" smtClean="0"/>
          </a:p>
        </p:txBody>
      </p:sp>
      <p:pic>
        <p:nvPicPr>
          <p:cNvPr id="5" name="Picture 4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62800" y="5105400"/>
            <a:ext cx="16764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ight Arrow 5"/>
          <p:cNvSpPr/>
          <p:nvPr/>
        </p:nvSpPr>
        <p:spPr bwMode="auto">
          <a:xfrm>
            <a:off x="1524000" y="2514600"/>
            <a:ext cx="685800" cy="228600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533400"/>
            <a:ext cx="8610600" cy="1143000"/>
          </a:xfrm>
        </p:spPr>
        <p:txBody>
          <a:bodyPr/>
          <a:lstStyle/>
          <a:p>
            <a:pPr eaLnBrk="1" hangingPunct="1"/>
            <a:r>
              <a:rPr lang="en-US" sz="4000" dirty="0" smtClean="0"/>
              <a:t> </a:t>
            </a:r>
            <a:r>
              <a:rPr lang="en-US" sz="4000" dirty="0" smtClean="0">
                <a:latin typeface="Calibri" pitchFamily="34" charset="0"/>
              </a:rPr>
              <a:t>Infection Preventionists  - Now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828800"/>
            <a:ext cx="8229600" cy="4800600"/>
          </a:xfrm>
        </p:spPr>
        <p:txBody>
          <a:bodyPr/>
          <a:lstStyle/>
          <a:p>
            <a:pPr marL="342900" indent="-342900" eaLnBrk="1" hangingPunct="1"/>
            <a:r>
              <a:rPr lang="en-US" sz="2800" dirty="0" smtClean="0">
                <a:latin typeface="Calibri" pitchFamily="34" charset="0"/>
              </a:rPr>
              <a:t>The new team members to our  Infection Prevention  department - Data analysts/specialists</a:t>
            </a:r>
          </a:p>
          <a:p>
            <a:pPr marL="342900" indent="-342900" eaLnBrk="1" hangingPunct="1"/>
            <a:endParaRPr lang="en-US" sz="2800" dirty="0" smtClean="0">
              <a:latin typeface="Calibri" pitchFamily="34" charset="0"/>
            </a:endParaRPr>
          </a:p>
          <a:p>
            <a:pPr marL="342900" indent="-342900" eaLnBrk="1" hangingPunct="1"/>
            <a:r>
              <a:rPr lang="en-US" sz="2800" dirty="0" smtClean="0">
                <a:latin typeface="Calibri" pitchFamily="34" charset="0"/>
              </a:rPr>
              <a:t>Normally Data analysts/specialist: collects, organize and interprets statistical information</a:t>
            </a:r>
          </a:p>
          <a:p>
            <a:pPr marL="342900" indent="-342900" eaLnBrk="1" hangingPunct="1"/>
            <a:endParaRPr lang="en-US" sz="2800" dirty="0" smtClean="0">
              <a:latin typeface="Calibri" pitchFamily="34" charset="0"/>
            </a:endParaRPr>
          </a:p>
          <a:p>
            <a:pPr marL="342900" indent="-342900" eaLnBrk="1" hangingPunct="1">
              <a:buNone/>
            </a:pPr>
            <a:endParaRPr lang="en-US" sz="2800" dirty="0" smtClean="0">
              <a:latin typeface="Calibri" pitchFamily="34" charset="0"/>
            </a:endParaRPr>
          </a:p>
          <a:p>
            <a:pPr marL="342900" indent="-342900" eaLnBrk="1" hangingPunct="1"/>
            <a:endParaRPr lang="en-US" sz="2400" dirty="0" smtClean="0"/>
          </a:p>
        </p:txBody>
      </p:sp>
      <p:pic>
        <p:nvPicPr>
          <p:cNvPr id="5" name="Picture 4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57800" y="4495800"/>
            <a:ext cx="289560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533400"/>
            <a:ext cx="8686800" cy="1143000"/>
          </a:xfrm>
        </p:spPr>
        <p:txBody>
          <a:bodyPr/>
          <a:lstStyle/>
          <a:p>
            <a:pPr algn="ctr" eaLnBrk="1" hangingPunct="1"/>
            <a:r>
              <a:rPr lang="en-US" sz="4000" dirty="0" smtClean="0">
                <a:latin typeface="Calibri" pitchFamily="34" charset="0"/>
              </a:rPr>
              <a:t> Infection Prevention Department</a:t>
            </a:r>
            <a:br>
              <a:rPr lang="en-US" sz="4000" dirty="0" smtClean="0">
                <a:latin typeface="Calibri" pitchFamily="34" charset="0"/>
              </a:rPr>
            </a:br>
            <a:r>
              <a:rPr lang="en-US" sz="4000" dirty="0" smtClean="0">
                <a:latin typeface="Calibri" pitchFamily="34" charset="0"/>
              </a:rPr>
              <a:t> Data Analysts / Specialists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828800"/>
            <a:ext cx="8229600" cy="4800600"/>
          </a:xfrm>
        </p:spPr>
        <p:txBody>
          <a:bodyPr/>
          <a:lstStyle/>
          <a:p>
            <a:pPr marL="342900" indent="-342900" eaLnBrk="1" hangingPunct="1"/>
            <a:r>
              <a:rPr lang="en-US" sz="2800" dirty="0" smtClean="0">
                <a:latin typeface="Calibri" pitchFamily="34" charset="0"/>
              </a:rPr>
              <a:t>Orientation to the IP department</a:t>
            </a:r>
          </a:p>
          <a:p>
            <a:pPr marL="342900" indent="-342900" eaLnBrk="1" hangingPunct="1"/>
            <a:r>
              <a:rPr lang="en-US" sz="2800" dirty="0" smtClean="0">
                <a:latin typeface="Calibri" pitchFamily="34" charset="0"/>
              </a:rPr>
              <a:t>Surgical Site Infections</a:t>
            </a:r>
          </a:p>
          <a:p>
            <a:pPr marL="342900" indent="-342900" eaLnBrk="1" hangingPunct="1"/>
            <a:r>
              <a:rPr lang="en-US" sz="2800" dirty="0" smtClean="0">
                <a:latin typeface="Calibri" pitchFamily="34" charset="0"/>
              </a:rPr>
              <a:t>Analytics – downloading of data</a:t>
            </a:r>
          </a:p>
          <a:p>
            <a:pPr marL="342900" indent="-342900" eaLnBrk="1" hangingPunct="1"/>
            <a:r>
              <a:rPr lang="en-US" sz="2800" dirty="0" smtClean="0">
                <a:latin typeface="Calibri" pitchFamily="34" charset="0"/>
              </a:rPr>
              <a:t>Hand Hygiene Observers</a:t>
            </a:r>
          </a:p>
          <a:p>
            <a:pPr marL="342900" indent="-342900" eaLnBrk="1" hangingPunct="1"/>
            <a:r>
              <a:rPr lang="en-US" sz="2800" dirty="0" smtClean="0">
                <a:latin typeface="Calibri" pitchFamily="34" charset="0"/>
              </a:rPr>
              <a:t>Collection of Central line checklist data</a:t>
            </a:r>
          </a:p>
          <a:p>
            <a:pPr marL="342900" indent="-342900" eaLnBrk="1" hangingPunct="1"/>
            <a:r>
              <a:rPr lang="en-US" sz="2800" dirty="0" smtClean="0">
                <a:latin typeface="Calibri" pitchFamily="34" charset="0"/>
              </a:rPr>
              <a:t>Environmental culturing</a:t>
            </a:r>
          </a:p>
          <a:p>
            <a:pPr marL="342900" indent="-342900" eaLnBrk="1" hangingPunct="1"/>
            <a:r>
              <a:rPr lang="en-US" sz="2800" dirty="0" smtClean="0">
                <a:latin typeface="Calibri" pitchFamily="34" charset="0"/>
              </a:rPr>
              <a:t>Influenza  Vaccinations</a:t>
            </a:r>
          </a:p>
          <a:p>
            <a:pPr marL="342900" indent="-342900" eaLnBrk="1" hangingPunct="1"/>
            <a:endParaRPr lang="en-US" sz="2800" dirty="0" smtClean="0">
              <a:latin typeface="Calibri" pitchFamily="34" charset="0"/>
            </a:endParaRPr>
          </a:p>
          <a:p>
            <a:pPr marL="342900" indent="-342900" eaLnBrk="1" hangingPunct="1"/>
            <a:endParaRPr lang="en-US" sz="2800" dirty="0" smtClean="0">
              <a:latin typeface="Calibri" pitchFamily="34" charset="0"/>
            </a:endParaRPr>
          </a:p>
          <a:p>
            <a:pPr marL="342900" indent="-342900" eaLnBrk="1" hangingPunct="1"/>
            <a:endParaRPr lang="en-US" sz="2400" dirty="0" smtClean="0"/>
          </a:p>
        </p:txBody>
      </p:sp>
      <p:pic>
        <p:nvPicPr>
          <p:cNvPr id="6" name="Picture 5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39000" y="4191000"/>
            <a:ext cx="152400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533400"/>
            <a:ext cx="8534400" cy="1143000"/>
          </a:xfrm>
        </p:spPr>
        <p:txBody>
          <a:bodyPr/>
          <a:lstStyle/>
          <a:p>
            <a:pPr eaLnBrk="1" hangingPunct="1"/>
            <a:r>
              <a:rPr lang="en-US" sz="4000" dirty="0" smtClean="0">
                <a:latin typeface="Calibri" pitchFamily="34" charset="0"/>
              </a:rPr>
              <a:t> IP: Validate Surveillance Data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828800"/>
            <a:ext cx="8229600" cy="4800600"/>
          </a:xfrm>
        </p:spPr>
        <p:txBody>
          <a:bodyPr/>
          <a:lstStyle/>
          <a:p>
            <a:pPr marL="342900" indent="-342900" eaLnBrk="1" hangingPunct="1"/>
            <a:r>
              <a:rPr lang="en-US" sz="2800" dirty="0" smtClean="0">
                <a:latin typeface="Calibri" pitchFamily="34" charset="0"/>
              </a:rPr>
              <a:t> </a:t>
            </a:r>
            <a:r>
              <a:rPr lang="en-US" dirty="0" smtClean="0">
                <a:latin typeface="Calibri" pitchFamily="34" charset="0"/>
              </a:rPr>
              <a:t>Case  review meeting</a:t>
            </a:r>
          </a:p>
          <a:p>
            <a:pPr marL="342900" indent="-342900" eaLnBrk="1" hangingPunct="1"/>
            <a:r>
              <a:rPr lang="en-US" dirty="0" smtClean="0">
                <a:latin typeface="Calibri" pitchFamily="34" charset="0"/>
              </a:rPr>
              <a:t>Reviewing the download data</a:t>
            </a:r>
          </a:p>
          <a:p>
            <a:pPr marL="342900" indent="-342900" eaLnBrk="1" hangingPunct="1"/>
            <a:r>
              <a:rPr lang="en-US" dirty="0" smtClean="0">
                <a:latin typeface="Calibri" pitchFamily="34" charset="0"/>
              </a:rPr>
              <a:t>Randomly review cases – over a period of time</a:t>
            </a:r>
          </a:p>
          <a:p>
            <a:pPr marL="342900" indent="-342900" eaLnBrk="1" hangingPunct="1"/>
            <a:r>
              <a:rPr lang="en-US" sz="2800" dirty="0" smtClean="0">
                <a:latin typeface="Calibri" pitchFamily="34" charset="0"/>
              </a:rPr>
              <a:t>Make sure data have been reviewed by  the Director or Associate Director of the department</a:t>
            </a:r>
          </a:p>
          <a:p>
            <a:pPr marL="342900" indent="-342900" eaLnBrk="1" hangingPunct="1"/>
            <a:endParaRPr lang="en-US" sz="2800" dirty="0" smtClean="0">
              <a:latin typeface="Calibri" pitchFamily="34" charset="0"/>
            </a:endParaRPr>
          </a:p>
          <a:p>
            <a:pPr marL="342900" indent="-342900" eaLnBrk="1" hangingPunct="1"/>
            <a:endParaRPr lang="en-US" sz="2400" dirty="0" smtClean="0"/>
          </a:p>
        </p:txBody>
      </p:sp>
      <p:pic>
        <p:nvPicPr>
          <p:cNvPr id="5" name="Picture 4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15200" y="4800600"/>
            <a:ext cx="1447800" cy="151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dirty="0" smtClean="0"/>
              <a:t> </a:t>
            </a:r>
            <a:r>
              <a:rPr lang="en-US" sz="4000" dirty="0" smtClean="0">
                <a:latin typeface="Calibri" pitchFamily="34" charset="0"/>
              </a:rPr>
              <a:t>Conclusion 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28600" y="1828800"/>
            <a:ext cx="8686800" cy="4800600"/>
          </a:xfrm>
        </p:spPr>
        <p:txBody>
          <a:bodyPr/>
          <a:lstStyle/>
          <a:p>
            <a:pPr marL="342900" indent="-342900" eaLnBrk="1" hangingPunct="1"/>
            <a:r>
              <a:rPr lang="en-US" dirty="0" smtClean="0">
                <a:latin typeface="Calibri" pitchFamily="34" charset="0"/>
              </a:rPr>
              <a:t> Surveillance is an esse</a:t>
            </a:r>
            <a:r>
              <a:rPr lang="en-US" sz="2800" dirty="0" smtClean="0">
                <a:latin typeface="Calibri" pitchFamily="34" charset="0"/>
              </a:rPr>
              <a:t>ntial part of an effective</a:t>
            </a:r>
          </a:p>
          <a:p>
            <a:pPr marL="342900" indent="-342900" eaLnBrk="1" hangingPunct="1">
              <a:buNone/>
            </a:pPr>
            <a:r>
              <a:rPr lang="en-US" sz="2800" dirty="0" smtClean="0">
                <a:latin typeface="Calibri" pitchFamily="34" charset="0"/>
              </a:rPr>
              <a:t>	  infection prevention &amp;  control program, and</a:t>
            </a:r>
          </a:p>
          <a:p>
            <a:pPr marL="342900" indent="-342900" eaLnBrk="1" hangingPunct="1">
              <a:buNone/>
            </a:pPr>
            <a:r>
              <a:rPr lang="en-US" sz="2800" dirty="0" smtClean="0">
                <a:latin typeface="Calibri" pitchFamily="34" charset="0"/>
              </a:rPr>
              <a:t>      technology has alter the manner in which it is done.</a:t>
            </a:r>
          </a:p>
          <a:p>
            <a:pPr marL="342900" indent="-342900" eaLnBrk="1" hangingPunct="1"/>
            <a:r>
              <a:rPr lang="en-US" sz="2800" dirty="0" smtClean="0">
                <a:latin typeface="Calibri" pitchFamily="34" charset="0"/>
              </a:rPr>
              <a:t>The electronic data technologies should decrease the</a:t>
            </a:r>
          </a:p>
          <a:p>
            <a:pPr marL="342900" indent="-342900" eaLnBrk="1" hangingPunct="1">
              <a:buNone/>
            </a:pPr>
            <a:r>
              <a:rPr lang="en-US" sz="2800" dirty="0" smtClean="0">
                <a:latin typeface="Calibri" pitchFamily="34" charset="0"/>
              </a:rPr>
              <a:t>     time spent on data management and more time spent</a:t>
            </a:r>
          </a:p>
          <a:p>
            <a:pPr marL="342900" indent="-342900" eaLnBrk="1" hangingPunct="1">
              <a:buNone/>
            </a:pPr>
            <a:r>
              <a:rPr lang="en-US" sz="2800" dirty="0" smtClean="0">
                <a:latin typeface="Calibri" pitchFamily="34" charset="0"/>
              </a:rPr>
              <a:t>     on prevention and intervention.</a:t>
            </a:r>
          </a:p>
          <a:p>
            <a:pPr marL="342900" indent="-342900" eaLnBrk="1" hangingPunct="1"/>
            <a:r>
              <a:rPr lang="en-US" sz="2800" dirty="0" smtClean="0">
                <a:latin typeface="Calibri" pitchFamily="34" charset="0"/>
              </a:rPr>
              <a:t>When the hospital begin to invest in newer technology</a:t>
            </a:r>
          </a:p>
          <a:p>
            <a:pPr marL="342900" indent="-342900" eaLnBrk="1" hangingPunct="1">
              <a:buNone/>
            </a:pPr>
            <a:r>
              <a:rPr lang="en-US" sz="2800" dirty="0" smtClean="0">
                <a:latin typeface="Calibri" pitchFamily="34" charset="0"/>
              </a:rPr>
              <a:t>     a representative from  the IP department should be on</a:t>
            </a:r>
          </a:p>
          <a:p>
            <a:pPr marL="342900" indent="-342900" eaLnBrk="1" hangingPunct="1">
              <a:buNone/>
            </a:pPr>
            <a:r>
              <a:rPr lang="en-US" sz="2800" dirty="0" smtClean="0">
                <a:latin typeface="Calibri" pitchFamily="34" charset="0"/>
              </a:rPr>
              <a:t>     the committee.</a:t>
            </a:r>
          </a:p>
          <a:p>
            <a:pPr marL="342900" indent="-342900" eaLnBrk="1" hangingPunct="1"/>
            <a:endParaRPr lang="en-US" sz="2800" dirty="0" smtClean="0">
              <a:latin typeface="Calibri" pitchFamily="34" charset="0"/>
            </a:endParaRPr>
          </a:p>
          <a:p>
            <a:pPr marL="342900" indent="-342900" eaLnBrk="1" hangingPunct="1"/>
            <a:endParaRPr lang="en-US" sz="2400" dirty="0" smtClean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>
                <a:latin typeface="Calibri" pitchFamily="34" charset="0"/>
              </a:rPr>
              <a:t>References</a:t>
            </a:r>
            <a:endParaRPr lang="en-US" sz="4000" dirty="0">
              <a:latin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800600"/>
          </a:xfrm>
        </p:spPr>
        <p:txBody>
          <a:bodyPr/>
          <a:lstStyle/>
          <a:p>
            <a:pPr>
              <a:buNone/>
            </a:pPr>
            <a:r>
              <a:rPr lang="en-US" sz="1800" dirty="0" smtClean="0"/>
              <a:t>1. Green  l, et al. APIC Position Paper: The Importance of Surveillance Technologies in the Prevention of Healthcare- Associated Infection(HAIs)  2009-5-29-09 </a:t>
            </a:r>
          </a:p>
          <a:p>
            <a:pPr>
              <a:buNone/>
            </a:pPr>
            <a:endParaRPr lang="en-US" sz="1800" dirty="0" smtClean="0"/>
          </a:p>
          <a:p>
            <a:pPr>
              <a:buNone/>
            </a:pPr>
            <a:r>
              <a:rPr lang="en-US" sz="1800" dirty="0" smtClean="0"/>
              <a:t>2.  Grota PG, Stone PW, Jordan S. Electronic surveillance systems in infection</a:t>
            </a:r>
          </a:p>
          <a:p>
            <a:pPr>
              <a:buNone/>
            </a:pPr>
            <a:r>
              <a:rPr lang="en-US" sz="1800" dirty="0" smtClean="0"/>
              <a:t>    prevention: organizational support, programs characteristics, and user satisfaction. </a:t>
            </a:r>
          </a:p>
          <a:p>
            <a:pPr>
              <a:buNone/>
            </a:pPr>
            <a:r>
              <a:rPr lang="en-US" sz="1800" dirty="0" smtClean="0"/>
              <a:t>     Am J Infection Control. 2010 Sep:38(7):509-14</a:t>
            </a:r>
          </a:p>
          <a:p>
            <a:pPr>
              <a:buNone/>
            </a:pPr>
            <a:endParaRPr lang="en-US" sz="1800" dirty="0" smtClean="0"/>
          </a:p>
          <a:p>
            <a:pPr>
              <a:buNone/>
            </a:pPr>
            <a:r>
              <a:rPr lang="en-US" sz="1800" dirty="0" smtClean="0"/>
              <a:t> 3. Tagalicod R, Jacob R, Progress on Adoption of Electronic Health Records</a:t>
            </a:r>
          </a:p>
          <a:p>
            <a:pPr>
              <a:buNone/>
            </a:pPr>
            <a:r>
              <a:rPr lang="en-US" sz="1800" dirty="0" smtClean="0"/>
              <a:t>     CMS. gov http://www.cms.gov/eHealth/ListServ_Stage3Implementation.html</a:t>
            </a:r>
          </a:p>
          <a:p>
            <a:pPr>
              <a:buAutoNum type="arabicPeriod" startAt="3"/>
            </a:pPr>
            <a:endParaRPr lang="en-US" sz="1800" dirty="0" smtClean="0"/>
          </a:p>
          <a:p>
            <a:pPr>
              <a:buNone/>
            </a:pPr>
            <a:r>
              <a:rPr lang="en-US" sz="1800" dirty="0" smtClean="0"/>
              <a:t>4.  Birdsall C, Health Information Management </a:t>
            </a:r>
          </a:p>
          <a:p>
            <a:pPr>
              <a:buNone/>
            </a:pPr>
            <a:r>
              <a:rPr lang="en-US" sz="1800" dirty="0" smtClean="0"/>
              <a:t>     http://www.healthline.com/galecontent/health-information-management</a:t>
            </a:r>
          </a:p>
          <a:p>
            <a:endParaRPr lang="en-US" sz="1800" dirty="0"/>
          </a:p>
        </p:txBody>
      </p:sp>
    </p:spTree>
  </p:cSld>
  <p:clrMapOvr>
    <a:masterClrMapping/>
  </p:clrMapOvr>
  <p:transition advClick="0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534400" cy="1371600"/>
          </a:xfrm>
        </p:spPr>
        <p:txBody>
          <a:bodyPr/>
          <a:lstStyle/>
          <a:p>
            <a:pPr algn="ctr"/>
            <a:r>
              <a:rPr lang="en-US" sz="3200" i="1" dirty="0" smtClean="0">
                <a:latin typeface="Calibri" pitchFamily="34" charset="0"/>
              </a:rPr>
              <a:t>APIC Greater New York  Chapter 13  </a:t>
            </a:r>
            <a:br>
              <a:rPr lang="en-US" sz="3200" i="1" dirty="0" smtClean="0">
                <a:latin typeface="Calibri" pitchFamily="34" charset="0"/>
              </a:rPr>
            </a:br>
            <a:r>
              <a:rPr lang="en-US" sz="3200" i="1" dirty="0" smtClean="0">
                <a:latin typeface="Calibri" pitchFamily="34" charset="0"/>
              </a:rPr>
              <a:t>2013  Champion </a:t>
            </a:r>
            <a:endParaRPr lang="en-US" sz="3200" i="1" dirty="0">
              <a:latin typeface="Calibri" pitchFamily="34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2514600"/>
            <a:ext cx="8229600" cy="3616325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  </a:t>
            </a:r>
            <a:endParaRPr lang="en-US" dirty="0" smtClean="0">
              <a:latin typeface="Calibri" pitchFamily="34" charset="0"/>
            </a:endParaRPr>
          </a:p>
        </p:txBody>
      </p:sp>
      <p:pic>
        <p:nvPicPr>
          <p:cNvPr id="6" name="Picture 5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0" y="2733674"/>
            <a:ext cx="4571999" cy="2295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00" y="609600"/>
            <a:ext cx="1295400" cy="1143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</p:sld>
</file>

<file path=ppt/theme/theme1.xml><?xml version="1.0" encoding="utf-8"?>
<a:theme xmlns:a="http://schemas.openxmlformats.org/drawingml/2006/main" name="Quadrant">
  <a:themeElements>
    <a:clrScheme name="Quadrant 2">
      <a:dk1>
        <a:srgbClr val="000000"/>
      </a:dk1>
      <a:lt1>
        <a:srgbClr val="FFFFFF"/>
      </a:lt1>
      <a:dk2>
        <a:srgbClr val="420000"/>
      </a:dk2>
      <a:lt2>
        <a:srgbClr val="660000"/>
      </a:lt2>
      <a:accent1>
        <a:srgbClr val="CCCC00"/>
      </a:accent1>
      <a:accent2>
        <a:srgbClr val="999966"/>
      </a:accent2>
      <a:accent3>
        <a:srgbClr val="FFFFFF"/>
      </a:accent3>
      <a:accent4>
        <a:srgbClr val="000000"/>
      </a:accent4>
      <a:accent5>
        <a:srgbClr val="E2E2AA"/>
      </a:accent5>
      <a:accent6>
        <a:srgbClr val="8A8A5C"/>
      </a:accent6>
      <a:hlink>
        <a:srgbClr val="996633"/>
      </a:hlink>
      <a:folHlink>
        <a:srgbClr val="993300"/>
      </a:folHlink>
    </a:clrScheme>
    <a:fontScheme name="Quadrant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Quadrant 1">
        <a:dk1>
          <a:srgbClr val="5C5674"/>
        </a:dk1>
        <a:lt1>
          <a:srgbClr val="FFFFFF"/>
        </a:lt1>
        <a:dk2>
          <a:srgbClr val="85986A"/>
        </a:dk2>
        <a:lt2>
          <a:srgbClr val="FFFFFF"/>
        </a:lt2>
        <a:accent1>
          <a:srgbClr val="666633"/>
        </a:accent1>
        <a:accent2>
          <a:srgbClr val="ADC5B8"/>
        </a:accent2>
        <a:accent3>
          <a:srgbClr val="C2CAB9"/>
        </a:accent3>
        <a:accent4>
          <a:srgbClr val="DADADA"/>
        </a:accent4>
        <a:accent5>
          <a:srgbClr val="B8B8AD"/>
        </a:accent5>
        <a:accent6>
          <a:srgbClr val="9CB2A6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Quadrant 2">
        <a:dk1>
          <a:srgbClr val="000000"/>
        </a:dk1>
        <a:lt1>
          <a:srgbClr val="FFFFFF"/>
        </a:lt1>
        <a:dk2>
          <a:srgbClr val="420000"/>
        </a:dk2>
        <a:lt2>
          <a:srgbClr val="660000"/>
        </a:lt2>
        <a:accent1>
          <a:srgbClr val="CCCC00"/>
        </a:accent1>
        <a:accent2>
          <a:srgbClr val="999966"/>
        </a:accent2>
        <a:accent3>
          <a:srgbClr val="FFFFFF"/>
        </a:accent3>
        <a:accent4>
          <a:srgbClr val="000000"/>
        </a:accent4>
        <a:accent5>
          <a:srgbClr val="E2E2AA"/>
        </a:accent5>
        <a:accent6>
          <a:srgbClr val="8A8A5C"/>
        </a:accent6>
        <a:hlink>
          <a:srgbClr val="996633"/>
        </a:hlink>
        <a:folHlink>
          <a:srgbClr val="9933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Quadrant 3">
        <a:dk1>
          <a:srgbClr val="618052"/>
        </a:dk1>
        <a:lt1>
          <a:srgbClr val="FFFFE3"/>
        </a:lt1>
        <a:dk2>
          <a:srgbClr val="162E36"/>
        </a:dk2>
        <a:lt2>
          <a:srgbClr val="FFFFFF"/>
        </a:lt2>
        <a:accent1>
          <a:srgbClr val="336699"/>
        </a:accent1>
        <a:accent2>
          <a:srgbClr val="69888B"/>
        </a:accent2>
        <a:accent3>
          <a:srgbClr val="ABADAE"/>
        </a:accent3>
        <a:accent4>
          <a:srgbClr val="DADAC2"/>
        </a:accent4>
        <a:accent5>
          <a:srgbClr val="ADB8CA"/>
        </a:accent5>
        <a:accent6>
          <a:srgbClr val="5E7B7D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Quadrant 4">
        <a:dk1>
          <a:srgbClr val="000000"/>
        </a:dk1>
        <a:lt1>
          <a:srgbClr val="FFFFFF"/>
        </a:lt1>
        <a:dk2>
          <a:srgbClr val="000000"/>
        </a:dk2>
        <a:lt2>
          <a:srgbClr val="CC0000"/>
        </a:lt2>
        <a:accent1>
          <a:srgbClr val="FFCC00"/>
        </a:accent1>
        <a:accent2>
          <a:srgbClr val="3366CC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2D5CB9"/>
        </a:accent6>
        <a:hlink>
          <a:srgbClr val="666699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Quadrant 5">
        <a:dk1>
          <a:srgbClr val="666699"/>
        </a:dk1>
        <a:lt1>
          <a:srgbClr val="FFFFFF"/>
        </a:lt1>
        <a:dk2>
          <a:srgbClr val="000033"/>
        </a:dk2>
        <a:lt2>
          <a:srgbClr val="FFFFFF"/>
        </a:lt2>
        <a:accent1>
          <a:srgbClr val="9966FF"/>
        </a:accent1>
        <a:accent2>
          <a:srgbClr val="CCCCFF"/>
        </a:accent2>
        <a:accent3>
          <a:srgbClr val="AAAAAD"/>
        </a:accent3>
        <a:accent4>
          <a:srgbClr val="DADADA"/>
        </a:accent4>
        <a:accent5>
          <a:srgbClr val="CAB8FF"/>
        </a:accent5>
        <a:accent6>
          <a:srgbClr val="B9B9E7"/>
        </a:accent6>
        <a:hlink>
          <a:srgbClr val="CCCC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Quadrant 6">
        <a:dk1>
          <a:srgbClr val="000000"/>
        </a:dk1>
        <a:lt1>
          <a:srgbClr val="FFFFFF"/>
        </a:lt1>
        <a:dk2>
          <a:srgbClr val="000000"/>
        </a:dk2>
        <a:lt2>
          <a:srgbClr val="669966"/>
        </a:lt2>
        <a:accent1>
          <a:srgbClr val="CCCC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8A8AB9"/>
        </a:accent6>
        <a:hlink>
          <a:srgbClr val="000066"/>
        </a:hlink>
        <a:folHlink>
          <a:srgbClr val="3333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Quadrant 7">
        <a:dk1>
          <a:srgbClr val="0099CC"/>
        </a:dk1>
        <a:lt1>
          <a:srgbClr val="FFFFFF"/>
        </a:lt1>
        <a:dk2>
          <a:srgbClr val="000099"/>
        </a:dk2>
        <a:lt2>
          <a:srgbClr val="FFFFFF"/>
        </a:lt2>
        <a:accent1>
          <a:srgbClr val="0099CC"/>
        </a:accent1>
        <a:accent2>
          <a:srgbClr val="6600FF"/>
        </a:accent2>
        <a:accent3>
          <a:srgbClr val="AAAACA"/>
        </a:accent3>
        <a:accent4>
          <a:srgbClr val="DADADA"/>
        </a:accent4>
        <a:accent5>
          <a:srgbClr val="AACAE2"/>
        </a:accent5>
        <a:accent6>
          <a:srgbClr val="5C00E7"/>
        </a:accent6>
        <a:hlink>
          <a:srgbClr val="FFCC00"/>
        </a:hlink>
        <a:folHlink>
          <a:srgbClr val="00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Quadrant 8">
        <a:dk1>
          <a:srgbClr val="000033"/>
        </a:dk1>
        <a:lt1>
          <a:srgbClr val="FFFFFF"/>
        </a:lt1>
        <a:dk2>
          <a:srgbClr val="003366"/>
        </a:dk2>
        <a:lt2>
          <a:srgbClr val="275C6D"/>
        </a:lt2>
        <a:accent1>
          <a:srgbClr val="A7D2DF"/>
        </a:accent1>
        <a:accent2>
          <a:srgbClr val="108DA6"/>
        </a:accent2>
        <a:accent3>
          <a:srgbClr val="FFFFFF"/>
        </a:accent3>
        <a:accent4>
          <a:srgbClr val="00002A"/>
        </a:accent4>
        <a:accent5>
          <a:srgbClr val="D0E5EC"/>
        </a:accent5>
        <a:accent6>
          <a:srgbClr val="0D7F96"/>
        </a:accent6>
        <a:hlink>
          <a:srgbClr val="666699"/>
        </a:hlink>
        <a:folHlink>
          <a:srgbClr val="99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Quadrant 9">
        <a:dk1>
          <a:srgbClr val="CC3300"/>
        </a:dk1>
        <a:lt1>
          <a:srgbClr val="FFFFFF"/>
        </a:lt1>
        <a:dk2>
          <a:srgbClr val="000000"/>
        </a:dk2>
        <a:lt2>
          <a:srgbClr val="FFFFCC"/>
        </a:lt2>
        <a:accent1>
          <a:srgbClr val="FF9900"/>
        </a:accent1>
        <a:accent2>
          <a:srgbClr val="993300"/>
        </a:accent2>
        <a:accent3>
          <a:srgbClr val="AAAAAA"/>
        </a:accent3>
        <a:accent4>
          <a:srgbClr val="DADADA"/>
        </a:accent4>
        <a:accent5>
          <a:srgbClr val="FFCAAA"/>
        </a:accent5>
        <a:accent6>
          <a:srgbClr val="8A2D00"/>
        </a:accent6>
        <a:hlink>
          <a:srgbClr val="CEC5A2"/>
        </a:hlink>
        <a:folHlink>
          <a:srgbClr val="DDDDDD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Quadrant</Template>
  <TotalTime>2259</TotalTime>
  <Words>1040</Words>
  <Application>Microsoft Office PowerPoint</Application>
  <PresentationFormat>On-screen Show (4:3)</PresentationFormat>
  <Paragraphs>146</Paragraphs>
  <Slides>15</Slides>
  <Notes>13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Quadrant</vt:lpstr>
      <vt:lpstr>Surveillance… Changing Hats       </vt:lpstr>
      <vt:lpstr>How surveillance has changed  </vt:lpstr>
      <vt:lpstr>Infection Control Practitioner  - Then</vt:lpstr>
      <vt:lpstr> Surveillance  </vt:lpstr>
      <vt:lpstr>Surveillance  Data – Then     </vt:lpstr>
      <vt:lpstr> Collection of Data – Then  </vt:lpstr>
      <vt:lpstr> One Infection Preventionist &amp; Surveillance</vt:lpstr>
      <vt:lpstr> Surveillance – Drivers of Change In Healthcare</vt:lpstr>
      <vt:lpstr> Surveillance &amp; Data Collection - Now</vt:lpstr>
      <vt:lpstr> Infection Preventionists  - Now</vt:lpstr>
      <vt:lpstr> Infection Prevention Department  Data Analysts / Specialists</vt:lpstr>
      <vt:lpstr> IP: Validate Surveillance Data</vt:lpstr>
      <vt:lpstr> Conclusion </vt:lpstr>
      <vt:lpstr>References</vt:lpstr>
      <vt:lpstr>APIC Greater New York  Chapter 13   2013  Champion </vt:lpstr>
    </vt:vector>
  </TitlesOfParts>
  <Company>MSNYUHEALTH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Infection Control Update for Laboratorians</dc:title>
  <dc:creator>Haasj01</dc:creator>
  <cp:lastModifiedBy>Steve</cp:lastModifiedBy>
  <cp:revision>208</cp:revision>
  <dcterms:created xsi:type="dcterms:W3CDTF">2007-07-25T20:49:25Z</dcterms:created>
  <dcterms:modified xsi:type="dcterms:W3CDTF">2013-12-17T18:53:18Z</dcterms:modified>
</cp:coreProperties>
</file>