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8" r:id="rId1"/>
  </p:sldMasterIdLst>
  <p:notesMasterIdLst>
    <p:notesMasterId r:id="rId18"/>
  </p:notesMasterIdLst>
  <p:sldIdLst>
    <p:sldId id="256" r:id="rId2"/>
    <p:sldId id="257" r:id="rId3"/>
    <p:sldId id="261" r:id="rId4"/>
    <p:sldId id="264" r:id="rId5"/>
    <p:sldId id="260" r:id="rId6"/>
    <p:sldId id="265" r:id="rId7"/>
    <p:sldId id="266" r:id="rId8"/>
    <p:sldId id="259" r:id="rId9"/>
    <p:sldId id="267" r:id="rId10"/>
    <p:sldId id="258" r:id="rId11"/>
    <p:sldId id="270" r:id="rId12"/>
    <p:sldId id="271" r:id="rId13"/>
    <p:sldId id="272" r:id="rId14"/>
    <p:sldId id="269" r:id="rId15"/>
    <p:sldId id="263" r:id="rId16"/>
    <p:sldId id="2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>
      <p:cViewPr>
        <p:scale>
          <a:sx n="42" d="100"/>
          <a:sy n="42" d="100"/>
        </p:scale>
        <p:origin x="-108" y="-2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310390009842519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Clinical Surveillance Groups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6.7187561515747923E-2"/>
                  <c:y val="0.2296875781442188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910937499999997"/>
                      <c:h val="0.16154305108618039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71875"/>
                  <c:y val="-0.3070312311127441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9.3749384842519538E-3"/>
                  <c:y val="0.1171875850647400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2367249015748"/>
                      <c:h val="0.24117186016413258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4.5312500000000006E-2"/>
                  <c:y val="0.1382812414935259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0625000000000001E-2"/>
                  <c:y val="-1.171874927911237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9.3749999999999997E-3"/>
                  <c:y val="5.15624968280944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Sheet1!$A$2:$A$7</c:f>
              <c:strCache>
                <c:ptCount val="6"/>
                <c:pt idx="0">
                  <c:v>Probable HO-CDI</c:v>
                </c:pt>
                <c:pt idx="1">
                  <c:v>Possible HO-CDI</c:v>
                </c:pt>
                <c:pt idx="2">
                  <c:v>Colonized with self-limited symptoms</c:v>
                </c:pt>
                <c:pt idx="3">
                  <c:v>Asymptomatic colonizer</c:v>
                </c:pt>
                <c:pt idx="4">
                  <c:v>Relapse</c:v>
                </c:pt>
                <c:pt idx="5">
                  <c:v>Community acquired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51</c:v>
                </c:pt>
                <c:pt idx="1">
                  <c:v>81</c:v>
                </c:pt>
                <c:pt idx="2">
                  <c:v>39</c:v>
                </c:pt>
                <c:pt idx="3">
                  <c:v>4</c:v>
                </c:pt>
                <c:pt idx="4">
                  <c:v>2</c:v>
                </c:pt>
                <c:pt idx="5">
                  <c:v>31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BC456E-5A1C-4B9B-9FC2-D01098C95606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0CFAEB-5B9C-4C11-91B2-5C5985E6D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72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0CFAEB-5B9C-4C11-91B2-5C5985E6DE8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53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24% (n=51) probable HO-CDI</a:t>
            </a:r>
          </a:p>
          <a:p>
            <a:r>
              <a:rPr lang="en-US" dirty="0" smtClean="0"/>
              <a:t>38.2% (n=81) possible HO-CDI </a:t>
            </a:r>
          </a:p>
          <a:p>
            <a:r>
              <a:rPr lang="en-US" dirty="0" smtClean="0"/>
              <a:t>18.4% (n=39) colonized with self-limited symptoms</a:t>
            </a:r>
          </a:p>
          <a:p>
            <a:r>
              <a:rPr lang="en-US" dirty="0" smtClean="0"/>
              <a:t>1.9% (n=4) asymptomatic colonizer</a:t>
            </a:r>
          </a:p>
          <a:p>
            <a:r>
              <a:rPr lang="en-US" dirty="0" smtClean="0"/>
              <a:t>2.8% (n=2) relapse</a:t>
            </a:r>
          </a:p>
          <a:p>
            <a:r>
              <a:rPr lang="en-US" dirty="0" smtClean="0"/>
              <a:t>14.6% (n=31) community acquired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0CFAEB-5B9C-4C11-91B2-5C5985E6DE8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916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100% of colonized (n=39) and 75% of asymptomatic colonized (n=3) treated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0CFAEB-5B9C-4C11-91B2-5C5985E6DE8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072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59.4% of NY Hospitals</a:t>
            </a:r>
            <a:r>
              <a:rPr lang="en-US" baseline="0" dirty="0" smtClean="0"/>
              <a:t> used PCR alone for CDI testing in 2015, 3% increase from previous </a:t>
            </a:r>
            <a:r>
              <a:rPr lang="en-US" baseline="0" dirty="0" err="1" smtClean="0"/>
              <a:t>yr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0CFAEB-5B9C-4C11-91B2-5C5985E6DE8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931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0CFAEB-5B9C-4C11-91B2-5C5985E6DE8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056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0CFAEB-5B9C-4C11-91B2-5C5985E6DE8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948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0CFAEB-5B9C-4C11-91B2-5C5985E6DE8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720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D6AD-5FAE-4759-8329-B12DFE22F16A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D573B-0980-42F7-AA61-F9A9C5C04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733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D6AD-5FAE-4759-8329-B12DFE22F16A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D573B-0980-42F7-AA61-F9A9C5C04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710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D6AD-5FAE-4759-8329-B12DFE22F16A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D573B-0980-42F7-AA61-F9A9C5C04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830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D6AD-5FAE-4759-8329-B12DFE22F16A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D573B-0980-42F7-AA61-F9A9C5C04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35558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D6AD-5FAE-4759-8329-B12DFE22F16A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D573B-0980-42F7-AA61-F9A9C5C04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67655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D6AD-5FAE-4759-8329-B12DFE22F16A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D573B-0980-42F7-AA61-F9A9C5C04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16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D6AD-5FAE-4759-8329-B12DFE22F16A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D573B-0980-42F7-AA61-F9A9C5C04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71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D6AD-5FAE-4759-8329-B12DFE22F16A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D573B-0980-42F7-AA61-F9A9C5C04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93373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D6AD-5FAE-4759-8329-B12DFE22F16A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D573B-0980-42F7-AA61-F9A9C5C04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944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D6AD-5FAE-4759-8329-B12DFE22F16A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D573B-0980-42F7-AA61-F9A9C5C04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254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D6AD-5FAE-4759-8329-B12DFE22F16A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D573B-0980-42F7-AA61-F9A9C5C04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332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360D6AD-5FAE-4759-8329-B12DFE22F16A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F49D573B-0980-42F7-AA61-F9A9C5C04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722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APIC Chapter 13 </a:t>
            </a:r>
            <a:br>
              <a:rPr lang="en-US" dirty="0" smtClean="0"/>
            </a:br>
            <a:r>
              <a:rPr lang="en-US" dirty="0" smtClean="0"/>
              <a:t>Journal Club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Hannah Newman, MPH, CIC</a:t>
            </a:r>
          </a:p>
          <a:p>
            <a:r>
              <a:rPr lang="en-US" dirty="0" smtClean="0"/>
              <a:t>Lenox Hill Hospital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553" b="1221"/>
          <a:stretch/>
        </p:blipFill>
        <p:spPr>
          <a:xfrm>
            <a:off x="9265024" y="2926080"/>
            <a:ext cx="2926976" cy="68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244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2071" y="-67340"/>
            <a:ext cx="7735140" cy="668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561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 smtClean="0"/>
              <a:t>C.difficile</a:t>
            </a:r>
            <a:r>
              <a:rPr lang="en-US" i="1" dirty="0" smtClean="0"/>
              <a:t> </a:t>
            </a:r>
            <a:r>
              <a:rPr lang="en-US" dirty="0" smtClean="0"/>
              <a:t>is a leading cause of HAIs associated with hospitalizations and antibiotic use responsible for an estimated 250,000 cases, 14,000 deaths, and $5.4 billion cost annually</a:t>
            </a:r>
          </a:p>
          <a:p>
            <a:pPr lvl="1"/>
            <a:endParaRPr lang="en-US" dirty="0"/>
          </a:p>
          <a:p>
            <a:r>
              <a:rPr lang="en-US" dirty="0" smtClean="0"/>
              <a:t>Mandatory reported infection for CMS participating hospitals as part of the Inpatient Prospective Pay-for-Performance (IPPS) since 2013</a:t>
            </a:r>
          </a:p>
          <a:p>
            <a:pPr lvl="1"/>
            <a:r>
              <a:rPr lang="en-US" dirty="0" smtClean="0"/>
              <a:t>Utilizes NHSN </a:t>
            </a:r>
            <a:r>
              <a:rPr lang="en-US" dirty="0" err="1" smtClean="0"/>
              <a:t>LabID</a:t>
            </a:r>
            <a:r>
              <a:rPr lang="en-US" dirty="0" smtClean="0"/>
              <a:t> surveillance definitions to lessen the surveillance burden and minimize chart review of clinical symptoms</a:t>
            </a:r>
          </a:p>
          <a:p>
            <a:pPr lvl="1"/>
            <a:endParaRPr lang="en-US" dirty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52572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Determine the extent of potential </a:t>
            </a:r>
            <a:r>
              <a:rPr lang="en-US" sz="2800" dirty="0" err="1" smtClean="0"/>
              <a:t>overreporting</a:t>
            </a:r>
            <a:r>
              <a:rPr lang="en-US" sz="2800" dirty="0" smtClean="0"/>
              <a:t> of Hospital Onset-</a:t>
            </a:r>
            <a:r>
              <a:rPr lang="en-US" sz="2800" i="1" dirty="0" err="1" smtClean="0"/>
              <a:t>C.Difficile</a:t>
            </a:r>
            <a:r>
              <a:rPr lang="en-US" sz="2800" dirty="0" smtClean="0"/>
              <a:t> Infection (HO-CDI) using </a:t>
            </a:r>
            <a:r>
              <a:rPr lang="en-US" sz="2800" dirty="0" err="1" smtClean="0"/>
              <a:t>LabID</a:t>
            </a:r>
            <a:r>
              <a:rPr lang="en-US" sz="2800" dirty="0" smtClean="0"/>
              <a:t> criteria.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59164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Sample: Patients 18+ identified as HO-CDI per NHSN </a:t>
            </a:r>
            <a:r>
              <a:rPr lang="en-US" sz="2400" dirty="0" err="1" smtClean="0"/>
              <a:t>LabID</a:t>
            </a:r>
            <a:r>
              <a:rPr lang="en-US" sz="2400" dirty="0" smtClean="0"/>
              <a:t> criteria in a 1-year period (212 cases)</a:t>
            </a:r>
          </a:p>
          <a:p>
            <a:endParaRPr lang="en-US" sz="2400" dirty="0"/>
          </a:p>
          <a:p>
            <a:r>
              <a:rPr lang="en-US" sz="2400" dirty="0" smtClean="0"/>
              <a:t>Setting: Large, urban medical center in New York City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72661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Study protocol</a:t>
            </a:r>
          </a:p>
          <a:p>
            <a:r>
              <a:rPr lang="en-US" dirty="0" smtClean="0"/>
              <a:t>Descriptive statistics recorded using retrospective chart review </a:t>
            </a:r>
          </a:p>
          <a:p>
            <a:pPr lvl="1"/>
            <a:r>
              <a:rPr lang="en-US" dirty="0" smtClean="0"/>
              <a:t>Symptoms of fever, abdominal pain, diarrhea</a:t>
            </a:r>
          </a:p>
          <a:p>
            <a:pPr lvl="1"/>
            <a:r>
              <a:rPr lang="en-US" dirty="0" smtClean="0"/>
              <a:t>Timing and duration of symptoms</a:t>
            </a:r>
          </a:p>
          <a:p>
            <a:pPr lvl="1"/>
            <a:r>
              <a:rPr lang="en-US" dirty="0" smtClean="0"/>
              <a:t>Alternative causes of loose stool (i.e., tube feeding, GI bleeds, inflammatory bowel disease, chemotherapy) </a:t>
            </a:r>
          </a:p>
          <a:p>
            <a:pPr lvl="1"/>
            <a:r>
              <a:rPr lang="en-US" dirty="0" smtClean="0"/>
              <a:t>Past positive results from outside facilities</a:t>
            </a:r>
          </a:p>
          <a:p>
            <a:pPr lvl="1"/>
            <a:r>
              <a:rPr lang="en-US" dirty="0" smtClean="0"/>
              <a:t>MAR- stool softeners/laxative administration within 24 hours of testing</a:t>
            </a:r>
          </a:p>
          <a:p>
            <a:pPr lvl="1"/>
            <a:r>
              <a:rPr lang="en-US" dirty="0" smtClean="0"/>
              <a:t>Antibiotic treatment of CDI (metronidazole, vancomycin, </a:t>
            </a:r>
            <a:r>
              <a:rPr lang="en-US" dirty="0" err="1" smtClean="0"/>
              <a:t>fidaxomicin</a:t>
            </a:r>
            <a:r>
              <a:rPr lang="en-US" dirty="0" smtClean="0"/>
              <a:t>) 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960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Patients were categorized into 1 of 6 clinical surveillance groups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431" y="2152821"/>
            <a:ext cx="6412509" cy="3779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95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422236265"/>
              </p:ext>
            </p:extLst>
          </p:nvPr>
        </p:nvGraphicFramePr>
        <p:xfrm>
          <a:off x="3322918" y="715094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05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7259" y="864108"/>
            <a:ext cx="7567209" cy="5119833"/>
          </a:xfrm>
        </p:spPr>
        <p:txBody>
          <a:bodyPr/>
          <a:lstStyle/>
          <a:p>
            <a:r>
              <a:rPr lang="en-US" dirty="0" smtClean="0"/>
              <a:t>34.4% (n=73) received stool softeners/ laxatives within 24 hours of testing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99% (n=210) received antimicrobial treatment for CDI </a:t>
            </a:r>
          </a:p>
        </p:txBody>
      </p:sp>
    </p:spTree>
    <p:extLst>
      <p:ext uri="{BB962C8B-B14F-4D97-AF65-F5344CB8AC3E}">
        <p14:creationId xmlns:p14="http://schemas.microsoft.com/office/powerpoint/2010/main" val="2188548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 smtClean="0"/>
              <a:t>Overreporting</a:t>
            </a:r>
            <a:endParaRPr lang="en-US" b="1" dirty="0" smtClean="0"/>
          </a:p>
          <a:p>
            <a:r>
              <a:rPr lang="en-US" dirty="0" smtClean="0"/>
              <a:t>Only </a:t>
            </a:r>
            <a:r>
              <a:rPr lang="en-US" b="1" dirty="0" smtClean="0"/>
              <a:t>62.2%</a:t>
            </a:r>
            <a:r>
              <a:rPr lang="en-US" dirty="0" smtClean="0"/>
              <a:t> of hospital onset cases reported to NHSN were found to align with the clinical picture (categorized as probable or possible HO-CDI)</a:t>
            </a:r>
          </a:p>
          <a:p>
            <a:r>
              <a:rPr lang="en-US" dirty="0" smtClean="0"/>
              <a:t>Misclassifications thought to be due to delays in testing, inappropriate testing, and/or administration of stool softener/laxatives </a:t>
            </a:r>
          </a:p>
          <a:p>
            <a:r>
              <a:rPr lang="en-US" dirty="0"/>
              <a:t>PCR testing widely used and unable to distinguish active infection from </a:t>
            </a:r>
            <a:r>
              <a:rPr lang="en-US" dirty="0" smtClean="0"/>
              <a:t>colonization</a:t>
            </a:r>
          </a:p>
          <a:p>
            <a:r>
              <a:rPr lang="en-US" dirty="0" smtClean="0"/>
              <a:t>NHSN surveillance definitions do not address the complicated clinical scenarios that can lead to misclassification of active infection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099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021668" y="10165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err="1" smtClean="0"/>
              <a:t>Overdiagnosis</a:t>
            </a:r>
            <a:endParaRPr lang="en-US" b="1" dirty="0" smtClean="0"/>
          </a:p>
          <a:p>
            <a:r>
              <a:rPr lang="en-US" dirty="0" smtClean="0"/>
              <a:t>34.1% of reported cases used stool softeners/laxatives shortly before testing </a:t>
            </a:r>
          </a:p>
          <a:p>
            <a:r>
              <a:rPr lang="en-US" dirty="0" smtClean="0"/>
              <a:t>Are clinicians aware of recent administration and/or PCR testing sensitivity? </a:t>
            </a:r>
          </a:p>
        </p:txBody>
      </p:sp>
    </p:spTree>
    <p:extLst>
      <p:ext uri="{BB962C8B-B14F-4D97-AF65-F5344CB8AC3E}">
        <p14:creationId xmlns:p14="http://schemas.microsoft.com/office/powerpoint/2010/main" val="3267836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021668" y="10165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Overtreatment</a:t>
            </a:r>
          </a:p>
          <a:p>
            <a:r>
              <a:rPr lang="en-US" dirty="0" smtClean="0"/>
              <a:t>Positive test results led to liberal treatment of the patient despite possibility of colonization</a:t>
            </a:r>
            <a:endParaRPr lang="en-US" dirty="0"/>
          </a:p>
          <a:p>
            <a:r>
              <a:rPr lang="en-US" dirty="0" smtClean="0"/>
              <a:t>Antibiotic treatment of colonized patients is NOT a recommended practice and could lead to the development of MDROs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23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021668" y="10165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Recommendations</a:t>
            </a:r>
          </a:p>
          <a:p>
            <a:r>
              <a:rPr lang="en-US" dirty="0" smtClean="0"/>
              <a:t>Electronic systems to guide testing practices may provide benefit ordering providers</a:t>
            </a:r>
          </a:p>
          <a:p>
            <a:r>
              <a:rPr lang="en-US" dirty="0" smtClean="0"/>
              <a:t>Further studies  are needed to validate clinical criteria and improve the accuracy of HO-CDI surveillance </a:t>
            </a:r>
          </a:p>
          <a:p>
            <a:r>
              <a:rPr lang="en-US" dirty="0" smtClean="0"/>
              <a:t>Surveillance definitions could be improved by incorporating clinical criteria, but must be balanced against the labor intensive data collection processes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273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t">
              <a:buNone/>
            </a:pPr>
            <a:r>
              <a:rPr lang="en-US" b="1" dirty="0" smtClean="0"/>
              <a:t>Limitations</a:t>
            </a:r>
          </a:p>
          <a:p>
            <a:pPr fontAlgn="t"/>
            <a:r>
              <a:rPr lang="en-US" dirty="0" smtClean="0"/>
              <a:t>Retrospective </a:t>
            </a:r>
            <a:r>
              <a:rPr lang="en-US" dirty="0"/>
              <a:t>chart review , inconsistencies and challenges with documentation of symptoms</a:t>
            </a:r>
          </a:p>
          <a:p>
            <a:pPr fontAlgn="t"/>
            <a:r>
              <a:rPr lang="en-US" dirty="0" smtClean="0"/>
              <a:t>One site, sample </a:t>
            </a:r>
            <a:r>
              <a:rPr lang="en-US" dirty="0"/>
              <a:t>sicker than the general population</a:t>
            </a:r>
          </a:p>
          <a:p>
            <a:pPr fontAlgn="t"/>
            <a:r>
              <a:rPr lang="en-US" dirty="0" smtClean="0"/>
              <a:t>Pediatric population not </a:t>
            </a:r>
            <a:r>
              <a:rPr lang="en-US" dirty="0"/>
              <a:t>represented despite being recognized as a growing </a:t>
            </a:r>
            <a:r>
              <a:rPr lang="en-US" dirty="0" smtClean="0"/>
              <a:t>problem</a:t>
            </a:r>
          </a:p>
          <a:p>
            <a:pPr fontAlgn="t"/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Evaluation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Level </a:t>
            </a:r>
            <a:r>
              <a:rPr lang="en-US" dirty="0"/>
              <a:t>III- non-experimental study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B- consistent results, gateway for further study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806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1693" y="526396"/>
            <a:ext cx="7515225" cy="5724525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821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8000" dirty="0" smtClean="0"/>
              <a:t>Thank you! 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751821360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1180</TotalTime>
  <Words>571</Words>
  <Application>Microsoft Office PowerPoint</Application>
  <PresentationFormat>Custom</PresentationFormat>
  <Paragraphs>92</Paragraphs>
  <Slides>16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Frame</vt:lpstr>
      <vt:lpstr>APIC Chapter 13  Journal Club</vt:lpstr>
      <vt:lpstr>PowerPoint Presentation</vt:lpstr>
      <vt:lpstr>Background</vt:lpstr>
      <vt:lpstr>Objective</vt:lpstr>
      <vt:lpstr>Methods</vt:lpstr>
      <vt:lpstr>Methods</vt:lpstr>
      <vt:lpstr>Methods</vt:lpstr>
      <vt:lpstr>Findings</vt:lpstr>
      <vt:lpstr>Findings</vt:lpstr>
      <vt:lpstr>Discussion</vt:lpstr>
      <vt:lpstr>Discussion</vt:lpstr>
      <vt:lpstr>Discussion</vt:lpstr>
      <vt:lpstr>Discussion</vt:lpstr>
      <vt:lpstr>Evaluation</vt:lpstr>
      <vt:lpstr>Evaluation</vt:lpstr>
      <vt:lpstr>PowerPoint Presentation</vt:lpstr>
    </vt:vector>
  </TitlesOfParts>
  <Company>Northwell Health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APIC Chapter 13 Journal Club</dc:title>
  <dc:creator>Newman, Hannah S</dc:creator>
  <cp:lastModifiedBy>Steve</cp:lastModifiedBy>
  <cp:revision>19</cp:revision>
  <dcterms:created xsi:type="dcterms:W3CDTF">2018-09-17T20:11:19Z</dcterms:created>
  <dcterms:modified xsi:type="dcterms:W3CDTF">2018-09-19T05:33:21Z</dcterms:modified>
</cp:coreProperties>
</file>