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74"/>
  </p:notesMasterIdLst>
  <p:sldIdLst>
    <p:sldId id="256" r:id="rId3"/>
    <p:sldId id="351" r:id="rId4"/>
    <p:sldId id="272" r:id="rId5"/>
    <p:sldId id="273" r:id="rId6"/>
    <p:sldId id="274" r:id="rId7"/>
    <p:sldId id="275" r:id="rId8"/>
    <p:sldId id="262" r:id="rId9"/>
    <p:sldId id="375" r:id="rId10"/>
    <p:sldId id="265" r:id="rId11"/>
    <p:sldId id="298" r:id="rId12"/>
    <p:sldId id="287" r:id="rId13"/>
    <p:sldId id="374" r:id="rId14"/>
    <p:sldId id="266" r:id="rId15"/>
    <p:sldId id="377" r:id="rId16"/>
    <p:sldId id="267" r:id="rId17"/>
    <p:sldId id="282" r:id="rId18"/>
    <p:sldId id="286" r:id="rId19"/>
    <p:sldId id="281" r:id="rId20"/>
    <p:sldId id="293" r:id="rId21"/>
    <p:sldId id="268" r:id="rId22"/>
    <p:sldId id="283" r:id="rId23"/>
    <p:sldId id="289" r:id="rId24"/>
    <p:sldId id="420" r:id="rId25"/>
    <p:sldId id="288" r:id="rId26"/>
    <p:sldId id="270" r:id="rId27"/>
    <p:sldId id="391" r:id="rId28"/>
    <p:sldId id="382" r:id="rId29"/>
    <p:sldId id="381" r:id="rId30"/>
    <p:sldId id="269" r:id="rId31"/>
    <p:sldId id="292" r:id="rId32"/>
    <p:sldId id="285" r:id="rId33"/>
    <p:sldId id="384" r:id="rId34"/>
    <p:sldId id="357" r:id="rId35"/>
    <p:sldId id="358" r:id="rId36"/>
    <p:sldId id="360" r:id="rId37"/>
    <p:sldId id="362" r:id="rId38"/>
    <p:sldId id="363" r:id="rId39"/>
    <p:sldId id="364" r:id="rId40"/>
    <p:sldId id="365" r:id="rId41"/>
    <p:sldId id="404" r:id="rId42"/>
    <p:sldId id="373" r:id="rId43"/>
    <p:sldId id="388" r:id="rId44"/>
    <p:sldId id="392" r:id="rId45"/>
    <p:sldId id="396" r:id="rId46"/>
    <p:sldId id="401" r:id="rId47"/>
    <p:sldId id="407" r:id="rId48"/>
    <p:sldId id="399" r:id="rId49"/>
    <p:sldId id="413" r:id="rId50"/>
    <p:sldId id="412" r:id="rId51"/>
    <p:sldId id="411" r:id="rId52"/>
    <p:sldId id="405" r:id="rId53"/>
    <p:sldId id="408" r:id="rId54"/>
    <p:sldId id="372" r:id="rId55"/>
    <p:sldId id="301" r:id="rId56"/>
    <p:sldId id="314" r:id="rId57"/>
    <p:sldId id="390" r:id="rId58"/>
    <p:sldId id="300" r:id="rId59"/>
    <p:sldId id="305" r:id="rId60"/>
    <p:sldId id="311" r:id="rId61"/>
    <p:sldId id="356" r:id="rId62"/>
    <p:sldId id="307" r:id="rId63"/>
    <p:sldId id="310" r:id="rId64"/>
    <p:sldId id="379" r:id="rId65"/>
    <p:sldId id="380" r:id="rId66"/>
    <p:sldId id="378" r:id="rId67"/>
    <p:sldId id="409" r:id="rId68"/>
    <p:sldId id="414" r:id="rId69"/>
    <p:sldId id="339" r:id="rId70"/>
    <p:sldId id="342" r:id="rId71"/>
    <p:sldId id="410" r:id="rId72"/>
    <p:sldId id="415" r:id="rId7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628" autoAdjust="0"/>
    <p:restoredTop sz="94660"/>
  </p:normalViewPr>
  <p:slideViewPr>
    <p:cSldViewPr>
      <p:cViewPr varScale="1">
        <p:scale>
          <a:sx n="103" d="100"/>
          <a:sy n="103" d="100"/>
        </p:scale>
        <p:origin x="-105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90" d="100"/>
        <a:sy n="190" d="100"/>
      </p:scale>
      <p:origin x="0" y="590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Tisch Hospital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5.1550521662720825E-2"/>
          <c:y val="0.15983878083615838"/>
          <c:w val="0.74585610465137964"/>
          <c:h val="0.71677711226268348"/>
        </c:manualLayout>
      </c:layout>
      <c:lineChart>
        <c:grouping val="standard"/>
        <c:varyColors val="0"/>
        <c:ser>
          <c:idx val="0"/>
          <c:order val="0"/>
          <c:tx>
            <c:strRef>
              <c:f>'2.1% by hospital+graph'!$C$45</c:f>
              <c:strCache>
                <c:ptCount val="1"/>
                <c:pt idx="0">
                  <c:v>&lt;= 72 hrs</c:v>
                </c:pt>
              </c:strCache>
            </c:strRef>
          </c:tx>
          <c:spPr>
            <a:ln w="25400" cap="flat" cmpd="sng" algn="ctr">
              <a:solidFill>
                <a:schemeClr val="accent1"/>
              </a:solidFill>
              <a:prstDash val="solid"/>
            </a:ln>
            <a:effectLst/>
          </c:spPr>
          <c:marker>
            <c:symbol val="none"/>
          </c:marker>
          <c:dLbls>
            <c:dLbl>
              <c:idx val="3"/>
              <c:layout>
                <c:manualLayout>
                  <c:x val="0"/>
                  <c:y val="3.1868256051326919E-2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'2.1% by hospital+graph'!$D$38:$G$38</c:f>
              <c:strCache>
                <c:ptCount val="4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</c:strCache>
            </c:strRef>
          </c:cat>
          <c:val>
            <c:numRef>
              <c:f>'2.1% by hospital+graph'!$D$45:$G$45</c:f>
              <c:numCache>
                <c:formatCode>###0.00</c:formatCode>
                <c:ptCount val="4"/>
                <c:pt idx="0">
                  <c:v>0.41653905053598744</c:v>
                </c:pt>
                <c:pt idx="1">
                  <c:v>0.40751043115438151</c:v>
                </c:pt>
                <c:pt idx="2">
                  <c:v>0.37806451612903264</c:v>
                </c:pt>
                <c:pt idx="3">
                  <c:v>0.37441497659906486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'2.1% by hospital+graph'!$C$46</c:f>
              <c:strCache>
                <c:ptCount val="1"/>
                <c:pt idx="0">
                  <c:v>&gt; 72 hrs</c:v>
                </c:pt>
              </c:strCache>
            </c:strRef>
          </c:tx>
          <c:spPr>
            <a:ln w="25400" cap="flat" cmpd="sng" algn="ctr">
              <a:solidFill>
                <a:schemeClr val="accent2"/>
              </a:solidFill>
              <a:prstDash val="solid"/>
            </a:ln>
            <a:effectLst/>
          </c:spPr>
          <c:marker>
            <c:symbol val="none"/>
          </c:marker>
          <c:dLbls>
            <c:dLbl>
              <c:idx val="3"/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'2.1% by hospital+graph'!$D$38:$G$38</c:f>
              <c:strCache>
                <c:ptCount val="4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</c:strCache>
            </c:strRef>
          </c:cat>
          <c:val>
            <c:numRef>
              <c:f>'2.1% by hospital+graph'!$D$46:$G$46</c:f>
              <c:numCache>
                <c:formatCode>###0.00</c:formatCode>
                <c:ptCount val="4"/>
                <c:pt idx="0">
                  <c:v>0.50777202072538852</c:v>
                </c:pt>
                <c:pt idx="1">
                  <c:v>0.40191387559808645</c:v>
                </c:pt>
                <c:pt idx="2">
                  <c:v>0.42222222222222255</c:v>
                </c:pt>
                <c:pt idx="3">
                  <c:v>0.42281879194630945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'2.1% by hospital+graph'!$C$47</c:f>
              <c:strCache>
                <c:ptCount val="1"/>
                <c:pt idx="0">
                  <c:v>Total</c:v>
                </c:pt>
              </c:strCache>
            </c:strRef>
          </c:tx>
          <c:spPr>
            <a:ln w="25400" cap="flat" cmpd="sng" algn="ctr">
              <a:solidFill>
                <a:schemeClr val="accent3"/>
              </a:solidFill>
              <a:prstDash val="solid"/>
            </a:ln>
            <a:effectLst/>
          </c:spPr>
          <c:marker>
            <c:symbol val="none"/>
          </c:marker>
          <c:dLbls>
            <c:dLbl>
              <c:idx val="3"/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'2.1% by hospital+graph'!$D$38:$G$38</c:f>
              <c:strCache>
                <c:ptCount val="4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</c:strCache>
            </c:strRef>
          </c:cat>
          <c:val>
            <c:numRef>
              <c:f>'2.1% by hospital+graph'!$D$47:$G$47</c:f>
              <c:numCache>
                <c:formatCode>###0.00</c:formatCode>
                <c:ptCount val="4"/>
                <c:pt idx="0">
                  <c:v>0.43735224586288496</c:v>
                </c:pt>
                <c:pt idx="1">
                  <c:v>0.40625</c:v>
                </c:pt>
                <c:pt idx="2">
                  <c:v>0.38638743455497437</c:v>
                </c:pt>
                <c:pt idx="3">
                  <c:v>0.38354430379746907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9729408"/>
        <c:axId val="79730944"/>
      </c:lineChart>
      <c:catAx>
        <c:axId val="79729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9730944"/>
        <c:crosses val="autoZero"/>
        <c:auto val="1"/>
        <c:lblAlgn val="ctr"/>
        <c:lblOffset val="100"/>
        <c:noMultiLvlLbl val="0"/>
      </c:catAx>
      <c:valAx>
        <c:axId val="79730944"/>
        <c:scaling>
          <c:orientation val="minMax"/>
          <c:max val="0.8"/>
          <c:min val="0.2"/>
        </c:scaling>
        <c:delete val="0"/>
        <c:axPos val="l"/>
        <c:numFmt formatCode="0%" sourceLinked="0"/>
        <c:majorTickMark val="out"/>
        <c:minorTickMark val="none"/>
        <c:tickLblPos val="nextTo"/>
        <c:crossAx val="79729408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/>
            </a:pPr>
            <a:r>
              <a:rPr lang="en-US"/>
              <a:t>Tisch Hospital</a:t>
            </a:r>
          </a:p>
        </c:rich>
      </c:tx>
      <c:layout>
        <c:manualLayout>
          <c:xMode val="edge"/>
          <c:yMode val="edge"/>
          <c:x val="0.40680055618047872"/>
          <c:y val="4.5428331875182387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50764162292214"/>
          <c:y val="8.1713760389326345E-2"/>
          <c:w val="0.70465564851268603"/>
          <c:h val="0.79490205325896768"/>
        </c:manualLayout>
      </c:layout>
      <c:lineChart>
        <c:grouping val="standard"/>
        <c:varyColors val="0"/>
        <c:ser>
          <c:idx val="0"/>
          <c:order val="0"/>
          <c:tx>
            <c:strRef>
              <c:f>'1rate+graph'!$C$45</c:f>
              <c:strCache>
                <c:ptCount val="1"/>
                <c:pt idx="0">
                  <c:v>&lt;= 72 hrs</c:v>
                </c:pt>
              </c:strCache>
            </c:strRef>
          </c:tx>
          <c:spPr>
            <a:ln w="25400" cap="flat" cmpd="sng" algn="ctr">
              <a:solidFill>
                <a:schemeClr val="accent1"/>
              </a:solidFill>
              <a:prstDash val="solid"/>
            </a:ln>
            <a:effectLst/>
          </c:spPr>
          <c:marker>
            <c:symbol val="none"/>
          </c:marker>
          <c:dLbls>
            <c:dLbl>
              <c:idx val="3"/>
              <c:layout>
                <c:manualLayout>
                  <c:x val="0"/>
                  <c:y val="-1.0115040714999157E-3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'1rate+graph'!$D$38:$G$38</c:f>
              <c:strCache>
                <c:ptCount val="4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</c:strCache>
            </c:strRef>
          </c:cat>
          <c:val>
            <c:numRef>
              <c:f>'1rate+graph'!$D$45:$G$45</c:f>
              <c:numCache>
                <c:formatCode>###0.00</c:formatCode>
                <c:ptCount val="4"/>
                <c:pt idx="0">
                  <c:v>0.85499638512557763</c:v>
                </c:pt>
                <c:pt idx="1">
                  <c:v>0.92797871666561238</c:v>
                </c:pt>
                <c:pt idx="2">
                  <c:v>0.85209096725411615</c:v>
                </c:pt>
                <c:pt idx="3">
                  <c:v>0.84394120542935636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'1rate+graph'!$C$46</c:f>
              <c:strCache>
                <c:ptCount val="1"/>
                <c:pt idx="0">
                  <c:v>&gt; 72 hrs</c:v>
                </c:pt>
              </c:strCache>
            </c:strRef>
          </c:tx>
          <c:spPr>
            <a:ln w="25400" cap="flat" cmpd="sng" algn="ctr">
              <a:solidFill>
                <a:schemeClr val="accent2"/>
              </a:solidFill>
              <a:prstDash val="solid"/>
            </a:ln>
            <a:effectLst/>
          </c:spPr>
          <c:marker>
            <c:symbol val="none"/>
          </c:marker>
          <c:dLbls>
            <c:dLbl>
              <c:idx val="3"/>
              <c:layout>
                <c:manualLayout>
                  <c:x val="0"/>
                  <c:y val="-2.6359989824997807E-2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'1rate+graph'!$D$38:$G$38</c:f>
              <c:strCache>
                <c:ptCount val="4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</c:strCache>
            </c:strRef>
          </c:cat>
          <c:val>
            <c:numRef>
              <c:f>'1rate+graph'!$D$46:$G$46</c:f>
              <c:numCache>
                <c:formatCode>###0.00</c:formatCode>
                <c:ptCount val="4"/>
                <c:pt idx="0">
                  <c:v>0.30805016817024589</c:v>
                </c:pt>
                <c:pt idx="1">
                  <c:v>0.26604167986317856</c:v>
                </c:pt>
                <c:pt idx="2">
                  <c:v>0.22102018263246709</c:v>
                </c:pt>
                <c:pt idx="3">
                  <c:v>0.22153456642520583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'1rate+graph'!$C$47</c:f>
              <c:strCache>
                <c:ptCount val="1"/>
                <c:pt idx="0">
                  <c:v>All</c:v>
                </c:pt>
              </c:strCache>
            </c:strRef>
          </c:tx>
          <c:spPr>
            <a:ln w="25400" cap="flat" cmpd="sng" algn="ctr">
              <a:solidFill>
                <a:schemeClr val="accent3"/>
              </a:solidFill>
              <a:prstDash val="solid"/>
            </a:ln>
            <a:effectLst/>
          </c:spPr>
          <c:marker>
            <c:symbol val="none"/>
          </c:marker>
          <c:dLbls>
            <c:dLbl>
              <c:idx val="3"/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'1rate+graph'!$D$38:$G$38</c:f>
              <c:strCache>
                <c:ptCount val="4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</c:strCache>
            </c:strRef>
          </c:cat>
          <c:val>
            <c:numRef>
              <c:f>'1rate+graph'!$D$47:$G$47</c:f>
              <c:numCache>
                <c:formatCode>###0.00</c:formatCode>
                <c:ptCount val="4"/>
                <c:pt idx="0">
                  <c:v>1.1630465532958223</c:v>
                </c:pt>
                <c:pt idx="1">
                  <c:v>1.1940203965287901</c:v>
                </c:pt>
                <c:pt idx="2">
                  <c:v>1.0731111498865837</c:v>
                </c:pt>
                <c:pt idx="3">
                  <c:v>1.0654757718545607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7559680"/>
        <c:axId val="77561216"/>
      </c:lineChart>
      <c:catAx>
        <c:axId val="77559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7561216"/>
        <c:crosses val="autoZero"/>
        <c:auto val="1"/>
        <c:lblAlgn val="ctr"/>
        <c:lblOffset val="100"/>
        <c:noMultiLvlLbl val="0"/>
      </c:catAx>
      <c:valAx>
        <c:axId val="7756121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Rate per 100 admissions</a:t>
                </a:r>
              </a:p>
            </c:rich>
          </c:tx>
          <c:overlay val="0"/>
        </c:title>
        <c:numFmt formatCode="0.0" sourceLinked="0"/>
        <c:majorTickMark val="out"/>
        <c:minorTickMark val="none"/>
        <c:tickLblPos val="nextTo"/>
        <c:crossAx val="77559680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 smtClean="0">
                <a:latin typeface="Calibri"/>
                <a:ea typeface="Calibri"/>
                <a:cs typeface="Times New Roman"/>
              </a:rPr>
              <a:t>Distribution of </a:t>
            </a:r>
            <a:r>
              <a:rPr lang="en-US" sz="1600" b="1" dirty="0" err="1" smtClean="0">
                <a:latin typeface="Calibri"/>
                <a:ea typeface="Calibri"/>
                <a:cs typeface="Times New Roman"/>
              </a:rPr>
              <a:t>imipenem</a:t>
            </a:r>
            <a:r>
              <a:rPr lang="en-US" sz="1600" b="1" dirty="0" smtClean="0">
                <a:latin typeface="Calibri"/>
                <a:ea typeface="Calibri"/>
                <a:cs typeface="Times New Roman"/>
              </a:rPr>
              <a:t> MIC in hospital-acquired</a:t>
            </a:r>
            <a:r>
              <a:rPr lang="en-US" sz="1600" b="1" baseline="0" dirty="0" smtClean="0">
                <a:latin typeface="Calibri"/>
                <a:ea typeface="Calibri"/>
                <a:cs typeface="Times New Roman"/>
              </a:rPr>
              <a:t> </a:t>
            </a:r>
            <a:r>
              <a:rPr lang="en-US" sz="1600" b="1" i="1" dirty="0" smtClean="0">
                <a:latin typeface="Calibri"/>
                <a:ea typeface="Calibri"/>
                <a:cs typeface="Times New Roman"/>
              </a:rPr>
              <a:t>K. pneumonia</a:t>
            </a:r>
            <a:r>
              <a:rPr lang="en-US" sz="1600" b="1" dirty="0" smtClean="0">
                <a:latin typeface="Calibri"/>
                <a:ea typeface="Calibri"/>
                <a:cs typeface="Times New Roman"/>
              </a:rPr>
              <a:t> isolates, 2009-2012 (MIC &lt;= 1 is Susceptible)</a:t>
            </a:r>
            <a:endParaRPr lang="en-US" sz="1100" dirty="0">
              <a:latin typeface="Calibri"/>
              <a:ea typeface="Calibri"/>
              <a:cs typeface="Times New Roman"/>
            </a:endParaRP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'3distribution'!$AG$77</c:f>
              <c:strCache>
                <c:ptCount val="1"/>
                <c:pt idx="0">
                  <c:v>MIC &lt;= 1</c:v>
                </c:pt>
              </c:strCache>
            </c:strRef>
          </c:tx>
          <c:invertIfNegative val="0"/>
          <c:cat>
            <c:strRef>
              <c:f>'3distribution'!$AO$76:$AR$76</c:f>
              <c:strCache>
                <c:ptCount val="4"/>
                <c:pt idx="0">
                  <c:v>2009
n=248</c:v>
                </c:pt>
                <c:pt idx="1">
                  <c:v>2010
n=276</c:v>
                </c:pt>
                <c:pt idx="2">
                  <c:v>2011
n=219</c:v>
                </c:pt>
                <c:pt idx="3">
                  <c:v>2012
n=164</c:v>
                </c:pt>
              </c:strCache>
            </c:strRef>
          </c:cat>
          <c:val>
            <c:numRef>
              <c:f>'3distribution'!$AO$77:$AR$77</c:f>
              <c:numCache>
                <c:formatCode>0%</c:formatCode>
                <c:ptCount val="4"/>
                <c:pt idx="0">
                  <c:v>0.70161290322580661</c:v>
                </c:pt>
                <c:pt idx="1">
                  <c:v>0.73550724637681164</c:v>
                </c:pt>
                <c:pt idx="2">
                  <c:v>0.79452054794520421</c:v>
                </c:pt>
                <c:pt idx="3">
                  <c:v>0.84146341463414664</c:v>
                </c:pt>
              </c:numCache>
            </c:numRef>
          </c:val>
        </c:ser>
        <c:ser>
          <c:idx val="1"/>
          <c:order val="1"/>
          <c:tx>
            <c:strRef>
              <c:f>'3distribution'!$AG$78</c:f>
              <c:strCache>
                <c:ptCount val="1"/>
                <c:pt idx="0">
                  <c:v>MIC = 2</c:v>
                </c:pt>
              </c:strCache>
            </c:strRef>
          </c:tx>
          <c:invertIfNegative val="0"/>
          <c:cat>
            <c:strRef>
              <c:f>'3distribution'!$AO$76:$AR$76</c:f>
              <c:strCache>
                <c:ptCount val="4"/>
                <c:pt idx="0">
                  <c:v>2009
n=248</c:v>
                </c:pt>
                <c:pt idx="1">
                  <c:v>2010
n=276</c:v>
                </c:pt>
                <c:pt idx="2">
                  <c:v>2011
n=219</c:v>
                </c:pt>
                <c:pt idx="3">
                  <c:v>2012
n=164</c:v>
                </c:pt>
              </c:strCache>
            </c:strRef>
          </c:cat>
          <c:val>
            <c:numRef>
              <c:f>'3distribution'!$AO$78:$AR$78</c:f>
              <c:numCache>
                <c:formatCode>0%</c:formatCode>
                <c:ptCount val="4"/>
                <c:pt idx="0">
                  <c:v>4.0322580645161442E-2</c:v>
                </c:pt>
                <c:pt idx="1">
                  <c:v>2.5362318840579788E-2</c:v>
                </c:pt>
                <c:pt idx="2">
                  <c:v>3.1963470319634715E-2</c:v>
                </c:pt>
                <c:pt idx="3">
                  <c:v>3.0487804878048832E-2</c:v>
                </c:pt>
              </c:numCache>
            </c:numRef>
          </c:val>
        </c:ser>
        <c:ser>
          <c:idx val="2"/>
          <c:order val="2"/>
          <c:tx>
            <c:strRef>
              <c:f>'3distribution'!$AG$79</c:f>
              <c:strCache>
                <c:ptCount val="1"/>
                <c:pt idx="0">
                  <c:v>MIC &gt;= 4</c:v>
                </c:pt>
              </c:strCache>
            </c:strRef>
          </c:tx>
          <c:invertIfNegative val="0"/>
          <c:cat>
            <c:strRef>
              <c:f>'3distribution'!$AO$76:$AR$76</c:f>
              <c:strCache>
                <c:ptCount val="4"/>
                <c:pt idx="0">
                  <c:v>2009
n=248</c:v>
                </c:pt>
                <c:pt idx="1">
                  <c:v>2010
n=276</c:v>
                </c:pt>
                <c:pt idx="2">
                  <c:v>2011
n=219</c:v>
                </c:pt>
                <c:pt idx="3">
                  <c:v>2012
n=164</c:v>
                </c:pt>
              </c:strCache>
            </c:strRef>
          </c:cat>
          <c:val>
            <c:numRef>
              <c:f>'3distribution'!$AO$79:$AR$79</c:f>
              <c:numCache>
                <c:formatCode>0%</c:formatCode>
                <c:ptCount val="4"/>
                <c:pt idx="0">
                  <c:v>0.25806451612903231</c:v>
                </c:pt>
                <c:pt idx="1">
                  <c:v>0.23913043478260904</c:v>
                </c:pt>
                <c:pt idx="2">
                  <c:v>0.17351598173516025</c:v>
                </c:pt>
                <c:pt idx="3">
                  <c:v>0.12804878048780538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79904768"/>
        <c:axId val="79906304"/>
      </c:barChart>
      <c:catAx>
        <c:axId val="79904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79906304"/>
        <c:crosses val="autoZero"/>
        <c:auto val="1"/>
        <c:lblAlgn val="ctr"/>
        <c:lblOffset val="100"/>
        <c:noMultiLvlLbl val="0"/>
      </c:catAx>
      <c:valAx>
        <c:axId val="79906304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799047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316446021170433"/>
          <c:y val="0.42838711337553426"/>
          <c:w val="0.10555348850624442"/>
          <c:h val="0.1891732283464567"/>
        </c:manualLayout>
      </c:layout>
      <c:overlay val="0"/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/>
            </a:pPr>
            <a:r>
              <a:rPr lang="en-US"/>
              <a:t>Tisch Hospital</a:t>
            </a:r>
          </a:p>
        </c:rich>
      </c:tx>
      <c:layout>
        <c:manualLayout>
          <c:xMode val="edge"/>
          <c:yMode val="edge"/>
          <c:x val="0.40680055618047861"/>
          <c:y val="4.542833187518233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465974956255471"/>
          <c:y val="8.1713760389326345E-2"/>
          <c:w val="0.71507231517935255"/>
          <c:h val="0.79490205325896768"/>
        </c:manualLayout>
      </c:layout>
      <c:lineChart>
        <c:grouping val="standard"/>
        <c:varyColors val="0"/>
        <c:ser>
          <c:idx val="0"/>
          <c:order val="0"/>
          <c:tx>
            <c:strRef>
              <c:f>'1rate'!$D$48</c:f>
              <c:strCache>
                <c:ptCount val="1"/>
                <c:pt idx="0">
                  <c:v>&lt;= 72 hrs</c:v>
                </c:pt>
              </c:strCache>
            </c:strRef>
          </c:tx>
          <c:spPr>
            <a:ln w="25400" cap="flat" cmpd="sng" algn="ctr">
              <a:solidFill>
                <a:schemeClr val="accent1"/>
              </a:solidFill>
              <a:prstDash val="solid"/>
            </a:ln>
            <a:effectLst/>
          </c:spPr>
          <c:marker>
            <c:symbol val="none"/>
          </c:marker>
          <c:dLbls>
            <c:dLbl>
              <c:idx val="3"/>
              <c:layout>
                <c:manualLayout>
                  <c:x val="0"/>
                  <c:y val="-1.0115040714999157E-3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'1rate'!$E$38:$H$38</c:f>
              <c:strCache>
                <c:ptCount val="4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</c:strCache>
            </c:strRef>
          </c:cat>
          <c:val>
            <c:numRef>
              <c:f>'1rate'!$E$48:$H$48</c:f>
              <c:numCache>
                <c:formatCode>###0.00</c:formatCode>
                <c:ptCount val="4"/>
                <c:pt idx="0">
                  <c:v>6.8099015969219273E-2</c:v>
                </c:pt>
                <c:pt idx="1">
                  <c:v>8.7629377335405628E-2</c:v>
                </c:pt>
                <c:pt idx="2">
                  <c:v>4.8925329824206311E-2</c:v>
                </c:pt>
                <c:pt idx="3">
                  <c:v>7.6198115099258071E-2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'1rate'!$D$49</c:f>
              <c:strCache>
                <c:ptCount val="1"/>
                <c:pt idx="0">
                  <c:v>&gt; 72 hrs</c:v>
                </c:pt>
              </c:strCache>
            </c:strRef>
          </c:tx>
          <c:spPr>
            <a:ln w="25400" cap="flat" cmpd="sng" algn="ctr">
              <a:solidFill>
                <a:schemeClr val="accent2"/>
              </a:solidFill>
              <a:prstDash val="solid"/>
            </a:ln>
            <a:effectLst/>
          </c:spPr>
          <c:marker>
            <c:symbol val="none"/>
          </c:marker>
          <c:dLbls>
            <c:dLbl>
              <c:idx val="3"/>
              <c:layout>
                <c:manualLayout>
                  <c:x val="0"/>
                  <c:y val="2.9195465150189559E-2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'1rate'!$E$38:$H$38</c:f>
              <c:strCache>
                <c:ptCount val="4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</c:strCache>
            </c:strRef>
          </c:cat>
          <c:val>
            <c:numRef>
              <c:f>'1rate'!$E$49:$H$49</c:f>
              <c:numCache>
                <c:formatCode>###0.00</c:formatCode>
                <c:ptCount val="4"/>
                <c:pt idx="0">
                  <c:v>0.12938813034151656</c:v>
                </c:pt>
                <c:pt idx="1">
                  <c:v>0.11077676002777692</c:v>
                </c:pt>
                <c:pt idx="2">
                  <c:v>7.9292775921989508E-2</c:v>
                </c:pt>
                <c:pt idx="3">
                  <c:v>5.4140765991578105E-2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'1rate'!$D$50</c:f>
              <c:strCache>
                <c:ptCount val="1"/>
                <c:pt idx="0">
                  <c:v>All</c:v>
                </c:pt>
              </c:strCache>
            </c:strRef>
          </c:tx>
          <c:spPr>
            <a:ln w="25400" cap="flat" cmpd="sng" algn="ctr">
              <a:solidFill>
                <a:schemeClr val="accent3"/>
              </a:solidFill>
              <a:prstDash val="solid"/>
            </a:ln>
            <a:effectLst/>
          </c:spPr>
          <c:marker>
            <c:symbol val="none"/>
          </c:marker>
          <c:dLbls>
            <c:dLbl>
              <c:idx val="3"/>
              <c:layout>
                <c:manualLayout>
                  <c:x val="0"/>
                  <c:y val="-1.3888888888888947E-2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'1rate'!$E$38:$H$38</c:f>
              <c:strCache>
                <c:ptCount val="4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</c:strCache>
            </c:strRef>
          </c:cat>
          <c:val>
            <c:numRef>
              <c:f>'1rate'!$E$50:$H$50</c:f>
              <c:numCache>
                <c:formatCode>###0.00</c:formatCode>
                <c:ptCount val="4"/>
                <c:pt idx="0">
                  <c:v>0.19748714631073591</c:v>
                </c:pt>
                <c:pt idx="1">
                  <c:v>0.19840613736318263</c:v>
                </c:pt>
                <c:pt idx="2">
                  <c:v>0.12821810574619594</c:v>
                </c:pt>
                <c:pt idx="3">
                  <c:v>0.13033888109083624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9838208"/>
        <c:axId val="79852288"/>
      </c:lineChart>
      <c:catAx>
        <c:axId val="79838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9852288"/>
        <c:crosses val="autoZero"/>
        <c:auto val="1"/>
        <c:lblAlgn val="ctr"/>
        <c:lblOffset val="100"/>
        <c:noMultiLvlLbl val="0"/>
      </c:catAx>
      <c:valAx>
        <c:axId val="7985228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Rate per 100 admissions</a:t>
                </a:r>
              </a:p>
            </c:rich>
          </c:tx>
          <c:overlay val="0"/>
        </c:title>
        <c:numFmt formatCode="0.00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79838208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4CF4A5-820B-4A20-8CF1-33E5C619C4F8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2C7E17-FC83-4A00-852C-83D8543E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218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Our</a:t>
            </a:r>
            <a:r>
              <a:rPr lang="en-US" baseline="0" dirty="0" smtClean="0"/>
              <a:t> goals:</a:t>
            </a:r>
          </a:p>
          <a:p>
            <a:r>
              <a:rPr lang="en-US" sz="2700" dirty="0"/>
              <a:t>Reducing healthcare-associated infections:</a:t>
            </a:r>
          </a:p>
          <a:p>
            <a:pPr lvl="1"/>
            <a:r>
              <a:rPr lang="en-US" sz="2400" i="1" dirty="0"/>
              <a:t>C. diff, MRSA, VRE, MDRO Gram (-)’s </a:t>
            </a:r>
          </a:p>
          <a:p>
            <a:r>
              <a:rPr lang="en-US" sz="2700" dirty="0"/>
              <a:t>Reducing antibiotic-related adverse events</a:t>
            </a:r>
          </a:p>
          <a:p>
            <a:r>
              <a:rPr lang="en-US" sz="2700" dirty="0"/>
              <a:t>Targeted antibiotic therapy: </a:t>
            </a:r>
          </a:p>
          <a:p>
            <a:pPr lvl="1">
              <a:buFont typeface="Arial" pitchFamily="34" charset="0"/>
              <a:buNone/>
            </a:pPr>
            <a:r>
              <a:rPr lang="en-US" dirty="0" smtClean="0"/>
              <a:t>“the right antibiotics for the right amount of time”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071CE0-F873-4BBB-9A29-6F223E65E613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9827FC-BEF6-4E50-9BDE-D1EC30331E6E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1694E1-A15C-46DB-AFB9-434BF508FF5A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2C7E17-FC83-4A00-852C-83D8543E31F5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562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4ACED-02B3-4749-A8F1-AEA91538AC8F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1CD89-68CE-4C6F-BEE5-7DB5864FC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630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4ACED-02B3-4749-A8F1-AEA91538AC8F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1CD89-68CE-4C6F-BEE5-7DB5864FC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476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4ACED-02B3-4749-A8F1-AEA91538AC8F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1CD89-68CE-4C6F-BEE5-7DB5864FC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718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4ACED-02B3-4749-A8F1-AEA91538AC8F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1CD89-68CE-4C6F-BEE5-7DB5864FC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133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4ACED-02B3-4749-A8F1-AEA91538AC8F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1CD89-68CE-4C6F-BEE5-7DB5864FC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736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4ACED-02B3-4749-A8F1-AEA91538AC8F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1CD89-68CE-4C6F-BEE5-7DB5864FC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641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4ACED-02B3-4749-A8F1-AEA91538AC8F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1CD89-68CE-4C6F-BEE5-7DB5864FC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008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4ACED-02B3-4749-A8F1-AEA91538AC8F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1CD89-68CE-4C6F-BEE5-7DB5864FC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566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4ACED-02B3-4749-A8F1-AEA91538AC8F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1CD89-68CE-4C6F-BEE5-7DB5864FC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607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4ACED-02B3-4749-A8F1-AEA91538AC8F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1CD89-68CE-4C6F-BEE5-7DB5864FC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093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4ACED-02B3-4749-A8F1-AEA91538AC8F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1CD89-68CE-4C6F-BEE5-7DB5864FC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101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Presenters Name – Myriad Pro, Bold, 20pt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4267200"/>
            <a:ext cx="64008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z="1800" dirty="0" smtClean="0"/>
              <a:t>Title of Presenter –Myriad Pro, 18pt</a:t>
            </a:r>
          </a:p>
          <a:p>
            <a:pPr lvl="0"/>
            <a:endParaRPr lang="en-US" sz="1800" dirty="0" smtClean="0"/>
          </a:p>
          <a:p>
            <a:pPr lvl="0"/>
            <a:r>
              <a:rPr lang="en-US" sz="1800" dirty="0" smtClean="0"/>
              <a:t>Title of Event</a:t>
            </a:r>
          </a:p>
          <a:p>
            <a:pPr lvl="0"/>
            <a:r>
              <a:rPr lang="en-US" sz="1800" dirty="0" smtClean="0"/>
              <a:t>Date of Event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981200"/>
            <a:ext cx="82296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 b="1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 smtClean="0"/>
              <a:t>Title of Presentation – Myriad Pro</a:t>
            </a:r>
            <a:br>
              <a:rPr lang="en-US" dirty="0" smtClean="0"/>
            </a:br>
            <a:r>
              <a:rPr lang="en-US" dirty="0" smtClean="0"/>
              <a:t> Bold, Shadow 28pt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0" y="6272784"/>
            <a:ext cx="5105400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Place Descriptor Here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286000" y="6464808"/>
            <a:ext cx="5105400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Place Descriptor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81843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 smtClean="0"/>
              <a:t>Headline – Myriad Pro, Bold, Shadow, 28pt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1"/>
            <a:ext cx="82296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First level – Myriad Pro, Bold, 24pt</a:t>
            </a:r>
          </a:p>
          <a:p>
            <a:pPr lvl="1"/>
            <a:r>
              <a:rPr lang="en-US" dirty="0" smtClean="0"/>
              <a:t>Second level – Myriad Pro, 20pt</a:t>
            </a:r>
          </a:p>
          <a:p>
            <a:pPr lvl="2"/>
            <a:r>
              <a:rPr lang="en-US" dirty="0" smtClean="0"/>
              <a:t>Third level – Myriad Pro, 18pt	</a:t>
            </a:r>
          </a:p>
          <a:p>
            <a:pPr lvl="3"/>
            <a:r>
              <a:rPr lang="en-US" dirty="0" smtClean="0"/>
              <a:t>Fourth level – Myriad Pro, 18pt</a:t>
            </a:r>
          </a:p>
          <a:p>
            <a:pPr lvl="4"/>
            <a:r>
              <a:rPr lang="en-US" dirty="0" smtClean="0"/>
              <a:t>Fifth level – Myriad Pro, 18pt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791200"/>
            <a:ext cx="8229600" cy="6096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1100"/>
              </a:lnSpc>
              <a:buNone/>
              <a:defRPr sz="1100" baseline="0"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*Citations and references – Myriad Pro, 11pt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231002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Slide (for content heavy tables and charts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 smtClean="0"/>
              <a:t>Headline – Myriad Pro, Bold, Shadow, 28pt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1"/>
            <a:ext cx="82296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First level – Myriad Pro, Bold, 24pt</a:t>
            </a:r>
          </a:p>
          <a:p>
            <a:pPr lvl="1"/>
            <a:r>
              <a:rPr lang="en-US" dirty="0" smtClean="0"/>
              <a:t>Second level – Myriad Pro, 20pt</a:t>
            </a:r>
          </a:p>
          <a:p>
            <a:pPr lvl="2"/>
            <a:r>
              <a:rPr lang="en-US" dirty="0" smtClean="0"/>
              <a:t>Third level – Myriad Pro, 18pt	</a:t>
            </a:r>
          </a:p>
          <a:p>
            <a:pPr lvl="3"/>
            <a:r>
              <a:rPr lang="en-US" dirty="0" smtClean="0"/>
              <a:t>Fourth level – Myriad Pro, 18pt</a:t>
            </a:r>
          </a:p>
          <a:p>
            <a:pPr lvl="4"/>
            <a:r>
              <a:rPr lang="en-US" dirty="0" smtClean="0"/>
              <a:t>Fifth level – Myriad Pro, 18pt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791200"/>
            <a:ext cx="8229600" cy="6096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1100"/>
              </a:lnSpc>
              <a:buNone/>
              <a:defRPr sz="1100" baseline="0"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*Citations and references – Myriad Pro, 11pt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390722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Bad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Presenters Name – Myriad Pro, Bold, 20pt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4267200"/>
            <a:ext cx="64008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z="1800" dirty="0" smtClean="0"/>
              <a:t>Title of Presenter –Myriad Pro, 18pt</a:t>
            </a:r>
          </a:p>
          <a:p>
            <a:pPr lvl="0"/>
            <a:endParaRPr lang="en-US" sz="1800" dirty="0" smtClean="0"/>
          </a:p>
          <a:p>
            <a:pPr lvl="0"/>
            <a:r>
              <a:rPr lang="en-US" sz="1800" dirty="0" smtClean="0"/>
              <a:t>Title of Event</a:t>
            </a:r>
          </a:p>
          <a:p>
            <a:pPr lvl="0"/>
            <a:r>
              <a:rPr lang="en-US" sz="1800" dirty="0" smtClean="0"/>
              <a:t>Date of Event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981200"/>
            <a:ext cx="82296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 b="1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 smtClean="0"/>
              <a:t>Title of Presentation – Myriad Pro</a:t>
            </a:r>
            <a:br>
              <a:rPr lang="en-US" dirty="0" smtClean="0"/>
            </a:br>
            <a:r>
              <a:rPr lang="en-US" dirty="0" smtClean="0"/>
              <a:t> Bold, Shadow 28pt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80713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 Content Bad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 smtClean="0"/>
              <a:t>Headline – Myriad Pro, Bold, Shadow, 28pt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1"/>
            <a:ext cx="82296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First level – Myriad Pro, Bold, 24pt</a:t>
            </a:r>
          </a:p>
          <a:p>
            <a:pPr lvl="1"/>
            <a:r>
              <a:rPr lang="en-US" dirty="0" smtClean="0"/>
              <a:t>Second level – Myriad Pro, 20pt</a:t>
            </a:r>
          </a:p>
          <a:p>
            <a:pPr lvl="2"/>
            <a:r>
              <a:rPr lang="en-US" dirty="0" smtClean="0"/>
              <a:t>Third level – Myriad Pro, 18pt	</a:t>
            </a:r>
          </a:p>
          <a:p>
            <a:pPr lvl="3"/>
            <a:r>
              <a:rPr lang="en-US" dirty="0" smtClean="0"/>
              <a:t>Fourth level – Myriad Pro, 18pt</a:t>
            </a:r>
          </a:p>
          <a:p>
            <a:pPr lvl="4"/>
            <a:r>
              <a:rPr lang="en-US" dirty="0" smtClean="0"/>
              <a:t>Fifth level – Myriad Pro, 18pt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791200"/>
            <a:ext cx="6705600" cy="6096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1100"/>
              </a:lnSpc>
              <a:buNone/>
              <a:defRPr sz="1100" baseline="0"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*Citations and references – Myriad Pro, 11pt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951144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3800"/>
              </a:lnSpc>
              <a:defRPr sz="3600" b="1" cap="all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 smtClean="0"/>
              <a:t>Section Header</a:t>
            </a:r>
            <a:br>
              <a:rPr lang="en-US" dirty="0" smtClean="0"/>
            </a:br>
            <a:r>
              <a:rPr lang="en-US" dirty="0" smtClean="0"/>
              <a:t>Myriad Pro, bold, shadow, 36pt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Subhead – Myriad Pro, 20pt</a:t>
            </a:r>
          </a:p>
        </p:txBody>
      </p:sp>
    </p:spTree>
    <p:extLst>
      <p:ext uri="{BB962C8B-B14F-4D97-AF65-F5344CB8AC3E}">
        <p14:creationId xmlns:p14="http://schemas.microsoft.com/office/powerpoint/2010/main" val="212411627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 smtClean="0"/>
              <a:t>Header – Myriad Pro, bold, shadow, 20pt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273051"/>
            <a:ext cx="5111750" cy="5518150"/>
          </a:xfrm>
          <a:prstGeom prst="rect">
            <a:avLst/>
          </a:prstGeom>
        </p:spPr>
        <p:txBody>
          <a:bodyPr anchor="ctr" anchorCtr="0"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First level – Myriad Pro, bold, 24pt</a:t>
            </a:r>
          </a:p>
          <a:p>
            <a:pPr lvl="1"/>
            <a:r>
              <a:rPr lang="en-US" dirty="0" smtClean="0"/>
              <a:t>Second level – Myriad Pro, 20pt</a:t>
            </a:r>
          </a:p>
          <a:p>
            <a:pPr lvl="2"/>
            <a:r>
              <a:rPr lang="en-US" dirty="0" smtClean="0"/>
              <a:t>Third level – Myriad Pro, 18pt	</a:t>
            </a:r>
          </a:p>
          <a:p>
            <a:pPr lvl="3"/>
            <a:r>
              <a:rPr lang="en-US" dirty="0" smtClean="0"/>
              <a:t>Fourth level – Myriad Pro, 18pt</a:t>
            </a:r>
          </a:p>
          <a:p>
            <a:pPr lvl="4"/>
            <a:r>
              <a:rPr lang="en-US" dirty="0" smtClean="0"/>
              <a:t>Fifth level – Myriad Pro, 18pt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1"/>
            <a:ext cx="3008313" cy="43560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Paragraph of type</a:t>
            </a:r>
          </a:p>
          <a:p>
            <a:pPr lvl="0"/>
            <a:r>
              <a:rPr lang="en-US" dirty="0" smtClean="0"/>
              <a:t>Myriad Pro, 14pt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791200"/>
            <a:ext cx="8229600" cy="6096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1100"/>
              </a:lnSpc>
              <a:buNone/>
              <a:defRPr sz="1100" baseline="0"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*Citations and references – Myriad Pro, 11pt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222890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 smtClean="0"/>
              <a:t>Photo Title – Myriad Pro, Bold, Shadow, 20pt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ln w="25400">
            <a:solidFill>
              <a:schemeClr val="bg2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Caption or credits for photo – Myriad Pro, 14pt</a:t>
            </a:r>
          </a:p>
        </p:txBody>
      </p:sp>
    </p:spTree>
    <p:extLst>
      <p:ext uri="{BB962C8B-B14F-4D97-AF65-F5344CB8AC3E}">
        <p14:creationId xmlns:p14="http://schemas.microsoft.com/office/powerpoint/2010/main" val="89480473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1981200"/>
            <a:ext cx="6400800" cy="2057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baseline="0">
                <a:solidFill>
                  <a:schemeClr val="bg2"/>
                </a:solidFill>
                <a:effectLst/>
                <a:latin typeface="Myriad Pro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Closing– Myriad Pro, Bold, 28pt</a:t>
            </a:r>
          </a:p>
        </p:txBody>
      </p:sp>
      <p:sp>
        <p:nvSpPr>
          <p:cNvPr id="9" name="Rectangle 8"/>
          <p:cNvSpPr/>
          <p:nvPr/>
        </p:nvSpPr>
        <p:spPr>
          <a:xfrm>
            <a:off x="1371600" y="4343400"/>
            <a:ext cx="640080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b="1" dirty="0" smtClean="0">
                <a:solidFill>
                  <a:srgbClr val="FFFFFF"/>
                </a:solidFill>
                <a:latin typeface="Myriad Pro" pitchFamily="34" charset="0"/>
              </a:rPr>
              <a:t>For more information please contact Centers for Disease Control and Prevention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71600" y="4706034"/>
            <a:ext cx="5943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rgbClr val="FFFFFF"/>
                </a:solidFill>
                <a:latin typeface="Myriad Pro" pitchFamily="34" charset="0"/>
              </a:rPr>
              <a:t>1600 Clifton Road NE, Atlanta, GA 30333</a:t>
            </a:r>
          </a:p>
          <a:p>
            <a:r>
              <a:rPr lang="en-US" sz="1200" dirty="0" smtClean="0">
                <a:solidFill>
                  <a:srgbClr val="FFFFFF"/>
                </a:solidFill>
                <a:latin typeface="Myriad Pro" pitchFamily="34" charset="0"/>
              </a:rPr>
              <a:t>Telephone, 1-800-CDC-INFO (232-4636)/TTY: 1-888-232-6348</a:t>
            </a:r>
          </a:p>
          <a:p>
            <a:r>
              <a:rPr lang="en-US" sz="1200" dirty="0" smtClean="0">
                <a:solidFill>
                  <a:srgbClr val="FFFFFF"/>
                </a:solidFill>
                <a:latin typeface="Myriad Pro" pitchFamily="34" charset="0"/>
              </a:rPr>
              <a:t>E-mail: cdcinfo@cdc.gov 	Web: www.cdc.gov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0" y="6272784"/>
            <a:ext cx="5105400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  <a:latin typeface="Myriad Pro" pitchFamily="34" charset="0"/>
              </a:defRPr>
            </a:lvl1pPr>
          </a:lstStyle>
          <a:p>
            <a:r>
              <a:rPr lang="en-US" dirty="0" smtClean="0"/>
              <a:t>Place Descriptor Here</a:t>
            </a:r>
            <a:endParaRPr lang="en-US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286000" y="6464808"/>
            <a:ext cx="5105400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  <a:latin typeface="Myriad Pro" pitchFamily="34" charset="0"/>
              </a:defRPr>
            </a:lvl1pPr>
          </a:lstStyle>
          <a:p>
            <a:r>
              <a:rPr lang="en-US" dirty="0" smtClean="0"/>
              <a:t>Place Descriptor Here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371600" y="5421868"/>
            <a:ext cx="5943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 smtClean="0">
                <a:solidFill>
                  <a:srgbClr val="FFFFFF"/>
                </a:solidFill>
                <a:latin typeface="Myriad Pro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348694602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4ACED-02B3-4749-A8F1-AEA91538AC8F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1CD89-68CE-4C6F-BEE5-7DB5864FC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79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2356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abx.med.nyu.ed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ournals.uchicago.edu/doi/pdf/10.1086/510393" TargetMode="External"/><Relationship Id="rId2" Type="http://schemas.openxmlformats.org/officeDocument/2006/relationships/hyperlink" Target="http://www.cdc.gov/getsmart/healthcar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dsociety.org/Stewardship_Policy/" TargetMode="External"/><Relationship Id="rId5" Type="http://schemas.openxmlformats.org/officeDocument/2006/relationships/hyperlink" Target="http://www.shea-online.org/PriorityTopics/AntimicrobialStewardship.aspx" TargetMode="External"/><Relationship Id="rId4" Type="http://schemas.openxmlformats.org/officeDocument/2006/relationships/hyperlink" Target="http://www.apic.org/Professional-Practice/Practice-Resources/Antimicrobial-Stewardship" TargetMode="Externa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a typeface="ＭＳ Ｐゴシック" pitchFamily="34" charset="-128"/>
              </a:rPr>
              <a:t>The expanding threat of antibiotic resistance and the antimicrobial stewardship response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Donald Chen MD</a:t>
            </a:r>
          </a:p>
          <a:p>
            <a:r>
              <a:rPr lang="en-US" dirty="0" smtClean="0"/>
              <a:t>Associate Hospital Epidemiologist, NYULMC</a:t>
            </a:r>
          </a:p>
          <a:p>
            <a:r>
              <a:rPr lang="en-US" dirty="0" smtClean="0"/>
              <a:t>Assistant Professor of Medicine and Microbiology</a:t>
            </a:r>
          </a:p>
          <a:p>
            <a:r>
              <a:rPr lang="en-US" dirty="0" smtClean="0"/>
              <a:t>NYU School of Medicine</a:t>
            </a:r>
          </a:p>
          <a:p>
            <a:r>
              <a:rPr lang="en-US" dirty="0" smtClean="0"/>
              <a:t>March 19, 2014</a:t>
            </a:r>
            <a:endParaRPr lang="en-US" dirty="0"/>
          </a:p>
        </p:txBody>
      </p:sp>
      <p:pic>
        <p:nvPicPr>
          <p:cNvPr id="12290" name="Picture 2" descr="H:\Personal\Logos_Letterhead\NYULMC_1CP_RGB_3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410200"/>
            <a:ext cx="2286000" cy="119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108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Antibiotic resistance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486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Emerging infectious disease (EID) events:</a:t>
            </a:r>
          </a:p>
          <a:p>
            <a:pPr lvl="1"/>
            <a:r>
              <a:rPr lang="en-US" dirty="0"/>
              <a:t>Pathogens that have recently entered human populations for the first time </a:t>
            </a:r>
          </a:p>
          <a:p>
            <a:pPr lvl="2"/>
            <a:r>
              <a:rPr lang="en-US" dirty="0"/>
              <a:t>HIV-1, severe acute respiratory syndrome (SARS) coronavirus</a:t>
            </a:r>
          </a:p>
          <a:p>
            <a:pPr lvl="1"/>
            <a:r>
              <a:rPr lang="en-US" dirty="0"/>
              <a:t>Pathogens likely present in humans historically, but with recent increase in incidence </a:t>
            </a:r>
          </a:p>
          <a:p>
            <a:pPr lvl="2"/>
            <a:r>
              <a:rPr lang="en-US" dirty="0"/>
              <a:t>Lyme disease</a:t>
            </a:r>
          </a:p>
          <a:p>
            <a:pPr lvl="1"/>
            <a:r>
              <a:rPr lang="en-US" dirty="0" smtClean="0"/>
              <a:t>Newly evolved </a:t>
            </a:r>
            <a:r>
              <a:rPr lang="en-US" dirty="0"/>
              <a:t>strains of </a:t>
            </a:r>
            <a:r>
              <a:rPr lang="en-US" dirty="0" smtClean="0"/>
              <a:t>pathogens </a:t>
            </a:r>
          </a:p>
          <a:p>
            <a:pPr lvl="2"/>
            <a:r>
              <a:rPr lang="en-US" dirty="0"/>
              <a:t>M</a:t>
            </a:r>
            <a:r>
              <a:rPr lang="en-US" dirty="0" smtClean="0"/>
              <a:t>ulti-drug-resistant (MDR) tuberculosis (TB) and </a:t>
            </a:r>
            <a:r>
              <a:rPr lang="en-US" dirty="0" err="1"/>
              <a:t>chloroquine</a:t>
            </a:r>
            <a:r>
              <a:rPr lang="en-US" dirty="0"/>
              <a:t>-resistant </a:t>
            </a:r>
            <a:r>
              <a:rPr lang="en-US" dirty="0" smtClean="0"/>
              <a:t>malaria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52560" cy="154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191000" y="624840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Jones, K. E., N. G. Patel, et al. (2008). "Global trends in emerging infectious diseases." </a:t>
            </a:r>
            <a:r>
              <a:rPr lang="en-US" sz="1200" u="sng" dirty="0"/>
              <a:t>Nature </a:t>
            </a:r>
            <a:r>
              <a:rPr lang="en-US" sz="1200" b="1" u="sng" dirty="0"/>
              <a:t>451(7181): 990-993.</a:t>
            </a:r>
          </a:p>
        </p:txBody>
      </p:sp>
    </p:spTree>
    <p:extLst>
      <p:ext uri="{BB962C8B-B14F-4D97-AF65-F5344CB8AC3E}">
        <p14:creationId xmlns:p14="http://schemas.microsoft.com/office/powerpoint/2010/main" val="2744109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335 EID events between 1940 and 2004</a:t>
            </a:r>
          </a:p>
          <a:p>
            <a:pPr lvl="1"/>
            <a:r>
              <a:rPr lang="en-US" dirty="0" smtClean="0"/>
              <a:t>20.9% caused by drug-resistant microbes</a:t>
            </a:r>
          </a:p>
          <a:p>
            <a:pPr lvl="2"/>
            <a:r>
              <a:rPr lang="en-US" dirty="0" smtClean="0"/>
              <a:t>Proportion due to drug-resistant microbes has increased with time</a:t>
            </a:r>
          </a:p>
          <a:p>
            <a:pPr lvl="2"/>
            <a:r>
              <a:rPr lang="en-US" dirty="0" smtClean="0"/>
              <a:t>Correlated with higher human population density, human greater population growth, and higher latitudes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52560" cy="154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191000" y="624840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Jones, K. E., N. G. Patel, et al. (2008). "Global trends in emerging infectious diseases." </a:t>
            </a:r>
            <a:r>
              <a:rPr lang="en-US" sz="1200" u="sng" dirty="0"/>
              <a:t>Nature </a:t>
            </a:r>
            <a:r>
              <a:rPr lang="en-US" sz="1200" b="1" u="sng" dirty="0"/>
              <a:t>451(7181): 990-993.</a:t>
            </a:r>
          </a:p>
        </p:txBody>
      </p:sp>
    </p:spTree>
    <p:extLst>
      <p:ext uri="{BB962C8B-B14F-4D97-AF65-F5344CB8AC3E}">
        <p14:creationId xmlns:p14="http://schemas.microsoft.com/office/powerpoint/2010/main" val="1600578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362200" cy="1782762"/>
          </a:xfrm>
        </p:spPr>
        <p:txBody>
          <a:bodyPr>
            <a:noAutofit/>
          </a:bodyPr>
          <a:lstStyle/>
          <a:p>
            <a:r>
              <a:rPr lang="en-US" sz="3200" dirty="0" smtClean="0"/>
              <a:t>Number of EID events by decade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82" r="46147"/>
          <a:stretch/>
        </p:blipFill>
        <p:spPr bwMode="auto">
          <a:xfrm>
            <a:off x="2743200" y="492778"/>
            <a:ext cx="5791200" cy="5900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63497" y="6035946"/>
            <a:ext cx="304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Jones, K. E., N. G. Patel, et al. (2008). "Global trends in emerging infectious diseases." </a:t>
            </a:r>
            <a:r>
              <a:rPr lang="en-US" sz="1200" u="sng" dirty="0"/>
              <a:t>Nature </a:t>
            </a:r>
            <a:r>
              <a:rPr lang="en-US" sz="1200" b="1" u="sng" dirty="0"/>
              <a:t>451(7181): 990-993.</a:t>
            </a:r>
          </a:p>
        </p:txBody>
      </p:sp>
    </p:spTree>
    <p:extLst>
      <p:ext uri="{BB962C8B-B14F-4D97-AF65-F5344CB8AC3E}">
        <p14:creationId xmlns:p14="http://schemas.microsoft.com/office/powerpoint/2010/main" val="380355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Relative risk of an EID event from a drug-resistant pathogen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600200"/>
            <a:ext cx="8869680" cy="4439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4191000" y="624840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Jones, K. E., N. G. Patel, et al. (2008). "Global trends in emerging infectious diseases." </a:t>
            </a:r>
            <a:r>
              <a:rPr lang="en-US" sz="1200" u="sng" dirty="0"/>
              <a:t>Nature </a:t>
            </a:r>
            <a:r>
              <a:rPr lang="en-US" sz="1200" b="1" u="sng" dirty="0"/>
              <a:t>451(7181): 990-993.</a:t>
            </a:r>
          </a:p>
        </p:txBody>
      </p:sp>
    </p:spTree>
    <p:extLst>
      <p:ext uri="{BB962C8B-B14F-4D97-AF65-F5344CB8AC3E}">
        <p14:creationId xmlns:p14="http://schemas.microsoft.com/office/powerpoint/2010/main" val="950439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000" b="1" dirty="0" smtClean="0"/>
              <a:t>The Pre-antibiotic era:</a:t>
            </a:r>
            <a:endParaRPr lang="en-US" dirty="0"/>
          </a:p>
          <a:p>
            <a:r>
              <a:rPr lang="en-US" dirty="0" smtClean="0"/>
              <a:t>‘The </a:t>
            </a:r>
            <a:r>
              <a:rPr lang="en-US" dirty="0"/>
              <a:t>wards of the </a:t>
            </a:r>
            <a:r>
              <a:rPr lang="en-US" dirty="0">
                <a:solidFill>
                  <a:srgbClr val="C00000"/>
                </a:solidFill>
              </a:rPr>
              <a:t>pre-antimicrobial era</a:t>
            </a:r>
            <a:r>
              <a:rPr lang="en-US" dirty="0"/>
              <a:t> were populated by patients with pneumonia, meningitis, bacteremia, typhoid fever, endocarditis, </a:t>
            </a:r>
            <a:r>
              <a:rPr lang="en-US" dirty="0" err="1"/>
              <a:t>mastoiditis</a:t>
            </a:r>
            <a:r>
              <a:rPr lang="en-US" dirty="0"/>
              <a:t>, syphilis, tuberculosis, and rheumatic fever</a:t>
            </a:r>
            <a:r>
              <a:rPr lang="en-US" dirty="0" smtClean="0"/>
              <a:t>.’ </a:t>
            </a:r>
          </a:p>
          <a:p>
            <a:r>
              <a:rPr lang="en-US" dirty="0" smtClean="0"/>
              <a:t>‘There </a:t>
            </a:r>
            <a:r>
              <a:rPr lang="en-US" dirty="0"/>
              <a:t>were few effective therapies for most of these conditions. Many of the patients were young, and most would die of the disease or its complications</a:t>
            </a:r>
            <a:r>
              <a:rPr lang="en-US" dirty="0" smtClean="0"/>
              <a:t>.’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" y="152400"/>
            <a:ext cx="8961120" cy="1532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657600" y="6324600"/>
            <a:ext cx="52353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Cohen, M. L. (1992). </a:t>
            </a:r>
            <a:r>
              <a:rPr lang="en-US" u="sng" dirty="0" smtClean="0"/>
              <a:t>Science </a:t>
            </a:r>
            <a:r>
              <a:rPr lang="en-US" b="1" u="sng" dirty="0"/>
              <a:t>257(5073): 1050-1055.</a:t>
            </a:r>
          </a:p>
        </p:txBody>
      </p:sp>
    </p:spTree>
    <p:extLst>
      <p:ext uri="{BB962C8B-B14F-4D97-AF65-F5344CB8AC3E}">
        <p14:creationId xmlns:p14="http://schemas.microsoft.com/office/powerpoint/2010/main" val="2928571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 smtClean="0"/>
              <a:t>The </a:t>
            </a:r>
            <a:r>
              <a:rPr lang="en-US" sz="3600" b="1" dirty="0"/>
              <a:t>Antibiotic era: </a:t>
            </a:r>
          </a:p>
          <a:p>
            <a:r>
              <a:rPr lang="en-US" sz="2800" dirty="0" smtClean="0"/>
              <a:t>‘The </a:t>
            </a:r>
            <a:r>
              <a:rPr lang="en-US" sz="2800" dirty="0">
                <a:solidFill>
                  <a:srgbClr val="C00000"/>
                </a:solidFill>
              </a:rPr>
              <a:t>introduction of antimicrobial agents </a:t>
            </a:r>
            <a:r>
              <a:rPr lang="en-US" sz="2800" dirty="0"/>
              <a:t>in the mid-1930s </a:t>
            </a:r>
            <a:r>
              <a:rPr lang="en-US" sz="2800" dirty="0" smtClean="0"/>
              <a:t>“heralded </a:t>
            </a:r>
            <a:r>
              <a:rPr lang="en-US" sz="2800" dirty="0"/>
              <a:t>the opening of an era in which literally millions of people-children, adults, and the elderly, all slated for early death or invalidism-were spared</a:t>
            </a:r>
            <a:r>
              <a:rPr lang="en-US" sz="2800" dirty="0" smtClean="0"/>
              <a:t>…”’</a:t>
            </a: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" y="152400"/>
            <a:ext cx="8961120" cy="1532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657600" y="6324600"/>
            <a:ext cx="52353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Cohen, M. L. (1992). </a:t>
            </a:r>
            <a:r>
              <a:rPr lang="en-US" u="sng" dirty="0" smtClean="0"/>
              <a:t>Science </a:t>
            </a:r>
            <a:r>
              <a:rPr lang="en-US" b="1" u="sng" dirty="0"/>
              <a:t>257(5073): 1050-1055.</a:t>
            </a:r>
          </a:p>
        </p:txBody>
      </p:sp>
    </p:spTree>
    <p:extLst>
      <p:ext uri="{BB962C8B-B14F-4D97-AF65-F5344CB8AC3E}">
        <p14:creationId xmlns:p14="http://schemas.microsoft.com/office/powerpoint/2010/main" val="2730881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 smtClean="0"/>
              <a:t>The Post-antibiotic era:</a:t>
            </a:r>
          </a:p>
          <a:p>
            <a:r>
              <a:rPr lang="en-US" sz="2800" dirty="0" smtClean="0"/>
              <a:t>‘Despite </a:t>
            </a:r>
            <a:r>
              <a:rPr lang="en-US" sz="2800" dirty="0"/>
              <a:t>this half-century of success, </a:t>
            </a:r>
            <a:r>
              <a:rPr lang="en-US" sz="2800" dirty="0" smtClean="0"/>
              <a:t>periodic warnings </a:t>
            </a:r>
            <a:r>
              <a:rPr lang="en-US" sz="2800" dirty="0"/>
              <a:t>have recurred: the </a:t>
            </a:r>
            <a:r>
              <a:rPr lang="en-US" sz="2800" dirty="0" smtClean="0"/>
              <a:t>introduction of </a:t>
            </a:r>
            <a:r>
              <a:rPr lang="en-US" sz="2800" dirty="0"/>
              <a:t>a new drug was almost </a:t>
            </a:r>
            <a:r>
              <a:rPr lang="en-US" sz="2800" dirty="0" smtClean="0"/>
              <a:t>always followed </a:t>
            </a:r>
            <a:r>
              <a:rPr lang="en-US" sz="2800" dirty="0"/>
              <a:t>by resistance. But there were </a:t>
            </a:r>
            <a:r>
              <a:rPr lang="en-US" sz="2800" dirty="0" smtClean="0"/>
              <a:t>always newer </a:t>
            </a:r>
            <a:r>
              <a:rPr lang="en-US" sz="2800" dirty="0"/>
              <a:t>drugs</a:t>
            </a:r>
            <a:r>
              <a:rPr lang="en-US" sz="2800" dirty="0" smtClean="0"/>
              <a:t>.’ </a:t>
            </a:r>
          </a:p>
          <a:p>
            <a:r>
              <a:rPr lang="en-US" sz="2800" dirty="0" smtClean="0"/>
              <a:t>‘</a:t>
            </a:r>
            <a:r>
              <a:rPr lang="en-US" sz="2800" dirty="0" smtClean="0">
                <a:solidFill>
                  <a:srgbClr val="FF0000"/>
                </a:solidFill>
              </a:rPr>
              <a:t>Recent </a:t>
            </a:r>
            <a:r>
              <a:rPr lang="en-US" sz="2800" dirty="0">
                <a:solidFill>
                  <a:srgbClr val="FF0000"/>
                </a:solidFill>
              </a:rPr>
              <a:t>events, </a:t>
            </a:r>
            <a:r>
              <a:rPr lang="en-US" sz="2800" dirty="0" smtClean="0">
                <a:solidFill>
                  <a:srgbClr val="FF0000"/>
                </a:solidFill>
              </a:rPr>
              <a:t>however, have </a:t>
            </a:r>
            <a:r>
              <a:rPr lang="en-US" sz="2800" dirty="0">
                <a:solidFill>
                  <a:srgbClr val="FF0000"/>
                </a:solidFill>
              </a:rPr>
              <a:t>questioned the continued general </a:t>
            </a:r>
            <a:r>
              <a:rPr lang="en-US" sz="2800" dirty="0" smtClean="0">
                <a:solidFill>
                  <a:srgbClr val="FF0000"/>
                </a:solidFill>
              </a:rPr>
              <a:t>effectiveness of </a:t>
            </a:r>
            <a:r>
              <a:rPr lang="en-US" sz="2800" dirty="0">
                <a:solidFill>
                  <a:srgbClr val="FF0000"/>
                </a:solidFill>
              </a:rPr>
              <a:t>antimicrobial agents</a:t>
            </a:r>
            <a:r>
              <a:rPr lang="en-US" sz="2800" dirty="0" smtClean="0">
                <a:solidFill>
                  <a:srgbClr val="FF0000"/>
                </a:solidFill>
              </a:rPr>
              <a:t>.’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57600" y="6324600"/>
            <a:ext cx="52353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Cohen, M. L. (1992). </a:t>
            </a:r>
            <a:r>
              <a:rPr lang="en-US" u="sng" dirty="0" smtClean="0"/>
              <a:t>Science </a:t>
            </a:r>
            <a:r>
              <a:rPr lang="en-US" b="1" u="sng" dirty="0"/>
              <a:t>257(5073): 1050-1055.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" y="152400"/>
            <a:ext cx="8961120" cy="1532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4618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25" t="54012"/>
          <a:stretch/>
        </p:blipFill>
        <p:spPr bwMode="auto">
          <a:xfrm>
            <a:off x="4191000" y="2209798"/>
            <a:ext cx="4957238" cy="4390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00" t="7118" b="46224"/>
          <a:stretch/>
        </p:blipFill>
        <p:spPr bwMode="auto">
          <a:xfrm>
            <a:off x="-76200" y="1033490"/>
            <a:ext cx="4625199" cy="4454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2400" y="6479208"/>
            <a:ext cx="2590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CDC Antimicrobial Threat Report 2013</a:t>
            </a:r>
            <a:endParaRPr lang="en-US" sz="1200" b="1" u="sng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Timeline of Antibiotic Resistance Events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02722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200" dirty="0" smtClean="0"/>
              <a:t>The post-antibiotic era: back to hand hygiene</a:t>
            </a:r>
            <a:endParaRPr lang="en-US" sz="32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6" r="7746" b="29558"/>
          <a:stretch/>
        </p:blipFill>
        <p:spPr bwMode="auto">
          <a:xfrm>
            <a:off x="-1" y="1395658"/>
            <a:ext cx="9172483" cy="456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3886200" y="6172200"/>
            <a:ext cx="4953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Davies, J. and D. Davies (2010). "Origins and Evolution of Antibiotic Resistance." </a:t>
            </a:r>
            <a:r>
              <a:rPr lang="en-US" sz="1200" u="sng" dirty="0"/>
              <a:t>Microbiology and Molecular Biology Reviews </a:t>
            </a:r>
            <a:r>
              <a:rPr lang="en-US" sz="1200" b="1" u="sng" dirty="0"/>
              <a:t>74(3): 417-433.</a:t>
            </a:r>
          </a:p>
        </p:txBody>
      </p:sp>
    </p:spTree>
    <p:extLst>
      <p:ext uri="{BB962C8B-B14F-4D97-AF65-F5344CB8AC3E}">
        <p14:creationId xmlns:p14="http://schemas.microsoft.com/office/powerpoint/2010/main" val="3681281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4" y="609600"/>
            <a:ext cx="3887336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480" y="0"/>
            <a:ext cx="5303520" cy="6861373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0611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Impact of antimicrobial resistance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334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Increased morbidity, mortality, and costs</a:t>
            </a:r>
          </a:p>
          <a:p>
            <a:pPr lvl="1"/>
            <a:r>
              <a:rPr lang="en-US" sz="2400" dirty="0" smtClean="0"/>
              <a:t>Use of less-effective antimicrobials</a:t>
            </a:r>
          </a:p>
          <a:p>
            <a:pPr lvl="1"/>
            <a:r>
              <a:rPr lang="en-US" sz="2400" dirty="0" smtClean="0"/>
              <a:t>Delay in appropriate therapy</a:t>
            </a:r>
          </a:p>
          <a:p>
            <a:r>
              <a:rPr lang="en-US" sz="2800" dirty="0" smtClean="0"/>
              <a:t>Drug resistance and virulence</a:t>
            </a:r>
          </a:p>
          <a:p>
            <a:pPr lvl="1"/>
            <a:r>
              <a:rPr lang="en-US" sz="2400" dirty="0" smtClean="0"/>
              <a:t>Certain drug-resistant organisms cause disease only under antibiotic selection pressure. </a:t>
            </a:r>
            <a:r>
              <a:rPr lang="en-US" sz="2400" i="1" dirty="0" smtClean="0"/>
              <a:t>C. </a:t>
            </a:r>
            <a:r>
              <a:rPr lang="en-US" sz="2400" i="1" dirty="0" err="1" smtClean="0"/>
              <a:t>difficile</a:t>
            </a:r>
            <a:r>
              <a:rPr lang="en-US" sz="2400" i="1" dirty="0"/>
              <a:t>;</a:t>
            </a:r>
            <a:r>
              <a:rPr lang="en-US" sz="2400" i="1" dirty="0" smtClean="0"/>
              <a:t> Salmonella</a:t>
            </a:r>
            <a:endParaRPr lang="en-US" sz="2400" dirty="0" smtClean="0"/>
          </a:p>
          <a:p>
            <a:pPr lvl="1"/>
            <a:r>
              <a:rPr lang="en-US" sz="2400" dirty="0" smtClean="0"/>
              <a:t>Certain drug-resistant organisms are intrinsically more virulent. </a:t>
            </a:r>
            <a:r>
              <a:rPr lang="en-US" sz="2400" i="1" dirty="0" smtClean="0"/>
              <a:t>Certain gram-negative bacteria.</a:t>
            </a:r>
          </a:p>
          <a:p>
            <a:pPr lvl="1"/>
            <a:r>
              <a:rPr lang="en-US" sz="2400" dirty="0" smtClean="0"/>
              <a:t>Other drug-resistant organisms are less fit, and only proliferate under drug-selection pressure. </a:t>
            </a:r>
            <a:r>
              <a:rPr lang="en-US" sz="2400" i="1" dirty="0" smtClean="0"/>
              <a:t>Drug resistant HIV strains.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089354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Impact of antimicrobial resistance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3340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dirty="0" smtClean="0"/>
          </a:p>
          <a:p>
            <a:r>
              <a:rPr lang="en-US" sz="2800" dirty="0" smtClean="0"/>
              <a:t>Drug resistance and transmission</a:t>
            </a:r>
          </a:p>
          <a:p>
            <a:pPr lvl="1"/>
            <a:r>
              <a:rPr lang="en-US" sz="2400" dirty="0" smtClean="0"/>
              <a:t>If antimicrobial treatment is ineffective, patients harboring the disease can continue to transmit. </a:t>
            </a:r>
            <a:r>
              <a:rPr lang="en-US" sz="2400" i="1" dirty="0" smtClean="0"/>
              <a:t>M. tuberculosis; N. </a:t>
            </a:r>
            <a:r>
              <a:rPr lang="en-US" sz="2400" i="1" dirty="0" err="1" smtClean="0"/>
              <a:t>gonorrhoeae</a:t>
            </a:r>
            <a:endParaRPr lang="en-US" sz="2400" dirty="0" smtClean="0"/>
          </a:p>
          <a:p>
            <a:pPr lvl="1"/>
            <a:r>
              <a:rPr lang="en-US" sz="2400" dirty="0" smtClean="0"/>
              <a:t>In individuals colonized with drug-resistant organisms, antimicrobials can kill the competing organisms and allow the resistant organisms to proliferate, persist, and spread. </a:t>
            </a:r>
            <a:r>
              <a:rPr lang="en-US" sz="2400" i="1" dirty="0" smtClean="0"/>
              <a:t>C. </a:t>
            </a:r>
            <a:r>
              <a:rPr lang="en-US" sz="2400" i="1" dirty="0" err="1" smtClean="0"/>
              <a:t>difficile</a:t>
            </a:r>
            <a:r>
              <a:rPr lang="en-US" sz="2400" i="1" dirty="0" smtClean="0"/>
              <a:t>; Salmonella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53747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Factors promoting emergence, persistence, and transmission of antimicrobial-resistant bacteria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Microbial characteristics</a:t>
            </a:r>
          </a:p>
          <a:p>
            <a:pPr lvl="1"/>
            <a:r>
              <a:rPr lang="en-US" dirty="0" smtClean="0"/>
              <a:t>Propensity to exchange genetic material</a:t>
            </a:r>
          </a:p>
          <a:p>
            <a:pPr lvl="2"/>
            <a:r>
              <a:rPr lang="en-US" dirty="0" smtClean="0"/>
              <a:t>Plasmids, esp. in gram negative bacteria</a:t>
            </a:r>
          </a:p>
          <a:p>
            <a:pPr lvl="1"/>
            <a:r>
              <a:rPr lang="en-US" dirty="0" smtClean="0"/>
              <a:t>Intrinsic resistance</a:t>
            </a:r>
          </a:p>
          <a:p>
            <a:pPr lvl="2"/>
            <a:r>
              <a:rPr lang="en-US" i="1" dirty="0" smtClean="0"/>
              <a:t>Enterococci; C. </a:t>
            </a:r>
            <a:r>
              <a:rPr lang="en-US" i="1" dirty="0" err="1" smtClean="0"/>
              <a:t>difficile</a:t>
            </a:r>
            <a:endParaRPr lang="en-US" i="1" dirty="0" smtClean="0"/>
          </a:p>
          <a:p>
            <a:pPr lvl="1"/>
            <a:r>
              <a:rPr lang="en-US" dirty="0" smtClean="0"/>
              <a:t>Environmental hardiness</a:t>
            </a:r>
          </a:p>
          <a:p>
            <a:pPr lvl="2"/>
            <a:r>
              <a:rPr lang="en-US" i="1" dirty="0" smtClean="0"/>
              <a:t>C. </a:t>
            </a:r>
            <a:r>
              <a:rPr lang="en-US" i="1" dirty="0" err="1" smtClean="0"/>
              <a:t>difficile</a:t>
            </a:r>
            <a:r>
              <a:rPr lang="en-US" i="1" dirty="0" smtClean="0"/>
              <a:t>, other bacteria</a:t>
            </a:r>
          </a:p>
          <a:p>
            <a:pPr lvl="1"/>
            <a:r>
              <a:rPr lang="en-US" dirty="0" smtClean="0"/>
              <a:t>Ability to colonize and to infect</a:t>
            </a:r>
          </a:p>
          <a:p>
            <a:pPr lvl="2"/>
            <a:r>
              <a:rPr lang="en-US" dirty="0" smtClean="0"/>
              <a:t>Colonization = persistence</a:t>
            </a:r>
          </a:p>
          <a:p>
            <a:pPr lvl="2"/>
            <a:r>
              <a:rPr lang="en-US" dirty="0" smtClean="0"/>
              <a:t>Infection may promote more efficient transmission</a:t>
            </a:r>
          </a:p>
          <a:p>
            <a:pPr lvl="2"/>
            <a:r>
              <a:rPr lang="en-US" dirty="0" smtClean="0"/>
              <a:t>TB, other bacteria as examples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276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343400" y="624840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Levy, S. B. and B. Marshall (2004). "Antibacterial resistance worldwide: causes, challenges and responses." </a:t>
            </a:r>
            <a:r>
              <a:rPr lang="en-US" sz="1200" u="sng" dirty="0"/>
              <a:t>Nat Med.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80999"/>
            <a:ext cx="9070843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54332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Number of unique </a:t>
            </a:r>
            <a:r>
              <a:rPr lang="el-GR" sz="3200" dirty="0" smtClean="0"/>
              <a:t>β</a:t>
            </a:r>
            <a:r>
              <a:rPr lang="en-US" sz="3200" dirty="0" smtClean="0"/>
              <a:t>-lactamases identified, since the introduction of </a:t>
            </a:r>
            <a:r>
              <a:rPr lang="el-GR" sz="3200" dirty="0" smtClean="0"/>
              <a:t>β</a:t>
            </a:r>
            <a:r>
              <a:rPr lang="en-US" sz="3200" dirty="0" smtClean="0"/>
              <a:t>-lactam antibiotics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8686800" cy="4690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886200" y="6172200"/>
            <a:ext cx="4953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Davies, J. and D. Davies (2010). "Origins and Evolution of Antibiotic Resistance." </a:t>
            </a:r>
            <a:r>
              <a:rPr lang="en-US" sz="1200" u="sng" dirty="0"/>
              <a:t>Microbiology and Molecular Biology Reviews </a:t>
            </a:r>
            <a:r>
              <a:rPr lang="en-US" sz="1200" b="1" u="sng" dirty="0"/>
              <a:t>74(3): 417-433.</a:t>
            </a:r>
          </a:p>
        </p:txBody>
      </p:sp>
    </p:spTree>
    <p:extLst>
      <p:ext uri="{BB962C8B-B14F-4D97-AF65-F5344CB8AC3E}">
        <p14:creationId xmlns:p14="http://schemas.microsoft.com/office/powerpoint/2010/main" val="17907126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343400" y="624840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Levy, S. B. and B. Marshall (2004). "Antibacterial resistance worldwide: causes, challenges and responses." </a:t>
            </a:r>
            <a:r>
              <a:rPr lang="en-US" sz="1200" u="sng" dirty="0"/>
              <a:t>Nat Med.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" y="152400"/>
            <a:ext cx="8869680" cy="6032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97571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" y="1138238"/>
            <a:ext cx="9052560" cy="4077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400800" y="6479208"/>
            <a:ext cx="2590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CDC Antimicrobial Threat Report 2013</a:t>
            </a:r>
            <a:endParaRPr lang="en-US" sz="1200" b="1" u="sng" dirty="0"/>
          </a:p>
        </p:txBody>
      </p:sp>
    </p:spTree>
    <p:extLst>
      <p:ext uri="{BB962C8B-B14F-4D97-AF65-F5344CB8AC3E}">
        <p14:creationId xmlns:p14="http://schemas.microsoft.com/office/powerpoint/2010/main" val="28159452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Factors promoting emergence, persistence, and transmission of antimicrobial-resistant bacteria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Reservoir</a:t>
            </a:r>
          </a:p>
          <a:p>
            <a:pPr lvl="1"/>
            <a:r>
              <a:rPr lang="en-US" dirty="0" smtClean="0"/>
              <a:t>Animate (patients, health care workers) or inanimate (fomites)</a:t>
            </a:r>
          </a:p>
          <a:p>
            <a:pPr lvl="1"/>
            <a:r>
              <a:rPr lang="en-US" dirty="0" smtClean="0"/>
              <a:t>Persistence to transmit</a:t>
            </a:r>
          </a:p>
          <a:p>
            <a:pPr lvl="1"/>
            <a:r>
              <a:rPr lang="en-US" dirty="0" smtClean="0"/>
              <a:t>Development of resistance </a:t>
            </a:r>
          </a:p>
          <a:p>
            <a:pPr lvl="2"/>
            <a:r>
              <a:rPr lang="en-US" dirty="0" smtClean="0"/>
              <a:t>e.g. through exchange of genetic material</a:t>
            </a:r>
          </a:p>
          <a:p>
            <a:r>
              <a:rPr lang="en-US" dirty="0" smtClean="0"/>
              <a:t>Antimicrobial use</a:t>
            </a:r>
          </a:p>
          <a:p>
            <a:pPr lvl="1"/>
            <a:r>
              <a:rPr lang="en-US" dirty="0" smtClean="0"/>
              <a:t>Selection pressure </a:t>
            </a:r>
          </a:p>
          <a:p>
            <a:pPr lvl="2"/>
            <a:r>
              <a:rPr lang="en-US" dirty="0" smtClean="0"/>
              <a:t>Augmented effect with broad-spectrum antimicrobial agents</a:t>
            </a:r>
          </a:p>
          <a:p>
            <a:pPr lvl="1"/>
            <a:r>
              <a:rPr lang="en-US" dirty="0" smtClean="0"/>
              <a:t>Risk varies with antimicrobial agent, dose, duration,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8609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1533993"/>
            <a:ext cx="792480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Saliva and fecal samples from two health human volunteers who had not taken antibiotics for at least 1 year. </a:t>
            </a:r>
          </a:p>
          <a:p>
            <a:r>
              <a:rPr lang="en-US" dirty="0" smtClean="0"/>
              <a:t>The healthy human </a:t>
            </a:r>
            <a:r>
              <a:rPr lang="en-US" dirty="0" err="1" smtClean="0"/>
              <a:t>microbiome</a:t>
            </a:r>
            <a:r>
              <a:rPr lang="en-US" dirty="0" smtClean="0"/>
              <a:t> serves as an immense reservoir of antibiotic resistance genes.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Antibiotic resistance is within us</a:t>
            </a:r>
            <a:endParaRPr lang="en-US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3"/>
          <a:stretch/>
        </p:blipFill>
        <p:spPr bwMode="auto">
          <a:xfrm>
            <a:off x="600075" y="2734322"/>
            <a:ext cx="7486650" cy="3704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378781" y="6393194"/>
            <a:ext cx="64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/>
              <a:t>Sommer</a:t>
            </a:r>
            <a:r>
              <a:rPr lang="en-US" sz="1200" dirty="0"/>
              <a:t>, M. O. A., G. </a:t>
            </a:r>
            <a:r>
              <a:rPr lang="en-US" sz="1200" dirty="0" err="1"/>
              <a:t>Dantas</a:t>
            </a:r>
            <a:r>
              <a:rPr lang="en-US" sz="1200" dirty="0"/>
              <a:t>, et al. (2009). "Functional Characterization of the Antibiotic Resistance Reservoir in the Human </a:t>
            </a:r>
            <a:r>
              <a:rPr lang="en-US" sz="1200" dirty="0" err="1"/>
              <a:t>Microflora</a:t>
            </a:r>
            <a:r>
              <a:rPr lang="en-US" sz="1200" dirty="0"/>
              <a:t>." </a:t>
            </a:r>
            <a:r>
              <a:rPr lang="en-US" sz="1200" u="sng" dirty="0"/>
              <a:t>Science </a:t>
            </a:r>
            <a:r>
              <a:rPr lang="en-US" sz="1200" b="1" u="sng" dirty="0"/>
              <a:t>325(5944): 1128-1131.</a:t>
            </a:r>
          </a:p>
        </p:txBody>
      </p:sp>
    </p:spTree>
    <p:extLst>
      <p:ext uri="{BB962C8B-B14F-4D97-AF65-F5344CB8AC3E}">
        <p14:creationId xmlns:p14="http://schemas.microsoft.com/office/powerpoint/2010/main" val="32040052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0" y="1600200"/>
            <a:ext cx="4038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Highly diverse antibiotic resistance genes identified in 30,000 year-old DNA.</a:t>
            </a:r>
          </a:p>
          <a:p>
            <a:pPr marL="0" indent="0">
              <a:buNone/>
            </a:pPr>
            <a:r>
              <a:rPr lang="en-US" dirty="0" smtClean="0"/>
              <a:t>Genes encode resistance to tetracycline, B-lactam, and glycopeptide antibiotics. </a:t>
            </a:r>
            <a:endParaRPr lang="en-US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" y="304799"/>
            <a:ext cx="4389120" cy="6202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04799"/>
            <a:ext cx="5829300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267200" y="609600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err="1" smtClean="0"/>
              <a:t>D'Costa</a:t>
            </a:r>
            <a:r>
              <a:rPr lang="en-US" sz="1400" dirty="0"/>
              <a:t>, V. M., C. E. King, et al. (2011). "Antibiotic resistance is ancient." </a:t>
            </a:r>
            <a:r>
              <a:rPr lang="en-US" sz="1400" u="sng" dirty="0"/>
              <a:t>Nature </a:t>
            </a:r>
            <a:r>
              <a:rPr lang="en-US" sz="1400" b="1" u="sng" dirty="0"/>
              <a:t>477(7365): 457-461.</a:t>
            </a:r>
          </a:p>
        </p:txBody>
      </p:sp>
    </p:spTree>
    <p:extLst>
      <p:ext uri="{BB962C8B-B14F-4D97-AF65-F5344CB8AC3E}">
        <p14:creationId xmlns:p14="http://schemas.microsoft.com/office/powerpoint/2010/main" val="2741979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Antibiotic resistance is all around us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90600"/>
            <a:ext cx="6492240" cy="5555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400800" y="6479208"/>
            <a:ext cx="2590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CDC Antimicrobial Threat Report 2013</a:t>
            </a:r>
            <a:endParaRPr lang="en-US" sz="1200" b="1" u="sng" dirty="0"/>
          </a:p>
        </p:txBody>
      </p:sp>
    </p:spTree>
    <p:extLst>
      <p:ext uri="{BB962C8B-B14F-4D97-AF65-F5344CB8AC3E}">
        <p14:creationId xmlns:p14="http://schemas.microsoft.com/office/powerpoint/2010/main" val="2420420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21931"/>
            <a:ext cx="7439025" cy="634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839" y="609600"/>
            <a:ext cx="3048000" cy="21336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/>
              <a:t>Antibiotic resistance is around us: environmental reservoirs and </a:t>
            </a:r>
            <a:r>
              <a:rPr lang="en-US" sz="3200" dirty="0" smtClean="0"/>
              <a:t>dissemination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152400" y="4724400"/>
            <a:ext cx="1371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Davies, J. and D. Davies (2010). "Origins and Evolution of Antibiotic Resistance." </a:t>
            </a:r>
            <a:r>
              <a:rPr lang="en-US" sz="1200" u="sng" dirty="0"/>
              <a:t>Microbiology and Molecular Biology Reviews </a:t>
            </a:r>
            <a:r>
              <a:rPr lang="en-US" sz="1200" b="1" u="sng" dirty="0"/>
              <a:t>74(3): 417-433.</a:t>
            </a:r>
          </a:p>
        </p:txBody>
      </p:sp>
    </p:spTree>
    <p:extLst>
      <p:ext uri="{BB962C8B-B14F-4D97-AF65-F5344CB8AC3E}">
        <p14:creationId xmlns:p14="http://schemas.microsoft.com/office/powerpoint/2010/main" val="36055047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Factors promoting emergence, persistence, and transmission of antimicrobial-resistant bacteria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Societal and technological changes</a:t>
            </a:r>
          </a:p>
          <a:p>
            <a:pPr lvl="1"/>
            <a:r>
              <a:rPr lang="en-US" dirty="0" smtClean="0"/>
              <a:t>Transportation and travel</a:t>
            </a:r>
          </a:p>
          <a:p>
            <a:pPr lvl="2"/>
            <a:r>
              <a:rPr lang="en-US" dirty="0" smtClean="0"/>
              <a:t>Foods harboring resistant organisms</a:t>
            </a:r>
          </a:p>
          <a:p>
            <a:pPr lvl="2"/>
            <a:r>
              <a:rPr lang="en-US" dirty="0" smtClean="0"/>
              <a:t>Individuals harboring resistant organisms</a:t>
            </a:r>
          </a:p>
          <a:p>
            <a:pPr lvl="3"/>
            <a:r>
              <a:rPr lang="en-US" dirty="0" smtClean="0"/>
              <a:t>NDM, XDR TB</a:t>
            </a:r>
          </a:p>
          <a:p>
            <a:pPr lvl="1"/>
            <a:r>
              <a:rPr lang="en-US" dirty="0" smtClean="0"/>
              <a:t>Devices, equipment, fomites harboring resistant organisms</a:t>
            </a:r>
          </a:p>
          <a:p>
            <a:pPr lvl="1"/>
            <a:r>
              <a:rPr lang="en-US" dirty="0" smtClean="0"/>
              <a:t>Improved hygiene, sanitation, nutrition, enhanced environmental cleaning</a:t>
            </a:r>
          </a:p>
          <a:p>
            <a:pPr lvl="2"/>
            <a:r>
              <a:rPr lang="en-US" dirty="0" smtClean="0"/>
              <a:t>When not </a:t>
            </a:r>
            <a:r>
              <a:rPr lang="en-US" dirty="0" err="1" smtClean="0"/>
              <a:t>maintainted</a:t>
            </a:r>
            <a:r>
              <a:rPr lang="en-US" dirty="0" smtClean="0"/>
              <a:t>, opportunity for transmission</a:t>
            </a:r>
          </a:p>
          <a:p>
            <a:pPr lvl="3"/>
            <a:r>
              <a:rPr lang="en-US" dirty="0" smtClean="0"/>
              <a:t>MDR TB and homelessness</a:t>
            </a:r>
          </a:p>
          <a:p>
            <a:pPr lvl="1"/>
            <a:r>
              <a:rPr lang="en-US" dirty="0" smtClean="0"/>
              <a:t>Growth in population at risk of transmission or disease</a:t>
            </a:r>
          </a:p>
          <a:p>
            <a:pPr lvl="2"/>
            <a:r>
              <a:rPr lang="en-US" dirty="0" smtClean="0"/>
              <a:t>Elderly, immune compromised, day care centers</a:t>
            </a:r>
          </a:p>
          <a:p>
            <a:r>
              <a:rPr lang="en-US" dirty="0" smtClean="0"/>
              <a:t>Economic changes – erosion of TB control programs</a:t>
            </a:r>
          </a:p>
          <a:p>
            <a:r>
              <a:rPr lang="en-US" dirty="0" smtClean="0"/>
              <a:t>Behavioral changes – sexually-transmitted diseases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9623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298" y="107523"/>
            <a:ext cx="6478524" cy="6665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590800" cy="23923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CDC Antimicrobial Threat Report 2013</a:t>
            </a:r>
            <a:endParaRPr lang="en-US" sz="3200" dirty="0"/>
          </a:p>
        </p:txBody>
      </p:sp>
      <p:sp>
        <p:nvSpPr>
          <p:cNvPr id="7" name="Rectangle 6"/>
          <p:cNvSpPr/>
          <p:nvPr/>
        </p:nvSpPr>
        <p:spPr>
          <a:xfrm>
            <a:off x="152400" y="6467176"/>
            <a:ext cx="2590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CDC Antimicrobial Threat Report 2013</a:t>
            </a:r>
            <a:endParaRPr lang="en-US" sz="1200" b="1" u="sng" dirty="0"/>
          </a:p>
        </p:txBody>
      </p:sp>
    </p:spTree>
    <p:extLst>
      <p:ext uri="{BB962C8B-B14F-4D97-AF65-F5344CB8AC3E}">
        <p14:creationId xmlns:p14="http://schemas.microsoft.com/office/powerpoint/2010/main" val="40046215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Prevention and control of antimicrobial resistance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Healthcare infection control</a:t>
            </a:r>
          </a:p>
          <a:p>
            <a:r>
              <a:rPr lang="en-US" dirty="0" smtClean="0"/>
              <a:t>Prevention </a:t>
            </a:r>
            <a:r>
              <a:rPr lang="en-US" dirty="0"/>
              <a:t>of infection</a:t>
            </a:r>
          </a:p>
          <a:p>
            <a:pPr lvl="1"/>
            <a:r>
              <a:rPr lang="en-US" dirty="0"/>
              <a:t>Vaccines</a:t>
            </a:r>
          </a:p>
          <a:p>
            <a:pPr lvl="1"/>
            <a:r>
              <a:rPr lang="en-US" dirty="0"/>
              <a:t>Improved sanitation and hygiene in the community</a:t>
            </a:r>
          </a:p>
          <a:p>
            <a:pPr lvl="1"/>
            <a:r>
              <a:rPr lang="en-US" dirty="0"/>
              <a:t>Agricultural and animal husbandry practices</a:t>
            </a:r>
          </a:p>
          <a:p>
            <a:pPr lvl="1"/>
            <a:r>
              <a:rPr lang="en-US" dirty="0"/>
              <a:t>System-wide, regional, and global approaches</a:t>
            </a:r>
          </a:p>
          <a:p>
            <a:pPr lvl="1"/>
            <a:r>
              <a:rPr lang="en-US" dirty="0"/>
              <a:t>Data and surveillance</a:t>
            </a:r>
          </a:p>
          <a:p>
            <a:r>
              <a:rPr lang="en-US" dirty="0" smtClean="0"/>
              <a:t>Rapid </a:t>
            </a:r>
            <a:r>
              <a:rPr lang="en-US" dirty="0"/>
              <a:t>diagnosis</a:t>
            </a:r>
          </a:p>
          <a:p>
            <a:pPr lvl="1"/>
            <a:r>
              <a:rPr lang="en-US" dirty="0"/>
              <a:t>Molecular tests, DNA probes, PCR</a:t>
            </a:r>
          </a:p>
          <a:p>
            <a:pPr lvl="1"/>
            <a:r>
              <a:rPr lang="en-US" dirty="0"/>
              <a:t>MALDI-TOF</a:t>
            </a:r>
          </a:p>
          <a:p>
            <a:pPr lvl="2"/>
            <a:r>
              <a:rPr lang="en-US" dirty="0"/>
              <a:t>Matrix-Assisted Laser Desorption/Ionization-Time Of Flight </a:t>
            </a:r>
          </a:p>
          <a:p>
            <a:pPr lvl="2"/>
            <a:r>
              <a:rPr lang="en-US" dirty="0"/>
              <a:t>i.e., mass spectroscopy for identification of bacteria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8179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Prevention and control of antimicrobial resistance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Combination antimicrobial agents</a:t>
            </a:r>
          </a:p>
          <a:p>
            <a:pPr lvl="1"/>
            <a:r>
              <a:rPr lang="en-US" dirty="0"/>
              <a:t>HIV, M. </a:t>
            </a:r>
            <a:r>
              <a:rPr lang="en-US" dirty="0" err="1"/>
              <a:t>tb</a:t>
            </a:r>
            <a:endParaRPr lang="en-US" dirty="0"/>
          </a:p>
          <a:p>
            <a:r>
              <a:rPr lang="en-US" dirty="0"/>
              <a:t>New antimicrobial agents for control</a:t>
            </a:r>
          </a:p>
          <a:p>
            <a:pPr lvl="1"/>
            <a:r>
              <a:rPr lang="en-US" dirty="0"/>
              <a:t>New agents fewer and further between</a:t>
            </a:r>
          </a:p>
          <a:p>
            <a:pPr lvl="1"/>
            <a:r>
              <a:rPr lang="en-US" dirty="0"/>
              <a:t>Useful for treatment</a:t>
            </a:r>
          </a:p>
          <a:p>
            <a:pPr lvl="1"/>
            <a:r>
              <a:rPr lang="en-US" dirty="0"/>
              <a:t>Risk of resistance with </a:t>
            </a:r>
            <a:r>
              <a:rPr lang="en-US" dirty="0" smtClean="0"/>
              <a:t>use</a:t>
            </a:r>
          </a:p>
          <a:p>
            <a:r>
              <a:rPr lang="en-US" dirty="0" smtClean="0"/>
              <a:t>Rapid </a:t>
            </a:r>
            <a:r>
              <a:rPr lang="en-US" dirty="0"/>
              <a:t>diagnosis</a:t>
            </a:r>
          </a:p>
          <a:p>
            <a:pPr lvl="1"/>
            <a:r>
              <a:rPr lang="en-US" dirty="0"/>
              <a:t>Molecular tests, DNA probes, PCR</a:t>
            </a:r>
          </a:p>
          <a:p>
            <a:pPr lvl="1"/>
            <a:r>
              <a:rPr lang="en-US" dirty="0"/>
              <a:t>MALDI-TOF</a:t>
            </a:r>
          </a:p>
          <a:p>
            <a:pPr lvl="2"/>
            <a:r>
              <a:rPr lang="en-US" dirty="0"/>
              <a:t>Matrix-Assisted Laser Desorption/Ionization-Time Of Flight </a:t>
            </a:r>
          </a:p>
          <a:p>
            <a:pPr lvl="2"/>
            <a:r>
              <a:rPr lang="en-US" dirty="0"/>
              <a:t>i.e., mass spectroscopy for identification of bacteria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8179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Prevention and control of </a:t>
            </a:r>
            <a:r>
              <a:rPr lang="en-US" dirty="0"/>
              <a:t>a</a:t>
            </a:r>
            <a:r>
              <a:rPr lang="en-US" dirty="0" smtClean="0"/>
              <a:t>ntimicrobial resistance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Antimicrobial stewardship</a:t>
            </a:r>
          </a:p>
          <a:p>
            <a:pPr lvl="1"/>
            <a:r>
              <a:rPr lang="en-US" dirty="0" smtClean="0"/>
              <a:t>Limiting inappropriate use of antimicrobials</a:t>
            </a:r>
          </a:p>
          <a:p>
            <a:pPr lvl="1"/>
            <a:r>
              <a:rPr lang="en-US" dirty="0" smtClean="0"/>
              <a:t>Limiting duration of therapy</a:t>
            </a:r>
          </a:p>
          <a:p>
            <a:pPr lvl="1"/>
            <a:r>
              <a:rPr lang="en-US" dirty="0" smtClean="0"/>
              <a:t>Surveillance data</a:t>
            </a:r>
          </a:p>
          <a:p>
            <a:pPr lvl="2"/>
            <a:r>
              <a:rPr lang="en-US" dirty="0" smtClean="0"/>
              <a:t>Guide selection of antimicrobials</a:t>
            </a:r>
          </a:p>
          <a:p>
            <a:pPr lvl="2"/>
            <a:r>
              <a:rPr lang="en-US" dirty="0" smtClean="0"/>
              <a:t>Identify risk factors, areas for intervention</a:t>
            </a:r>
          </a:p>
        </p:txBody>
      </p:sp>
    </p:spTree>
    <p:extLst>
      <p:ext uri="{BB962C8B-B14F-4D97-AF65-F5344CB8AC3E}">
        <p14:creationId xmlns:p14="http://schemas.microsoft.com/office/powerpoint/2010/main" val="39870869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87"/>
          <a:stretch/>
        </p:blipFill>
        <p:spPr bwMode="auto">
          <a:xfrm>
            <a:off x="1066800" y="1113307"/>
            <a:ext cx="6629400" cy="4677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Fewer antibiotics being developed and approved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1524000" y="6019800"/>
            <a:ext cx="7391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/>
              <a:t>Spellberg</a:t>
            </a:r>
            <a:r>
              <a:rPr lang="en-US" sz="1400" dirty="0"/>
              <a:t>, B., R. </a:t>
            </a:r>
            <a:r>
              <a:rPr lang="en-US" sz="1400" dirty="0" err="1"/>
              <a:t>Guidos</a:t>
            </a:r>
            <a:r>
              <a:rPr lang="en-US" sz="1400" dirty="0"/>
              <a:t>, et al. (2008). "The Epidemic of Antibiotic-Resistant Infections: A Call to Action for the Medical Community from the Infectious Diseases Society of America." </a:t>
            </a:r>
            <a:r>
              <a:rPr lang="en-US" sz="1400" u="sng" dirty="0"/>
              <a:t>Clinical Infectious Diseases </a:t>
            </a:r>
            <a:r>
              <a:rPr lang="en-US" sz="1400" b="1" u="sng" dirty="0"/>
              <a:t>46(2): 155-164.</a:t>
            </a:r>
          </a:p>
        </p:txBody>
      </p:sp>
    </p:spTree>
    <p:extLst>
      <p:ext uri="{BB962C8B-B14F-4D97-AF65-F5344CB8AC3E}">
        <p14:creationId xmlns:p14="http://schemas.microsoft.com/office/powerpoint/2010/main" val="7069861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079"/>
          <a:stretch/>
        </p:blipFill>
        <p:spPr bwMode="auto">
          <a:xfrm>
            <a:off x="76200" y="9"/>
            <a:ext cx="4754880" cy="85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62000"/>
            <a:ext cx="4297680" cy="5925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9306" y="6172200"/>
            <a:ext cx="1968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Urinary tract </a:t>
            </a:r>
            <a:r>
              <a:rPr lang="en-US" i="1" dirty="0" smtClean="0"/>
              <a:t>E. coli</a:t>
            </a:r>
            <a:endParaRPr lang="en-US" dirty="0"/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483" y="114839"/>
            <a:ext cx="4480560" cy="5981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16763" y="5919282"/>
            <a:ext cx="2296334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Respiratory tract bacteria</a:t>
            </a:r>
            <a:endParaRPr lang="en-US" sz="1600" dirty="0"/>
          </a:p>
        </p:txBody>
      </p:sp>
      <p:sp>
        <p:nvSpPr>
          <p:cNvPr id="4" name="Rectangle 3"/>
          <p:cNvSpPr/>
          <p:nvPr/>
        </p:nvSpPr>
        <p:spPr>
          <a:xfrm>
            <a:off x="4191000" y="6257836"/>
            <a:ext cx="44196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/>
              <a:t>Costelloe</a:t>
            </a:r>
            <a:r>
              <a:rPr lang="en-US" sz="1100" dirty="0"/>
              <a:t>, C., C. Metcalfe, et al. (2010). "Effect of antibiotic prescribing in primary care on antimicrobial resistance in individual patients: systematic review and meta-analysis." </a:t>
            </a:r>
            <a:r>
              <a:rPr lang="en-US" sz="1100" u="sng" dirty="0"/>
              <a:t>BMJ </a:t>
            </a:r>
            <a:r>
              <a:rPr lang="en-US" sz="1100" b="1" u="sng" dirty="0"/>
              <a:t>340.</a:t>
            </a:r>
          </a:p>
        </p:txBody>
      </p:sp>
    </p:spTree>
    <p:extLst>
      <p:ext uri="{BB962C8B-B14F-4D97-AF65-F5344CB8AC3E}">
        <p14:creationId xmlns:p14="http://schemas.microsoft.com/office/powerpoint/2010/main" val="11156360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Antimicrobial stewardship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6257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06762"/>
          </a:xfrm>
        </p:spPr>
        <p:txBody>
          <a:bodyPr/>
          <a:lstStyle/>
          <a:p>
            <a:r>
              <a:rPr lang="en-US" dirty="0" smtClean="0"/>
              <a:t>NYULMC Antimicrobial Stewardship Program (ASP)</a:t>
            </a:r>
            <a:br>
              <a:rPr lang="en-US" dirty="0" smtClean="0"/>
            </a:br>
            <a:r>
              <a:rPr lang="en-US" dirty="0" smtClean="0"/>
              <a:t>Phone: </a:t>
            </a:r>
            <a:r>
              <a:rPr lang="en-US" b="1" u="sng" dirty="0" smtClean="0">
                <a:solidFill>
                  <a:srgbClr val="7030A0"/>
                </a:solidFill>
              </a:rPr>
              <a:t>212-263-1169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600" dirty="0" smtClean="0"/>
              <a:t>8am to 10pm, 7 days-a-week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(questions, antibiotic approvals)</a:t>
            </a:r>
            <a:endParaRPr lang="en-US" dirty="0" smtClean="0"/>
          </a:p>
        </p:txBody>
      </p:sp>
      <p:sp>
        <p:nvSpPr>
          <p:cNvPr id="3075" name="Subtitle 4"/>
          <p:cNvSpPr>
            <a:spLocks noGrp="1"/>
          </p:cNvSpPr>
          <p:nvPr>
            <p:ph sz="half" idx="1"/>
          </p:nvPr>
        </p:nvSpPr>
        <p:spPr>
          <a:xfrm>
            <a:off x="457200" y="3962400"/>
            <a:ext cx="4038600" cy="2163763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r>
              <a:rPr lang="fr-FR" sz="2000" u="sng" dirty="0" smtClean="0"/>
              <a:t>ASP:</a:t>
            </a:r>
          </a:p>
          <a:p>
            <a:pPr>
              <a:buFont typeface="Arial" pitchFamily="34" charset="0"/>
              <a:buNone/>
            </a:pPr>
            <a:r>
              <a:rPr lang="fr-FR" sz="2000" dirty="0" smtClean="0"/>
              <a:t>Donald Chen, MD	</a:t>
            </a:r>
            <a:endParaRPr lang="en-US" sz="2000" dirty="0" smtClean="0"/>
          </a:p>
          <a:p>
            <a:pPr>
              <a:buFont typeface="Arial" pitchFamily="34" charset="0"/>
              <a:buNone/>
            </a:pPr>
            <a:r>
              <a:rPr lang="fr-FR" sz="2000" dirty="0" smtClean="0"/>
              <a:t>Marco </a:t>
            </a:r>
            <a:r>
              <a:rPr lang="fr-FR" sz="2000" dirty="0" err="1" smtClean="0"/>
              <a:t>Scipione</a:t>
            </a:r>
            <a:r>
              <a:rPr lang="fr-FR" sz="2000" smtClean="0"/>
              <a:t>, PharmD	</a:t>
            </a:r>
            <a:endParaRPr lang="en-US" sz="2000" smtClean="0"/>
          </a:p>
          <a:p>
            <a:pPr>
              <a:buFont typeface="Arial" pitchFamily="34" charset="0"/>
              <a:buNone/>
            </a:pPr>
            <a:r>
              <a:rPr lang="fr-FR" sz="2000" smtClean="0"/>
              <a:t>Yanina Dubrovskaya, PharmD	</a:t>
            </a:r>
            <a:endParaRPr lang="en-US" sz="2000" smtClean="0"/>
          </a:p>
          <a:p>
            <a:pPr>
              <a:buFont typeface="Arial" pitchFamily="34" charset="0"/>
              <a:buNone/>
            </a:pPr>
            <a:r>
              <a:rPr lang="fr-FR" sz="2000" smtClean="0"/>
              <a:t>John Papadopoulos, PharmD</a:t>
            </a:r>
          </a:p>
        </p:txBody>
      </p:sp>
      <p:sp>
        <p:nvSpPr>
          <p:cNvPr id="3076" name="Content Placeholder 8"/>
          <p:cNvSpPr>
            <a:spLocks noGrp="1"/>
          </p:cNvSpPr>
          <p:nvPr>
            <p:ph sz="half" idx="2"/>
          </p:nvPr>
        </p:nvSpPr>
        <p:spPr>
          <a:xfrm>
            <a:off x="4648200" y="4038600"/>
            <a:ext cx="4038600" cy="2087563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r>
              <a:rPr lang="en-US" sz="2000" u="sng" dirty="0" smtClean="0"/>
              <a:t>Infectious Disease Fellows:</a:t>
            </a:r>
          </a:p>
          <a:p>
            <a:pPr>
              <a:buNone/>
            </a:pPr>
            <a:r>
              <a:rPr lang="en-US" sz="2000" dirty="0" err="1" smtClean="0"/>
              <a:t>Waridibo</a:t>
            </a:r>
            <a:r>
              <a:rPr lang="en-US" sz="2000" dirty="0" smtClean="0"/>
              <a:t> Allison, MD</a:t>
            </a:r>
          </a:p>
          <a:p>
            <a:pPr>
              <a:buNone/>
            </a:pPr>
            <a:r>
              <a:rPr lang="en-US" sz="2000" dirty="0" smtClean="0"/>
              <a:t>Matthew Akiyama, MD</a:t>
            </a:r>
          </a:p>
          <a:p>
            <a:pPr>
              <a:buNone/>
            </a:pPr>
            <a:r>
              <a:rPr lang="en-US" sz="2000" dirty="0" smtClean="0"/>
              <a:t>Jason </a:t>
            </a:r>
            <a:r>
              <a:rPr lang="en-US" sz="2000" dirty="0" err="1" smtClean="0"/>
              <a:t>Halperin</a:t>
            </a:r>
            <a:r>
              <a:rPr lang="en-US" sz="2000" dirty="0" smtClean="0"/>
              <a:t>, MD</a:t>
            </a:r>
          </a:p>
          <a:p>
            <a:pPr>
              <a:buNone/>
            </a:pPr>
            <a:r>
              <a:rPr lang="en-US" sz="2000" dirty="0" err="1" smtClean="0"/>
              <a:t>Oyebisi</a:t>
            </a:r>
            <a:r>
              <a:rPr lang="en-US" sz="2000" dirty="0" smtClean="0"/>
              <a:t> </a:t>
            </a:r>
            <a:r>
              <a:rPr lang="en-US" sz="2000" dirty="0" err="1" smtClean="0"/>
              <a:t>Jegede</a:t>
            </a:r>
            <a:r>
              <a:rPr lang="en-US" sz="2000" dirty="0" smtClean="0"/>
              <a:t>, MD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33600" y="6019800"/>
            <a:ext cx="46304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dirty="0" smtClean="0"/>
              <a:t>Website resources: </a:t>
            </a:r>
            <a:r>
              <a:rPr lang="en-US" dirty="0" smtClean="0">
                <a:hlinkClick r:id="rId3"/>
              </a:rPr>
              <a:t>http://abx.med.nyu.edu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20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ASP Roles and expertise</a:t>
            </a:r>
            <a:br>
              <a:rPr lang="en-US" dirty="0" smtClean="0"/>
            </a:br>
            <a:r>
              <a:rPr lang="en-US" sz="3600" dirty="0" smtClean="0"/>
              <a:t>Please call us…</a:t>
            </a:r>
            <a:endParaRPr lang="en-US" dirty="0" smtClean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Pre-approval for restricted antibiotics</a:t>
            </a:r>
          </a:p>
          <a:p>
            <a:r>
              <a:rPr lang="en-US" sz="2800" dirty="0" smtClean="0"/>
              <a:t>Audit &amp; feedback of antibiotic use to clinical teams</a:t>
            </a:r>
          </a:p>
          <a:p>
            <a:pPr eaLnBrk="1" hangingPunct="1"/>
            <a:r>
              <a:rPr lang="en-US" sz="2800" dirty="0" smtClean="0"/>
              <a:t>Dose adjustments</a:t>
            </a:r>
          </a:p>
          <a:p>
            <a:pPr eaLnBrk="1" hangingPunct="1"/>
            <a:r>
              <a:rPr lang="en-US" sz="2800" dirty="0" smtClean="0"/>
              <a:t>Interpreting peak/trough results</a:t>
            </a:r>
          </a:p>
          <a:p>
            <a:pPr eaLnBrk="1" hangingPunct="1"/>
            <a:r>
              <a:rPr lang="en-US" sz="2800" dirty="0" smtClean="0"/>
              <a:t>Interpreting MICs on culture sensitivities</a:t>
            </a:r>
          </a:p>
          <a:p>
            <a:pPr eaLnBrk="1" hangingPunct="1"/>
            <a:r>
              <a:rPr lang="en-US" sz="2800" dirty="0" smtClean="0"/>
              <a:t>Drug-drug interactions</a:t>
            </a:r>
          </a:p>
          <a:p>
            <a:pPr eaLnBrk="1" hangingPunct="1"/>
            <a:r>
              <a:rPr lang="en-US" sz="2800" dirty="0" smtClean="0"/>
              <a:t>Antimicrobial allergies and cross-reactivity</a:t>
            </a:r>
          </a:p>
          <a:p>
            <a:pPr eaLnBrk="1" hangingPunct="1"/>
            <a:r>
              <a:rPr lang="en-US" sz="2800" dirty="0" smtClean="0"/>
              <a:t>Resources on dosing, treatment, and prophylaxis</a:t>
            </a:r>
          </a:p>
          <a:p>
            <a:pPr eaLnBrk="1" hangingPunct="1"/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5178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Screen capture of ASP card</a:t>
            </a:r>
          </a:p>
        </p:txBody>
      </p:sp>
      <p:pic>
        <p:nvPicPr>
          <p:cNvPr id="1976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825" y="209550"/>
            <a:ext cx="8410575" cy="7486650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3066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3200" smtClean="0"/>
              <a:t>Website support: </a:t>
            </a:r>
            <a:r>
              <a:rPr lang="en-US" sz="3200" u="sng" smtClean="0">
                <a:solidFill>
                  <a:srgbClr val="0000FF"/>
                </a:solidFill>
              </a:rPr>
              <a:t>abx.med.nyu.edu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399" y="914400"/>
            <a:ext cx="8819535" cy="525780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2" name="Oval 1"/>
          <p:cNvSpPr/>
          <p:nvPr/>
        </p:nvSpPr>
        <p:spPr>
          <a:xfrm>
            <a:off x="76200" y="2819400"/>
            <a:ext cx="2601687" cy="1600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44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685800"/>
            <a:ext cx="9784080" cy="8154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4000" dirty="0" err="1" smtClean="0"/>
              <a:t>Vancomycin</a:t>
            </a:r>
            <a:r>
              <a:rPr lang="en-US" sz="4000" dirty="0" smtClean="0"/>
              <a:t> dosing and monitoring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5035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91440"/>
            <a:ext cx="8164073" cy="694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7710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NYULMC UTI guidelines</a:t>
            </a:r>
          </a:p>
        </p:txBody>
      </p:sp>
      <p:pic>
        <p:nvPicPr>
          <p:cNvPr id="1433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205" t="10101" r="2859" b="9084"/>
          <a:stretch>
            <a:fillRect/>
          </a:stretch>
        </p:blipFill>
        <p:spPr>
          <a:xfrm>
            <a:off x="914400" y="1219200"/>
            <a:ext cx="5257800" cy="3657600"/>
          </a:xfrm>
          <a:noFill/>
          <a:ln>
            <a:solidFill>
              <a:schemeClr val="tx1"/>
            </a:solidFill>
            <a:prstDash val="dashDot"/>
          </a:ln>
        </p:spPr>
      </p:pic>
      <p:sp>
        <p:nvSpPr>
          <p:cNvPr id="14340" name="TextBox 4"/>
          <p:cNvSpPr txBox="1">
            <a:spLocks noChangeArrowheads="1"/>
          </p:cNvSpPr>
          <p:nvPr/>
        </p:nvSpPr>
        <p:spPr bwMode="auto">
          <a:xfrm>
            <a:off x="838200" y="4953000"/>
            <a:ext cx="8077200" cy="12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i="1" dirty="0">
                <a:solidFill>
                  <a:srgbClr val="7030A0"/>
                </a:solidFill>
              </a:rPr>
              <a:t>Highlights: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/>
              <a:t>  First line therapy: </a:t>
            </a:r>
            <a:r>
              <a:rPr lang="en-US" u="sng" dirty="0" err="1"/>
              <a:t>cephalosporins</a:t>
            </a:r>
            <a:r>
              <a:rPr lang="en-US" dirty="0"/>
              <a:t> </a:t>
            </a:r>
            <a:r>
              <a:rPr lang="en-US" sz="1400" dirty="0"/>
              <a:t>(ciprofloxacin reserved for PCN allergic patients</a:t>
            </a:r>
            <a:r>
              <a:rPr lang="en-US" sz="1400" dirty="0" smtClean="0"/>
              <a:t>)</a:t>
            </a:r>
            <a:endParaRPr lang="en-US" dirty="0"/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/>
              <a:t>  Catheter-associated UTIs: evaluate promptness of resolution of symptoms after catheter removal</a:t>
            </a:r>
          </a:p>
        </p:txBody>
      </p:sp>
    </p:spTree>
    <p:extLst>
      <p:ext uri="{BB962C8B-B14F-4D97-AF65-F5344CB8AC3E}">
        <p14:creationId xmlns:p14="http://schemas.microsoft.com/office/powerpoint/2010/main" val="308166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92"/>
          <a:stretch/>
        </p:blipFill>
        <p:spPr bwMode="auto">
          <a:xfrm>
            <a:off x="57150" y="762000"/>
            <a:ext cx="9029700" cy="5283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7030A0"/>
                </a:solidFill>
              </a:rPr>
              <a:t>Community-acquired Pneumonia (CAP)</a:t>
            </a:r>
            <a:endParaRPr lang="en-US" sz="3600" dirty="0" smtClean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81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Stewardship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Utilization</a:t>
            </a:r>
          </a:p>
          <a:p>
            <a:r>
              <a:rPr lang="en-US" dirty="0" smtClean="0"/>
              <a:t>Interventions</a:t>
            </a:r>
          </a:p>
          <a:p>
            <a:pPr lvl="1"/>
            <a:r>
              <a:rPr lang="en-US" dirty="0" smtClean="0"/>
              <a:t>Duration of therapy</a:t>
            </a:r>
          </a:p>
          <a:p>
            <a:pPr lvl="1"/>
            <a:r>
              <a:rPr lang="en-US" dirty="0" smtClean="0"/>
              <a:t>Choice of antibiotics</a:t>
            </a:r>
          </a:p>
          <a:p>
            <a:pPr lvl="1"/>
            <a:r>
              <a:rPr lang="en-US" dirty="0" smtClean="0"/>
              <a:t>Dosing</a:t>
            </a:r>
          </a:p>
          <a:p>
            <a:pPr lvl="1"/>
            <a:r>
              <a:rPr lang="en-US" dirty="0" smtClean="0"/>
              <a:t>Need for Infectious Disease consult</a:t>
            </a:r>
          </a:p>
          <a:p>
            <a:pPr lvl="1"/>
            <a:r>
              <a:rPr lang="en-US" dirty="0" smtClean="0"/>
              <a:t>Drug interactions</a:t>
            </a:r>
          </a:p>
        </p:txBody>
      </p:sp>
    </p:spTree>
    <p:extLst>
      <p:ext uri="{BB962C8B-B14F-4D97-AF65-F5344CB8AC3E}">
        <p14:creationId xmlns:p14="http://schemas.microsoft.com/office/powerpoint/2010/main" val="1269823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Stewardship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Infection or resistance rates</a:t>
            </a:r>
          </a:p>
          <a:p>
            <a:r>
              <a:rPr lang="en-US" dirty="0"/>
              <a:t>Cost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5049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90488"/>
            <a:ext cx="8639175" cy="667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58568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4"/>
          <p:cNvSpPr txBox="1">
            <a:spLocks noChangeArrowheads="1"/>
          </p:cNvSpPr>
          <p:nvPr/>
        </p:nvSpPr>
        <p:spPr bwMode="auto">
          <a:xfrm>
            <a:off x="1600200" y="381000"/>
            <a:ext cx="6400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2800" b="1">
                <a:solidFill>
                  <a:srgbClr val="7030A0"/>
                </a:solidFill>
              </a:rPr>
              <a:t>Fluoroquinolone Resistance</a:t>
            </a:r>
          </a:p>
        </p:txBody>
      </p:sp>
      <p:pic>
        <p:nvPicPr>
          <p:cNvPr id="1536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05000"/>
            <a:ext cx="7848600" cy="223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4846638" y="6122988"/>
            <a:ext cx="4019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b="1">
                <a:solidFill>
                  <a:srgbClr val="000000"/>
                </a:solidFill>
              </a:rPr>
              <a:t>McDonald, NEJM 2005;353:2433-41</a:t>
            </a:r>
          </a:p>
        </p:txBody>
      </p:sp>
    </p:spTree>
    <p:extLst>
      <p:ext uri="{BB962C8B-B14F-4D97-AF65-F5344CB8AC3E}">
        <p14:creationId xmlns:p14="http://schemas.microsoft.com/office/powerpoint/2010/main" val="260136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Fluoroquinolones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Use at NYULMC limited by antimicrobial resistance (30-40% of </a:t>
            </a:r>
            <a:r>
              <a:rPr lang="en-US" i="1" dirty="0" smtClean="0"/>
              <a:t>E. coli</a:t>
            </a:r>
            <a:r>
              <a:rPr lang="en-US" dirty="0" smtClean="0"/>
              <a:t> isolates are resistant)</a:t>
            </a:r>
          </a:p>
          <a:p>
            <a:r>
              <a:rPr lang="en-US" dirty="0" smtClean="0"/>
              <a:t>Risk of collateral damage:</a:t>
            </a:r>
          </a:p>
          <a:p>
            <a:pPr lvl="1"/>
            <a:r>
              <a:rPr lang="en-US" i="1" dirty="0" smtClean="0"/>
              <a:t>C. diff </a:t>
            </a:r>
            <a:r>
              <a:rPr lang="en-US" dirty="0" smtClean="0"/>
              <a:t>associated diarrhea, </a:t>
            </a:r>
          </a:p>
          <a:p>
            <a:pPr lvl="1"/>
            <a:r>
              <a:rPr lang="en-US" i="1" dirty="0" smtClean="0"/>
              <a:t>C. diff </a:t>
            </a:r>
            <a:r>
              <a:rPr lang="en-US" dirty="0" err="1" smtClean="0"/>
              <a:t>hypervirulent</a:t>
            </a:r>
            <a:r>
              <a:rPr lang="en-US" dirty="0" smtClean="0"/>
              <a:t> NAP1 strain </a:t>
            </a:r>
          </a:p>
          <a:p>
            <a:pPr lvl="2"/>
            <a:r>
              <a:rPr lang="en-US" dirty="0" smtClean="0"/>
              <a:t>more severe, more difficult to treat, intrinsically </a:t>
            </a:r>
            <a:r>
              <a:rPr lang="en-US" dirty="0" err="1" smtClean="0"/>
              <a:t>fluoroquinolone</a:t>
            </a:r>
            <a:r>
              <a:rPr lang="en-US" dirty="0" smtClean="0"/>
              <a:t>-resistant)</a:t>
            </a:r>
          </a:p>
          <a:p>
            <a:pPr lvl="1"/>
            <a:r>
              <a:rPr lang="en-US" dirty="0" smtClean="0"/>
              <a:t>Selection for resistant gram-negative </a:t>
            </a:r>
            <a:r>
              <a:rPr lang="en-US" dirty="0" err="1" smtClean="0"/>
              <a:t>bacili</a:t>
            </a:r>
            <a:endParaRPr lang="en-US" dirty="0" smtClean="0"/>
          </a:p>
          <a:p>
            <a:pPr lvl="1"/>
            <a:r>
              <a:rPr lang="en-US" dirty="0" smtClean="0"/>
              <a:t>Selection for MRSA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11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23392"/>
          <a:stretch>
            <a:fillRect/>
          </a:stretch>
        </p:blipFill>
        <p:spPr bwMode="auto">
          <a:xfrm>
            <a:off x="457200" y="2209800"/>
            <a:ext cx="8308366" cy="399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4800600" y="6400800"/>
            <a:ext cx="4114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/>
              <a:t>Clinical Infectious Diseases 2004; 38(</a:t>
            </a:r>
            <a:r>
              <a:rPr lang="en-US" sz="1400" b="1" dirty="0" err="1" smtClean="0"/>
              <a:t>Suppl</a:t>
            </a:r>
            <a:r>
              <a:rPr lang="en-US" sz="1400" b="1" dirty="0" smtClean="0"/>
              <a:t> 4):S341–5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4953000" y="381000"/>
            <a:ext cx="3505200" cy="1754326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i="1" dirty="0" smtClean="0"/>
              <a:t>Selection of resistant organisms:</a:t>
            </a:r>
          </a:p>
          <a:p>
            <a:pPr lvl="1">
              <a:buFont typeface="Arial" pitchFamily="34" charset="0"/>
              <a:buChar char="•"/>
            </a:pPr>
            <a:r>
              <a:rPr lang="en-US" i="1" dirty="0" smtClean="0"/>
              <a:t>VRE</a:t>
            </a:r>
          </a:p>
          <a:p>
            <a:pPr lvl="1">
              <a:buFont typeface="Arial" pitchFamily="34" charset="0"/>
              <a:buChar char="•"/>
            </a:pPr>
            <a:r>
              <a:rPr lang="en-US" i="1" dirty="0" smtClean="0"/>
              <a:t>MRSA</a:t>
            </a:r>
          </a:p>
          <a:p>
            <a:pPr lvl="1">
              <a:buFont typeface="Arial" pitchFamily="34" charset="0"/>
              <a:buChar char="•"/>
            </a:pPr>
            <a:r>
              <a:rPr lang="en-US" i="1" dirty="0" smtClean="0"/>
              <a:t>MDRO gram-</a:t>
            </a:r>
            <a:r>
              <a:rPr lang="en-US" i="1" dirty="0" err="1" smtClean="0"/>
              <a:t>neg</a:t>
            </a:r>
            <a:endParaRPr lang="en-US" i="1" dirty="0" smtClean="0"/>
          </a:p>
          <a:p>
            <a:endParaRPr lang="en-US" i="1" dirty="0" smtClean="0"/>
          </a:p>
          <a:p>
            <a:r>
              <a:rPr lang="en-US" i="1" dirty="0" smtClean="0"/>
              <a:t>C. diff colitis</a:t>
            </a:r>
          </a:p>
        </p:txBody>
      </p:sp>
      <p:cxnSp>
        <p:nvCxnSpPr>
          <p:cNvPr id="8" name="Straight Arrow Connector 7"/>
          <p:cNvCxnSpPr>
            <a:endCxn id="6" idx="1"/>
          </p:cNvCxnSpPr>
          <p:nvPr/>
        </p:nvCxnSpPr>
        <p:spPr>
          <a:xfrm flipV="1">
            <a:off x="2133600" y="1258163"/>
            <a:ext cx="2819400" cy="9516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838200" y="2667000"/>
            <a:ext cx="2438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625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Antibiotic susceptibility of </a:t>
            </a:r>
            <a:r>
              <a:rPr lang="en-US" dirty="0" err="1" smtClean="0"/>
              <a:t>Tisch</a:t>
            </a:r>
            <a:r>
              <a:rPr lang="en-US" dirty="0" smtClean="0"/>
              <a:t> Hospital non-ICU </a:t>
            </a:r>
            <a:r>
              <a:rPr lang="en-US" i="1" dirty="0" smtClean="0"/>
              <a:t>E. coli</a:t>
            </a:r>
            <a:r>
              <a:rPr lang="en-US" dirty="0" smtClean="0"/>
              <a:t> isolates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3400" y="3124200"/>
          <a:ext cx="8229600" cy="276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295400"/>
                <a:gridCol w="1447800"/>
                <a:gridCol w="1295400"/>
                <a:gridCol w="1371600"/>
                <a:gridCol w="1295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Antibiotic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Percent susceptible</a:t>
                      </a:r>
                    </a:p>
                    <a:p>
                      <a:pPr algn="ctr"/>
                      <a:r>
                        <a:rPr lang="en-US" dirty="0" smtClean="0"/>
                        <a:t>2008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Percent susceptible</a:t>
                      </a:r>
                    </a:p>
                    <a:p>
                      <a:pPr algn="ctr"/>
                      <a:r>
                        <a:rPr lang="en-US" dirty="0" smtClean="0"/>
                        <a:t>2009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Percent susceptible</a:t>
                      </a:r>
                    </a:p>
                    <a:p>
                      <a:pPr algn="ctr"/>
                      <a:r>
                        <a:rPr lang="en-US" dirty="0" smtClean="0"/>
                        <a:t>2010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Percent susceptible</a:t>
                      </a:r>
                    </a:p>
                    <a:p>
                      <a:pPr algn="ctr"/>
                      <a:r>
                        <a:rPr lang="en-US" dirty="0" smtClean="0"/>
                        <a:t>2011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Percent susceptible</a:t>
                      </a:r>
                    </a:p>
                    <a:p>
                      <a:pPr algn="ctr"/>
                      <a:r>
                        <a:rPr lang="en-US" dirty="0" smtClean="0"/>
                        <a:t>2012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Ciprofloxacin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59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Tmp</a:t>
                      </a:r>
                      <a:r>
                        <a:rPr lang="en-US" dirty="0" smtClean="0"/>
                        <a:t>/</a:t>
                      </a:r>
                      <a:r>
                        <a:rPr lang="en-US" dirty="0" err="1" smtClean="0"/>
                        <a:t>smx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66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66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68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Ceftazidime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91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Ceftriaxone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87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Nitrofurantoin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91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38200" y="1981200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E. coli</a:t>
            </a:r>
            <a:r>
              <a:rPr lang="en-US" sz="2000" dirty="0" smtClean="0"/>
              <a:t> accounts for 75-95% of cases of uncomplicated cystitis and uncomplicated </a:t>
            </a:r>
            <a:r>
              <a:rPr lang="en-US" sz="2000" dirty="0" err="1" smtClean="0"/>
              <a:t>pyelonephritis</a:t>
            </a:r>
            <a:endParaRPr lang="en-US" sz="2000" dirty="0"/>
          </a:p>
        </p:txBody>
      </p:sp>
      <p:sp>
        <p:nvSpPr>
          <p:cNvPr id="3" name="Oval 2"/>
          <p:cNvSpPr/>
          <p:nvPr/>
        </p:nvSpPr>
        <p:spPr>
          <a:xfrm>
            <a:off x="152400" y="3962400"/>
            <a:ext cx="89916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52400" y="5105400"/>
            <a:ext cx="89916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83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4537" y="228600"/>
            <a:ext cx="8595360" cy="645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2400" y="6400800"/>
            <a:ext cx="281795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http://www.cddep.org/map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5222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4" t="28916" r="61654" b="13652"/>
          <a:stretch/>
        </p:blipFill>
        <p:spPr bwMode="auto">
          <a:xfrm>
            <a:off x="2983832" y="-76200"/>
            <a:ext cx="6015789" cy="7002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2971800" cy="1143000"/>
          </a:xfrm>
        </p:spPr>
        <p:txBody>
          <a:bodyPr>
            <a:noAutofit/>
          </a:bodyPr>
          <a:lstStyle/>
          <a:p>
            <a:r>
              <a:rPr lang="en-US" sz="2800" i="1" dirty="0" smtClean="0"/>
              <a:t>E. coli</a:t>
            </a:r>
            <a:r>
              <a:rPr lang="en-US" sz="2800" dirty="0" smtClean="0"/>
              <a:t> resistance to </a:t>
            </a:r>
            <a:r>
              <a:rPr lang="en-US" sz="2800" dirty="0" err="1" smtClean="0"/>
              <a:t>fluoroquinolones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76200" y="6324600"/>
            <a:ext cx="281795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http://www.cddep.org/map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7608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752600" cy="2239962"/>
          </a:xfrm>
        </p:spPr>
        <p:txBody>
          <a:bodyPr>
            <a:noAutofit/>
          </a:bodyPr>
          <a:lstStyle/>
          <a:p>
            <a:r>
              <a:rPr lang="en-US" sz="2400" dirty="0" smtClean="0"/>
              <a:t>Quinolone outpatient use rate</a:t>
            </a:r>
            <a:br>
              <a:rPr lang="en-US" sz="2400" dirty="0" smtClean="0"/>
            </a:br>
            <a:r>
              <a:rPr lang="en-US" sz="2000" dirty="0" smtClean="0"/>
              <a:t>(# scripts per 1000 inhabitants)</a:t>
            </a:r>
            <a:endParaRPr lang="en-US" sz="2000" dirty="0"/>
          </a:p>
        </p:txBody>
      </p:sp>
      <p:pic>
        <p:nvPicPr>
          <p:cNvPr id="8196" name="Picture 4" descr="C:\Users\chend07\My Box Files\APIC_NYC_2014\quinolone_statesb.j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84476" y="228600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144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839200" y="61076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48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286000" y="2743200"/>
            <a:ext cx="838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6200" y="6324600"/>
            <a:ext cx="281795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http://www.cddep.org/map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7759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39762"/>
          </a:xfrm>
        </p:spPr>
        <p:txBody>
          <a:bodyPr>
            <a:noAutofit/>
          </a:bodyPr>
          <a:lstStyle/>
          <a:p>
            <a:pPr algn="l"/>
            <a:r>
              <a:rPr lang="en-US" sz="2800" u="sng" dirty="0" smtClean="0"/>
              <a:t>NYULMC UTI guidelines:</a:t>
            </a:r>
            <a:r>
              <a:rPr lang="en-US" sz="2800" dirty="0" smtClean="0"/>
              <a:t> </a:t>
            </a:r>
            <a:r>
              <a:rPr lang="en-US" sz="2800" dirty="0" err="1" smtClean="0"/>
              <a:t>Cephalosporins</a:t>
            </a:r>
            <a:r>
              <a:rPr lang="en-US" sz="2800" dirty="0" smtClean="0"/>
              <a:t> as first line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5574268"/>
            <a:ext cx="7511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Remember, adjust antibiotics based on culture results and </a:t>
            </a:r>
            <a:r>
              <a:rPr lang="en-US" dirty="0" err="1" smtClean="0"/>
              <a:t>abx</a:t>
            </a:r>
            <a:r>
              <a:rPr lang="en-US" dirty="0" smtClean="0"/>
              <a:t> susceptibilities!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" y="990600"/>
            <a:ext cx="8961120" cy="3705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b="47195"/>
          <a:stretch>
            <a:fillRect/>
          </a:stretch>
        </p:blipFill>
        <p:spPr bwMode="auto">
          <a:xfrm>
            <a:off x="0" y="3048000"/>
            <a:ext cx="9144000" cy="3355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ounded Rectangle 5"/>
          <p:cNvSpPr/>
          <p:nvPr/>
        </p:nvSpPr>
        <p:spPr>
          <a:xfrm>
            <a:off x="5257800" y="914400"/>
            <a:ext cx="3657600" cy="990600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5181600" y="3048000"/>
            <a:ext cx="3505200" cy="2286000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234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Sustained decrease in fluoroquinolone utilization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1" y="2514600"/>
            <a:ext cx="152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Days of therapy per 1000 patient days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408053" y="5980607"/>
            <a:ext cx="586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Year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257" y="1447800"/>
            <a:ext cx="6858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65486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Hospital-associated C. difficile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1" y="251460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C. diff cases per 1000 patient days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408053" y="5980607"/>
            <a:ext cx="586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Year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572616"/>
            <a:ext cx="7030971" cy="4218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59097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90488"/>
            <a:ext cx="8639175" cy="667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4048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Percentage of MRSA isolates among </a:t>
            </a:r>
            <a:br>
              <a:rPr lang="en-US" sz="2800" dirty="0" smtClean="0"/>
            </a:br>
            <a:r>
              <a:rPr lang="en-US" sz="2800" i="1" dirty="0" smtClean="0"/>
              <a:t>S. </a:t>
            </a:r>
            <a:r>
              <a:rPr lang="en-US" sz="2800" i="1" dirty="0" err="1" smtClean="0"/>
              <a:t>aureus</a:t>
            </a:r>
            <a:r>
              <a:rPr lang="en-US" sz="2800" dirty="0" smtClean="0"/>
              <a:t> isolates</a:t>
            </a:r>
            <a:r>
              <a:rPr lang="en-US" sz="2800" i="1" dirty="0" smtClean="0"/>
              <a:t>,</a:t>
            </a:r>
            <a:r>
              <a:rPr lang="en-US" sz="2800" dirty="0" smtClean="0"/>
              <a:t> 2009-2012</a:t>
            </a:r>
            <a:endParaRPr lang="en-US" sz="2800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296577338"/>
              </p:ext>
            </p:extLst>
          </p:nvPr>
        </p:nvGraphicFramePr>
        <p:xfrm>
          <a:off x="914400" y="1905000"/>
          <a:ext cx="73152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5158194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Rate of MRSA</a:t>
            </a:r>
            <a:r>
              <a:rPr lang="en-US" sz="3600" i="1" dirty="0" smtClean="0"/>
              <a:t> </a:t>
            </a:r>
            <a:r>
              <a:rPr lang="en-US" sz="3600" dirty="0" smtClean="0"/>
              <a:t>per 100 admissions</a:t>
            </a:r>
            <a:r>
              <a:rPr lang="en-US" sz="3600" i="1" dirty="0" smtClean="0"/>
              <a:t>,</a:t>
            </a:r>
            <a:r>
              <a:rPr lang="en-US" sz="3600" dirty="0" smtClean="0"/>
              <a:t> </a:t>
            </a:r>
            <a:br>
              <a:rPr lang="en-US" sz="3600" dirty="0" smtClean="0"/>
            </a:br>
            <a:r>
              <a:rPr lang="en-US" sz="3600" dirty="0" smtClean="0"/>
              <a:t>2009-2012</a:t>
            </a:r>
            <a:endParaRPr lang="en-US" sz="3600" dirty="0"/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2765780898"/>
              </p:ext>
            </p:extLst>
          </p:nvPr>
        </p:nvGraphicFramePr>
        <p:xfrm>
          <a:off x="914400" y="2155506"/>
          <a:ext cx="73152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219200" y="5879068"/>
            <a:ext cx="7162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Most MRSA is community-associated </a:t>
            </a:r>
          </a:p>
          <a:p>
            <a:r>
              <a:rPr lang="en-US" dirty="0"/>
              <a:t>	</a:t>
            </a:r>
            <a:r>
              <a:rPr lang="en-US" dirty="0" smtClean="0"/>
              <a:t>(i.e. identified within 72h of admission to the hospital)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75706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90488"/>
            <a:ext cx="8639175" cy="667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98081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ヒラギノ角ゴ Pro W3" pitchFamily="-110" charset="-128"/>
              </a:rPr>
              <a:t>Multiple states, multiple nations</a:t>
            </a:r>
          </a:p>
        </p:txBody>
      </p:sp>
      <p:pic>
        <p:nvPicPr>
          <p:cNvPr id="2457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1447800"/>
            <a:ext cx="6561138" cy="4321175"/>
          </a:xfrm>
        </p:spPr>
      </p:pic>
      <p:sp>
        <p:nvSpPr>
          <p:cNvPr id="24580" name="TextBox 4"/>
          <p:cNvSpPr txBox="1">
            <a:spLocks noChangeArrowheads="1"/>
          </p:cNvSpPr>
          <p:nvPr/>
        </p:nvSpPr>
        <p:spPr bwMode="auto">
          <a:xfrm>
            <a:off x="3048000" y="6172200"/>
            <a:ext cx="5629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000" b="1"/>
              <a:t>Nordmann et al. “The real threat of </a:t>
            </a:r>
            <a:r>
              <a:rPr lang="en-US" sz="1000" b="1" i="1"/>
              <a:t>Klebsiella pneumoniae carbapenemase producing</a:t>
            </a:r>
          </a:p>
          <a:p>
            <a:pPr eaLnBrk="1" hangingPunct="1"/>
            <a:r>
              <a:rPr lang="en-US" sz="1000" b="1"/>
              <a:t>Bacteria” </a:t>
            </a:r>
            <a:r>
              <a:rPr lang="en-US" sz="1000" b="1" i="1"/>
              <a:t>Lancet Infect Dis 2009;</a:t>
            </a:r>
            <a:r>
              <a:rPr lang="en-US" sz="1000" b="1"/>
              <a:t>9: 228–36</a:t>
            </a:r>
          </a:p>
        </p:txBody>
      </p:sp>
    </p:spTree>
    <p:extLst>
      <p:ext uri="{BB962C8B-B14F-4D97-AF65-F5344CB8AC3E}">
        <p14:creationId xmlns:p14="http://schemas.microsoft.com/office/powerpoint/2010/main" val="4001404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762000"/>
            <a:ext cx="7467600" cy="2724150"/>
          </a:xfr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414545"/>
              </p:ext>
            </p:extLst>
          </p:nvPr>
        </p:nvGraphicFramePr>
        <p:xfrm>
          <a:off x="533400" y="4038600"/>
          <a:ext cx="8001000" cy="2286000"/>
        </p:xfrm>
        <a:graphic>
          <a:graphicData uri="http://schemas.openxmlformats.org/drawingml/2006/table">
            <a:tbl>
              <a:tblPr/>
              <a:tblGrid>
                <a:gridCol w="1600200"/>
                <a:gridCol w="1600200"/>
                <a:gridCol w="1600200"/>
                <a:gridCol w="1600200"/>
                <a:gridCol w="1600200"/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ahoma" pitchFamily="-110" charset="0"/>
                        <a:ea typeface="ヒラギノ角ゴ Pro W3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-110" charset="0"/>
                          <a:ea typeface="ヒラギノ角ゴ Pro W3" pitchFamily="-110" charset="-128"/>
                        </a:rPr>
                        <a:t>2002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-110" charset="0"/>
                          <a:ea typeface="ヒラギノ角ゴ Pro W3" pitchFamily="-110" charset="-128"/>
                        </a:rPr>
                        <a:t>2004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-110" charset="0"/>
                          <a:ea typeface="ヒラギノ角ゴ Pro W3" pitchFamily="-110" charset="-128"/>
                        </a:rPr>
                        <a:t>2005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-110" charset="0"/>
                          <a:ea typeface="ヒラギノ角ゴ Pro W3" pitchFamily="-110" charset="-128"/>
                        </a:rPr>
                        <a:t>2008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C0000"/>
                          </a:solidFill>
                          <a:effectLst/>
                          <a:latin typeface="Tahoma" pitchFamily="-110" charset="0"/>
                          <a:ea typeface="ヒラギノ角ゴ Pro W3" pitchFamily="-110" charset="-128"/>
                        </a:rPr>
                        <a:t>PercentageResistant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8C0000"/>
                        </a:solidFill>
                        <a:effectLst/>
                        <a:latin typeface="Tahoma" pitchFamily="-110" charset="0"/>
                        <a:ea typeface="ヒラギノ角ゴ Pro W3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C0000"/>
                          </a:solidFill>
                          <a:effectLst/>
                          <a:latin typeface="Tahoma" pitchFamily="-110" charset="0"/>
                          <a:ea typeface="ヒラギノ角ゴ Pro W3" pitchFamily="-110" charset="-128"/>
                        </a:rPr>
                        <a:t>9%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C0000"/>
                          </a:solidFill>
                          <a:effectLst/>
                          <a:latin typeface="Tahoma" pitchFamily="-110" charset="0"/>
                          <a:ea typeface="ヒラギノ角ゴ Pro W3" pitchFamily="-110" charset="-128"/>
                        </a:rPr>
                        <a:t>18%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C0000"/>
                          </a:solidFill>
                          <a:effectLst/>
                          <a:latin typeface="Tahoma" pitchFamily="-110" charset="0"/>
                          <a:ea typeface="ヒラギノ角ゴ Pro W3" pitchFamily="-110" charset="-128"/>
                        </a:rPr>
                        <a:t>36%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C0000"/>
                          </a:solidFill>
                          <a:effectLst/>
                          <a:latin typeface="Tahoma" pitchFamily="-110" charset="0"/>
                          <a:ea typeface="ヒラギノ角ゴ Pro W3" pitchFamily="-110" charset="-128"/>
                        </a:rPr>
                        <a:t>38%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DC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C0000"/>
                          </a:solidFill>
                          <a:effectLst/>
                          <a:latin typeface="Tahoma" pitchFamily="-110" charset="0"/>
                          <a:ea typeface="ヒラギノ角ゴ Pro W3" pitchFamily="-110" charset="-128"/>
                        </a:rPr>
                        <a:t>Total # of isolates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8C0000"/>
                        </a:solidFill>
                        <a:effectLst/>
                        <a:latin typeface="Tahoma" pitchFamily="-110" charset="0"/>
                        <a:ea typeface="ヒラギノ角ゴ Pro W3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C0000"/>
                          </a:solidFill>
                          <a:effectLst/>
                          <a:latin typeface="Tahoma" pitchFamily="-110" charset="0"/>
                          <a:ea typeface="ヒラギノ角ゴ Pro W3" pitchFamily="-110" charset="-128"/>
                        </a:rPr>
                        <a:t>1435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C0000"/>
                          </a:solidFill>
                          <a:effectLst/>
                          <a:latin typeface="Tahoma" pitchFamily="-110" charset="0"/>
                          <a:ea typeface="ヒラギノ角ゴ Pro W3" pitchFamily="-110" charset="-128"/>
                        </a:rPr>
                        <a:t>1967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C0000"/>
                          </a:solidFill>
                          <a:effectLst/>
                          <a:latin typeface="Tahoma" pitchFamily="-110" charset="0"/>
                          <a:ea typeface="ヒラギノ角ゴ Pro W3" pitchFamily="-110" charset="-128"/>
                        </a:rPr>
                        <a:t>2229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C0000"/>
                          </a:solidFill>
                          <a:effectLst/>
                          <a:latin typeface="Tahoma" pitchFamily="-110" charset="0"/>
                          <a:ea typeface="ヒラギノ角ゴ Pro W3" pitchFamily="-110" charset="-128"/>
                        </a:rPr>
                        <a:t>1301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E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C0000"/>
                          </a:solidFill>
                          <a:effectLst/>
                          <a:latin typeface="Tahoma" pitchFamily="-110" charset="0"/>
                          <a:ea typeface="ヒラギノ角ゴ Pro W3" pitchFamily="-110" charset="-128"/>
                        </a:rPr>
                        <a:t># Resistant isolates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8C0000"/>
                        </a:solidFill>
                        <a:effectLst/>
                        <a:latin typeface="Tahoma" pitchFamily="-110" charset="0"/>
                        <a:ea typeface="ヒラギノ角ゴ Pro W3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C0000"/>
                          </a:solidFill>
                          <a:effectLst/>
                          <a:latin typeface="Tahoma" pitchFamily="-110" charset="0"/>
                          <a:ea typeface="ヒラギノ角ゴ Pro W3" pitchFamily="-110" charset="-128"/>
                        </a:rPr>
                        <a:t>129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C0000"/>
                          </a:solidFill>
                          <a:effectLst/>
                          <a:latin typeface="Tahoma" pitchFamily="-110" charset="0"/>
                          <a:ea typeface="ヒラギノ角ゴ Pro W3" pitchFamily="-110" charset="-128"/>
                        </a:rPr>
                        <a:t>345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C0000"/>
                          </a:solidFill>
                          <a:effectLst/>
                          <a:latin typeface="Tahoma" pitchFamily="-110" charset="0"/>
                          <a:ea typeface="ヒラギノ角ゴ Pro W3" pitchFamily="-110" charset="-128"/>
                        </a:rPr>
                        <a:t>795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C0000"/>
                          </a:solidFill>
                          <a:effectLst/>
                          <a:latin typeface="Tahoma" pitchFamily="-110" charset="0"/>
                          <a:ea typeface="ヒラギノ角ゴ Pro W3" pitchFamily="-110" charset="-128"/>
                        </a:rPr>
                        <a:t>488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DC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31127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Control measures, and a </a:t>
            </a:r>
            <a:br>
              <a:rPr lang="en-US" sz="3600" dirty="0" smtClean="0"/>
            </a:br>
            <a:r>
              <a:rPr lang="en-US" sz="3600" dirty="0" smtClean="0"/>
              <a:t>Decrease in resistance rates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1142999"/>
          </a:xfrm>
        </p:spPr>
        <p:txBody>
          <a:bodyPr/>
          <a:lstStyle/>
          <a:p>
            <a:r>
              <a:rPr lang="en-US" sz="2000" dirty="0" smtClean="0"/>
              <a:t>Improved hand hygiene</a:t>
            </a:r>
          </a:p>
          <a:p>
            <a:r>
              <a:rPr lang="en-US" sz="2000" dirty="0" smtClean="0"/>
              <a:t>Improved environmental cleaning</a:t>
            </a:r>
          </a:p>
          <a:p>
            <a:r>
              <a:rPr lang="en-US" sz="2000" dirty="0" smtClean="0"/>
              <a:t>Antimicrobial stewardship program</a:t>
            </a:r>
            <a:endParaRPr lang="en-US" sz="2000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35291025"/>
              </p:ext>
            </p:extLst>
          </p:nvPr>
        </p:nvGraphicFramePr>
        <p:xfrm>
          <a:off x="990600" y="2590800"/>
          <a:ext cx="69342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917729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Rate of carbapenem non-susceptible </a:t>
            </a:r>
            <a:r>
              <a:rPr lang="en-US" sz="2800" i="1" dirty="0" smtClean="0"/>
              <a:t>K. </a:t>
            </a:r>
            <a:r>
              <a:rPr lang="en-US" sz="2800" i="1" dirty="0" err="1" smtClean="0"/>
              <a:t>pneumoniae</a:t>
            </a:r>
            <a:r>
              <a:rPr lang="en-US" sz="2800" i="1" dirty="0" smtClean="0"/>
              <a:t> </a:t>
            </a:r>
            <a:r>
              <a:rPr lang="en-US" sz="2800" dirty="0" smtClean="0"/>
              <a:t>per 100 admissions</a:t>
            </a:r>
            <a:r>
              <a:rPr lang="en-US" sz="2800" i="1" dirty="0" smtClean="0"/>
              <a:t>,</a:t>
            </a:r>
            <a:r>
              <a:rPr lang="en-US" sz="2800" dirty="0" smtClean="0"/>
              <a:t> 2009-2012</a:t>
            </a:r>
            <a:endParaRPr lang="en-US" sz="2800" dirty="0"/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1670043289"/>
              </p:ext>
            </p:extLst>
          </p:nvPr>
        </p:nvGraphicFramePr>
        <p:xfrm>
          <a:off x="914400" y="2155506"/>
          <a:ext cx="73152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1252659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Cumulative risk of carbapenem-resistant </a:t>
            </a:r>
            <a:r>
              <a:rPr lang="en-US" sz="3200" i="1" dirty="0" smtClean="0"/>
              <a:t>K. </a:t>
            </a:r>
            <a:r>
              <a:rPr lang="en-US" sz="3200" i="1" dirty="0" err="1" smtClean="0"/>
              <a:t>pneumoniae</a:t>
            </a:r>
            <a:r>
              <a:rPr lang="en-US" sz="3200" dirty="0" smtClean="0"/>
              <a:t>, by hospital day </a:t>
            </a:r>
            <a:endParaRPr lang="en-US" sz="3200" dirty="0"/>
          </a:p>
        </p:txBody>
      </p:sp>
      <p:pic>
        <p:nvPicPr>
          <p:cNvPr id="3" name="Picture 2"/>
          <p:cNvPicPr/>
          <p:nvPr/>
        </p:nvPicPr>
        <p:blipFill>
          <a:blip r:embed="rId2" cstate="print"/>
          <a:srcRect t="12500" r="9067" b="2775"/>
          <a:stretch>
            <a:fillRect/>
          </a:stretch>
        </p:blipFill>
        <p:spPr bwMode="auto">
          <a:xfrm>
            <a:off x="914400" y="1417638"/>
            <a:ext cx="73152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352800" y="6262172"/>
            <a:ext cx="2133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Hospital Day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1" y="4050268"/>
            <a:ext cx="48006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Decrease in length of stay alone does not account for lower rates of CR-</a:t>
            </a:r>
            <a:r>
              <a:rPr lang="en-US" dirty="0" err="1" smtClean="0"/>
              <a:t>Kp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54593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2895600" cy="20574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The need for a system-wide approach</a:t>
            </a:r>
            <a:endParaRPr lang="en-US" sz="36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575"/>
          <a:stretch/>
        </p:blipFill>
        <p:spPr bwMode="auto">
          <a:xfrm>
            <a:off x="3581400" y="152400"/>
            <a:ext cx="5067300" cy="3928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30"/>
          <a:stretch/>
        </p:blipFill>
        <p:spPr bwMode="auto">
          <a:xfrm>
            <a:off x="3962400" y="4080622"/>
            <a:ext cx="4480560" cy="234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8600" y="610534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err="1"/>
              <a:t>Laxminarayan</a:t>
            </a:r>
            <a:r>
              <a:rPr lang="en-US" sz="1200" dirty="0"/>
              <a:t>, R. (2012). "Crafting a system-wide response to healthcare-associated infections." </a:t>
            </a:r>
            <a:r>
              <a:rPr lang="en-US" sz="1200" u="sng" dirty="0"/>
              <a:t>Proceedings of the National Academy of Sciences </a:t>
            </a:r>
            <a:r>
              <a:rPr lang="en-US" sz="1200" b="1" u="sng" dirty="0"/>
              <a:t>109(17): 6364-6365.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799" y="2510961"/>
            <a:ext cx="36575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MRSA strains are carried between hospitals  by shared patients.</a:t>
            </a:r>
          </a:p>
          <a:p>
            <a:endParaRPr lang="en-US" dirty="0"/>
          </a:p>
          <a:p>
            <a:r>
              <a:rPr lang="en-US" dirty="0" smtClean="0"/>
              <a:t>Infection Control measures are more likely to succeed when hospitals sharing patients coordinate their efforts.</a:t>
            </a:r>
          </a:p>
          <a:p>
            <a:endParaRPr lang="en-US" dirty="0"/>
          </a:p>
          <a:p>
            <a:r>
              <a:rPr lang="en-US" dirty="0" smtClean="0"/>
              <a:t>‘The appropriate scale to address infection control is at the level of the system, not at the individual hospital.’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457926" y="3680044"/>
            <a:ext cx="405675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Number of hospitals that share a patient population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2150867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Emergence of antimicrobial resistance, 1950-1990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34"/>
          <a:stretch/>
        </p:blipFill>
        <p:spPr bwMode="auto">
          <a:xfrm>
            <a:off x="346228" y="1428565"/>
            <a:ext cx="5402013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3657600" y="6324600"/>
            <a:ext cx="52353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Cohen, M. L. (1992). </a:t>
            </a:r>
            <a:r>
              <a:rPr lang="en-US" u="sng" dirty="0" smtClean="0"/>
              <a:t>Science </a:t>
            </a:r>
            <a:r>
              <a:rPr lang="en-US" b="1" u="sng" dirty="0"/>
              <a:t>257(5073): 1050-1055.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76400"/>
            <a:ext cx="2029595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Hospital-acquired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662603" y="3714690"/>
            <a:ext cx="2385397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Community-acquired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6019801" y="1891844"/>
            <a:ext cx="287318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‘The hospital and the community as separate ecosystems’</a:t>
            </a:r>
          </a:p>
          <a:p>
            <a:endParaRPr lang="en-US" dirty="0"/>
          </a:p>
          <a:p>
            <a:r>
              <a:rPr lang="en-US" dirty="0" smtClean="0"/>
              <a:t>‘Different populations, selective pressures, reservoirs and other factors.’</a:t>
            </a:r>
          </a:p>
          <a:p>
            <a:endParaRPr lang="en-US" dirty="0"/>
          </a:p>
          <a:p>
            <a:r>
              <a:rPr lang="en-US" dirty="0" smtClean="0"/>
              <a:t>‘These ecosystems are not isolated from each other, and there are ample opportunities for the exchange of drug-resistant genes and organisms.’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76701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MRSA rates, i.e. proportion of </a:t>
            </a:r>
            <a:r>
              <a:rPr lang="en-US" i="1" dirty="0" smtClean="0"/>
              <a:t>S. </a:t>
            </a:r>
            <a:r>
              <a:rPr lang="en-US" i="1" dirty="0" err="1" smtClean="0"/>
              <a:t>aureus</a:t>
            </a:r>
            <a:r>
              <a:rPr lang="en-US" i="1" dirty="0" smtClean="0"/>
              <a:t> </a:t>
            </a:r>
            <a:r>
              <a:rPr lang="en-US" dirty="0" smtClean="0"/>
              <a:t>isolates that are resistant to methicillin</a:t>
            </a:r>
          </a:p>
          <a:p>
            <a:pPr lvl="1"/>
            <a:r>
              <a:rPr lang="en-US" dirty="0" smtClean="0"/>
              <a:t>Netherlands: &lt;5%</a:t>
            </a:r>
          </a:p>
          <a:p>
            <a:pPr lvl="1"/>
            <a:r>
              <a:rPr lang="en-US" dirty="0" smtClean="0"/>
              <a:t>Some U.S. and S. European hospitals: &gt;50%</a:t>
            </a:r>
          </a:p>
          <a:p>
            <a:pPr lvl="1"/>
            <a:r>
              <a:rPr lang="en-US" dirty="0" smtClean="0"/>
              <a:t>Some hospitals in the Far East: up to 80% 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The Dutch approach:</a:t>
            </a:r>
          </a:p>
          <a:p>
            <a:pPr lvl="1"/>
            <a:r>
              <a:rPr lang="en-US" dirty="0" smtClean="0"/>
              <a:t>Stringent antibiotic policy</a:t>
            </a:r>
          </a:p>
          <a:p>
            <a:pPr lvl="1"/>
            <a:r>
              <a:rPr lang="en-US" dirty="0" smtClean="0"/>
              <a:t>Infection control measures:</a:t>
            </a:r>
          </a:p>
          <a:p>
            <a:pPr lvl="2"/>
            <a:r>
              <a:rPr lang="en-US" dirty="0" smtClean="0"/>
              <a:t>Screening and isolation/</a:t>
            </a:r>
            <a:r>
              <a:rPr lang="en-US" dirty="0" err="1" smtClean="0"/>
              <a:t>cohorting</a:t>
            </a:r>
            <a:r>
              <a:rPr lang="en-US" dirty="0" smtClean="0"/>
              <a:t> MRSA patients</a:t>
            </a:r>
          </a:p>
          <a:p>
            <a:pPr lvl="2"/>
            <a:r>
              <a:rPr lang="en-US" dirty="0" smtClean="0"/>
              <a:t>Screening and treating MRSA carriage in health care workers </a:t>
            </a:r>
          </a:p>
          <a:p>
            <a:pPr lvl="2"/>
            <a:r>
              <a:rPr lang="en-US" dirty="0" smtClean="0"/>
              <a:t>Molecular surveillance for MRSA outbreaks in the hospital -&gt; Search and Destroy</a:t>
            </a:r>
          </a:p>
          <a:p>
            <a:pPr lvl="1"/>
            <a:r>
              <a:rPr lang="en-US" dirty="0" smtClean="0"/>
              <a:t>Costs</a:t>
            </a:r>
          </a:p>
          <a:p>
            <a:pPr lvl="2"/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9" b="39437"/>
          <a:stretch/>
        </p:blipFill>
        <p:spPr bwMode="auto">
          <a:xfrm>
            <a:off x="228600" y="183778"/>
            <a:ext cx="8595360" cy="103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71600" y="6096000"/>
            <a:ext cx="731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/>
              <a:t>Verhoef</a:t>
            </a:r>
            <a:r>
              <a:rPr lang="en-US" sz="1200" dirty="0"/>
              <a:t>, J., D. </a:t>
            </a:r>
            <a:r>
              <a:rPr lang="en-US" sz="1200" dirty="0" err="1"/>
              <a:t>Beaujean</a:t>
            </a:r>
            <a:r>
              <a:rPr lang="en-US" sz="1200" dirty="0"/>
              <a:t>, et al. (1999). "A Dutch Approach to Methicillin-Resistant Staphylococcus </a:t>
            </a:r>
            <a:r>
              <a:rPr lang="en-US" sz="1200" dirty="0" err="1"/>
              <a:t>aureus</a:t>
            </a:r>
            <a:r>
              <a:rPr lang="en-US" sz="1200" dirty="0"/>
              <a:t>." </a:t>
            </a:r>
            <a:r>
              <a:rPr lang="en-US" sz="1200" u="sng" dirty="0"/>
              <a:t>European Journal of Clinical Microbiology and Infectious Diseases </a:t>
            </a:r>
            <a:r>
              <a:rPr lang="en-US" sz="1200" b="1" u="sng" dirty="0"/>
              <a:t>18(7): 461-466.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930" b="6364"/>
          <a:stretch/>
        </p:blipFill>
        <p:spPr bwMode="auto">
          <a:xfrm>
            <a:off x="304800" y="990600"/>
            <a:ext cx="7315200" cy="63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745467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"/>
            <a:ext cx="7132320" cy="6414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099560" y="6172200"/>
            <a:ext cx="4572000" cy="600164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r>
              <a:rPr lang="en-US" sz="1100" dirty="0" err="1"/>
              <a:t>Schwaber</a:t>
            </a:r>
            <a:r>
              <a:rPr lang="en-US" sz="1100" dirty="0"/>
              <a:t>, M. J., B. Lev, et al. (2011). "Containment of a country-wide outbreak of </a:t>
            </a:r>
            <a:r>
              <a:rPr lang="en-US" sz="1100" dirty="0" err="1"/>
              <a:t>carbapenem</a:t>
            </a:r>
            <a:r>
              <a:rPr lang="en-US" sz="1100" dirty="0"/>
              <a:t>-resistant </a:t>
            </a:r>
            <a:r>
              <a:rPr lang="en-US" sz="1100" dirty="0" err="1"/>
              <a:t>Klebsiella</a:t>
            </a:r>
            <a:r>
              <a:rPr lang="en-US" sz="1100" dirty="0"/>
              <a:t> </a:t>
            </a:r>
            <a:r>
              <a:rPr lang="en-US" sz="1100" dirty="0" err="1"/>
              <a:t>pneumoniae</a:t>
            </a:r>
            <a:r>
              <a:rPr lang="en-US" sz="1100" dirty="0"/>
              <a:t> in Israeli hospitals via a nationally implemented intervention." </a:t>
            </a:r>
            <a:r>
              <a:rPr lang="en-US" sz="1100" u="sng" dirty="0" err="1"/>
              <a:t>Clin</a:t>
            </a:r>
            <a:r>
              <a:rPr lang="en-US" sz="1100" u="sng" dirty="0"/>
              <a:t> Infect Dis </a:t>
            </a:r>
            <a:r>
              <a:rPr lang="en-US" sz="1100" b="1" u="sng" dirty="0"/>
              <a:t>52(7): 848-855.</a:t>
            </a:r>
          </a:p>
        </p:txBody>
      </p:sp>
    </p:spTree>
    <p:extLst>
      <p:ext uri="{BB962C8B-B14F-4D97-AF65-F5344CB8AC3E}">
        <p14:creationId xmlns:p14="http://schemas.microsoft.com/office/powerpoint/2010/main" val="145348087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681038"/>
            <a:ext cx="9353550" cy="549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3346" y="6414655"/>
            <a:ext cx="1998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AJIC 40 (2012) 94-5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1267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CDC Get Smart for Healthcare:</a:t>
            </a:r>
          </a:p>
          <a:p>
            <a:pPr lvl="1"/>
            <a:r>
              <a:rPr lang="en-US" dirty="0">
                <a:hlinkClick r:id="rId2"/>
              </a:rPr>
              <a:t>http://www.cdc.gov/getsmart/healthcare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</a:p>
          <a:p>
            <a:r>
              <a:rPr lang="en-US" dirty="0" smtClean="0"/>
              <a:t>IDSA/SHEA </a:t>
            </a:r>
            <a:r>
              <a:rPr lang="en-US" dirty="0"/>
              <a:t>Guidelines for Antimicrobial Stewardship Programs</a:t>
            </a:r>
          </a:p>
          <a:p>
            <a:pPr lvl="1"/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www.journals.uchicago.edu/doi/pdf/10.1086/510393</a:t>
            </a:r>
            <a:endParaRPr lang="en-US" dirty="0" smtClean="0"/>
          </a:p>
          <a:p>
            <a:r>
              <a:rPr lang="en-US" dirty="0" smtClean="0"/>
              <a:t>APIC stewardship:</a:t>
            </a:r>
            <a:endParaRPr lang="en-US" dirty="0"/>
          </a:p>
          <a:p>
            <a:pPr lvl="1"/>
            <a:r>
              <a:rPr lang="en-US" dirty="0" smtClean="0">
                <a:hlinkClick r:id="rId4"/>
              </a:rPr>
              <a:t>http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www.apic.org/Professional-Practice/Practice-Resources/Antimicrobial-Stewardship</a:t>
            </a:r>
            <a:endParaRPr lang="en-US" dirty="0" smtClean="0"/>
          </a:p>
          <a:p>
            <a:r>
              <a:rPr lang="en-US" dirty="0" smtClean="0"/>
              <a:t>SHEA stewardship:</a:t>
            </a:r>
          </a:p>
          <a:p>
            <a:pPr lvl="1"/>
            <a:r>
              <a:rPr lang="en-US" dirty="0" smtClean="0">
                <a:hlinkClick r:id="rId5"/>
              </a:rPr>
              <a:t>http</a:t>
            </a:r>
            <a:r>
              <a:rPr lang="en-US" dirty="0">
                <a:hlinkClick r:id="rId5"/>
              </a:rPr>
              <a:t>://</a:t>
            </a:r>
            <a:r>
              <a:rPr lang="en-US" dirty="0" smtClean="0">
                <a:hlinkClick r:id="rId5"/>
              </a:rPr>
              <a:t>www.shea-online.org/PriorityTopics/AntimicrobialStewardship.aspx</a:t>
            </a:r>
            <a:endParaRPr lang="en-US" dirty="0" smtClean="0"/>
          </a:p>
          <a:p>
            <a:r>
              <a:rPr lang="en-US" dirty="0" smtClean="0"/>
              <a:t>IDSA stewardship:</a:t>
            </a:r>
          </a:p>
          <a:p>
            <a:pPr lvl="1"/>
            <a:r>
              <a:rPr lang="en-US" dirty="0">
                <a:hlinkClick r:id="rId6"/>
              </a:rPr>
              <a:t>http://www.idsociety.org/Stewardship_Policy</a:t>
            </a:r>
            <a:r>
              <a:rPr lang="en-US" dirty="0" smtClean="0">
                <a:hlinkClick r:id="rId6"/>
              </a:rPr>
              <a:t>/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12417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65" r="12079" b="31251"/>
          <a:stretch/>
        </p:blipFill>
        <p:spPr bwMode="auto">
          <a:xfrm>
            <a:off x="637671" y="228600"/>
            <a:ext cx="7483646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46726" y="6248400"/>
            <a:ext cx="417287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dirty="0"/>
              <a:t>http://www.cdc.gov/getsmart/healthcare/</a:t>
            </a:r>
          </a:p>
        </p:txBody>
      </p:sp>
    </p:spTree>
    <p:extLst>
      <p:ext uri="{BB962C8B-B14F-4D97-AF65-F5344CB8AC3E}">
        <p14:creationId xmlns:p14="http://schemas.microsoft.com/office/powerpoint/2010/main" val="96561320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560" y="84081"/>
            <a:ext cx="5120640" cy="6621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-76200"/>
            <a:ext cx="5120640" cy="6621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771940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017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CEZID_ppt_darktheme">
  <a:themeElements>
    <a:clrScheme name="NCEZID Dark PPT Colors">
      <a:dk1>
        <a:srgbClr val="FFC000"/>
      </a:dk1>
      <a:lt1>
        <a:srgbClr val="0F56DC"/>
      </a:lt1>
      <a:dk2>
        <a:srgbClr val="FFFFFF"/>
      </a:dk2>
      <a:lt2>
        <a:srgbClr val="FFFFFF"/>
      </a:lt2>
      <a:accent1>
        <a:srgbClr val="BD3632"/>
      </a:accent1>
      <a:accent2>
        <a:srgbClr val="782327"/>
      </a:accent2>
      <a:accent3>
        <a:srgbClr val="7D7A00"/>
      </a:accent3>
      <a:accent4>
        <a:srgbClr val="156570"/>
      </a:accent4>
      <a:accent5>
        <a:srgbClr val="6E267B"/>
      </a:accent5>
      <a:accent6>
        <a:srgbClr val="002060"/>
      </a:accent6>
      <a:hlink>
        <a:srgbClr val="FFC000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1100</TotalTime>
  <Words>2326</Words>
  <Application>Microsoft Office PowerPoint</Application>
  <PresentationFormat>On-screen Show (4:3)</PresentationFormat>
  <Paragraphs>352</Paragraphs>
  <Slides>71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71</vt:i4>
      </vt:variant>
    </vt:vector>
  </HeadingPairs>
  <TitlesOfParts>
    <vt:vector size="73" baseType="lpstr">
      <vt:lpstr>Office Theme</vt:lpstr>
      <vt:lpstr>NCEZID_ppt_darktheme</vt:lpstr>
      <vt:lpstr>The expanding threat of antibiotic resistance and the antimicrobial stewardship response</vt:lpstr>
      <vt:lpstr>Antibiotic resistance</vt:lpstr>
      <vt:lpstr>PowerPoint Presentation</vt:lpstr>
      <vt:lpstr>PowerPoint Presentation</vt:lpstr>
      <vt:lpstr>Number of EID events by decade</vt:lpstr>
      <vt:lpstr>Relative risk of an EID event from a drug-resistant pathogen</vt:lpstr>
      <vt:lpstr>PowerPoint Presentation</vt:lpstr>
      <vt:lpstr>PowerPoint Presentation</vt:lpstr>
      <vt:lpstr>PowerPoint Presentation</vt:lpstr>
      <vt:lpstr>Timeline of Antibiotic Resistance Events</vt:lpstr>
      <vt:lpstr>The post-antibiotic era: back to hand hygiene</vt:lpstr>
      <vt:lpstr>PowerPoint Presentation</vt:lpstr>
      <vt:lpstr>Impact of antimicrobial resistance</vt:lpstr>
      <vt:lpstr>Impact of antimicrobial resistance</vt:lpstr>
      <vt:lpstr>Factors promoting emergence, persistence, and transmission of antimicrobial-resistant bacteria</vt:lpstr>
      <vt:lpstr>PowerPoint Presentation</vt:lpstr>
      <vt:lpstr>Number of unique β-lactamases identified, since the introduction of β-lactam antibiotics</vt:lpstr>
      <vt:lpstr>PowerPoint Presentation</vt:lpstr>
      <vt:lpstr>PowerPoint Presentation</vt:lpstr>
      <vt:lpstr>Factors promoting emergence, persistence, and transmission of antimicrobial-resistant bacteria</vt:lpstr>
      <vt:lpstr>Antibiotic resistance is within us</vt:lpstr>
      <vt:lpstr>PowerPoint Presentation</vt:lpstr>
      <vt:lpstr>Antibiotic resistance is all around us</vt:lpstr>
      <vt:lpstr>Antibiotic resistance is around us: environmental reservoirs and dissemination</vt:lpstr>
      <vt:lpstr>Factors promoting emergence, persistence, and transmission of antimicrobial-resistant bacteria</vt:lpstr>
      <vt:lpstr>CDC Antimicrobial Threat Report 2013</vt:lpstr>
      <vt:lpstr>Prevention and control of antimicrobial resistance</vt:lpstr>
      <vt:lpstr>Prevention and control of antimicrobial resistance</vt:lpstr>
      <vt:lpstr>Prevention and control of antimicrobial resistance</vt:lpstr>
      <vt:lpstr>Fewer antibiotics being developed and approved</vt:lpstr>
      <vt:lpstr>PowerPoint Presentation</vt:lpstr>
      <vt:lpstr>Antimicrobial stewardship</vt:lpstr>
      <vt:lpstr>NYULMC Antimicrobial Stewardship Program (ASP) Phone: 212-263-1169 8am to 10pm, 7 days-a-week (questions, antibiotic approvals)</vt:lpstr>
      <vt:lpstr>ASP Roles and expertise Please call us…</vt:lpstr>
      <vt:lpstr>Screen capture of ASP card</vt:lpstr>
      <vt:lpstr>Website support: abx.med.nyu.edu</vt:lpstr>
      <vt:lpstr>Vancomycin dosing and monitoring</vt:lpstr>
      <vt:lpstr>PowerPoint Presentation</vt:lpstr>
      <vt:lpstr>NYULMC UTI guidelines</vt:lpstr>
      <vt:lpstr>Community-acquired Pneumonia (CAP)</vt:lpstr>
      <vt:lpstr>Stewardship measures</vt:lpstr>
      <vt:lpstr>Stewardship outcomes</vt:lpstr>
      <vt:lpstr>PowerPoint Presentation</vt:lpstr>
      <vt:lpstr>PowerPoint Presentation</vt:lpstr>
      <vt:lpstr>Fluoroquinolones</vt:lpstr>
      <vt:lpstr>PowerPoint Presentation</vt:lpstr>
      <vt:lpstr>Antibiotic susceptibility of Tisch Hospital non-ICU E. coli isolates</vt:lpstr>
      <vt:lpstr>PowerPoint Presentation</vt:lpstr>
      <vt:lpstr>E. coli resistance to fluoroquinolones</vt:lpstr>
      <vt:lpstr>Quinolone outpatient use rate (# scripts per 1000 inhabitants)</vt:lpstr>
      <vt:lpstr>NYULMC UTI guidelines: Cephalosporins as first line</vt:lpstr>
      <vt:lpstr>Sustained decrease in fluoroquinolone utilization</vt:lpstr>
      <vt:lpstr>Hospital-associated C. difficile</vt:lpstr>
      <vt:lpstr>PowerPoint Presentation</vt:lpstr>
      <vt:lpstr>Percentage of MRSA isolates among  S. aureus isolates, 2009-2012</vt:lpstr>
      <vt:lpstr>Rate of MRSA per 100 admissions,  2009-2012</vt:lpstr>
      <vt:lpstr>PowerPoint Presentation</vt:lpstr>
      <vt:lpstr>Multiple states, multiple nations</vt:lpstr>
      <vt:lpstr>PowerPoint Presentation</vt:lpstr>
      <vt:lpstr>Control measures, and a  Decrease in resistance rates</vt:lpstr>
      <vt:lpstr>Rate of carbapenem non-susceptible K. pneumoniae per 100 admissions, 2009-2012</vt:lpstr>
      <vt:lpstr>Cumulative risk of carbapenem-resistant K. pneumoniae, by hospital day </vt:lpstr>
      <vt:lpstr>The need for a system-wide approach</vt:lpstr>
      <vt:lpstr>Emergence of antimicrobial resistance, 1950-1990</vt:lpstr>
      <vt:lpstr>PowerPoint Presentation</vt:lpstr>
      <vt:lpstr>PowerPoint Presentation</vt:lpstr>
      <vt:lpstr>PowerPoint Presentation</vt:lpstr>
      <vt:lpstr>Resources</vt:lpstr>
      <vt:lpstr>PowerPoint Presentation</vt:lpstr>
      <vt:lpstr>PowerPoint Presentation</vt:lpstr>
      <vt:lpstr>END</vt:lpstr>
    </vt:vector>
  </TitlesOfParts>
  <Company>NYU Langone Medical Center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Emerging Antibiotic Resistant Diseases</dc:title>
  <dc:creator>admin</dc:creator>
  <cp:lastModifiedBy>Steve</cp:lastModifiedBy>
  <cp:revision>102</cp:revision>
  <dcterms:created xsi:type="dcterms:W3CDTF">2013-11-12T21:34:22Z</dcterms:created>
  <dcterms:modified xsi:type="dcterms:W3CDTF">2014-03-21T02:07:38Z</dcterms:modified>
</cp:coreProperties>
</file>