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81" r:id="rId2"/>
    <p:sldId id="328" r:id="rId3"/>
    <p:sldId id="311" r:id="rId4"/>
    <p:sldId id="312" r:id="rId5"/>
    <p:sldId id="313" r:id="rId6"/>
    <p:sldId id="314" r:id="rId7"/>
    <p:sldId id="315" r:id="rId8"/>
    <p:sldId id="316" r:id="rId9"/>
    <p:sldId id="318" r:id="rId10"/>
    <p:sldId id="317" r:id="rId11"/>
    <p:sldId id="276" r:id="rId12"/>
    <p:sldId id="283" r:id="rId13"/>
    <p:sldId id="327" r:id="rId14"/>
    <p:sldId id="287" r:id="rId15"/>
    <p:sldId id="289" r:id="rId16"/>
    <p:sldId id="291" r:id="rId17"/>
    <p:sldId id="293" r:id="rId18"/>
    <p:sldId id="329" r:id="rId19"/>
    <p:sldId id="332" r:id="rId20"/>
    <p:sldId id="279" r:id="rId21"/>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bb, Tania" initials="BT" lastIdx="3" clrIdx="0"/>
  <p:cmAuthor id="1" name="Kyle Willey" initials="KW"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C"/>
    <a:srgbClr val="333399"/>
    <a:srgbClr val="304513"/>
    <a:srgbClr val="44621C"/>
    <a:srgbClr val="8DC73F"/>
    <a:srgbClr val="CDCDDE"/>
    <a:srgbClr val="FFA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84434" autoAdjust="0"/>
  </p:normalViewPr>
  <p:slideViewPr>
    <p:cSldViewPr snapToGrid="0" snapToObjects="1">
      <p:cViewPr varScale="1">
        <p:scale>
          <a:sx n="147" d="100"/>
          <a:sy n="147" d="100"/>
        </p:scale>
        <p:origin x="198" y="120"/>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A52781A-044E-4708-AEC5-07C5F5F293F1}" type="datetimeFigureOut">
              <a:rPr lang="en-US"/>
              <a:pPr>
                <a:defRPr/>
              </a:pPr>
              <a:t>11/17/2021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569FAED-BCF5-4949-A33D-DA6D6737491D}" type="slidenum">
              <a:rPr lang="en-US"/>
              <a:pPr>
                <a:defRPr/>
              </a:pPr>
              <a:t>‹#›</a:t>
            </a:fld>
            <a:endParaRPr lang="en-US"/>
          </a:p>
        </p:txBody>
      </p:sp>
    </p:spTree>
    <p:extLst>
      <p:ext uri="{BB962C8B-B14F-4D97-AF65-F5344CB8AC3E}">
        <p14:creationId xmlns:p14="http://schemas.microsoft.com/office/powerpoint/2010/main" val="3299736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11</a:t>
            </a:fld>
            <a:endParaRPr lang="en-US"/>
          </a:p>
        </p:txBody>
      </p:sp>
    </p:spTree>
    <p:extLst>
      <p:ext uri="{BB962C8B-B14F-4D97-AF65-F5344CB8AC3E}">
        <p14:creationId xmlns:p14="http://schemas.microsoft.com/office/powerpoint/2010/main" val="4024986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Must determine main problem</a:t>
            </a:r>
            <a:r>
              <a:rPr lang="en-US" baseline="0" dirty="0" smtClean="0"/>
              <a:t> prior to education/performance improvement</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12</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13</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Blood/Body</a:t>
            </a:r>
            <a:r>
              <a:rPr lang="en-US" baseline="0" dirty="0" smtClean="0"/>
              <a:t> Fluid exposures on A, C, D</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14</a:t>
            </a:fld>
            <a:endParaRPr lang="en-US"/>
          </a:p>
        </p:txBody>
      </p:sp>
    </p:spTree>
    <p:extLst>
      <p:ext uri="{BB962C8B-B14F-4D97-AF65-F5344CB8AC3E}">
        <p14:creationId xmlns:p14="http://schemas.microsoft.com/office/powerpoint/2010/main" val="2679943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15</a:t>
            </a:fld>
            <a:endParaRPr lang="en-US"/>
          </a:p>
        </p:txBody>
      </p:sp>
    </p:spTree>
    <p:extLst>
      <p:ext uri="{BB962C8B-B14F-4D97-AF65-F5344CB8AC3E}">
        <p14:creationId xmlns:p14="http://schemas.microsoft.com/office/powerpoint/2010/main" val="1114780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16</a:t>
            </a:fld>
            <a:endParaRPr lang="en-US"/>
          </a:p>
        </p:txBody>
      </p:sp>
    </p:spTree>
    <p:extLst>
      <p:ext uri="{BB962C8B-B14F-4D97-AF65-F5344CB8AC3E}">
        <p14:creationId xmlns:p14="http://schemas.microsoft.com/office/powerpoint/2010/main" val="3709128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17</a:t>
            </a:fld>
            <a:endParaRPr lang="en-US"/>
          </a:p>
        </p:txBody>
      </p:sp>
    </p:spTree>
    <p:extLst>
      <p:ext uri="{BB962C8B-B14F-4D97-AF65-F5344CB8AC3E}">
        <p14:creationId xmlns:p14="http://schemas.microsoft.com/office/powerpoint/2010/main" val="1427255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18</a:t>
            </a:fld>
            <a:endParaRPr lang="en-US"/>
          </a:p>
        </p:txBody>
      </p:sp>
    </p:spTree>
    <p:extLst>
      <p:ext uri="{BB962C8B-B14F-4D97-AF65-F5344CB8AC3E}">
        <p14:creationId xmlns:p14="http://schemas.microsoft.com/office/powerpoint/2010/main" val="2785949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19</a:t>
            </a:fld>
            <a:endParaRPr lang="en-US"/>
          </a:p>
        </p:txBody>
      </p:sp>
    </p:spTree>
    <p:extLst>
      <p:ext uri="{BB962C8B-B14F-4D97-AF65-F5344CB8AC3E}">
        <p14:creationId xmlns:p14="http://schemas.microsoft.com/office/powerpoint/2010/main" val="1761419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4CAC04-28AC-43AD-BEDE-85EA6AE6CE51}" type="slidenum">
              <a:rPr lang="en-US" altLang="en-US">
                <a:solidFill>
                  <a:srgbClr val="000000"/>
                </a:solidFill>
              </a:rPr>
              <a:pPr fontAlgn="base">
                <a:spcBef>
                  <a:spcPct val="0"/>
                </a:spcBef>
                <a:spcAft>
                  <a:spcPct val="0"/>
                </a:spcAft>
              </a:pPr>
              <a:t>20</a:t>
            </a:fld>
            <a:endParaRPr lang="en-US" altLang="en-US">
              <a:solidFill>
                <a:srgbClr val="000000"/>
              </a:solidFill>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References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Association for Professionals in Infection Control and Epidemiology. (2015). </a:t>
            </a:r>
            <a:r>
              <a:rPr lang="en-US" sz="1200" i="1" kern="1200" dirty="0" smtClean="0">
                <a:solidFill>
                  <a:schemeClr val="tx1"/>
                </a:solidFill>
                <a:effectLst/>
                <a:latin typeface="+mn-lt"/>
                <a:ea typeface="+mn-ea"/>
                <a:cs typeface="+mn-cs"/>
              </a:rPr>
              <a:t>Certification Study Guide, 6th edition.</a:t>
            </a:r>
            <a:r>
              <a:rPr lang="en-US" sz="1200" kern="1200" dirty="0" smtClean="0">
                <a:solidFill>
                  <a:schemeClr val="tx1"/>
                </a:solidFill>
                <a:effectLst/>
                <a:latin typeface="+mn-lt"/>
                <a:ea typeface="+mn-ea"/>
                <a:cs typeface="+mn-cs"/>
              </a:rPr>
              <a:t> Arlington: Association for Professionals in Infection Control and Epidemiology.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Association for Professionals in Infection Control and Epidemiology, Inc. (2015). </a:t>
            </a:r>
            <a:r>
              <a:rPr lang="en-US" sz="1200" i="1" kern="1200" dirty="0" smtClean="0">
                <a:solidFill>
                  <a:schemeClr val="tx1"/>
                </a:solidFill>
                <a:effectLst/>
                <a:latin typeface="+mn-lt"/>
                <a:ea typeface="+mn-ea"/>
                <a:cs typeface="+mn-cs"/>
              </a:rPr>
              <a:t>APIC Text of Infection Control and Epidemiology.</a:t>
            </a:r>
            <a:r>
              <a:rPr lang="en-US" sz="1200" kern="1200" dirty="0" smtClean="0">
                <a:solidFill>
                  <a:schemeClr val="tx1"/>
                </a:solidFill>
                <a:effectLst/>
                <a:latin typeface="+mn-lt"/>
                <a:ea typeface="+mn-ea"/>
                <a:cs typeface="+mn-cs"/>
              </a:rPr>
              <a:t> Arlington, VA.</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Certification Board of Infection Control and Epidemiology, Inc. (2016, June). Certification in Infection Prevention and Control (CIC). Milwaukee, Wisconsin. Retrieved from https://view.officeapps.live.com/op/view.aspx?src=https://www.cbic.org/UserFiles/file/UnderstandingCBICandtheCICCredential-2018-longversion.ppt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Certification Board of Infection Control and Epidemiology, Inc. (2018). </a:t>
            </a:r>
            <a:r>
              <a:rPr lang="en-US" sz="1200" i="1" kern="1200" dirty="0" smtClean="0">
                <a:solidFill>
                  <a:schemeClr val="tx1"/>
                </a:solidFill>
                <a:effectLst/>
                <a:latin typeface="+mn-lt"/>
                <a:ea typeface="+mn-ea"/>
                <a:cs typeface="+mn-cs"/>
              </a:rPr>
              <a:t>CBIC Certification Website</a:t>
            </a:r>
            <a:r>
              <a:rPr lang="en-US" sz="1200" kern="1200" dirty="0" smtClean="0">
                <a:solidFill>
                  <a:schemeClr val="tx1"/>
                </a:solidFill>
                <a:effectLst/>
                <a:latin typeface="+mn-lt"/>
                <a:ea typeface="+mn-ea"/>
                <a:cs typeface="+mn-cs"/>
              </a:rPr>
              <a:t>. Retrieved 10 1, 2018, from CBIC Website: https://www.cbic.org/certification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5. </a:t>
            </a:r>
            <a:r>
              <a:rPr lang="en-US" sz="1200" kern="1200" dirty="0" err="1" smtClean="0">
                <a:solidFill>
                  <a:schemeClr val="tx1"/>
                </a:solidFill>
                <a:effectLst/>
                <a:latin typeface="+mn-lt"/>
                <a:ea typeface="+mn-ea"/>
                <a:cs typeface="+mn-cs"/>
              </a:rPr>
              <a:t>Krein</a:t>
            </a:r>
            <a:r>
              <a:rPr lang="en-US" sz="1200" kern="1200" dirty="0" smtClean="0">
                <a:solidFill>
                  <a:schemeClr val="tx1"/>
                </a:solidFill>
                <a:effectLst/>
                <a:latin typeface="+mn-lt"/>
                <a:ea typeface="+mn-ea"/>
                <a:cs typeface="+mn-cs"/>
              </a:rPr>
              <a:t>, S. L., Hofer, T. P., Kowalski, C. P., Olmsted, R. N., Kauffman, C. A., Forman, J. H., et al. (2007). Use of Central Venous Catheter-Related Bloodstream Infection Prevention Practices by US Hospitals. </a:t>
            </a:r>
            <a:r>
              <a:rPr lang="en-US" sz="1200" i="1" kern="1200" dirty="0" smtClean="0">
                <a:solidFill>
                  <a:schemeClr val="tx1"/>
                </a:solidFill>
                <a:effectLst/>
                <a:latin typeface="+mn-lt"/>
                <a:ea typeface="+mn-ea"/>
                <a:cs typeface="+mn-cs"/>
              </a:rPr>
              <a:t>Mayo Clinic Proceedings, 82</a:t>
            </a:r>
            <a:r>
              <a:rPr lang="en-US" sz="1200" kern="1200" dirty="0" smtClean="0">
                <a:solidFill>
                  <a:schemeClr val="tx1"/>
                </a:solidFill>
                <a:effectLst/>
                <a:latin typeface="+mn-lt"/>
                <a:ea typeface="+mn-ea"/>
                <a:cs typeface="+mn-cs"/>
              </a:rPr>
              <a:t>(6), 672-678.</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6. Murphy, D. M., </a:t>
            </a:r>
            <a:r>
              <a:rPr lang="en-US" sz="1200" kern="1200" dirty="0" err="1" smtClean="0">
                <a:solidFill>
                  <a:schemeClr val="tx1"/>
                </a:solidFill>
                <a:effectLst/>
                <a:latin typeface="+mn-lt"/>
                <a:ea typeface="+mn-ea"/>
                <a:cs typeface="+mn-cs"/>
              </a:rPr>
              <a:t>Hanchett</a:t>
            </a:r>
            <a:r>
              <a:rPr lang="en-US" sz="1200" kern="1200" dirty="0" smtClean="0">
                <a:solidFill>
                  <a:schemeClr val="tx1"/>
                </a:solidFill>
                <a:effectLst/>
                <a:latin typeface="+mn-lt"/>
                <a:ea typeface="+mn-ea"/>
                <a:cs typeface="+mn-cs"/>
              </a:rPr>
              <a:t>, M., Olmsted, R. N., Farber, M. R., Lee, T. B., Haas, J. P., et al. (2012). Competency in infection prevention: A conceptual approach to guide current and future practice.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(4), 269-303.</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7.</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Pogorzelska</a:t>
            </a:r>
            <a:r>
              <a:rPr lang="en-US" sz="1200" kern="1200" dirty="0" smtClean="0">
                <a:solidFill>
                  <a:schemeClr val="tx1"/>
                </a:solidFill>
                <a:effectLst/>
                <a:latin typeface="+mn-lt"/>
                <a:ea typeface="+mn-ea"/>
                <a:cs typeface="+mn-cs"/>
              </a:rPr>
              <a:t>, M., Stone, P. W., &amp; Larson, E. L. (2012). Certification in infection control matters: Impact of infection control department characteristics and policies on rates of multidrug-resistant infections.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(2), 96-101.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8. </a:t>
            </a:r>
            <a:r>
              <a:rPr lang="en-US" sz="1200" kern="1200" dirty="0" err="1" smtClean="0">
                <a:solidFill>
                  <a:schemeClr val="tx1"/>
                </a:solidFill>
                <a:effectLst/>
                <a:latin typeface="+mn-lt"/>
                <a:ea typeface="+mn-ea"/>
                <a:cs typeface="+mn-cs"/>
              </a:rPr>
              <a:t>Pogorzelska-Maziarz</a:t>
            </a:r>
            <a:r>
              <a:rPr lang="en-US" sz="1200" kern="1200" dirty="0" smtClean="0">
                <a:solidFill>
                  <a:schemeClr val="tx1"/>
                </a:solidFill>
                <a:effectLst/>
                <a:latin typeface="+mn-lt"/>
                <a:ea typeface="+mn-ea"/>
                <a:cs typeface="+mn-cs"/>
              </a:rPr>
              <a:t>, M., &amp; </a:t>
            </a:r>
            <a:r>
              <a:rPr lang="en-US" sz="1200" kern="1200" dirty="0" err="1" smtClean="0">
                <a:solidFill>
                  <a:schemeClr val="tx1"/>
                </a:solidFill>
                <a:effectLst/>
                <a:latin typeface="+mn-lt"/>
                <a:ea typeface="+mn-ea"/>
                <a:cs typeface="+mn-cs"/>
              </a:rPr>
              <a:t>Kalp</a:t>
            </a:r>
            <a:r>
              <a:rPr lang="en-US" sz="1200" kern="1200" dirty="0" smtClean="0">
                <a:solidFill>
                  <a:schemeClr val="tx1"/>
                </a:solidFill>
                <a:effectLst/>
                <a:latin typeface="+mn-lt"/>
                <a:ea typeface="+mn-ea"/>
                <a:cs typeface="+mn-cs"/>
              </a:rPr>
              <a:t>, E. L. (2017). Infection prevention outside of the acute care setting: Results from the </a:t>
            </a:r>
            <a:r>
              <a:rPr lang="en-US" sz="1200" kern="1200" dirty="0" err="1" smtClean="0">
                <a:solidFill>
                  <a:schemeClr val="tx1"/>
                </a:solidFill>
                <a:effectLst/>
                <a:latin typeface="+mn-lt"/>
                <a:ea typeface="+mn-ea"/>
                <a:cs typeface="+mn-cs"/>
              </a:rPr>
              <a:t>MegaSurvey</a:t>
            </a:r>
            <a:r>
              <a:rPr lang="en-US" sz="1200" kern="1200" dirty="0" smtClean="0">
                <a:solidFill>
                  <a:schemeClr val="tx1"/>
                </a:solidFill>
                <a:effectLst/>
                <a:latin typeface="+mn-lt"/>
                <a:ea typeface="+mn-ea"/>
                <a:cs typeface="+mn-cs"/>
              </a:rPr>
              <a:t> of infection </a:t>
            </a:r>
            <a:r>
              <a:rPr lang="en-US" sz="1200" kern="1200" dirty="0" err="1" smtClean="0">
                <a:solidFill>
                  <a:schemeClr val="tx1"/>
                </a:solidFill>
                <a:effectLst/>
                <a:latin typeface="+mn-lt"/>
                <a:ea typeface="+mn-ea"/>
                <a:cs typeface="+mn-cs"/>
              </a:rPr>
              <a:t>preventionists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American Journal of Infection Control, 45</a:t>
            </a:r>
            <a:r>
              <a:rPr lang="en-US" sz="1200" kern="1200" dirty="0" smtClean="0">
                <a:solidFill>
                  <a:schemeClr val="tx1"/>
                </a:solidFill>
                <a:effectLst/>
                <a:latin typeface="+mn-lt"/>
                <a:ea typeface="+mn-ea"/>
                <a:cs typeface="+mn-cs"/>
              </a:rPr>
              <a:t>(6), 597-602.</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9.</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Saint, S., Greene, M. T., Olmsted, R. N., Chopra, V., </a:t>
            </a:r>
            <a:r>
              <a:rPr lang="en-US" sz="1200" kern="1200" dirty="0" err="1" smtClean="0">
                <a:solidFill>
                  <a:schemeClr val="tx1"/>
                </a:solidFill>
                <a:effectLst/>
                <a:latin typeface="+mn-lt"/>
                <a:ea typeface="+mn-ea"/>
                <a:cs typeface="+mn-cs"/>
              </a:rPr>
              <a:t>Meddings</a:t>
            </a:r>
            <a:r>
              <a:rPr lang="en-US" sz="1200" kern="1200" dirty="0" smtClean="0">
                <a:solidFill>
                  <a:schemeClr val="tx1"/>
                </a:solidFill>
                <a:effectLst/>
                <a:latin typeface="+mn-lt"/>
                <a:ea typeface="+mn-ea"/>
                <a:cs typeface="+mn-cs"/>
              </a:rPr>
              <a:t>, J., </a:t>
            </a:r>
            <a:r>
              <a:rPr lang="en-US" sz="1200" kern="1200" dirty="0" err="1" smtClean="0">
                <a:solidFill>
                  <a:schemeClr val="tx1"/>
                </a:solidFill>
                <a:effectLst/>
                <a:latin typeface="+mn-lt"/>
                <a:ea typeface="+mn-ea"/>
                <a:cs typeface="+mn-cs"/>
              </a:rPr>
              <a:t>Safdar</a:t>
            </a:r>
            <a:r>
              <a:rPr lang="en-US" sz="1200" kern="1200" dirty="0" smtClean="0">
                <a:solidFill>
                  <a:schemeClr val="tx1"/>
                </a:solidFill>
                <a:effectLst/>
                <a:latin typeface="+mn-lt"/>
                <a:ea typeface="+mn-ea"/>
                <a:cs typeface="+mn-cs"/>
              </a:rPr>
              <a:t>, N., et al. (2013). Perceived strength of evidence supporting practices to prevent health care-associated infection: Results from a national survey of infection prevention personnel. </a:t>
            </a:r>
            <a:r>
              <a:rPr lang="en-US" sz="1200" i="1" kern="1200" dirty="0" smtClean="0">
                <a:solidFill>
                  <a:schemeClr val="tx1"/>
                </a:solidFill>
                <a:effectLst/>
                <a:latin typeface="+mn-lt"/>
                <a:ea typeface="+mn-ea"/>
                <a:cs typeface="+mn-cs"/>
              </a:rPr>
              <a:t>American Journal of Infection Control, 41</a:t>
            </a:r>
            <a:r>
              <a:rPr lang="en-US" sz="1200" kern="1200" dirty="0" smtClean="0">
                <a:solidFill>
                  <a:schemeClr val="tx1"/>
                </a:solidFill>
                <a:effectLst/>
                <a:latin typeface="+mn-lt"/>
                <a:ea typeface="+mn-ea"/>
                <a:cs typeface="+mn-cs"/>
              </a:rPr>
              <a:t>, 100-106.</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10. Smith, P. W., Bennett, G., Bradley, S., </a:t>
            </a:r>
            <a:r>
              <a:rPr lang="en-US" sz="1200" kern="1200" dirty="0" err="1" smtClean="0">
                <a:solidFill>
                  <a:schemeClr val="tx1"/>
                </a:solidFill>
                <a:effectLst/>
                <a:latin typeface="+mn-lt"/>
                <a:ea typeface="+mn-ea"/>
                <a:cs typeface="+mn-cs"/>
              </a:rPr>
              <a:t>Drinka</a:t>
            </a:r>
            <a:r>
              <a:rPr lang="en-US" sz="1200" kern="1200" dirty="0" smtClean="0">
                <a:solidFill>
                  <a:schemeClr val="tx1"/>
                </a:solidFill>
                <a:effectLst/>
                <a:latin typeface="+mn-lt"/>
                <a:ea typeface="+mn-ea"/>
                <a:cs typeface="+mn-cs"/>
              </a:rPr>
              <a:t>, P., </a:t>
            </a:r>
            <a:r>
              <a:rPr lang="en-US" sz="1200" kern="1200" dirty="0" err="1" smtClean="0">
                <a:solidFill>
                  <a:schemeClr val="tx1"/>
                </a:solidFill>
                <a:effectLst/>
                <a:latin typeface="+mn-lt"/>
                <a:ea typeface="+mn-ea"/>
                <a:cs typeface="+mn-cs"/>
              </a:rPr>
              <a:t>Lautenbach</a:t>
            </a:r>
            <a:r>
              <a:rPr lang="en-US" sz="1200" kern="1200" dirty="0" smtClean="0">
                <a:solidFill>
                  <a:schemeClr val="tx1"/>
                </a:solidFill>
                <a:effectLst/>
                <a:latin typeface="+mn-lt"/>
                <a:ea typeface="+mn-ea"/>
                <a:cs typeface="+mn-cs"/>
              </a:rPr>
              <a:t>, E., Marx, J., et al. (2008). SHEA/APIC Guideline: Infection Prevention and Control in the Long-Term Care Facility. </a:t>
            </a:r>
            <a:r>
              <a:rPr lang="en-US" sz="1200" i="1" kern="1200" dirty="0" smtClean="0">
                <a:solidFill>
                  <a:schemeClr val="tx1"/>
                </a:solidFill>
                <a:effectLst/>
                <a:latin typeface="+mn-lt"/>
                <a:ea typeface="+mn-ea"/>
                <a:cs typeface="+mn-cs"/>
              </a:rPr>
              <a:t>Infection Control and Hospital Epidemiology, 29</a:t>
            </a:r>
            <a:r>
              <a:rPr lang="en-US" sz="1200" kern="1200" dirty="0" smtClean="0">
                <a:solidFill>
                  <a:schemeClr val="tx1"/>
                </a:solidFill>
                <a:effectLst/>
                <a:latin typeface="+mn-lt"/>
                <a:ea typeface="+mn-ea"/>
                <a:cs typeface="+mn-cs"/>
              </a:rPr>
              <a:t>(9), 785-814.</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11. The National Association of Directors of Nursing Administration in Long Term Care. (2016). Summary of the New CMS Requirements for Infection Prevention and Control in Long Term Care Settings. </a:t>
            </a:r>
            <a:r>
              <a:rPr lang="en-US" sz="1200" i="1" kern="1200" dirty="0" smtClean="0">
                <a:solidFill>
                  <a:schemeClr val="tx1"/>
                </a:solidFill>
                <a:effectLst/>
                <a:latin typeface="+mn-lt"/>
                <a:ea typeface="+mn-ea"/>
                <a:cs typeface="+mn-cs"/>
              </a:rPr>
              <a:t>The Director, 24</a:t>
            </a:r>
            <a:r>
              <a:rPr lang="en-US" sz="1200" kern="1200" dirty="0" smtClean="0">
                <a:solidFill>
                  <a:schemeClr val="tx1"/>
                </a:solidFill>
                <a:effectLst/>
                <a:latin typeface="+mn-lt"/>
                <a:ea typeface="+mn-ea"/>
                <a:cs typeface="+mn-cs"/>
              </a:rPr>
              <a:t>(3), </a:t>
            </a:r>
            <a:r>
              <a:rPr lang="en-US" sz="1200" kern="1200" smtClean="0">
                <a:solidFill>
                  <a:schemeClr val="tx1"/>
                </a:solidFill>
                <a:effectLst/>
                <a:latin typeface="+mn-lt"/>
                <a:ea typeface="+mn-ea"/>
                <a:cs typeface="+mn-cs"/>
              </a:rPr>
              <a:t>17-23.</a:t>
            </a:r>
            <a:endParaRPr lang="en-US" sz="1200" kern="1200" dirty="0" smtClean="0">
              <a:solidFill>
                <a:schemeClr val="tx1"/>
              </a:solidFill>
              <a:effectLst/>
              <a:latin typeface="+mn-lt"/>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8099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76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5333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20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596D369-CE14-473E-826B-D40846DCE08A}" type="datetimeFigureOut">
              <a:rPr lang="en-US"/>
              <a:pPr>
                <a:defRPr/>
              </a:pPr>
              <a:t>11/17/2021</a:t>
            </a:fld>
            <a:endParaRPr lang="en-US"/>
          </a:p>
        </p:txBody>
      </p:sp>
      <p:sp>
        <p:nvSpPr>
          <p:cNvPr id="8" name="Footer Placeholder 7"/>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3E26A68-DD49-4953-A441-40ED6632E4DD}" type="slidenum">
              <a:rPr lang="en-US"/>
              <a:pPr>
                <a:defRPr/>
              </a:pPr>
              <a:t>‹#›</a:t>
            </a:fld>
            <a:endParaRPr lang="en-US"/>
          </a:p>
        </p:txBody>
      </p:sp>
    </p:spTree>
    <p:extLst>
      <p:ext uri="{BB962C8B-B14F-4D97-AF65-F5344CB8AC3E}">
        <p14:creationId xmlns:p14="http://schemas.microsoft.com/office/powerpoint/2010/main" val="52794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E5D0B10-DA38-4F70-B9F1-A4217841750E}" type="datetimeFigureOut">
              <a:rPr lang="en-US"/>
              <a:pPr>
                <a:defRPr/>
              </a:pPr>
              <a:t>11/17/2021</a:t>
            </a:fld>
            <a:endParaRPr lang="en-US"/>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0AC50E3-3A72-48A2-B4AA-D40F612C8098}" type="slidenum">
              <a:rPr lang="en-US"/>
              <a:pPr>
                <a:defRPr/>
              </a:pPr>
              <a:t>‹#›</a:t>
            </a:fld>
            <a:endParaRPr lang="en-US"/>
          </a:p>
        </p:txBody>
      </p:sp>
    </p:spTree>
    <p:extLst>
      <p:ext uri="{BB962C8B-B14F-4D97-AF65-F5344CB8AC3E}">
        <p14:creationId xmlns:p14="http://schemas.microsoft.com/office/powerpoint/2010/main" val="1521205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995AF575-F20B-415E-9F9C-C56C7AD81A43}" type="datetimeFigureOut">
              <a:rPr lang="en-US"/>
              <a:pPr>
                <a:defRPr/>
              </a:pPr>
              <a:t>11/17/2021</a:t>
            </a:fld>
            <a:endParaRPr lang="en-US"/>
          </a:p>
        </p:txBody>
      </p:sp>
      <p:sp>
        <p:nvSpPr>
          <p:cNvPr id="3" name="Footer Placeholder 2"/>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6B8192B-1EFA-4AF3-A82A-074EFA87EA68}" type="slidenum">
              <a:rPr lang="en-US"/>
              <a:pPr>
                <a:defRPr/>
              </a:pPr>
              <a:t>‹#›</a:t>
            </a:fld>
            <a:endParaRPr lang="en-US"/>
          </a:p>
        </p:txBody>
      </p:sp>
    </p:spTree>
    <p:extLst>
      <p:ext uri="{BB962C8B-B14F-4D97-AF65-F5344CB8AC3E}">
        <p14:creationId xmlns:p14="http://schemas.microsoft.com/office/powerpoint/2010/main" val="145683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5D64CC4A-79A3-4D61-BBCD-6393CFEACA2D}" type="datetimeFigureOut">
              <a:rPr lang="en-US"/>
              <a:pPr>
                <a:defRPr/>
              </a:pPr>
              <a:t>11/17/2021</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2E109906-A513-41E6-9236-D58C67BF2087}" type="slidenum">
              <a:rPr lang="en-US"/>
              <a:pPr>
                <a:defRPr/>
              </a:pPr>
              <a:t>‹#›</a:t>
            </a:fld>
            <a:endParaRPr lang="en-US"/>
          </a:p>
        </p:txBody>
      </p:sp>
    </p:spTree>
    <p:extLst>
      <p:ext uri="{BB962C8B-B14F-4D97-AF65-F5344CB8AC3E}">
        <p14:creationId xmlns:p14="http://schemas.microsoft.com/office/powerpoint/2010/main" val="3375181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79279F30-7D56-4C73-9D97-207F6A5166CE}" type="datetimeFigureOut">
              <a:rPr lang="en-US"/>
              <a:pPr>
                <a:defRPr/>
              </a:pPr>
              <a:t>11/17/2021</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2E240B8-BB4F-4F6A-8CF4-69E42D722360}" type="slidenum">
              <a:rPr lang="en-US"/>
              <a:pPr>
                <a:defRPr/>
              </a:pPr>
              <a:t>‹#›</a:t>
            </a:fld>
            <a:endParaRPr lang="en-US"/>
          </a:p>
        </p:txBody>
      </p:sp>
    </p:spTree>
    <p:extLst>
      <p:ext uri="{BB962C8B-B14F-4D97-AF65-F5344CB8AC3E}">
        <p14:creationId xmlns:p14="http://schemas.microsoft.com/office/powerpoint/2010/main" val="71791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E1006CED-CFB7-4CC9-8D7A-0B8EE55C2E72}" type="datetimeFigureOut">
              <a:rPr lang="en-US"/>
              <a:pPr>
                <a:defRPr/>
              </a:pPr>
              <a:t>11/17/2021</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8AC9408-2D92-4FB7-978D-A4D95A132166}" type="slidenum">
              <a:rPr lang="en-US"/>
              <a:pPr>
                <a:defRPr/>
              </a:pPr>
              <a:t>‹#›</a:t>
            </a:fld>
            <a:endParaRPr lang="en-US"/>
          </a:p>
        </p:txBody>
      </p:sp>
    </p:spTree>
    <p:extLst>
      <p:ext uri="{BB962C8B-B14F-4D97-AF65-F5344CB8AC3E}">
        <p14:creationId xmlns:p14="http://schemas.microsoft.com/office/powerpoint/2010/main" val="41212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7B8720F-D8E7-43D3-A2A0-AAC82EA92406}" type="datetimeFigureOut">
              <a:rPr lang="en-US"/>
              <a:pPr>
                <a:defRPr/>
              </a:pPr>
              <a:t>11/17/2021</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1F956AD-7BBF-4812-B03F-C1B3A6707E10}" type="slidenum">
              <a:rPr lang="en-US"/>
              <a:pPr>
                <a:defRPr/>
              </a:pPr>
              <a:t>‹#›</a:t>
            </a:fld>
            <a:endParaRPr lang="en-US"/>
          </a:p>
        </p:txBody>
      </p:sp>
    </p:spTree>
    <p:extLst>
      <p:ext uri="{BB962C8B-B14F-4D97-AF65-F5344CB8AC3E}">
        <p14:creationId xmlns:p14="http://schemas.microsoft.com/office/powerpoint/2010/main" val="262511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4930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6550"/>
            <a:ext cx="822960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378869"/>
            <a:ext cx="7772400" cy="1102519"/>
          </a:xfrm>
        </p:spPr>
        <p:txBody>
          <a:bodyPr/>
          <a:lstStyle/>
          <a:p>
            <a:r>
              <a:rPr lang="en-US" sz="3600" dirty="0" smtClean="0"/>
              <a:t>Preparing for Certification</a:t>
            </a:r>
            <a:endParaRPr lang="en-US" sz="3600" dirty="0"/>
          </a:p>
        </p:txBody>
      </p:sp>
      <p:sp>
        <p:nvSpPr>
          <p:cNvPr id="2" name="Subtitle 1"/>
          <p:cNvSpPr>
            <a:spLocks noGrp="1"/>
          </p:cNvSpPr>
          <p:nvPr>
            <p:ph type="subTitle" idx="1"/>
          </p:nvPr>
        </p:nvSpPr>
        <p:spPr>
          <a:xfrm>
            <a:off x="1371600" y="3486151"/>
            <a:ext cx="6400800" cy="1128712"/>
          </a:xfrm>
        </p:spPr>
        <p:txBody>
          <a:bodyPr/>
          <a:lstStyle/>
          <a:p>
            <a:r>
              <a:rPr lang="en-US" sz="2800" dirty="0" smtClean="0"/>
              <a:t>D. Kyle Willey, BS CIC</a:t>
            </a:r>
            <a:endParaRPr lang="en-US" sz="2800"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News! – New Certification Initiatives</a:t>
            </a:r>
            <a:endParaRPr lang="en-US" sz="4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462085"/>
            <a:ext cx="4781550"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950" y="1462088"/>
            <a:ext cx="4591050"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7064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smtClean="0"/>
              <a:t>Identification </a:t>
            </a:r>
            <a:r>
              <a:rPr lang="en-US" b="1" dirty="0"/>
              <a:t>of Infectious Disease Processes (22 items)</a:t>
            </a:r>
            <a:endParaRPr lang="en-US" dirty="0"/>
          </a:p>
          <a:p>
            <a:pPr lvl="1"/>
            <a:r>
              <a:rPr lang="en-US" sz="2400" dirty="0"/>
              <a:t>Interpret </a:t>
            </a:r>
            <a:r>
              <a:rPr lang="en-US" sz="2400" dirty="0" smtClean="0"/>
              <a:t>diagnostic </a:t>
            </a:r>
            <a:r>
              <a:rPr lang="en-US" sz="2400" dirty="0"/>
              <a:t>and laboratory reports</a:t>
            </a:r>
          </a:p>
          <a:p>
            <a:pPr lvl="1"/>
            <a:r>
              <a:rPr lang="en-US" sz="2400" dirty="0" smtClean="0"/>
              <a:t>Practices </a:t>
            </a:r>
            <a:r>
              <a:rPr lang="en-US" sz="2400" dirty="0"/>
              <a:t>for specimen collection</a:t>
            </a:r>
            <a:r>
              <a:rPr lang="en-US" sz="2400" dirty="0" smtClean="0"/>
              <a:t>, </a:t>
            </a:r>
            <a:r>
              <a:rPr lang="en-US" sz="2400" dirty="0"/>
              <a:t>handling, and storage</a:t>
            </a:r>
          </a:p>
          <a:p>
            <a:pPr lvl="1"/>
            <a:r>
              <a:rPr lang="en-US" sz="2400" dirty="0"/>
              <a:t>Correlate clinical </a:t>
            </a:r>
            <a:r>
              <a:rPr lang="en-US" sz="2400" dirty="0" smtClean="0"/>
              <a:t>s/s with </a:t>
            </a:r>
            <a:r>
              <a:rPr lang="en-US" sz="2400" dirty="0"/>
              <a:t>infectious disease </a:t>
            </a:r>
            <a:r>
              <a:rPr lang="en-US" sz="2400" dirty="0" smtClean="0"/>
              <a:t>processes</a:t>
            </a:r>
            <a:endParaRPr lang="en-US" sz="2400" dirty="0"/>
          </a:p>
          <a:p>
            <a:pPr lvl="1"/>
            <a:r>
              <a:rPr lang="en-US" sz="2400" dirty="0"/>
              <a:t>Differentiate </a:t>
            </a:r>
            <a:r>
              <a:rPr lang="en-US" sz="2400" dirty="0" smtClean="0"/>
              <a:t>colonization, infection, </a:t>
            </a:r>
            <a:r>
              <a:rPr lang="en-US" sz="2400" dirty="0"/>
              <a:t>and contamination</a:t>
            </a:r>
          </a:p>
          <a:p>
            <a:pPr lvl="1"/>
            <a:r>
              <a:rPr lang="en-US" sz="2400" dirty="0"/>
              <a:t>Differentiate </a:t>
            </a:r>
            <a:r>
              <a:rPr lang="en-US" sz="2400" dirty="0" smtClean="0"/>
              <a:t>prophylactic, empiric, </a:t>
            </a:r>
            <a:r>
              <a:rPr lang="en-US" sz="2400" dirty="0"/>
              <a:t>and therapeutic uses of </a:t>
            </a:r>
            <a:r>
              <a:rPr lang="en-US" sz="2400" dirty="0" smtClean="0"/>
              <a:t>antimicrobials</a:t>
            </a:r>
            <a:endParaRPr lang="en-US" sz="2400" dirty="0"/>
          </a:p>
        </p:txBody>
      </p:sp>
    </p:spTree>
    <p:extLst>
      <p:ext uri="{BB962C8B-B14F-4D97-AF65-F5344CB8AC3E}">
        <p14:creationId xmlns:p14="http://schemas.microsoft.com/office/powerpoint/2010/main" val="4184910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Surveillance and Epidemiologic Investigation (24 items</a:t>
            </a:r>
            <a:r>
              <a:rPr lang="en-US" b="1" dirty="0" smtClean="0"/>
              <a:t>)</a:t>
            </a:r>
            <a:endParaRPr lang="en-US" dirty="0" smtClean="0"/>
          </a:p>
          <a:p>
            <a:pPr lvl="1"/>
            <a:r>
              <a:rPr lang="en-US" sz="2400" dirty="0"/>
              <a:t>Design of Surveillance </a:t>
            </a:r>
            <a:r>
              <a:rPr lang="en-US" sz="2400" dirty="0" smtClean="0"/>
              <a:t>Systems</a:t>
            </a:r>
          </a:p>
          <a:p>
            <a:pPr lvl="1"/>
            <a:r>
              <a:rPr lang="en-US" sz="2400" dirty="0"/>
              <a:t>Collection and Compilation of Surveillance </a:t>
            </a:r>
            <a:r>
              <a:rPr lang="en-US" sz="2400" dirty="0" smtClean="0"/>
              <a:t>Data</a:t>
            </a:r>
          </a:p>
          <a:p>
            <a:pPr lvl="1"/>
            <a:r>
              <a:rPr lang="en-US" sz="2400" dirty="0"/>
              <a:t>Interpretation of Surveillance </a:t>
            </a:r>
            <a:r>
              <a:rPr lang="en-US" sz="2400" dirty="0" smtClean="0"/>
              <a:t>Data</a:t>
            </a:r>
          </a:p>
          <a:p>
            <a:pPr lvl="1"/>
            <a:r>
              <a:rPr lang="en-US" sz="2400" dirty="0"/>
              <a:t>Outbreak Investigation</a:t>
            </a:r>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Preventing/Controlling the Transmission of Infectious Agents (25 items</a:t>
            </a:r>
            <a:r>
              <a:rPr lang="en-US" b="1" dirty="0" smtClean="0"/>
              <a:t>)</a:t>
            </a:r>
            <a:endParaRPr lang="en-US" dirty="0"/>
          </a:p>
          <a:p>
            <a:pPr lvl="1"/>
            <a:r>
              <a:rPr lang="en-US" sz="2400" dirty="0"/>
              <a:t>Develop evidence-based/informed infection prevention and control policies and </a:t>
            </a:r>
            <a:r>
              <a:rPr lang="en-US" sz="2400" dirty="0" smtClean="0"/>
              <a:t>procedures</a:t>
            </a:r>
          </a:p>
          <a:p>
            <a:pPr lvl="1"/>
            <a:r>
              <a:rPr lang="en-US" sz="2400" dirty="0"/>
              <a:t>Collaborate with relevant groups and agencies in planning community/facility responses to biologic threats and </a:t>
            </a:r>
            <a:r>
              <a:rPr lang="en-US" sz="2400" dirty="0" smtClean="0"/>
              <a:t>disasters</a:t>
            </a:r>
          </a:p>
          <a:p>
            <a:pPr lvl="1"/>
            <a:r>
              <a:rPr lang="en-US" sz="2400" dirty="0"/>
              <a:t>Identify and implement infection prevention and control strategies</a:t>
            </a:r>
            <a:endParaRPr lang="en-US" sz="2400" dirty="0" smtClean="0"/>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Employee/Occupational Health (11 items</a:t>
            </a:r>
            <a:r>
              <a:rPr lang="en-US" b="1" dirty="0" smtClean="0"/>
              <a:t>)</a:t>
            </a:r>
            <a:endParaRPr lang="en-US" dirty="0"/>
          </a:p>
          <a:p>
            <a:pPr lvl="1"/>
            <a:r>
              <a:rPr lang="en-US" sz="2400" dirty="0" smtClean="0"/>
              <a:t>Develop </a:t>
            </a:r>
            <a:r>
              <a:rPr lang="en-US" sz="2400" dirty="0"/>
              <a:t>screening and immunization programs</a:t>
            </a:r>
          </a:p>
          <a:p>
            <a:pPr lvl="1"/>
            <a:r>
              <a:rPr lang="en-US" sz="2400" dirty="0"/>
              <a:t>Evaluate data and d</a:t>
            </a:r>
            <a:r>
              <a:rPr lang="en-US" sz="2400" dirty="0" smtClean="0"/>
              <a:t>evelop work </a:t>
            </a:r>
            <a:r>
              <a:rPr lang="en-US" sz="2400" dirty="0"/>
              <a:t>restriction recommendations related to communicable diseases and/or exposures</a:t>
            </a:r>
          </a:p>
          <a:p>
            <a:pPr lvl="1"/>
            <a:r>
              <a:rPr lang="en-US" sz="2400" dirty="0" smtClean="0"/>
              <a:t>Recognize </a:t>
            </a:r>
            <a:r>
              <a:rPr lang="en-US" sz="2400" dirty="0"/>
              <a:t>healthcare personnel who may represent a transmission risk to patients, coworkers, and communities</a:t>
            </a:r>
          </a:p>
          <a:p>
            <a:pPr lvl="1"/>
            <a:r>
              <a:rPr lang="en-US" sz="2400" dirty="0"/>
              <a:t>Assess risk of occupational exposure to infectious diseases (e.g., Mycobacterium tuberculosis, </a:t>
            </a:r>
            <a:r>
              <a:rPr lang="en-US" sz="2400" dirty="0" err="1"/>
              <a:t>bloodborne</a:t>
            </a:r>
            <a:r>
              <a:rPr lang="en-US" sz="2400" dirty="0"/>
              <a:t> pathogens)</a:t>
            </a:r>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Management and Communication (13 items</a:t>
            </a:r>
            <a:r>
              <a:rPr lang="en-US" b="1" dirty="0" smtClean="0"/>
              <a:t>)</a:t>
            </a:r>
            <a:endParaRPr lang="en-US" dirty="0"/>
          </a:p>
          <a:p>
            <a:pPr lvl="1"/>
            <a:r>
              <a:rPr lang="en-US" sz="2400" dirty="0" smtClean="0"/>
              <a:t>Infection Prevention program planning</a:t>
            </a:r>
            <a:endParaRPr lang="en-US" sz="2400" dirty="0"/>
          </a:p>
          <a:p>
            <a:pPr lvl="1"/>
            <a:r>
              <a:rPr lang="en-US" sz="2400" dirty="0"/>
              <a:t>Communication and Feedback </a:t>
            </a:r>
            <a:endParaRPr lang="en-US" sz="2400" dirty="0" smtClean="0"/>
          </a:p>
          <a:p>
            <a:pPr lvl="1"/>
            <a:r>
              <a:rPr lang="en-US" sz="2400" dirty="0"/>
              <a:t>Evaluate and facilitate compliance with accreditation standards/regulatory </a:t>
            </a:r>
            <a:r>
              <a:rPr lang="en-US" sz="2400" dirty="0" smtClean="0"/>
              <a:t>requirements</a:t>
            </a:r>
          </a:p>
          <a:p>
            <a:pPr lvl="1"/>
            <a:r>
              <a:rPr lang="en-US" sz="2400" dirty="0"/>
              <a:t>Quality Performance Improvement and Patient </a:t>
            </a:r>
            <a:r>
              <a:rPr lang="en-US" sz="2400" dirty="0" smtClean="0"/>
              <a:t>Safety</a:t>
            </a:r>
          </a:p>
        </p:txBody>
      </p:sp>
    </p:spTree>
    <p:extLst>
      <p:ext uri="{BB962C8B-B14F-4D97-AF65-F5344CB8AC3E}">
        <p14:creationId xmlns:p14="http://schemas.microsoft.com/office/powerpoint/2010/main" val="3761594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Education and Research (11 items</a:t>
            </a:r>
            <a:r>
              <a:rPr lang="en-US" b="1" dirty="0" smtClean="0"/>
              <a:t>)</a:t>
            </a:r>
            <a:endParaRPr lang="en-US" dirty="0"/>
          </a:p>
          <a:p>
            <a:pPr lvl="1"/>
            <a:r>
              <a:rPr lang="en-US" sz="2400" dirty="0" smtClean="0"/>
              <a:t>Education</a:t>
            </a:r>
          </a:p>
          <a:p>
            <a:pPr lvl="2"/>
            <a:r>
              <a:rPr lang="en-US" sz="2000" dirty="0"/>
              <a:t>Assess needs, develop goals and measurable </a:t>
            </a:r>
            <a:r>
              <a:rPr lang="en-US" sz="2000" dirty="0" smtClean="0"/>
              <a:t>objectives</a:t>
            </a:r>
          </a:p>
          <a:p>
            <a:pPr lvl="2"/>
            <a:r>
              <a:rPr lang="en-US" sz="2000" dirty="0"/>
              <a:t>Prepare, present, or coordinate educational content that is appropriate for the </a:t>
            </a:r>
            <a:r>
              <a:rPr lang="en-US" sz="2000" dirty="0" smtClean="0"/>
              <a:t>audience</a:t>
            </a:r>
          </a:p>
          <a:p>
            <a:pPr lvl="1"/>
            <a:r>
              <a:rPr lang="en-US" sz="2400" dirty="0"/>
              <a:t>Research </a:t>
            </a:r>
            <a:endParaRPr lang="en-US" sz="2400" dirty="0" smtClean="0"/>
          </a:p>
          <a:p>
            <a:pPr lvl="2"/>
            <a:r>
              <a:rPr lang="en-US" sz="2000" dirty="0"/>
              <a:t>Conduct a literature review</a:t>
            </a:r>
          </a:p>
          <a:p>
            <a:pPr lvl="2"/>
            <a:r>
              <a:rPr lang="en-US" sz="2000" dirty="0"/>
              <a:t>Critically appraise the literature</a:t>
            </a:r>
          </a:p>
          <a:p>
            <a:pPr lvl="2"/>
            <a:r>
              <a:rPr lang="en-US" sz="2000" dirty="0"/>
              <a:t>Facilitate incorporation of applicable research findings into </a:t>
            </a:r>
            <a:r>
              <a:rPr lang="en-US" sz="2000" dirty="0" smtClean="0"/>
              <a:t>practice</a:t>
            </a:r>
            <a:endParaRPr lang="en-US" sz="2000" dirty="0"/>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Environment of Care (14 items</a:t>
            </a:r>
            <a:r>
              <a:rPr lang="en-US" b="1" dirty="0" smtClean="0"/>
              <a:t>)</a:t>
            </a:r>
            <a:endParaRPr lang="en-US" dirty="0"/>
          </a:p>
          <a:p>
            <a:pPr lvl="1"/>
            <a:r>
              <a:rPr lang="en-US" sz="2400" dirty="0" smtClean="0"/>
              <a:t>Elements </a:t>
            </a:r>
            <a:r>
              <a:rPr lang="en-US" sz="2400" dirty="0"/>
              <a:t>important for a safe care environment </a:t>
            </a:r>
            <a:endParaRPr lang="en-US" sz="2400" dirty="0" smtClean="0"/>
          </a:p>
          <a:p>
            <a:pPr lvl="1"/>
            <a:r>
              <a:rPr lang="en-US" sz="2400" dirty="0" smtClean="0"/>
              <a:t>Assess </a:t>
            </a:r>
            <a:r>
              <a:rPr lang="en-US" sz="2400" dirty="0"/>
              <a:t>infection risks of design, construction, and </a:t>
            </a:r>
            <a:r>
              <a:rPr lang="en-US" sz="2400" dirty="0" smtClean="0"/>
              <a:t>renovation</a:t>
            </a:r>
            <a:endParaRPr lang="en-US" sz="2400" dirty="0"/>
          </a:p>
          <a:p>
            <a:pPr lvl="1"/>
            <a:r>
              <a:rPr lang="en-US" sz="2400" dirty="0" smtClean="0"/>
              <a:t>Evaluation </a:t>
            </a:r>
            <a:r>
              <a:rPr lang="en-US" sz="2400" dirty="0"/>
              <a:t>and monitoring of environmental cleaning and disinfection </a:t>
            </a:r>
            <a:endParaRPr lang="en-US" sz="2400" dirty="0" smtClean="0"/>
          </a:p>
          <a:p>
            <a:pPr lvl="1"/>
            <a:r>
              <a:rPr lang="en-US" sz="2400" dirty="0" smtClean="0"/>
              <a:t>Selection </a:t>
            </a:r>
            <a:r>
              <a:rPr lang="en-US" sz="2400" dirty="0"/>
              <a:t>and </a:t>
            </a:r>
            <a:r>
              <a:rPr lang="en-US" sz="2400" dirty="0" smtClean="0"/>
              <a:t>evaluation of </a:t>
            </a:r>
            <a:r>
              <a:rPr lang="en-US" sz="2400" dirty="0"/>
              <a:t>environmental disinfectant products</a:t>
            </a:r>
            <a:endParaRPr lang="en-US" sz="2400" dirty="0" smtClean="0"/>
          </a:p>
        </p:txBody>
      </p:sp>
    </p:spTree>
    <p:extLst>
      <p:ext uri="{BB962C8B-B14F-4D97-AF65-F5344CB8AC3E}">
        <p14:creationId xmlns:p14="http://schemas.microsoft.com/office/powerpoint/2010/main" val="219039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Cleaning, Sterilization, Disinfection, Asepsis (15 items)</a:t>
            </a:r>
          </a:p>
          <a:p>
            <a:pPr lvl="1"/>
            <a:r>
              <a:rPr lang="en-US" sz="2400" dirty="0"/>
              <a:t>Identify and evaluate appropriate cleaning, sterilization and disinfection practices</a:t>
            </a:r>
          </a:p>
          <a:p>
            <a:pPr lvl="1"/>
            <a:r>
              <a:rPr lang="en-US" sz="2400" dirty="0"/>
              <a:t>Collaborate with others to assess products under evaluation for their ability to be reprocessed</a:t>
            </a:r>
          </a:p>
          <a:p>
            <a:pPr lvl="1"/>
            <a:r>
              <a:rPr lang="en-US" sz="2400" dirty="0"/>
              <a:t>Identify and evaluate critical steps of cleaning, high level disinfection, and </a:t>
            </a:r>
            <a:r>
              <a:rPr lang="en-US" sz="2400" dirty="0" smtClean="0"/>
              <a:t>sterilization</a:t>
            </a:r>
          </a:p>
        </p:txBody>
      </p:sp>
    </p:spTree>
    <p:extLst>
      <p:ext uri="{BB962C8B-B14F-4D97-AF65-F5344CB8AC3E}">
        <p14:creationId xmlns:p14="http://schemas.microsoft.com/office/powerpoint/2010/main" val="219039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2064237"/>
          </a:xfrm>
          <a:solidFill>
            <a:srgbClr val="92D050"/>
          </a:solidFill>
        </p:spPr>
        <p:txBody>
          <a:bodyPr>
            <a:noAutofit/>
          </a:bodyPr>
          <a:lstStyle/>
          <a:p>
            <a:pPr marL="457200" indent="-457200" algn="l"/>
            <a:r>
              <a:rPr lang="en-US" sz="2000" b="1" dirty="0" smtClean="0"/>
              <a:t>1. 	</a:t>
            </a:r>
            <a:r>
              <a:rPr lang="en-US" sz="2000" b="1" dirty="0"/>
              <a:t>A facility is establishing a new Infection Control program.  Which of the following should be recommended</a:t>
            </a:r>
            <a:r>
              <a:rPr lang="en-US" sz="2000" b="1" dirty="0" smtClean="0"/>
              <a:t>?</a:t>
            </a:r>
            <a:endParaRPr lang="en-US" sz="2000" b="1" dirty="0"/>
          </a:p>
        </p:txBody>
      </p:sp>
      <p:sp>
        <p:nvSpPr>
          <p:cNvPr id="5" name="Content Placeholder 4"/>
          <p:cNvSpPr>
            <a:spLocks noGrp="1"/>
          </p:cNvSpPr>
          <p:nvPr>
            <p:ph idx="1"/>
          </p:nvPr>
        </p:nvSpPr>
        <p:spPr>
          <a:xfrm>
            <a:off x="304800" y="2813537"/>
            <a:ext cx="5920903" cy="1780687"/>
          </a:xfrm>
        </p:spPr>
        <p:txBody>
          <a:bodyPr>
            <a:noAutofit/>
          </a:bodyPr>
          <a:lstStyle/>
          <a:p>
            <a:pPr marL="514350" indent="-514350">
              <a:buFont typeface="+mj-lt"/>
              <a:buAutoNum type="alphaUcPeriod"/>
            </a:pPr>
            <a:r>
              <a:rPr lang="en-US" sz="1800" dirty="0" smtClean="0"/>
              <a:t>One </a:t>
            </a:r>
            <a:r>
              <a:rPr lang="en-US" sz="1800" dirty="0"/>
              <a:t>Infection Preventionist for every 250 patients</a:t>
            </a:r>
          </a:p>
          <a:p>
            <a:pPr marL="514350" indent="-514350">
              <a:buFont typeface="+mj-lt"/>
              <a:buAutoNum type="alphaUcPeriod"/>
            </a:pPr>
            <a:r>
              <a:rPr lang="en-US" sz="1800" dirty="0" smtClean="0"/>
              <a:t>Purchase </a:t>
            </a:r>
            <a:r>
              <a:rPr lang="en-US" sz="1800" dirty="0"/>
              <a:t>of data management software for surveillance</a:t>
            </a:r>
          </a:p>
          <a:p>
            <a:pPr marL="514350" indent="-514350">
              <a:buFont typeface="+mj-lt"/>
              <a:buAutoNum type="alphaUcPeriod"/>
            </a:pPr>
            <a:r>
              <a:rPr lang="en-US" sz="1800" dirty="0" smtClean="0"/>
              <a:t>An </a:t>
            </a:r>
            <a:r>
              <a:rPr lang="en-US" sz="1800" dirty="0"/>
              <a:t>Infection Prevention and Control Committee that holds monthly meetings</a:t>
            </a:r>
          </a:p>
          <a:p>
            <a:pPr marL="514350" indent="-514350">
              <a:buFont typeface="+mj-lt"/>
              <a:buAutoNum type="alphaUcPeriod"/>
            </a:pPr>
            <a:r>
              <a:rPr lang="en-US" sz="1800" dirty="0" smtClean="0"/>
              <a:t>An </a:t>
            </a:r>
            <a:r>
              <a:rPr lang="en-US" sz="1800" dirty="0"/>
              <a:t>Infectious Disease physician as an program director</a:t>
            </a:r>
          </a:p>
        </p:txBody>
      </p:sp>
      <p:sp>
        <p:nvSpPr>
          <p:cNvPr id="2" name="TextBox 1"/>
          <p:cNvSpPr txBox="1"/>
          <p:nvPr/>
        </p:nvSpPr>
        <p:spPr>
          <a:xfrm>
            <a:off x="6038849" y="2820131"/>
            <a:ext cx="302895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 couple good choices. Any bad/wrong ones?</a:t>
            </a:r>
          </a:p>
          <a:p>
            <a:pPr marL="342900" indent="-342900">
              <a:buAutoNum type="arabicPeriod"/>
            </a:pPr>
            <a:r>
              <a:rPr lang="en-US" dirty="0" smtClean="0"/>
              <a:t>What will give us the most for time/money/effort?</a:t>
            </a:r>
            <a:endParaRPr lang="en-US" dirty="0"/>
          </a:p>
        </p:txBody>
      </p:sp>
      <p:sp>
        <p:nvSpPr>
          <p:cNvPr id="3" name="Oval 2"/>
          <p:cNvSpPr/>
          <p:nvPr/>
        </p:nvSpPr>
        <p:spPr>
          <a:xfrm>
            <a:off x="392109" y="3095864"/>
            <a:ext cx="5919355" cy="48468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heel(1)">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628775"/>
          </a:xfrm>
          <a:solidFill>
            <a:srgbClr val="92D050"/>
          </a:solidFill>
        </p:spPr>
        <p:txBody>
          <a:bodyPr>
            <a:normAutofit/>
          </a:bodyPr>
          <a:lstStyle/>
          <a:p>
            <a:pPr marL="457200" indent="-457200" algn="l"/>
            <a:r>
              <a:rPr lang="en-US" sz="2400" b="1" dirty="0" smtClean="0"/>
              <a:t>2.</a:t>
            </a:r>
            <a:r>
              <a:rPr lang="en-US" sz="2400" b="1" dirty="0"/>
              <a:t>	A form of interactive training is often preferred among adult learners. However, in some situations a lecture may represent the best approach. In which of the following situations should the IP consider using a lecture?</a:t>
            </a:r>
          </a:p>
        </p:txBody>
      </p:sp>
      <p:sp>
        <p:nvSpPr>
          <p:cNvPr id="5" name="Content Placeholder 4"/>
          <p:cNvSpPr>
            <a:spLocks noGrp="1"/>
          </p:cNvSpPr>
          <p:nvPr>
            <p:ph idx="1"/>
          </p:nvPr>
        </p:nvSpPr>
        <p:spPr>
          <a:xfrm>
            <a:off x="457201" y="2378075"/>
            <a:ext cx="6172200" cy="2216150"/>
          </a:xfrm>
        </p:spPr>
        <p:txBody>
          <a:bodyPr>
            <a:noAutofit/>
          </a:bodyPr>
          <a:lstStyle/>
          <a:p>
            <a:pPr marL="514350" indent="-514350">
              <a:buFont typeface="+mj-lt"/>
              <a:buAutoNum type="alphaUcPeriod"/>
            </a:pPr>
            <a:r>
              <a:rPr lang="en-US" sz="1800" dirty="0" smtClean="0"/>
              <a:t>When </a:t>
            </a:r>
            <a:r>
              <a:rPr lang="en-US" sz="1800" dirty="0"/>
              <a:t>reviewing accreditation survey results for the infection prevention program with managers</a:t>
            </a:r>
          </a:p>
          <a:p>
            <a:pPr marL="514350" indent="-514350">
              <a:buFont typeface="+mj-lt"/>
              <a:buAutoNum type="alphaUcPeriod"/>
            </a:pPr>
            <a:r>
              <a:rPr lang="en-US" sz="1800" dirty="0" smtClean="0"/>
              <a:t>When </a:t>
            </a:r>
            <a:r>
              <a:rPr lang="en-US" sz="1800" dirty="0"/>
              <a:t>addressing inaccurate data entry of reportable infections by a health data analyst</a:t>
            </a:r>
          </a:p>
          <a:p>
            <a:pPr marL="514350" indent="-514350">
              <a:buFont typeface="+mj-lt"/>
              <a:buAutoNum type="alphaUcPeriod"/>
            </a:pPr>
            <a:r>
              <a:rPr lang="en-US" sz="1800" dirty="0" smtClean="0"/>
              <a:t>After </a:t>
            </a:r>
            <a:r>
              <a:rPr lang="en-US" sz="1800" dirty="0"/>
              <a:t>observing unsafe disposal of contaminated syringes in the Emergency Department</a:t>
            </a:r>
          </a:p>
          <a:p>
            <a:pPr marL="514350" indent="-514350">
              <a:buFont typeface="+mj-lt"/>
              <a:buAutoNum type="alphaUcPeriod"/>
            </a:pPr>
            <a:r>
              <a:rPr lang="en-US" sz="1800" dirty="0" smtClean="0"/>
              <a:t>When </a:t>
            </a:r>
            <a:r>
              <a:rPr lang="en-US" sz="1800" dirty="0"/>
              <a:t>discovering employees with influenza-like symptoms providing patient care</a:t>
            </a:r>
          </a:p>
        </p:txBody>
      </p:sp>
      <p:sp>
        <p:nvSpPr>
          <p:cNvPr id="6" name="TextBox 5"/>
          <p:cNvSpPr txBox="1"/>
          <p:nvPr/>
        </p:nvSpPr>
        <p:spPr>
          <a:xfrm>
            <a:off x="6553200" y="2378074"/>
            <a:ext cx="259080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are the pros/cons of a lecture from an Adult Learner standpoint?</a:t>
            </a:r>
          </a:p>
        </p:txBody>
      </p:sp>
      <p:sp>
        <p:nvSpPr>
          <p:cNvPr id="7" name="Oval 6"/>
          <p:cNvSpPr/>
          <p:nvPr/>
        </p:nvSpPr>
        <p:spPr>
          <a:xfrm>
            <a:off x="203200" y="2375573"/>
            <a:ext cx="6349999" cy="65718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9902318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1"/>
            <a:ext cx="8229600" cy="1746250"/>
          </a:xfrm>
          <a:solidFill>
            <a:srgbClr val="92D050"/>
          </a:solidFill>
        </p:spPr>
        <p:txBody>
          <a:bodyPr>
            <a:normAutofit fontScale="90000"/>
          </a:bodyPr>
          <a:lstStyle/>
          <a:p>
            <a:pPr marL="457200" indent="-457200" algn="l"/>
            <a:r>
              <a:rPr lang="en-US" sz="2400" b="1" dirty="0" smtClean="0"/>
              <a:t>3.	Adult </a:t>
            </a:r>
            <a:r>
              <a:rPr lang="en-US" sz="2400" b="1" dirty="0"/>
              <a:t>learners are often motivated to learn by</a:t>
            </a:r>
            <a:r>
              <a:rPr lang="en-US" sz="2400" b="1" dirty="0" smtClean="0"/>
              <a:t>:</a:t>
            </a:r>
            <a:br>
              <a:rPr lang="en-US" sz="2400" b="1" dirty="0" smtClean="0"/>
            </a:br>
            <a:r>
              <a:rPr lang="en-US" sz="2400" b="1" dirty="0" smtClean="0"/>
              <a:t>1</a:t>
            </a:r>
            <a:r>
              <a:rPr lang="en-US" sz="2400" b="1" dirty="0"/>
              <a:t>. The need for new </a:t>
            </a:r>
            <a:r>
              <a:rPr lang="en-US" sz="2400" b="1" dirty="0" smtClean="0"/>
              <a:t>skills</a:t>
            </a:r>
            <a:br>
              <a:rPr lang="en-US" sz="2400" b="1" dirty="0" smtClean="0"/>
            </a:br>
            <a:r>
              <a:rPr lang="en-US" sz="2400" b="1" dirty="0" smtClean="0"/>
              <a:t>2</a:t>
            </a:r>
            <a:r>
              <a:rPr lang="en-US" sz="2400" b="1" dirty="0"/>
              <a:t>. Professional standard </a:t>
            </a:r>
            <a:r>
              <a:rPr lang="en-US" sz="2400" b="1" dirty="0" smtClean="0"/>
              <a:t>mandates</a:t>
            </a:r>
            <a:br>
              <a:rPr lang="en-US" sz="2400" b="1" dirty="0" smtClean="0"/>
            </a:br>
            <a:r>
              <a:rPr lang="en-US" sz="2400" b="1" dirty="0" smtClean="0"/>
              <a:t>3</a:t>
            </a:r>
            <a:r>
              <a:rPr lang="en-US" sz="2400" b="1" dirty="0"/>
              <a:t>. Desire for promotion and increased </a:t>
            </a:r>
            <a:r>
              <a:rPr lang="en-US" sz="2400" b="1" dirty="0" smtClean="0"/>
              <a:t>salary</a:t>
            </a:r>
            <a:br>
              <a:rPr lang="en-US" sz="2400" b="1" dirty="0" smtClean="0"/>
            </a:br>
            <a:r>
              <a:rPr lang="en-US" sz="2400" b="1" dirty="0" smtClean="0"/>
              <a:t>4</a:t>
            </a:r>
            <a:r>
              <a:rPr lang="en-US" sz="2400" b="1" dirty="0"/>
              <a:t>. Changing cultural </a:t>
            </a:r>
            <a:r>
              <a:rPr lang="en-US" sz="2400" b="1" dirty="0" smtClean="0"/>
              <a:t>expectations</a:t>
            </a:r>
            <a:endParaRPr lang="en-US" sz="2400" b="1" dirty="0"/>
          </a:p>
        </p:txBody>
      </p:sp>
      <p:sp>
        <p:nvSpPr>
          <p:cNvPr id="5" name="Content Placeholder 4"/>
          <p:cNvSpPr>
            <a:spLocks noGrp="1"/>
          </p:cNvSpPr>
          <p:nvPr>
            <p:ph idx="1"/>
          </p:nvPr>
        </p:nvSpPr>
        <p:spPr>
          <a:xfrm>
            <a:off x="457201" y="2495550"/>
            <a:ext cx="6172200" cy="2381249"/>
          </a:xfrm>
        </p:spPr>
        <p:txBody>
          <a:bodyPr>
            <a:normAutofit/>
          </a:bodyPr>
          <a:lstStyle/>
          <a:p>
            <a:pPr marL="514350" indent="-514350">
              <a:buFont typeface="+mj-lt"/>
              <a:buAutoNum type="alphaUcPeriod"/>
            </a:pPr>
            <a:r>
              <a:rPr lang="en-US" dirty="0" smtClean="0"/>
              <a:t>2</a:t>
            </a:r>
            <a:r>
              <a:rPr lang="en-US" dirty="0"/>
              <a:t>, 4</a:t>
            </a:r>
          </a:p>
          <a:p>
            <a:pPr marL="514350" indent="-514350">
              <a:buFont typeface="+mj-lt"/>
              <a:buAutoNum type="alphaUcPeriod"/>
            </a:pPr>
            <a:r>
              <a:rPr lang="en-US" dirty="0" smtClean="0"/>
              <a:t>1</a:t>
            </a:r>
            <a:r>
              <a:rPr lang="en-US" dirty="0"/>
              <a:t>, 3</a:t>
            </a:r>
          </a:p>
          <a:p>
            <a:pPr marL="514350" indent="-514350">
              <a:buFont typeface="+mj-lt"/>
              <a:buAutoNum type="alphaUcPeriod"/>
            </a:pPr>
            <a:r>
              <a:rPr lang="en-US" dirty="0" smtClean="0"/>
              <a:t>3</a:t>
            </a:r>
            <a:r>
              <a:rPr lang="en-US" dirty="0"/>
              <a:t>, 4</a:t>
            </a:r>
          </a:p>
          <a:p>
            <a:pPr marL="514350" indent="-514350">
              <a:buFont typeface="+mj-lt"/>
              <a:buAutoNum type="alphaUcPeriod"/>
            </a:pPr>
            <a:r>
              <a:rPr lang="en-US" dirty="0" smtClean="0"/>
              <a:t>1</a:t>
            </a:r>
            <a:r>
              <a:rPr lang="en-US" dirty="0"/>
              <a:t>, 4</a:t>
            </a:r>
          </a:p>
        </p:txBody>
      </p:sp>
      <p:sp>
        <p:nvSpPr>
          <p:cNvPr id="6" name="TextBox 5"/>
          <p:cNvSpPr txBox="1"/>
          <p:nvPr/>
        </p:nvSpPr>
        <p:spPr>
          <a:xfrm>
            <a:off x="6553200" y="2495550"/>
            <a:ext cx="2590800" cy="1323439"/>
          </a:xfrm>
          <a:prstGeom prst="rect">
            <a:avLst/>
          </a:prstGeom>
          <a:noFill/>
        </p:spPr>
        <p:txBody>
          <a:bodyPr wrap="square" rtlCol="0">
            <a:spAutoFit/>
          </a:bodyPr>
          <a:lstStyle/>
          <a:p>
            <a:r>
              <a:rPr lang="en-US" sz="1600" dirty="0" smtClean="0"/>
              <a:t>Discussion:</a:t>
            </a:r>
          </a:p>
          <a:p>
            <a:pPr marL="342900" indent="-342900">
              <a:buAutoNum type="arabicPeriod"/>
            </a:pPr>
            <a:r>
              <a:rPr lang="en-US" sz="1600" dirty="0" smtClean="0"/>
              <a:t>What are the best/worst motivators for Adult Learners?</a:t>
            </a:r>
          </a:p>
          <a:p>
            <a:endParaRPr lang="en-US" sz="1600" dirty="0"/>
          </a:p>
        </p:txBody>
      </p:sp>
      <p:sp>
        <p:nvSpPr>
          <p:cNvPr id="7" name="Oval 6"/>
          <p:cNvSpPr/>
          <p:nvPr/>
        </p:nvSpPr>
        <p:spPr>
          <a:xfrm>
            <a:off x="0" y="3031271"/>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10518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4. 	</a:t>
            </a:r>
            <a:r>
              <a:rPr lang="en-US" sz="2000" b="1" dirty="0"/>
              <a:t>Which of the following viruses has been associated with the HIGHEST rate of transmission among infants in neonatal nursery settings</a:t>
            </a:r>
            <a:r>
              <a:rPr lang="en-US" sz="2000" b="1" dirty="0" smtClean="0"/>
              <a:t>?</a:t>
            </a:r>
            <a:endParaRPr lang="en-US" sz="2000" b="1" dirty="0"/>
          </a:p>
        </p:txBody>
      </p:sp>
      <p:sp>
        <p:nvSpPr>
          <p:cNvPr id="5" name="Content Placeholder 4"/>
          <p:cNvSpPr>
            <a:spLocks noGrp="1"/>
          </p:cNvSpPr>
          <p:nvPr>
            <p:ph idx="1"/>
          </p:nvPr>
        </p:nvSpPr>
        <p:spPr>
          <a:xfrm>
            <a:off x="457200" y="2374999"/>
            <a:ext cx="6200775" cy="2219325"/>
          </a:xfrm>
        </p:spPr>
        <p:txBody>
          <a:bodyPr>
            <a:normAutofit lnSpcReduction="10000"/>
          </a:bodyPr>
          <a:lstStyle/>
          <a:p>
            <a:pPr marL="514350" indent="-514350">
              <a:buFont typeface="+mj-lt"/>
              <a:buAutoNum type="alphaUcPeriod"/>
            </a:pPr>
            <a:r>
              <a:rPr lang="en-US" dirty="0" smtClean="0"/>
              <a:t>herpes </a:t>
            </a:r>
            <a:r>
              <a:rPr lang="en-US" dirty="0"/>
              <a:t>simplex virus</a:t>
            </a:r>
          </a:p>
          <a:p>
            <a:pPr marL="514350" indent="-514350">
              <a:buFont typeface="+mj-lt"/>
              <a:buAutoNum type="alphaUcPeriod"/>
            </a:pPr>
            <a:r>
              <a:rPr lang="en-US" dirty="0" smtClean="0"/>
              <a:t>cytomegalovirus </a:t>
            </a:r>
            <a:r>
              <a:rPr lang="en-US" dirty="0"/>
              <a:t>(CMV)</a:t>
            </a:r>
          </a:p>
          <a:p>
            <a:pPr marL="514350" indent="-514350">
              <a:buFont typeface="+mj-lt"/>
              <a:buAutoNum type="alphaUcPeriod"/>
            </a:pPr>
            <a:r>
              <a:rPr lang="en-US" dirty="0" err="1" smtClean="0"/>
              <a:t>Coxsackievirus</a:t>
            </a:r>
            <a:endParaRPr lang="en-US" dirty="0"/>
          </a:p>
          <a:p>
            <a:pPr marL="514350" indent="-514350">
              <a:buFont typeface="+mj-lt"/>
              <a:buAutoNum type="alphaUcPeriod"/>
            </a:pPr>
            <a:r>
              <a:rPr lang="en-US" dirty="0" smtClean="0"/>
              <a:t>respiratory </a:t>
            </a:r>
            <a:r>
              <a:rPr lang="en-US" dirty="0"/>
              <a:t>syncytial virus</a:t>
            </a:r>
          </a:p>
        </p:txBody>
      </p:sp>
      <p:sp>
        <p:nvSpPr>
          <p:cNvPr id="6" name="TextBox 5"/>
          <p:cNvSpPr txBox="1"/>
          <p:nvPr/>
        </p:nvSpPr>
        <p:spPr>
          <a:xfrm>
            <a:off x="6553200" y="2257425"/>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How are each transmitted?</a:t>
            </a:r>
          </a:p>
          <a:p>
            <a:pPr marL="342900" indent="-342900">
              <a:buAutoNum type="arabicPeriod"/>
            </a:pPr>
            <a:r>
              <a:rPr lang="en-US" dirty="0" smtClean="0"/>
              <a:t>What risk factors are involved?</a:t>
            </a:r>
          </a:p>
          <a:p>
            <a:pPr marL="342900" indent="-342900">
              <a:buAutoNum type="arabicPeriod"/>
            </a:pPr>
            <a:endParaRPr lang="en-US" dirty="0"/>
          </a:p>
        </p:txBody>
      </p:sp>
      <p:sp>
        <p:nvSpPr>
          <p:cNvPr id="7" name="Oval 6"/>
          <p:cNvSpPr/>
          <p:nvPr/>
        </p:nvSpPr>
        <p:spPr>
          <a:xfrm>
            <a:off x="28574" y="3974246"/>
            <a:ext cx="6629401"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317153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5. 	</a:t>
            </a:r>
            <a:r>
              <a:rPr lang="en-US" sz="2000" b="1" dirty="0"/>
              <a:t>A case of which of the following situations warrants immediate investigation by the infection </a:t>
            </a:r>
            <a:r>
              <a:rPr lang="en-US" sz="2000" b="1" dirty="0" err="1"/>
              <a:t>preventionist</a:t>
            </a:r>
            <a:r>
              <a:rPr lang="en-US" sz="2000" b="1" dirty="0"/>
              <a:t> (IP)?</a:t>
            </a:r>
          </a:p>
        </p:txBody>
      </p:sp>
      <p:sp>
        <p:nvSpPr>
          <p:cNvPr id="5" name="Content Placeholder 4"/>
          <p:cNvSpPr>
            <a:spLocks noGrp="1"/>
          </p:cNvSpPr>
          <p:nvPr>
            <p:ph idx="1"/>
          </p:nvPr>
        </p:nvSpPr>
        <p:spPr>
          <a:xfrm>
            <a:off x="457200" y="2247900"/>
            <a:ext cx="5972175" cy="2346325"/>
          </a:xfrm>
        </p:spPr>
        <p:txBody>
          <a:bodyPr>
            <a:noAutofit/>
          </a:bodyPr>
          <a:lstStyle/>
          <a:p>
            <a:pPr marL="514350" indent="-514350">
              <a:buFont typeface="+mj-lt"/>
              <a:buAutoNum type="alphaUcPeriod"/>
            </a:pPr>
            <a:r>
              <a:rPr lang="en-US" sz="2000" dirty="0" smtClean="0"/>
              <a:t>H</a:t>
            </a:r>
            <a:r>
              <a:rPr lang="en-US" sz="2000" dirty="0"/>
              <a:t>. influenza pneumonia in a patient in the Medical Unit</a:t>
            </a:r>
          </a:p>
          <a:p>
            <a:pPr marL="514350" indent="-514350">
              <a:buFont typeface="+mj-lt"/>
              <a:buAutoNum type="alphaUcPeriod"/>
            </a:pPr>
            <a:r>
              <a:rPr lang="en-US" sz="2000" dirty="0" smtClean="0"/>
              <a:t>conjunctivitis </a:t>
            </a:r>
            <a:r>
              <a:rPr lang="en-US" sz="2000" dirty="0"/>
              <a:t>in a patient following eye surgery</a:t>
            </a:r>
          </a:p>
          <a:p>
            <a:pPr marL="514350" indent="-514350">
              <a:buFont typeface="+mj-lt"/>
              <a:buAutoNum type="alphaUcPeriod"/>
            </a:pPr>
            <a:r>
              <a:rPr lang="en-US" sz="2000" dirty="0" smtClean="0"/>
              <a:t>Legionella </a:t>
            </a:r>
            <a:r>
              <a:rPr lang="en-US" sz="2000" dirty="0"/>
              <a:t>pneumonia in a patient in the Oncology Unit</a:t>
            </a:r>
          </a:p>
          <a:p>
            <a:pPr marL="514350" indent="-514350">
              <a:buFont typeface="+mj-lt"/>
              <a:buAutoNum type="alphaUcPeriod"/>
            </a:pPr>
            <a:r>
              <a:rPr lang="en-US" sz="2000" dirty="0" smtClean="0"/>
              <a:t>norovirus </a:t>
            </a:r>
            <a:r>
              <a:rPr lang="en-US" sz="2000" dirty="0"/>
              <a:t>in a patient in the Emergency Department</a:t>
            </a:r>
          </a:p>
        </p:txBody>
      </p:sp>
      <p:sp>
        <p:nvSpPr>
          <p:cNvPr id="6" name="TextBox 5"/>
          <p:cNvSpPr txBox="1"/>
          <p:nvPr/>
        </p:nvSpPr>
        <p:spPr>
          <a:xfrm>
            <a:off x="6553200" y="2257425"/>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All require attention, what is MOST IMMEDIATE?</a:t>
            </a:r>
          </a:p>
          <a:p>
            <a:pPr marL="342900" indent="-342900">
              <a:buAutoNum type="arabicPeriod"/>
            </a:pPr>
            <a:r>
              <a:rPr lang="en-US" dirty="0" smtClean="0"/>
              <a:t>Can we rule out any?</a:t>
            </a:r>
          </a:p>
          <a:p>
            <a:pPr marL="342900" indent="-342900">
              <a:buAutoNum type="arabicPeriod"/>
            </a:pPr>
            <a:endParaRPr lang="en-US" dirty="0"/>
          </a:p>
        </p:txBody>
      </p:sp>
      <p:sp>
        <p:nvSpPr>
          <p:cNvPr id="7" name="Oval 6"/>
          <p:cNvSpPr/>
          <p:nvPr/>
        </p:nvSpPr>
        <p:spPr>
          <a:xfrm>
            <a:off x="145474" y="3289357"/>
            <a:ext cx="6407726"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30428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6. 	</a:t>
            </a:r>
            <a:r>
              <a:rPr lang="en-US" sz="2000" b="1" dirty="0"/>
              <a:t>An infection </a:t>
            </a:r>
            <a:r>
              <a:rPr lang="en-US" sz="2000" b="1" dirty="0" err="1"/>
              <a:t>preventionist</a:t>
            </a:r>
            <a:r>
              <a:rPr lang="en-US" sz="2000" b="1" dirty="0"/>
              <a:t> (IP) is developing a post-discharge surveillance program for surgical site infections.  A review of the literature on the subject should indicate which of the following</a:t>
            </a:r>
            <a:r>
              <a:rPr lang="en-US" sz="2000" b="1" dirty="0" smtClean="0"/>
              <a:t>?</a:t>
            </a:r>
            <a:endParaRPr lang="en-US" sz="2000" b="1" dirty="0"/>
          </a:p>
        </p:txBody>
      </p:sp>
      <p:sp>
        <p:nvSpPr>
          <p:cNvPr id="5" name="Content Placeholder 4"/>
          <p:cNvSpPr>
            <a:spLocks noGrp="1"/>
          </p:cNvSpPr>
          <p:nvPr>
            <p:ph idx="1"/>
          </p:nvPr>
        </p:nvSpPr>
        <p:spPr>
          <a:xfrm>
            <a:off x="-1" y="2247900"/>
            <a:ext cx="6909956" cy="2511136"/>
          </a:xfrm>
        </p:spPr>
        <p:txBody>
          <a:bodyPr>
            <a:noAutofit/>
          </a:bodyPr>
          <a:lstStyle/>
          <a:p>
            <a:pPr marL="514350" indent="-514350">
              <a:buFont typeface="+mj-lt"/>
              <a:buAutoNum type="alphaUcPeriod"/>
            </a:pPr>
            <a:r>
              <a:rPr lang="en-US" sz="1600" dirty="0" smtClean="0"/>
              <a:t>There </a:t>
            </a:r>
            <a:r>
              <a:rPr lang="en-US" sz="1600" dirty="0"/>
              <a:t>are published standard methods for conducting post-discharge surveillance.</a:t>
            </a:r>
          </a:p>
          <a:p>
            <a:pPr marL="514350" indent="-514350">
              <a:buFont typeface="+mj-lt"/>
              <a:buAutoNum type="alphaUcPeriod"/>
            </a:pPr>
            <a:r>
              <a:rPr lang="en-US" sz="1600" dirty="0" smtClean="0"/>
              <a:t>More </a:t>
            </a:r>
            <a:r>
              <a:rPr lang="en-US" sz="1600" dirty="0"/>
              <a:t>than 50% of surgical site infections may be missed without a formal post-discharge surveillance system in place.</a:t>
            </a:r>
          </a:p>
          <a:p>
            <a:pPr marL="514350" indent="-514350">
              <a:buFont typeface="+mj-lt"/>
              <a:buAutoNum type="alphaUcPeriod"/>
            </a:pPr>
            <a:r>
              <a:rPr lang="en-US" sz="1600" dirty="0" smtClean="0"/>
              <a:t>Post-discharge </a:t>
            </a:r>
            <a:r>
              <a:rPr lang="en-US" sz="1600" dirty="0"/>
              <a:t>surveillance that solicits direct feedback from patients yields data with the best specificity and sensitivity to identify true infection.</a:t>
            </a:r>
          </a:p>
          <a:p>
            <a:pPr marL="514350" indent="-514350">
              <a:buFont typeface="+mj-lt"/>
              <a:buAutoNum type="alphaUcPeriod"/>
            </a:pPr>
            <a:r>
              <a:rPr lang="en-US" sz="1600" dirty="0" smtClean="0"/>
              <a:t>The </a:t>
            </a:r>
            <a:r>
              <a:rPr lang="en-US" sz="1600" dirty="0"/>
              <a:t>trend of shorter length of stay has not significantly impacted the rate of surgical site infections identified through inpatient surveillance programs.</a:t>
            </a:r>
          </a:p>
        </p:txBody>
      </p:sp>
      <p:sp>
        <p:nvSpPr>
          <p:cNvPr id="6" name="TextBox 5"/>
          <p:cNvSpPr txBox="1"/>
          <p:nvPr/>
        </p:nvSpPr>
        <p:spPr>
          <a:xfrm>
            <a:off x="6826826" y="2257425"/>
            <a:ext cx="2317173"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risk factors are involved?</a:t>
            </a:r>
          </a:p>
          <a:p>
            <a:endParaRPr lang="en-US" dirty="0" smtClean="0"/>
          </a:p>
          <a:p>
            <a:pPr marL="342900" indent="-342900">
              <a:buAutoNum type="arabicPeriod"/>
            </a:pPr>
            <a:endParaRPr lang="en-US" dirty="0"/>
          </a:p>
        </p:txBody>
      </p:sp>
      <p:sp>
        <p:nvSpPr>
          <p:cNvPr id="7" name="Oval 6"/>
          <p:cNvSpPr/>
          <p:nvPr/>
        </p:nvSpPr>
        <p:spPr>
          <a:xfrm>
            <a:off x="-103909" y="3776894"/>
            <a:ext cx="6826826" cy="982142"/>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0021114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a:t>7.	An infection </a:t>
            </a:r>
            <a:r>
              <a:rPr lang="en-US" sz="2000" b="1" dirty="0" err="1"/>
              <a:t>preventionist</a:t>
            </a:r>
            <a:r>
              <a:rPr lang="en-US" sz="2000" b="1" dirty="0"/>
              <a:t> (IP) noted an increase in sternal surgical site infections (SSIs) following CABG procedures performed in the IP's facility during the past four quarters.  Which of the following should be reviewed by the IP in conjunction with the interdisciplinary team</a:t>
            </a:r>
            <a:r>
              <a:rPr lang="en-US" sz="2000" b="1" dirty="0" smtClean="0"/>
              <a:t>?</a:t>
            </a:r>
            <a:endParaRPr lang="en-US" sz="2000" b="1" dirty="0"/>
          </a:p>
        </p:txBody>
      </p:sp>
      <p:sp>
        <p:nvSpPr>
          <p:cNvPr id="5" name="Content Placeholder 4"/>
          <p:cNvSpPr>
            <a:spLocks noGrp="1"/>
          </p:cNvSpPr>
          <p:nvPr>
            <p:ph idx="1"/>
          </p:nvPr>
        </p:nvSpPr>
        <p:spPr>
          <a:xfrm>
            <a:off x="457200" y="2247900"/>
            <a:ext cx="5962650" cy="2346325"/>
          </a:xfrm>
        </p:spPr>
        <p:txBody>
          <a:bodyPr>
            <a:noAutofit/>
          </a:bodyPr>
          <a:lstStyle/>
          <a:p>
            <a:pPr marL="514350" indent="-514350">
              <a:buFont typeface="+mj-lt"/>
              <a:buAutoNum type="alphaUcPeriod"/>
            </a:pPr>
            <a:r>
              <a:rPr lang="en-US" sz="2000" dirty="0" smtClean="0"/>
              <a:t>infusion </a:t>
            </a:r>
            <a:r>
              <a:rPr lang="en-US" sz="2000" dirty="0"/>
              <a:t>of vancomycin mean duration = 90 minutes</a:t>
            </a:r>
          </a:p>
          <a:p>
            <a:pPr marL="514350" indent="-514350">
              <a:buFont typeface="+mj-lt"/>
              <a:buAutoNum type="alphaUcPeriod"/>
            </a:pPr>
            <a:r>
              <a:rPr lang="en-US" sz="2000" dirty="0" smtClean="0"/>
              <a:t>discontinuation </a:t>
            </a:r>
            <a:r>
              <a:rPr lang="en-US" sz="2000" dirty="0"/>
              <a:t>of antibiotics 24 hours after surgery</a:t>
            </a:r>
          </a:p>
          <a:p>
            <a:pPr marL="514350" indent="-514350">
              <a:buFont typeface="+mj-lt"/>
              <a:buAutoNum type="alphaUcPeriod"/>
            </a:pPr>
            <a:r>
              <a:rPr lang="en-US" sz="2000" dirty="0" smtClean="0"/>
              <a:t>mean </a:t>
            </a:r>
            <a:r>
              <a:rPr lang="en-US" sz="2000" dirty="0"/>
              <a:t>glucose readings 6 AM day 2 postoperative = 120 mg/</a:t>
            </a:r>
            <a:r>
              <a:rPr lang="en-US" sz="2000" dirty="0" err="1"/>
              <a:t>dL</a:t>
            </a:r>
            <a:r>
              <a:rPr lang="en-US" sz="2000" dirty="0"/>
              <a:t> (6.7 </a:t>
            </a:r>
            <a:r>
              <a:rPr lang="en-US" sz="2000" dirty="0" err="1"/>
              <a:t>mmol</a:t>
            </a:r>
            <a:r>
              <a:rPr lang="en-US" sz="2000" dirty="0"/>
              <a:t>/L)</a:t>
            </a:r>
          </a:p>
          <a:p>
            <a:pPr marL="514350" indent="-514350">
              <a:buFont typeface="+mj-lt"/>
              <a:buAutoNum type="alphaUcPeriod"/>
            </a:pPr>
            <a:r>
              <a:rPr lang="en-US" sz="2000" dirty="0" smtClean="0"/>
              <a:t>shaving </a:t>
            </a:r>
            <a:r>
              <a:rPr lang="en-US" sz="2000" dirty="0"/>
              <a:t>the site 1 hour before surgery</a:t>
            </a:r>
          </a:p>
        </p:txBody>
      </p:sp>
      <p:sp>
        <p:nvSpPr>
          <p:cNvPr id="6" name="TextBox 5"/>
          <p:cNvSpPr txBox="1"/>
          <p:nvPr/>
        </p:nvSpPr>
        <p:spPr>
          <a:xfrm>
            <a:off x="6286500" y="2257425"/>
            <a:ext cx="2857500" cy="2585323"/>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Are there any we can exclude?</a:t>
            </a:r>
          </a:p>
          <a:p>
            <a:pPr marL="342900" indent="-342900">
              <a:buAutoNum type="arabicPeriod"/>
            </a:pPr>
            <a:r>
              <a:rPr lang="en-US" dirty="0" smtClean="0"/>
              <a:t>What is correct for these?</a:t>
            </a:r>
          </a:p>
          <a:p>
            <a:endParaRPr lang="en-US" dirty="0"/>
          </a:p>
          <a:p>
            <a:r>
              <a:rPr lang="en-US" dirty="0" smtClean="0"/>
              <a:t>These all used to be the SCIP measures – we stopped measuring in 2014 or so.</a:t>
            </a:r>
          </a:p>
        </p:txBody>
      </p:sp>
      <p:sp>
        <p:nvSpPr>
          <p:cNvPr id="7" name="Oval 6"/>
          <p:cNvSpPr/>
          <p:nvPr/>
        </p:nvSpPr>
        <p:spPr>
          <a:xfrm>
            <a:off x="457200" y="4140777"/>
            <a:ext cx="47593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12114062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578265"/>
          </a:xfrm>
          <a:solidFill>
            <a:srgbClr val="92D050"/>
          </a:solidFill>
        </p:spPr>
        <p:txBody>
          <a:bodyPr>
            <a:noAutofit/>
          </a:bodyPr>
          <a:lstStyle/>
          <a:p>
            <a:pPr marL="457200" indent="-457200" algn="l"/>
            <a:r>
              <a:rPr lang="en-US" sz="2400" b="1" dirty="0" smtClean="0"/>
              <a:t>8. 	An </a:t>
            </a:r>
            <a:r>
              <a:rPr lang="en-US" sz="2400" b="1" dirty="0"/>
              <a:t>agency employing 230 homecare nurses reported eight needlestick injuries resulting from the use of lancets in spring-loaded devices. The FIRST intervention should be to</a:t>
            </a:r>
          </a:p>
        </p:txBody>
      </p:sp>
      <p:sp>
        <p:nvSpPr>
          <p:cNvPr id="5" name="Content Placeholder 4"/>
          <p:cNvSpPr>
            <a:spLocks noGrp="1"/>
          </p:cNvSpPr>
          <p:nvPr>
            <p:ph idx="1"/>
          </p:nvPr>
        </p:nvSpPr>
        <p:spPr>
          <a:xfrm>
            <a:off x="304800" y="2327563"/>
            <a:ext cx="5962650" cy="2524991"/>
          </a:xfrm>
        </p:spPr>
        <p:txBody>
          <a:bodyPr>
            <a:noAutofit/>
          </a:bodyPr>
          <a:lstStyle/>
          <a:p>
            <a:pPr marL="514350" indent="-514350">
              <a:buFont typeface="+mj-lt"/>
              <a:buAutoNum type="alphaUcPeriod"/>
            </a:pPr>
            <a:r>
              <a:rPr lang="en-US" sz="2000" dirty="0" smtClean="0"/>
              <a:t>design </a:t>
            </a:r>
            <a:r>
              <a:rPr lang="en-US" sz="2000" dirty="0"/>
              <a:t>a poster on lancet use for each work site</a:t>
            </a:r>
          </a:p>
          <a:p>
            <a:pPr marL="514350" indent="-514350">
              <a:buFont typeface="+mj-lt"/>
              <a:buAutoNum type="alphaUcPeriod"/>
            </a:pPr>
            <a:r>
              <a:rPr lang="en-US" sz="2000" dirty="0" smtClean="0"/>
              <a:t>meet </a:t>
            </a:r>
            <a:r>
              <a:rPr lang="en-US" sz="2000" dirty="0"/>
              <a:t>with the nurses individually to determine circumstances contributing to the injuries</a:t>
            </a:r>
          </a:p>
          <a:p>
            <a:pPr marL="514350" indent="-514350">
              <a:buFont typeface="+mj-lt"/>
              <a:buAutoNum type="alphaUcPeriod"/>
            </a:pPr>
            <a:r>
              <a:rPr lang="en-US" sz="2000" dirty="0" smtClean="0"/>
              <a:t>distribute </a:t>
            </a:r>
            <a:r>
              <a:rPr lang="en-US" sz="2000" dirty="0"/>
              <a:t>the nurses' injury reports describing the circumstances of their injuries to the rest of the nursing staff</a:t>
            </a:r>
          </a:p>
          <a:p>
            <a:pPr marL="514350" indent="-514350">
              <a:buFont typeface="+mj-lt"/>
              <a:buAutoNum type="alphaUcPeriod"/>
            </a:pPr>
            <a:r>
              <a:rPr lang="en-US" sz="2000" dirty="0" smtClean="0"/>
              <a:t>call </a:t>
            </a:r>
            <a:r>
              <a:rPr lang="en-US" sz="2000" dirty="0"/>
              <a:t>the manufacturer to report a product defect</a:t>
            </a:r>
          </a:p>
        </p:txBody>
      </p:sp>
      <p:sp>
        <p:nvSpPr>
          <p:cNvPr id="6" name="TextBox 5"/>
          <p:cNvSpPr txBox="1"/>
          <p:nvPr/>
        </p:nvSpPr>
        <p:spPr>
          <a:xfrm>
            <a:off x="6048375" y="2327564"/>
            <a:ext cx="2857500" cy="923330"/>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Are there any we know that we can exclude?</a:t>
            </a:r>
          </a:p>
        </p:txBody>
      </p:sp>
      <p:sp>
        <p:nvSpPr>
          <p:cNvPr id="7" name="Oval 6"/>
          <p:cNvSpPr/>
          <p:nvPr/>
        </p:nvSpPr>
        <p:spPr>
          <a:xfrm>
            <a:off x="237582" y="2667840"/>
            <a:ext cx="5624276" cy="715440"/>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56169506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578265"/>
          </a:xfrm>
          <a:solidFill>
            <a:srgbClr val="92D050"/>
          </a:solidFill>
        </p:spPr>
        <p:txBody>
          <a:bodyPr>
            <a:noAutofit/>
          </a:bodyPr>
          <a:lstStyle/>
          <a:p>
            <a:pPr marL="1828800" indent="-1828800" algn="l"/>
            <a:r>
              <a:rPr lang="en-US" sz="2400" b="1" dirty="0" smtClean="0"/>
              <a:t>8 (Follow-up). Which foodborne </a:t>
            </a:r>
            <a:r>
              <a:rPr lang="en-US" sz="2400" b="1" dirty="0"/>
              <a:t>illness </a:t>
            </a:r>
            <a:r>
              <a:rPr lang="en-US" sz="2400" b="1" dirty="0" smtClean="0"/>
              <a:t>outbreaks </a:t>
            </a:r>
            <a:r>
              <a:rPr lang="en-US" sz="2400" b="1" dirty="0"/>
              <a:t>of the </a:t>
            </a:r>
            <a:r>
              <a:rPr lang="en-US" sz="2400" b="1" dirty="0" smtClean="0"/>
              <a:t>following are most attributed to?</a:t>
            </a:r>
            <a:endParaRPr lang="en-US" sz="2400" b="1" dirty="0"/>
          </a:p>
        </p:txBody>
      </p:sp>
      <p:sp>
        <p:nvSpPr>
          <p:cNvPr id="5" name="Content Placeholder 4"/>
          <p:cNvSpPr>
            <a:spLocks noGrp="1"/>
          </p:cNvSpPr>
          <p:nvPr>
            <p:ph idx="1"/>
          </p:nvPr>
        </p:nvSpPr>
        <p:spPr>
          <a:xfrm>
            <a:off x="304800" y="2327563"/>
            <a:ext cx="5825836" cy="2524991"/>
          </a:xfrm>
        </p:spPr>
        <p:txBody>
          <a:bodyPr>
            <a:noAutofit/>
          </a:bodyPr>
          <a:lstStyle/>
          <a:p>
            <a:pPr marL="514350" indent="-514350">
              <a:buFont typeface="+mj-lt"/>
              <a:buAutoNum type="alphaUcPeriod"/>
            </a:pPr>
            <a:r>
              <a:rPr lang="en-US" sz="2200" dirty="0" smtClean="0"/>
              <a:t>Using </a:t>
            </a:r>
            <a:r>
              <a:rPr lang="en-US" sz="2200" dirty="0"/>
              <a:t>non-pasteurized eggs in salad dressing</a:t>
            </a:r>
          </a:p>
          <a:p>
            <a:pPr marL="514350" indent="-514350">
              <a:buFont typeface="+mj-lt"/>
              <a:buAutoNum type="alphaUcPeriod"/>
            </a:pPr>
            <a:r>
              <a:rPr lang="en-US" sz="2200" dirty="0" smtClean="0"/>
              <a:t>Rinsing raw chicken prior to preparation</a:t>
            </a:r>
            <a:endParaRPr lang="en-US" sz="2200" dirty="0"/>
          </a:p>
          <a:p>
            <a:pPr marL="514350" indent="-514350">
              <a:buFont typeface="+mj-lt"/>
              <a:buAutoNum type="alphaUcPeriod"/>
            </a:pPr>
            <a:r>
              <a:rPr lang="en-US" sz="2200" dirty="0" smtClean="0"/>
              <a:t>Not rinsing </a:t>
            </a:r>
            <a:r>
              <a:rPr lang="en-US" sz="2200" dirty="0"/>
              <a:t>raw </a:t>
            </a:r>
            <a:r>
              <a:rPr lang="en-US" sz="2200" dirty="0" smtClean="0"/>
              <a:t>vegetables</a:t>
            </a:r>
          </a:p>
          <a:p>
            <a:pPr marL="514350" indent="-514350">
              <a:buFont typeface="+mj-lt"/>
              <a:buAutoNum type="alphaUcPeriod"/>
            </a:pPr>
            <a:r>
              <a:rPr lang="en-US" sz="2200" dirty="0" smtClean="0"/>
              <a:t>Can openers</a:t>
            </a:r>
          </a:p>
          <a:p>
            <a:pPr marL="514350" indent="-514350">
              <a:buFont typeface="+mj-lt"/>
              <a:buAutoNum type="alphaUcPeriod"/>
            </a:pPr>
            <a:r>
              <a:rPr lang="en-US" sz="2200" dirty="0" smtClean="0"/>
              <a:t>Deli slicers</a:t>
            </a:r>
            <a:endParaRPr lang="en-US" sz="2200" dirty="0"/>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
        <p:nvSpPr>
          <p:cNvPr id="8" name="Content Placeholder 4"/>
          <p:cNvSpPr txBox="1">
            <a:spLocks/>
          </p:cNvSpPr>
          <p:nvPr/>
        </p:nvSpPr>
        <p:spPr bwMode="auto">
          <a:xfrm>
            <a:off x="5974773" y="2327562"/>
            <a:ext cx="3169226" cy="41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Salmonella</a:t>
            </a:r>
            <a:endParaRPr lang="en-US" sz="2400" dirty="0" smtClean="0"/>
          </a:p>
        </p:txBody>
      </p:sp>
      <p:sp>
        <p:nvSpPr>
          <p:cNvPr id="10" name="Content Placeholder 4"/>
          <p:cNvSpPr txBox="1">
            <a:spLocks/>
          </p:cNvSpPr>
          <p:nvPr/>
        </p:nvSpPr>
        <p:spPr bwMode="auto">
          <a:xfrm>
            <a:off x="5974774" y="3881004"/>
            <a:ext cx="3169226" cy="44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Listeria – 3</a:t>
            </a:r>
            <a:r>
              <a:rPr lang="en-US" sz="2000" baseline="30000" dirty="0" smtClean="0"/>
              <a:t>rd</a:t>
            </a:r>
            <a:r>
              <a:rPr lang="en-US" sz="2000" dirty="0" smtClean="0"/>
              <a:t> highest deaths</a:t>
            </a:r>
            <a:endParaRPr lang="en-US" sz="2000" dirty="0"/>
          </a:p>
        </p:txBody>
      </p:sp>
      <p:sp>
        <p:nvSpPr>
          <p:cNvPr id="11" name="Content Placeholder 4"/>
          <p:cNvSpPr txBox="1">
            <a:spLocks/>
          </p:cNvSpPr>
          <p:nvPr/>
        </p:nvSpPr>
        <p:spPr bwMode="auto">
          <a:xfrm>
            <a:off x="5974774" y="3524245"/>
            <a:ext cx="3169226" cy="38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Mold, yeast, E.coli</a:t>
            </a:r>
          </a:p>
        </p:txBody>
      </p:sp>
      <p:sp>
        <p:nvSpPr>
          <p:cNvPr id="12" name="Content Placeholder 4"/>
          <p:cNvSpPr txBox="1">
            <a:spLocks/>
          </p:cNvSpPr>
          <p:nvPr/>
        </p:nvSpPr>
        <p:spPr bwMode="auto">
          <a:xfrm>
            <a:off x="5974773" y="3189142"/>
            <a:ext cx="3169226" cy="387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Hepatitis A, E.coli, Listeria</a:t>
            </a:r>
            <a:endParaRPr lang="en-US" sz="2000" dirty="0"/>
          </a:p>
        </p:txBody>
      </p:sp>
      <p:sp>
        <p:nvSpPr>
          <p:cNvPr id="13" name="Content Placeholder 4"/>
          <p:cNvSpPr txBox="1">
            <a:spLocks/>
          </p:cNvSpPr>
          <p:nvPr/>
        </p:nvSpPr>
        <p:spPr bwMode="auto">
          <a:xfrm>
            <a:off x="5974774" y="2645060"/>
            <a:ext cx="3169226" cy="54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1600" dirty="0" smtClean="0"/>
              <a:t>Salmonella, Campylobacter, C. </a:t>
            </a:r>
            <a:r>
              <a:rPr lang="en-US" sz="1600" dirty="0" err="1" smtClean="0"/>
              <a:t>perfringens</a:t>
            </a:r>
            <a:r>
              <a:rPr lang="en-US" sz="1600" dirty="0" smtClean="0"/>
              <a:t>, E.coli</a:t>
            </a:r>
            <a:endParaRPr lang="en-US" sz="1600" dirty="0"/>
          </a:p>
        </p:txBody>
      </p:sp>
    </p:spTree>
    <p:extLst>
      <p:ext uri="{BB962C8B-B14F-4D97-AF65-F5344CB8AC3E}">
        <p14:creationId xmlns:p14="http://schemas.microsoft.com/office/powerpoint/2010/main" val="63596798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5859</TotalTime>
  <Words>1723</Words>
  <Application>Microsoft Office PowerPoint</Application>
  <PresentationFormat>On-screen Show (16:9)</PresentationFormat>
  <Paragraphs>169</Paragraphs>
  <Slides>20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Preparing for Certification</vt:lpstr>
      <vt:lpstr>News! – New Certification Initiatives</vt:lpstr>
      <vt:lpstr>What is on the Exam?</vt:lpstr>
      <vt:lpstr>What is on the Exam?</vt:lpstr>
      <vt:lpstr>What is on the Exam?</vt:lpstr>
      <vt:lpstr>What is on the Exam?</vt:lpstr>
      <vt:lpstr>What is on the Exam?</vt:lpstr>
      <vt:lpstr>What is on the Exam?</vt:lpstr>
      <vt:lpstr>What is on the Exam?</vt:lpstr>
      <vt:lpstr>What is on the Exam?</vt:lpstr>
      <vt:lpstr>1.  A facility is establishing a new Infection Control program.  Which of the following should be recommended?</vt:lpstr>
      <vt:lpstr>2. A form of interactive training is often preferred among adult learners. However, in some situations a lecture may represent the best approach. In which of the following situations should the IP consider using a lecture?</vt:lpstr>
      <vt:lpstr>3. Adult learners are often motivated to learn by: 1. The need for new skills 2. Professional standard mandates 3. Desire for promotion and increased salary 4. Changing cultural expectations</vt:lpstr>
      <vt:lpstr>4.  Which of the following viruses has been associated with the HIGHEST rate of transmission among infants in neonatal nursery settings?</vt:lpstr>
      <vt:lpstr>5.  A case of which of the following situations warrants immediate investigation by the infection preventionist (IP)?</vt:lpstr>
      <vt:lpstr>6.  An infection preventionist (IP) is developing a post-discharge surveillance program for surgical site infections.  A review of the literature on the subject should indicate which of the following?</vt:lpstr>
      <vt:lpstr>7. An infection preventionist (IP) noted an increase in sternal surgical site infections (SSIs) following CABG procedures performed in the IP's facility during the past four quarters.  Which of the following should be reviewed by the IP in conjunction with the interdisciplinary team?</vt:lpstr>
      <vt:lpstr>8.  An agency employing 230 homecare nurses reported eight needlestick injuries resulting from the use of lancets in spring-loaded devices. The FIRST intervention should be to</vt:lpstr>
      <vt:lpstr>8 (Follow-up). Which foodborne illness outbreaks of the following are most attributed to?</vt:lpstr>
      <vt:lpstr>PowerPoint Presentation</vt:lpstr>
    </vt:vector>
  </TitlesOfParts>
  <Company>Monarch Media Studios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LTC Conference Certification Slides</dc:title>
  <dc:creator>Kyle Willey</dc:creator>
  <cp:keywords>APIC</cp:keywords>
  <cp:lastModifiedBy>Kyle Willey</cp:lastModifiedBy>
  <cp:revision>174</cp:revision>
  <dcterms:created xsi:type="dcterms:W3CDTF">2015-06-18T17:25:07Z</dcterms:created>
  <dcterms:modified xsi:type="dcterms:W3CDTF">2021-11-17T15:06:21Z</dcterms:modified>
</cp:coreProperties>
</file>