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81" r:id="rId2"/>
    <p:sldId id="276" r:id="rId3"/>
    <p:sldId id="282" r:id="rId4"/>
    <p:sldId id="283" r:id="rId5"/>
    <p:sldId id="287" r:id="rId6"/>
    <p:sldId id="289" r:id="rId7"/>
    <p:sldId id="291" r:id="rId8"/>
    <p:sldId id="293" r:id="rId9"/>
    <p:sldId id="295" r:id="rId10"/>
    <p:sldId id="299" r:id="rId11"/>
    <p:sldId id="300" r:id="rId12"/>
    <p:sldId id="279" r:id="rId13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DC"/>
    <a:srgbClr val="333399"/>
    <a:srgbClr val="304513"/>
    <a:srgbClr val="44621C"/>
    <a:srgbClr val="8DC73F"/>
    <a:srgbClr val="CDCDDE"/>
    <a:srgbClr val="FFAC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86073" autoAdjust="0"/>
  </p:normalViewPr>
  <p:slideViewPr>
    <p:cSldViewPr snapToGrid="0" snapToObjects="1">
      <p:cViewPr>
        <p:scale>
          <a:sx n="100" d="100"/>
          <a:sy n="100" d="100"/>
        </p:scale>
        <p:origin x="-924" y="-9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A52781A-044E-4708-AEC5-07C5F5F293F1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569FAED-BCF5-4949-A33D-DA6D67374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3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0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Must determine main problem</a:t>
            </a:r>
            <a:r>
              <a:rPr lang="en-US" baseline="0" dirty="0" smtClean="0"/>
              <a:t> prior to education/performance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42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Blood/Body</a:t>
            </a:r>
            <a:r>
              <a:rPr lang="en-US" baseline="0" dirty="0" smtClean="0"/>
              <a:t> Fluid exposures on A, C,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43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Intubation poses greatest</a:t>
            </a:r>
            <a:r>
              <a:rPr lang="en-US" baseline="0" dirty="0" smtClean="0"/>
              <a:t> risk of aerosolizing saliva, though chest compressions may do so as 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80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correct = education issues</a:t>
            </a:r>
          </a:p>
          <a:p>
            <a:endParaRPr lang="en-US" dirty="0" smtClean="0"/>
          </a:p>
          <a:p>
            <a:pPr marL="228600" indent="-228600">
              <a:buAutoNum type="alphaUcPeriod"/>
            </a:pPr>
            <a:r>
              <a:rPr lang="en-US" dirty="0" smtClean="0"/>
              <a:t>Does nothing to resolve the fear</a:t>
            </a:r>
          </a:p>
          <a:p>
            <a:pPr marL="228600" indent="-228600">
              <a:buAutoNum type="alphaUcPeriod"/>
            </a:pPr>
            <a:r>
              <a:rPr lang="en-US" dirty="0" smtClean="0"/>
              <a:t>Does nothing to resolve the fear</a:t>
            </a:r>
          </a:p>
          <a:p>
            <a:pPr marL="228600" indent="-228600">
              <a:buAutoNum type="alphaUcPeriod"/>
            </a:pPr>
            <a:r>
              <a:rPr lang="en-US" dirty="0" smtClean="0"/>
              <a:t>Does not educate</a:t>
            </a:r>
          </a:p>
          <a:p>
            <a:pPr marL="228600" indent="-228600">
              <a:buAutoNum type="alphaUcPeriod"/>
            </a:pPr>
            <a:r>
              <a:rPr lang="en-US" dirty="0" smtClean="0"/>
              <a:t>Discuss fears and educate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55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While both C and D are correct, the nurse is minimizing the invasive</a:t>
            </a:r>
            <a:r>
              <a:rPr lang="en-US" baseline="0" dirty="0" smtClean="0"/>
              <a:t> risk to the patient, but potentially exposing herself to BBF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60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</a:t>
            </a:r>
            <a:r>
              <a:rPr lang="en-US" baseline="0" dirty="0" smtClean="0"/>
              <a:t> retired question from CIC, not the most well-written one. They defined exposure as we would define a high-risk exposure, + BBF pathogens.</a:t>
            </a:r>
          </a:p>
          <a:p>
            <a:r>
              <a:rPr lang="en-US" baseline="0" dirty="0" smtClean="0"/>
              <a:t>=250*0.004=1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Confusion comes from “exposure” that can be interpreted as any BBFE, but they specifically mean only true pathogen exposure.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78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69FAED-BCF5-4949-A33D-DA6D6737491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38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4CAC04-28AC-43AD-BEDE-85EA6AE6CE51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099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761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333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8201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596D369-CE14-473E-826B-D40846DCE08A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E26A68-DD49-4953-A441-40ED6632E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4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E5D0B10-DA38-4F70-B9F1-A4217841750E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0AC50E3-3A72-48A2-B4AA-D40F612C8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0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95AF575-F20B-415E-9F9C-C56C7AD81A43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6B8192B-1EFA-4AF3-A82A-074EFA87E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3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D64CC4A-79A3-4D61-BBCD-6393CFEACA2D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E109906-A513-41E6-9236-D58C67BF2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8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9279F30-7D56-4C73-9D97-207F6A5166CE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2E240B8-BB4F-4F6A-8CF4-69E42D722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1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1006CED-CFB7-4CC9-8D7A-0B8EE55C2E72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8AC9408-2D92-4FB7-978D-A4D95A132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7B8720F-D8E7-43D3-A2A0-AAC82EA92406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1F956AD-7BBF-4812-B03F-C1B3A6707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1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4930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6550"/>
            <a:ext cx="822960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060825"/>
            <a:ext cx="8229600" cy="857250"/>
          </a:xfrm>
        </p:spPr>
        <p:txBody>
          <a:bodyPr/>
          <a:lstStyle/>
          <a:p>
            <a:r>
              <a:rPr lang="en-US" dirty="0" smtClean="0"/>
              <a:t>CIC Prep Questions</a:t>
            </a:r>
            <a:br>
              <a:rPr lang="en-US" dirty="0" smtClean="0"/>
            </a:br>
            <a:r>
              <a:rPr lang="en-US" sz="3200" dirty="0" smtClean="0"/>
              <a:t>Education and Research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400" b="1" dirty="0" smtClean="0"/>
              <a:t>1. 	</a:t>
            </a:r>
            <a:r>
              <a:rPr lang="en-US" sz="2400" b="1" dirty="0" smtClean="0"/>
              <a:t>The </a:t>
            </a:r>
            <a:r>
              <a:rPr lang="en-US" sz="2400" b="1" dirty="0"/>
              <a:t>purpose of using a Chi-square test is to determine the</a:t>
            </a:r>
            <a:endParaRPr lang="en-US" sz="2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390775"/>
            <a:ext cx="5915025" cy="220345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difference </a:t>
            </a:r>
            <a:r>
              <a:rPr lang="en-US" dirty="0"/>
              <a:t>between two means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association </a:t>
            </a:r>
            <a:r>
              <a:rPr lang="en-US" dirty="0"/>
              <a:t>between variables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measurement </a:t>
            </a:r>
            <a:r>
              <a:rPr lang="en-US" dirty="0"/>
              <a:t>of central tendency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deviation </a:t>
            </a:r>
            <a:r>
              <a:rPr lang="en-US" dirty="0"/>
              <a:t>from a normal distribution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050" y="2257425"/>
            <a:ext cx="3028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can we exclude?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90501" y="2657475"/>
            <a:ext cx="6076950" cy="685800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400" b="1" dirty="0" smtClean="0"/>
              <a:t>2</a:t>
            </a:r>
            <a:r>
              <a:rPr lang="en-US" sz="2400" b="1" dirty="0"/>
              <a:t>.	</a:t>
            </a:r>
            <a:r>
              <a:rPr lang="en-US" sz="2400" b="1" dirty="0" smtClean="0"/>
              <a:t>Which </a:t>
            </a:r>
            <a:r>
              <a:rPr lang="en-US" sz="2400" b="1" dirty="0"/>
              <a:t>of the following objectives would be at the application cognitive level?</a:t>
            </a:r>
            <a:endParaRPr lang="en-US" sz="2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47900"/>
            <a:ext cx="5800725" cy="2346325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List </a:t>
            </a:r>
            <a:r>
              <a:rPr lang="en-US" dirty="0"/>
              <a:t>the 6 steps in the use of an alcohol hand rub solution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Differentiate </a:t>
            </a:r>
            <a:r>
              <a:rPr lang="en-US" dirty="0"/>
              <a:t>between methicillin sensitive and methicillin resistant organisms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Demonstrate </a:t>
            </a:r>
            <a:r>
              <a:rPr lang="en-US" dirty="0"/>
              <a:t>the proper cleaning and disinfection of endoscopic equipment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Define </a:t>
            </a:r>
            <a:r>
              <a:rPr lang="en-US" dirty="0"/>
              <a:t>symptoms of infection in institutionalized geriatric patients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050" y="2257425"/>
            <a:ext cx="30289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are cognitive levels?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/>
              <a:t>Bloom's Taxonomy of Cognitive </a:t>
            </a:r>
            <a:r>
              <a:rPr lang="en-US" dirty="0" smtClean="0"/>
              <a:t>Development</a:t>
            </a:r>
          </a:p>
          <a:p>
            <a:pPr marL="800100" lvl="1" indent="-342900">
              <a:buAutoNum type="arabicPeriod"/>
            </a:pPr>
            <a:r>
              <a:rPr lang="en-US" sz="1400" dirty="0" smtClean="0"/>
              <a:t>Knowledge</a:t>
            </a:r>
          </a:p>
          <a:p>
            <a:pPr marL="800100" lvl="1" indent="-342900">
              <a:buAutoNum type="arabicPeriod"/>
            </a:pPr>
            <a:r>
              <a:rPr lang="en-US" sz="1400" dirty="0"/>
              <a:t>Comprehension </a:t>
            </a:r>
            <a:endParaRPr lang="en-US" sz="1400" dirty="0" smtClean="0"/>
          </a:p>
          <a:p>
            <a:pPr marL="800100" lvl="1" indent="-342900">
              <a:buAutoNum type="arabicPeriod"/>
            </a:pPr>
            <a:r>
              <a:rPr lang="en-US" sz="1400" dirty="0"/>
              <a:t>Application </a:t>
            </a:r>
            <a:endParaRPr lang="en-US" sz="1400" dirty="0" smtClean="0"/>
          </a:p>
          <a:p>
            <a:pPr marL="800100" lvl="1" indent="-342900">
              <a:buAutoNum type="arabicPeriod"/>
            </a:pPr>
            <a:r>
              <a:rPr lang="en-US" sz="1400" dirty="0"/>
              <a:t>Analysis </a:t>
            </a:r>
            <a:endParaRPr lang="en-US" sz="1400" dirty="0" smtClean="0"/>
          </a:p>
          <a:p>
            <a:pPr marL="800100" lvl="1" indent="-342900">
              <a:buAutoNum type="arabicPeriod"/>
            </a:pPr>
            <a:r>
              <a:rPr lang="en-US" sz="1400" dirty="0"/>
              <a:t>Synthesis </a:t>
            </a:r>
            <a:endParaRPr lang="en-US" sz="1400" dirty="0" smtClean="0"/>
          </a:p>
          <a:p>
            <a:pPr marL="800100" lvl="1" indent="-342900">
              <a:buAutoNum type="arabicPeriod"/>
            </a:pPr>
            <a:r>
              <a:rPr lang="en-US" sz="1400" dirty="0"/>
              <a:t>Evaluation</a:t>
            </a:r>
            <a:r>
              <a:rPr lang="en-US" dirty="0"/>
              <a:t>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90500" y="3287078"/>
            <a:ext cx="6191250" cy="685800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976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457200" indent="-457200" algn="l"/>
            <a:r>
              <a:rPr lang="en-US" sz="2400" b="1" dirty="0"/>
              <a:t>3.	</a:t>
            </a:r>
            <a:r>
              <a:rPr lang="en-US" sz="2400" b="1" dirty="0" smtClean="0"/>
              <a:t>To </a:t>
            </a:r>
            <a:r>
              <a:rPr lang="en-US" sz="2400" b="1" dirty="0"/>
              <a:t>compare surgeon-specific surgical site infection (SSI) rates internally and externally, the infection </a:t>
            </a:r>
            <a:r>
              <a:rPr lang="en-US" sz="2400" b="1" dirty="0" err="1"/>
              <a:t>preventionist</a:t>
            </a:r>
            <a:r>
              <a:rPr lang="en-US" sz="2400" b="1" dirty="0"/>
              <a:t> (IP) should use the number of</a:t>
            </a:r>
            <a:endParaRPr lang="en-US" sz="2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1" y="2247900"/>
            <a:ext cx="6172200" cy="23463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surgeons </a:t>
            </a:r>
            <a:r>
              <a:rPr lang="en-US" dirty="0"/>
              <a:t>with SSIs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risk </a:t>
            </a:r>
            <a:r>
              <a:rPr lang="en-US" dirty="0"/>
              <a:t>categories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procedures </a:t>
            </a:r>
            <a:r>
              <a:rPr lang="en-US" dirty="0"/>
              <a:t>performed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surgical </a:t>
            </a:r>
            <a:r>
              <a:rPr lang="en-US" dirty="0"/>
              <a:t>site infections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53200" y="2257425"/>
            <a:ext cx="259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is the main problem</a:t>
            </a:r>
            <a:r>
              <a:rPr lang="en-US" dirty="0" smtClean="0"/>
              <a:t>?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are we comparing (denominator)?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-76201" y="3278506"/>
            <a:ext cx="6629401" cy="77247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318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457200" indent="-457200" algn="l"/>
            <a:r>
              <a:rPr lang="en-US" sz="3200" b="1" dirty="0" smtClean="0"/>
              <a:t>4. 	</a:t>
            </a:r>
            <a:r>
              <a:rPr lang="en-US" sz="3200" b="1" dirty="0" smtClean="0"/>
              <a:t>Which </a:t>
            </a:r>
            <a:r>
              <a:rPr lang="en-US" sz="3200" b="1" dirty="0"/>
              <a:t>of the following is the BEST example of a risk-adjusted surveillance rate?</a:t>
            </a:r>
            <a:endParaRPr lang="en-US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47900"/>
            <a:ext cx="6200775" cy="234632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bloodstream </a:t>
            </a:r>
            <a:r>
              <a:rPr lang="en-US" dirty="0"/>
              <a:t>infections per 1,000 patient days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urinary </a:t>
            </a:r>
            <a:r>
              <a:rPr lang="en-US" dirty="0"/>
              <a:t>tract infections per 100 patient </a:t>
            </a:r>
            <a:r>
              <a:rPr lang="en-US" dirty="0" smtClean="0"/>
              <a:t>discharges</a:t>
            </a:r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cases </a:t>
            </a:r>
            <a:r>
              <a:rPr lang="en-US" dirty="0"/>
              <a:t>of ventilator-associated pneumonia per 1,000 ventilator days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surgeon-specific </a:t>
            </a:r>
            <a:r>
              <a:rPr lang="en-US" dirty="0"/>
              <a:t>surgical site infections per total number of operative procedures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53200" y="2257425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is the problem?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</a:t>
            </a:r>
            <a:r>
              <a:rPr lang="en-US" dirty="0" smtClean="0"/>
              <a:t>risk factors are involved?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-1" y="3101548"/>
            <a:ext cx="6629401" cy="62007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53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400" b="1" dirty="0" smtClean="0"/>
              <a:t>5. 	</a:t>
            </a:r>
            <a:r>
              <a:rPr lang="en-US" sz="2400" b="1" dirty="0" smtClean="0"/>
              <a:t>In </a:t>
            </a:r>
            <a:r>
              <a:rPr lang="en-US" sz="2400" b="1" dirty="0"/>
              <a:t>a home health agency, an infection </a:t>
            </a:r>
            <a:r>
              <a:rPr lang="en-US" sz="2400" b="1" dirty="0" err="1"/>
              <a:t>preventionist</a:t>
            </a:r>
            <a:r>
              <a:rPr lang="en-US" sz="2400" b="1" dirty="0"/>
              <a:t> (IP) is analyzing central line infections. Which of the following is MOST essential for analysis?</a:t>
            </a:r>
            <a:endParaRPr lang="en-US" sz="2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47900"/>
            <a:ext cx="5972175" cy="234632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total </a:t>
            </a:r>
            <a:r>
              <a:rPr lang="en-US" dirty="0"/>
              <a:t>number of device days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patients</a:t>
            </a:r>
            <a:r>
              <a:rPr lang="en-US" dirty="0"/>
              <a:t>' principal diagnoses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documentation </a:t>
            </a:r>
            <a:r>
              <a:rPr lang="en-US" dirty="0"/>
              <a:t>of type of catheter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physician </a:t>
            </a:r>
            <a:r>
              <a:rPr lang="en-US" dirty="0"/>
              <a:t>diagnosis of bacteremia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53200" y="2257425"/>
            <a:ext cx="259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</a:t>
            </a:r>
            <a:r>
              <a:rPr lang="en-US" dirty="0" smtClean="0"/>
              <a:t>are we analyzing?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What risk factors are involved</a:t>
            </a:r>
            <a:r>
              <a:rPr lang="en-US" dirty="0" smtClean="0"/>
              <a:t>?</a:t>
            </a:r>
          </a:p>
          <a:p>
            <a:pPr marL="342900" indent="-342900">
              <a:buAutoNum type="arabicPeriod"/>
            </a:pPr>
            <a:r>
              <a:rPr lang="en-US" dirty="0" smtClean="0"/>
              <a:t>Does home health vs. acute care make a difference?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-2" y="2219325"/>
            <a:ext cx="6629401" cy="62007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8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993900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000" b="1" dirty="0" smtClean="0"/>
              <a:t>6. 	</a:t>
            </a:r>
            <a:r>
              <a:rPr lang="en-US" sz="2000" b="1" dirty="0" smtClean="0"/>
              <a:t>Adult </a:t>
            </a:r>
            <a:r>
              <a:rPr lang="en-US" sz="2000" b="1" dirty="0"/>
              <a:t>learners are often motivated to learn by:</a:t>
            </a:r>
            <a:br>
              <a:rPr lang="en-US" sz="2000" b="1" dirty="0"/>
            </a:br>
            <a:r>
              <a:rPr lang="en-US" sz="2000" b="1" dirty="0"/>
              <a:t>1. The need for new skills</a:t>
            </a:r>
            <a:br>
              <a:rPr lang="en-US" sz="2000" b="1" dirty="0"/>
            </a:br>
            <a:r>
              <a:rPr lang="en-US" sz="2000" b="1" dirty="0"/>
              <a:t>2. Professional standard mandates</a:t>
            </a:r>
            <a:br>
              <a:rPr lang="en-US" sz="2000" b="1" dirty="0"/>
            </a:br>
            <a:r>
              <a:rPr lang="en-US" sz="2000" b="1" dirty="0"/>
              <a:t>3. Desire for promotion and increased salary</a:t>
            </a:r>
            <a:br>
              <a:rPr lang="en-US" sz="2000" b="1" dirty="0"/>
            </a:br>
            <a:r>
              <a:rPr lang="en-US" sz="2000" b="1" dirty="0"/>
              <a:t>4. Changing cultural expectations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905125"/>
            <a:ext cx="5486400" cy="16891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1800" dirty="0" smtClean="0"/>
              <a:t>2</a:t>
            </a:r>
            <a:r>
              <a:rPr lang="en-US" sz="1800" dirty="0"/>
              <a:t>, 4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1800" dirty="0" smtClean="0"/>
              <a:t>1</a:t>
            </a:r>
            <a:r>
              <a:rPr lang="en-US" sz="1800" dirty="0"/>
              <a:t>, 3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1800" dirty="0" smtClean="0"/>
              <a:t>3</a:t>
            </a:r>
            <a:r>
              <a:rPr lang="en-US" sz="1800" dirty="0"/>
              <a:t>, 4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1800" dirty="0" smtClean="0"/>
              <a:t>1</a:t>
            </a:r>
            <a:r>
              <a:rPr lang="en-US" sz="1800" dirty="0"/>
              <a:t>,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53200" y="27432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</a:t>
            </a:r>
            <a:r>
              <a:rPr lang="en-US" dirty="0" smtClean="0"/>
              <a:t>are the main motivating factors for adult learners?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14300" y="3208258"/>
            <a:ext cx="1895475" cy="432911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114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299"/>
            <a:ext cx="8229600" cy="2431455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000" b="1" dirty="0"/>
              <a:t>7.	</a:t>
            </a:r>
            <a:r>
              <a:rPr lang="en-US" sz="2000" b="1" dirty="0" smtClean="0"/>
              <a:t>Programs </a:t>
            </a:r>
            <a:r>
              <a:rPr lang="en-US" sz="2000" b="1" dirty="0"/>
              <a:t>to build infection prevention competency are traditionally focused on a combination of skill and ability. Today, however, competency may include which of the following additional components?</a:t>
            </a:r>
            <a:br>
              <a:rPr lang="en-US" sz="2000" b="1" dirty="0"/>
            </a:br>
            <a:r>
              <a:rPr lang="en-US" sz="2000" b="1" dirty="0"/>
              <a:t>1) Emotional intelligence </a:t>
            </a:r>
            <a:br>
              <a:rPr lang="en-US" sz="2000" b="1" dirty="0"/>
            </a:br>
            <a:r>
              <a:rPr lang="en-US" sz="2000" b="1" dirty="0"/>
              <a:t>2) Cultural diversity </a:t>
            </a:r>
            <a:br>
              <a:rPr lang="en-US" sz="2000" b="1" dirty="0"/>
            </a:br>
            <a:r>
              <a:rPr lang="en-US" sz="2000" b="1" dirty="0"/>
              <a:t>3) Communication methods </a:t>
            </a:r>
            <a:br>
              <a:rPr lang="en-US" sz="2000" b="1" dirty="0"/>
            </a:br>
            <a:r>
              <a:rPr lang="en-US" sz="2000" b="1" dirty="0"/>
              <a:t>4) Effectiveness within a </a:t>
            </a:r>
            <a:r>
              <a:rPr lang="en-US" sz="2000" b="1" dirty="0" smtClean="0"/>
              <a:t>team</a:t>
            </a:r>
            <a:endParaRPr lang="en-US" sz="2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180755"/>
            <a:ext cx="5962650" cy="141347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1</a:t>
            </a:r>
            <a:r>
              <a:rPr lang="en-US" sz="2000" dirty="0"/>
              <a:t>, 2, 3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2</a:t>
            </a:r>
            <a:r>
              <a:rPr lang="en-US" sz="2000" dirty="0"/>
              <a:t>, 3, 4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1</a:t>
            </a:r>
            <a:r>
              <a:rPr lang="en-US" sz="2000" dirty="0"/>
              <a:t>, 3, 4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1</a:t>
            </a:r>
            <a:r>
              <a:rPr lang="en-US" sz="2000" dirty="0"/>
              <a:t>, 2,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3189148"/>
            <a:ext cx="28575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What are the main motivating factors for adult learners?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What are the most important for working in a team?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Which is least important?</a:t>
            </a:r>
            <a:endParaRPr lang="en-US" sz="1400" dirty="0" smtClean="0"/>
          </a:p>
          <a:p>
            <a:pPr marL="342900" indent="-342900">
              <a:buAutoNum type="arabicPeriod"/>
            </a:pPr>
            <a:endParaRPr lang="en-US" sz="1400" dirty="0"/>
          </a:p>
        </p:txBody>
      </p:sp>
      <p:sp>
        <p:nvSpPr>
          <p:cNvPr id="7" name="Oval 6"/>
          <p:cNvSpPr/>
          <p:nvPr/>
        </p:nvSpPr>
        <p:spPr>
          <a:xfrm>
            <a:off x="200026" y="3557269"/>
            <a:ext cx="2028824" cy="45497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062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000" b="1" dirty="0"/>
              <a:t>8.	</a:t>
            </a:r>
            <a:r>
              <a:rPr lang="en-US" sz="2000" b="1" dirty="0" smtClean="0"/>
              <a:t>Many </a:t>
            </a:r>
            <a:r>
              <a:rPr lang="en-US" sz="2000" b="1" dirty="0"/>
              <a:t>infection prevention educational programs address behavioral change. To achieve sustainable success following initial training, the IP must focus on which aspect of behavior? </a:t>
            </a:r>
            <a:endParaRPr lang="en-US" sz="2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47900"/>
            <a:ext cx="5829300" cy="234632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Avoidance </a:t>
            </a:r>
            <a:r>
              <a:rPr lang="en-US" sz="2400" dirty="0"/>
              <a:t>of behavior change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Repetition </a:t>
            </a:r>
            <a:r>
              <a:rPr lang="en-US" sz="2400" dirty="0"/>
              <a:t>and reinforcement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Need </a:t>
            </a:r>
            <a:r>
              <a:rPr lang="en-US" sz="2400" dirty="0"/>
              <a:t>for approval and recognition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Critical </a:t>
            </a:r>
            <a:r>
              <a:rPr lang="en-US" sz="2400" dirty="0"/>
              <a:t>thinking and judgment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257425"/>
            <a:ext cx="2857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Continuing with the Adult Learner theme…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leads to the best long-term success?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04800" y="3078797"/>
            <a:ext cx="6219824" cy="62007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664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000" b="1" dirty="0"/>
              <a:t>9.	</a:t>
            </a:r>
            <a:r>
              <a:rPr lang="en-US" sz="2000" b="1" dirty="0" smtClean="0"/>
              <a:t>The </a:t>
            </a:r>
            <a:r>
              <a:rPr lang="en-US" sz="2000" b="1" dirty="0"/>
              <a:t>IP has received feedback from course attendees that the didactic component of the program is too lengthy and difficult. Which training component should the IP now re-evaluate for its effectiveness?</a:t>
            </a:r>
            <a:endParaRPr lang="en-US" sz="2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47900"/>
            <a:ext cx="6334125" cy="234632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Laboratory-based </a:t>
            </a:r>
            <a:r>
              <a:rPr lang="en-US" sz="2400" dirty="0"/>
              <a:t>simulation training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Supervised </a:t>
            </a:r>
            <a:r>
              <a:rPr lang="en-US" sz="2400" dirty="0"/>
              <a:t>clinical practice in patient care areas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The </a:t>
            </a:r>
            <a:r>
              <a:rPr lang="en-US" sz="2400" dirty="0"/>
              <a:t>classroom portions of the program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The </a:t>
            </a:r>
            <a:r>
              <a:rPr lang="en-US" sz="2400" dirty="0"/>
              <a:t>testing requirements for course completion</a:t>
            </a:r>
          </a:p>
        </p:txBody>
      </p:sp>
      <p:sp>
        <p:nvSpPr>
          <p:cNvPr id="6" name="Oval 5"/>
          <p:cNvSpPr/>
          <p:nvPr/>
        </p:nvSpPr>
        <p:spPr>
          <a:xfrm>
            <a:off x="0" y="3525976"/>
            <a:ext cx="7067550" cy="495300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86500" y="2257425"/>
            <a:ext cx="2857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Continuing with the Adult Learner theme…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leads to the best long-term success?</a:t>
            </a:r>
          </a:p>
          <a:p>
            <a:pPr marL="342900" indent="-342900">
              <a:buAutoNum type="arabicPeriod"/>
            </a:pPr>
            <a:r>
              <a:rPr lang="en-US" dirty="0" smtClean="0"/>
              <a:t>Which is least important for the Adult Learner?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53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49300"/>
            <a:ext cx="8229600" cy="1498600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457200" indent="-457200" algn="l"/>
            <a:r>
              <a:rPr lang="en-US" sz="2000" b="1" dirty="0" smtClean="0"/>
              <a:t>10</a:t>
            </a:r>
            <a:r>
              <a:rPr lang="en-US" sz="2000" b="1" dirty="0" smtClean="0"/>
              <a:t>.</a:t>
            </a:r>
            <a:r>
              <a:rPr lang="en-US" sz="2000" b="1" dirty="0"/>
              <a:t>	Routine surveillance identified an unusually high number of methicillin-resistant Staphylococcus aureus (MRSA) infections. What type of study should the infection </a:t>
            </a:r>
            <a:r>
              <a:rPr lang="en-US" sz="2000" b="1" dirty="0" err="1"/>
              <a:t>preventionist</a:t>
            </a:r>
            <a:r>
              <a:rPr lang="en-US" sz="2000" b="1" dirty="0"/>
              <a:t> (IP) do to determine the reason for this cluster?</a:t>
            </a:r>
            <a:endParaRPr lang="en-US" sz="2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247900"/>
            <a:ext cx="7343776" cy="234632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cohort</a:t>
            </a:r>
            <a:endParaRPr lang="en-US" sz="2400" dirty="0"/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case-control</a:t>
            </a:r>
            <a:endParaRPr lang="en-US" sz="2400" dirty="0"/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longitudinal</a:t>
            </a:r>
            <a:endParaRPr lang="en-US" sz="2400" dirty="0"/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observational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180975" y="2634297"/>
            <a:ext cx="3152776" cy="579914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86500" y="2257425"/>
            <a:ext cx="2857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Discussion:</a:t>
            </a:r>
          </a:p>
          <a:p>
            <a:pPr marL="342900" indent="-342900">
              <a:buAutoNum type="arabicPeriod"/>
            </a:pPr>
            <a:r>
              <a:rPr lang="en-US" dirty="0" smtClean="0"/>
              <a:t>Prospective vs. Retrospective study design?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343400" y="3648075"/>
            <a:ext cx="4619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Case controlled studies compare groups retrospectively. They seek to identify possible predictors of outcome and are useful for studying rare diseases or outcomes.</a:t>
            </a:r>
          </a:p>
        </p:txBody>
      </p:sp>
    </p:spTree>
    <p:extLst>
      <p:ext uri="{BB962C8B-B14F-4D97-AF65-F5344CB8AC3E}">
        <p14:creationId xmlns:p14="http://schemas.microsoft.com/office/powerpoint/2010/main" val="27860839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2027</TotalTime>
  <Words>549</Words>
  <Application>Microsoft Office PowerPoint</Application>
  <PresentationFormat>On-screen Show (16:9)</PresentationFormat>
  <Paragraphs>111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CIC Prep Questions Education and Research</vt:lpstr>
      <vt:lpstr>1.  The purpose of using a Chi-square test is to determine the</vt:lpstr>
      <vt:lpstr>2. Which of the following objectives would be at the application cognitive level?</vt:lpstr>
      <vt:lpstr>3. To compare surgeon-specific surgical site infection (SSI) rates internally and externally, the infection preventionist (IP) should use the number of</vt:lpstr>
      <vt:lpstr>4.  Which of the following is the BEST example of a risk-adjusted surveillance rate?</vt:lpstr>
      <vt:lpstr>5.  In a home health agency, an infection preventionist (IP) is analyzing central line infections. Which of the following is MOST essential for analysis?</vt:lpstr>
      <vt:lpstr>6.  Adult learners are often motivated to learn by: 1. The need for new skills 2. Professional standard mandates 3. Desire for promotion and increased salary 4. Changing cultural expectations</vt:lpstr>
      <vt:lpstr>7. Programs to build infection prevention competency are traditionally focused on a combination of skill and ability. Today, however, competency may include which of the following additional components? 1) Emotional intelligence  2) Cultural diversity  3) Communication methods  4) Effectiveness within a team</vt:lpstr>
      <vt:lpstr>8. Many infection prevention educational programs address behavioral change. To achieve sustainable success following initial training, the IP must focus on which aspect of behavior? </vt:lpstr>
      <vt:lpstr>9. The IP has received feedback from course attendees that the didactic component of the program is too lengthy and difficult. Which training component should the IP now re-evaluate for its effectiveness?</vt:lpstr>
      <vt:lpstr>10. Routine surveillance identified an unusually high number of methicillin-resistant Staphylococcus aureus (MRSA) infections. What type of study should the infection preventionist (IP) do to determine the reason for this cluster?</vt:lpstr>
      <vt:lpstr>PowerPoint Presentation</vt:lpstr>
    </vt:vector>
  </TitlesOfParts>
  <Company>Monarch Media Studios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Garman</dc:creator>
  <cp:lastModifiedBy>Kyle Willey</cp:lastModifiedBy>
  <cp:revision>130</cp:revision>
  <dcterms:created xsi:type="dcterms:W3CDTF">2015-06-18T17:25:07Z</dcterms:created>
  <dcterms:modified xsi:type="dcterms:W3CDTF">2019-03-20T15:32:35Z</dcterms:modified>
</cp:coreProperties>
</file>