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5" r:id="rId1"/>
  </p:sldMasterIdLst>
  <p:notesMasterIdLst>
    <p:notesMasterId r:id="rId23"/>
  </p:notesMasterIdLst>
  <p:sldIdLst>
    <p:sldId id="281" r:id="rId2"/>
    <p:sldId id="347" r:id="rId3"/>
    <p:sldId id="276" r:id="rId4"/>
    <p:sldId id="330" r:id="rId5"/>
    <p:sldId id="283" r:id="rId6"/>
    <p:sldId id="332" r:id="rId7"/>
    <p:sldId id="327" r:id="rId8"/>
    <p:sldId id="333" r:id="rId9"/>
    <p:sldId id="287" r:id="rId10"/>
    <p:sldId id="335" r:id="rId11"/>
    <p:sldId id="289" r:id="rId12"/>
    <p:sldId id="336" r:id="rId13"/>
    <p:sldId id="291" r:id="rId14"/>
    <p:sldId id="338" r:id="rId15"/>
    <p:sldId id="339" r:id="rId16"/>
    <p:sldId id="340" r:id="rId17"/>
    <p:sldId id="341" r:id="rId18"/>
    <p:sldId id="342" r:id="rId19"/>
    <p:sldId id="343" r:id="rId20"/>
    <p:sldId id="346" r:id="rId21"/>
    <p:sldId id="279" r:id="rId22"/>
  </p:sldIdLst>
  <p:sldSz cx="9144000" cy="5143500" type="screen16x9"/>
  <p:notesSz cx="7102475" cy="9037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ubb, Tania" initials="BT" lastIdx="3" clrIdx="0"/>
  <p:cmAuthor id="1" name="Kyle Willey" initials="KW"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DE"/>
    <a:srgbClr val="333399"/>
    <a:srgbClr val="ECEFE9"/>
    <a:srgbClr val="44621C"/>
    <a:srgbClr val="2AEA2F"/>
    <a:srgbClr val="E6E6EE"/>
    <a:srgbClr val="8DC73F"/>
    <a:srgbClr val="009DDC"/>
    <a:srgbClr val="304513"/>
    <a:srgbClr val="FFAC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76306" autoAdjust="0"/>
  </p:normalViewPr>
  <p:slideViewPr>
    <p:cSldViewPr snapToGrid="0" snapToObjects="1">
      <p:cViewPr varScale="1">
        <p:scale>
          <a:sx n="72" d="100"/>
          <a:sy n="72" d="100"/>
        </p:scale>
        <p:origin x="1314" y="72"/>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p:scale>
          <a:sx n="100" d="100"/>
          <a:sy n="100" d="100"/>
        </p:scale>
        <p:origin x="762" y="-183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3077739" cy="451882"/>
          </a:xfrm>
          <a:prstGeom prst="rect">
            <a:avLst/>
          </a:prstGeom>
        </p:spPr>
        <p:txBody>
          <a:bodyPr vert="horz" lIns="94229" tIns="47114" rIns="94229" bIns="47114"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4023095" y="0"/>
            <a:ext cx="3077739" cy="451882"/>
          </a:xfrm>
          <a:prstGeom prst="rect">
            <a:avLst/>
          </a:prstGeom>
        </p:spPr>
        <p:txBody>
          <a:bodyPr vert="horz" lIns="94229" tIns="47114" rIns="94229" bIns="47114" rtlCol="0"/>
          <a:lstStyle>
            <a:lvl1pPr algn="r" eaLnBrk="1" fontAlgn="auto" hangingPunct="1">
              <a:spcBef>
                <a:spcPts val="0"/>
              </a:spcBef>
              <a:spcAft>
                <a:spcPts val="0"/>
              </a:spcAft>
              <a:defRPr sz="1200" smtClean="0">
                <a:latin typeface="+mn-lt"/>
              </a:defRPr>
            </a:lvl1pPr>
          </a:lstStyle>
          <a:p>
            <a:pPr>
              <a:defRPr/>
            </a:pPr>
            <a:fld id="{3A52781A-044E-4708-AEC5-07C5F5F293F1}" type="datetimeFigureOut">
              <a:rPr lang="en-US"/>
              <a:pPr>
                <a:defRPr/>
              </a:pPr>
              <a:t>5/18/2023</a:t>
            </a:fld>
            <a:endParaRPr lang="en-US" dirty="0"/>
          </a:p>
        </p:txBody>
      </p:sp>
      <p:sp>
        <p:nvSpPr>
          <p:cNvPr id="4" name="Slide Image Placeholder 3"/>
          <p:cNvSpPr>
            <a:spLocks noGrp="1" noRot="1" noChangeAspect="1"/>
          </p:cNvSpPr>
          <p:nvPr>
            <p:ph type="sldImg" idx="2"/>
          </p:nvPr>
        </p:nvSpPr>
        <p:spPr>
          <a:xfrm>
            <a:off x="538163" y="677863"/>
            <a:ext cx="6026150" cy="3389312"/>
          </a:xfrm>
          <a:prstGeom prst="rect">
            <a:avLst/>
          </a:prstGeom>
          <a:noFill/>
          <a:ln w="12700">
            <a:solidFill>
              <a:prstClr val="black"/>
            </a:solidFill>
          </a:ln>
        </p:spPr>
        <p:txBody>
          <a:bodyPr vert="horz" lIns="94229" tIns="47114" rIns="94229" bIns="47114" rtlCol="0" anchor="ctr"/>
          <a:lstStyle/>
          <a:p>
            <a:pPr lvl="0"/>
            <a:endParaRPr lang="en-US" noProof="0" dirty="0"/>
          </a:p>
        </p:txBody>
      </p:sp>
      <p:sp>
        <p:nvSpPr>
          <p:cNvPr id="5" name="Notes Placeholder 4"/>
          <p:cNvSpPr>
            <a:spLocks noGrp="1"/>
          </p:cNvSpPr>
          <p:nvPr>
            <p:ph type="body" sz="quarter" idx="3"/>
          </p:nvPr>
        </p:nvSpPr>
        <p:spPr>
          <a:xfrm>
            <a:off x="710248" y="4292880"/>
            <a:ext cx="5681980" cy="4066937"/>
          </a:xfrm>
          <a:prstGeom prst="rect">
            <a:avLst/>
          </a:prstGeom>
        </p:spPr>
        <p:txBody>
          <a:bodyPr vert="horz" lIns="94229" tIns="47114" rIns="94229" bIns="47114"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3" y="8584188"/>
            <a:ext cx="3077739" cy="451882"/>
          </a:xfrm>
          <a:prstGeom prst="rect">
            <a:avLst/>
          </a:prstGeom>
        </p:spPr>
        <p:txBody>
          <a:bodyPr vert="horz" lIns="94229" tIns="47114" rIns="94229" bIns="47114"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4023095" y="8584188"/>
            <a:ext cx="3077739" cy="451882"/>
          </a:xfrm>
          <a:prstGeom prst="rect">
            <a:avLst/>
          </a:prstGeom>
        </p:spPr>
        <p:txBody>
          <a:bodyPr vert="horz" lIns="94229" tIns="47114" rIns="94229" bIns="47114" rtlCol="0" anchor="b"/>
          <a:lstStyle>
            <a:lvl1pPr algn="r" eaLnBrk="1" fontAlgn="auto" hangingPunct="1">
              <a:spcBef>
                <a:spcPts val="0"/>
              </a:spcBef>
              <a:spcAft>
                <a:spcPts val="0"/>
              </a:spcAft>
              <a:defRPr sz="1200" smtClean="0">
                <a:latin typeface="+mn-lt"/>
              </a:defRPr>
            </a:lvl1pPr>
          </a:lstStyle>
          <a:p>
            <a:pPr>
              <a:defRPr/>
            </a:pPr>
            <a:fld id="{4569FAED-BCF5-4949-A33D-DA6D6737491D}" type="slidenum">
              <a:rPr lang="en-US"/>
              <a:pPr>
                <a:defRPr/>
              </a:pPr>
              <a:t>‹#›</a:t>
            </a:fld>
            <a:endParaRPr lang="en-US" dirty="0"/>
          </a:p>
        </p:txBody>
      </p:sp>
    </p:spTree>
    <p:extLst>
      <p:ext uri="{BB962C8B-B14F-4D97-AF65-F5344CB8AC3E}">
        <p14:creationId xmlns:p14="http://schemas.microsoft.com/office/powerpoint/2010/main" val="32997362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consists of 150 multiple-choice scored items, 135 of which are scored  and 15 pre-test, unscored items </a:t>
            </a:r>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1</a:t>
            </a:fld>
            <a:endParaRPr lang="en-US" dirty="0"/>
          </a:p>
        </p:txBody>
      </p:sp>
    </p:spTree>
    <p:extLst>
      <p:ext uri="{BB962C8B-B14F-4D97-AF65-F5344CB8AC3E}">
        <p14:creationId xmlns:p14="http://schemas.microsoft.com/office/powerpoint/2010/main" val="2698983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Test administration</a:t>
            </a:r>
            <a:r>
              <a:rPr lang="en-US" sz="1400" dirty="0"/>
              <a:t>: the CIC ifs offered all year long at Prometric testing sites in 40 different countries worldwide. Test takers should schedule an appointment with Prometric online to get heir exact testing date. Those that took the exam and failed can reapply immediately to take the test again- those who take the exam for recertification should wait five days in order for their information to be update in the system .</a:t>
            </a:r>
          </a:p>
          <a:p>
            <a:r>
              <a:rPr lang="en-US" sz="1400" b="1" dirty="0"/>
              <a:t>Scoring: </a:t>
            </a:r>
            <a:r>
              <a:rPr lang="en-US" sz="1400" dirty="0"/>
              <a:t>as soon as the CIC exam is completed, a score report is generated and emailed to test takers within one hour </a:t>
            </a:r>
            <a:endParaRPr lang="en-US" sz="1400" b="1" dirty="0"/>
          </a:p>
          <a:p>
            <a:endParaRPr lang="en-US" sz="1400" b="1" dirty="0"/>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2</a:t>
            </a:fld>
            <a:endParaRPr lang="en-US" dirty="0"/>
          </a:p>
        </p:txBody>
      </p:sp>
    </p:spTree>
    <p:extLst>
      <p:ext uri="{BB962C8B-B14F-4D97-AF65-F5344CB8AC3E}">
        <p14:creationId xmlns:p14="http://schemas.microsoft.com/office/powerpoint/2010/main" val="944091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25642" y="4292880"/>
            <a:ext cx="5766586" cy="4291309"/>
          </a:xfrm>
        </p:spPr>
        <p:txBody>
          <a:bodyPr/>
          <a:lstStyle/>
          <a:p>
            <a:endParaRPr lang="en-US" dirty="0"/>
          </a:p>
          <a:p>
            <a:r>
              <a:rPr lang="en-US" dirty="0"/>
              <a:t>1-B</a:t>
            </a:r>
          </a:p>
          <a:p>
            <a:r>
              <a:rPr lang="en-US" dirty="0"/>
              <a:t>2-D</a:t>
            </a:r>
          </a:p>
          <a:p>
            <a:r>
              <a:rPr lang="en-US" dirty="0"/>
              <a:t>3-E</a:t>
            </a:r>
          </a:p>
          <a:p>
            <a:r>
              <a:rPr lang="en-US" dirty="0"/>
              <a:t>4-A</a:t>
            </a:r>
          </a:p>
          <a:p>
            <a:r>
              <a:rPr lang="en-US" dirty="0"/>
              <a:t>5-C</a:t>
            </a:r>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3</a:t>
            </a:fld>
            <a:endParaRPr lang="en-US" dirty="0"/>
          </a:p>
        </p:txBody>
      </p:sp>
    </p:spTree>
    <p:extLst>
      <p:ext uri="{BB962C8B-B14F-4D97-AF65-F5344CB8AC3E}">
        <p14:creationId xmlns:p14="http://schemas.microsoft.com/office/powerpoint/2010/main" val="4024986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4</a:t>
            </a:fld>
            <a:endParaRPr lang="en-US" dirty="0"/>
          </a:p>
        </p:txBody>
      </p:sp>
    </p:spTree>
    <p:extLst>
      <p:ext uri="{BB962C8B-B14F-4D97-AF65-F5344CB8AC3E}">
        <p14:creationId xmlns:p14="http://schemas.microsoft.com/office/powerpoint/2010/main" val="3484075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5</a:t>
            </a:fld>
            <a:endParaRPr lang="en-US" dirty="0"/>
          </a:p>
        </p:txBody>
      </p:sp>
    </p:spTree>
    <p:extLst>
      <p:ext uri="{BB962C8B-B14F-4D97-AF65-F5344CB8AC3E}">
        <p14:creationId xmlns:p14="http://schemas.microsoft.com/office/powerpoint/2010/main" val="1591942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latin typeface="Times New Roman" panose="02020603050405020304" pitchFamily="18" charset="0"/>
                <a:cs typeface="Times New Roman" panose="02020603050405020304" pitchFamily="18" charset="0"/>
              </a:rPr>
              <a:t>Review environmental risk factors, anatomic/ physiologic risk factors. Modifiable vs non modifiable</a:t>
            </a:r>
          </a:p>
          <a:p>
            <a:endParaRPr lang="en-US" sz="16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6</a:t>
            </a:fld>
            <a:endParaRPr lang="en-US" dirty="0"/>
          </a:p>
        </p:txBody>
      </p:sp>
    </p:spTree>
    <p:extLst>
      <p:ext uri="{BB962C8B-B14F-4D97-AF65-F5344CB8AC3E}">
        <p14:creationId xmlns:p14="http://schemas.microsoft.com/office/powerpoint/2010/main" val="1520967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latin typeface="Times New Roman" panose="02020603050405020304" pitchFamily="18" charset="0"/>
                <a:cs typeface="Times New Roman" panose="02020603050405020304" pitchFamily="18" charset="0"/>
              </a:rPr>
              <a:t>Think of visual display, similarity of things, ideas, etc.</a:t>
            </a:r>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7</a:t>
            </a:fld>
            <a:endParaRPr lang="en-US" dirty="0"/>
          </a:p>
        </p:txBody>
      </p:sp>
    </p:spTree>
    <p:extLst>
      <p:ext uri="{BB962C8B-B14F-4D97-AF65-F5344CB8AC3E}">
        <p14:creationId xmlns:p14="http://schemas.microsoft.com/office/powerpoint/2010/main" val="15919422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8</a:t>
            </a:fld>
            <a:endParaRPr lang="en-US" dirty="0"/>
          </a:p>
        </p:txBody>
      </p:sp>
    </p:spTree>
    <p:extLst>
      <p:ext uri="{BB962C8B-B14F-4D97-AF65-F5344CB8AC3E}">
        <p14:creationId xmlns:p14="http://schemas.microsoft.com/office/powerpoint/2010/main" val="1753591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9</a:t>
            </a:fld>
            <a:endParaRPr lang="en-US" dirty="0"/>
          </a:p>
        </p:txBody>
      </p:sp>
    </p:spTree>
    <p:extLst>
      <p:ext uri="{BB962C8B-B14F-4D97-AF65-F5344CB8AC3E}">
        <p14:creationId xmlns:p14="http://schemas.microsoft.com/office/powerpoint/2010/main" val="2679943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latin typeface="Times New Roman" panose="02020603050405020304" pitchFamily="18" charset="0"/>
                <a:cs typeface="Times New Roman" panose="02020603050405020304" pitchFamily="18" charset="0"/>
              </a:rPr>
              <a:t>Six Sigma is a metrics-driven system used to reduce medical errors and remove defects from processes involved in delivering care. A six-sigma process is one in which 99.99966% of all the opportunities to produce some features of a part are statistically expected to be free of defects</a:t>
            </a:r>
          </a:p>
          <a:p>
            <a:endParaRPr lang="en-US" dirty="0"/>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10</a:t>
            </a:fld>
            <a:endParaRPr lang="en-US" dirty="0"/>
          </a:p>
        </p:txBody>
      </p:sp>
    </p:spTree>
    <p:extLst>
      <p:ext uri="{BB962C8B-B14F-4D97-AF65-F5344CB8AC3E}">
        <p14:creationId xmlns:p14="http://schemas.microsoft.com/office/powerpoint/2010/main" val="3708576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80975" y="4292880"/>
            <a:ext cx="6383338" cy="4193896"/>
          </a:xfrm>
        </p:spPr>
        <p:txBody>
          <a:bodyPr/>
          <a:lstStyle/>
          <a:p>
            <a:pPr>
              <a:spcBef>
                <a:spcPts val="0"/>
              </a:spcBef>
            </a:pPr>
            <a:endParaRPr lang="en-US" sz="10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11</a:t>
            </a:fld>
            <a:endParaRPr lang="en-US" dirty="0"/>
          </a:p>
        </p:txBody>
      </p:sp>
    </p:spTree>
    <p:extLst>
      <p:ext uri="{BB962C8B-B14F-4D97-AF65-F5344CB8AC3E}">
        <p14:creationId xmlns:p14="http://schemas.microsoft.com/office/powerpoint/2010/main" val="1114780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Cholera is an infection caused by the bacteria Vibrio cholerae. More often than not, the bacteria is transmitted via contaminated water or food that has come into contact with contaminated water.</a:t>
            </a:r>
          </a:p>
          <a:p>
            <a:r>
              <a:rPr lang="en-US" sz="1400" dirty="0"/>
              <a:t>Cholera is a bacterial disease usually spread through contaminated water. Cholera causes severe diarrhea and dehydration. Left untreated, cholera can be fatal within hours, even in previously healthy people. Modern sewage and water treatment have virtually eliminated cholera in industrialized countries</a:t>
            </a:r>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12</a:t>
            </a:fld>
            <a:endParaRPr lang="en-US" dirty="0"/>
          </a:p>
        </p:txBody>
      </p:sp>
    </p:spTree>
    <p:extLst>
      <p:ext uri="{BB962C8B-B14F-4D97-AF65-F5344CB8AC3E}">
        <p14:creationId xmlns:p14="http://schemas.microsoft.com/office/powerpoint/2010/main" val="2010930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13</a:t>
            </a:fld>
            <a:endParaRPr lang="en-US" dirty="0"/>
          </a:p>
        </p:txBody>
      </p:sp>
    </p:spTree>
    <p:extLst>
      <p:ext uri="{BB962C8B-B14F-4D97-AF65-F5344CB8AC3E}">
        <p14:creationId xmlns:p14="http://schemas.microsoft.com/office/powerpoint/2010/main" val="37091289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dirty="0">
                <a:solidFill>
                  <a:schemeClr val="tx1"/>
                </a:solidFill>
                <a:highlight>
                  <a:srgbClr val="FFFF00"/>
                </a:highlight>
                <a:latin typeface="Times New Roman" panose="02020603050405020304" pitchFamily="18" charset="0"/>
                <a:cs typeface="Times New Roman" panose="02020603050405020304" pitchFamily="18" charset="0"/>
              </a:rPr>
              <a:t>Review all ACIP recommendations for Hep B vaccine</a:t>
            </a:r>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14</a:t>
            </a:fld>
            <a:endParaRPr lang="en-US" dirty="0"/>
          </a:p>
        </p:txBody>
      </p:sp>
    </p:spTree>
    <p:extLst>
      <p:ext uri="{BB962C8B-B14F-4D97-AF65-F5344CB8AC3E}">
        <p14:creationId xmlns:p14="http://schemas.microsoft.com/office/powerpoint/2010/main" val="25427790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dirty="0"/>
              <a:t>In general RR or risk ratio is the ratio of the probability of an outcome in an exposed group to an outcome in an unexposed group.</a:t>
            </a:r>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15</a:t>
            </a:fld>
            <a:endParaRPr lang="en-US" dirty="0"/>
          </a:p>
        </p:txBody>
      </p:sp>
    </p:spTree>
    <p:extLst>
      <p:ext uri="{BB962C8B-B14F-4D97-AF65-F5344CB8AC3E}">
        <p14:creationId xmlns:p14="http://schemas.microsoft.com/office/powerpoint/2010/main" val="14141568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16</a:t>
            </a:fld>
            <a:endParaRPr lang="en-US" dirty="0"/>
          </a:p>
        </p:txBody>
      </p:sp>
    </p:spTree>
    <p:extLst>
      <p:ext uri="{BB962C8B-B14F-4D97-AF65-F5344CB8AC3E}">
        <p14:creationId xmlns:p14="http://schemas.microsoft.com/office/powerpoint/2010/main" val="3664472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The control chart is a graph used to study how a process changes over time.</a:t>
            </a:r>
          </a:p>
          <a:p>
            <a:endParaRPr lang="en-US" sz="1600" dirty="0"/>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17</a:t>
            </a:fld>
            <a:endParaRPr lang="en-US" dirty="0"/>
          </a:p>
        </p:txBody>
      </p:sp>
    </p:spTree>
    <p:extLst>
      <p:ext uri="{BB962C8B-B14F-4D97-AF65-F5344CB8AC3E}">
        <p14:creationId xmlns:p14="http://schemas.microsoft.com/office/powerpoint/2010/main" val="11105193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18</a:t>
            </a:fld>
            <a:endParaRPr lang="en-US" dirty="0"/>
          </a:p>
        </p:txBody>
      </p:sp>
    </p:spTree>
    <p:extLst>
      <p:ext uri="{BB962C8B-B14F-4D97-AF65-F5344CB8AC3E}">
        <p14:creationId xmlns:p14="http://schemas.microsoft.com/office/powerpoint/2010/main" val="24131203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Active learning is an approach to instruction that involves actively engaging students with the course material through discussions, problem solving, ...</a:t>
            </a:r>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19</a:t>
            </a:fld>
            <a:endParaRPr lang="en-US" dirty="0"/>
          </a:p>
        </p:txBody>
      </p:sp>
    </p:spTree>
    <p:extLst>
      <p:ext uri="{BB962C8B-B14F-4D97-AF65-F5344CB8AC3E}">
        <p14:creationId xmlns:p14="http://schemas.microsoft.com/office/powerpoint/2010/main" val="11961411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4569FAED-BCF5-4949-A33D-DA6D6737491D}" type="slidenum">
              <a:rPr lang="en-US" smtClean="0"/>
              <a:pPr>
                <a:defRPr/>
              </a:pPr>
              <a:t>20</a:t>
            </a:fld>
            <a:endParaRPr lang="en-US" dirty="0"/>
          </a:p>
        </p:txBody>
      </p:sp>
    </p:spTree>
    <p:extLst>
      <p:ext uri="{BB962C8B-B14F-4D97-AF65-F5344CB8AC3E}">
        <p14:creationId xmlns:p14="http://schemas.microsoft.com/office/powerpoint/2010/main" val="15916539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5610" indent="-294465">
              <a:defRPr>
                <a:solidFill>
                  <a:schemeClr val="tx1"/>
                </a:solidFill>
                <a:latin typeface="Calibri" panose="020F0502020204030204" pitchFamily="34" charset="0"/>
              </a:defRPr>
            </a:lvl2pPr>
            <a:lvl3pPr marL="1177862" indent="-235572">
              <a:defRPr>
                <a:solidFill>
                  <a:schemeClr val="tx1"/>
                </a:solidFill>
                <a:latin typeface="Calibri" panose="020F0502020204030204" pitchFamily="34" charset="0"/>
              </a:defRPr>
            </a:lvl3pPr>
            <a:lvl4pPr marL="1649006" indent="-235572">
              <a:defRPr>
                <a:solidFill>
                  <a:schemeClr val="tx1"/>
                </a:solidFill>
                <a:latin typeface="Calibri" panose="020F0502020204030204" pitchFamily="34" charset="0"/>
              </a:defRPr>
            </a:lvl4pPr>
            <a:lvl5pPr marL="2120151" indent="-235572">
              <a:defRPr>
                <a:solidFill>
                  <a:schemeClr val="tx1"/>
                </a:solidFill>
                <a:latin typeface="Calibri" panose="020F0502020204030204" pitchFamily="34" charset="0"/>
              </a:defRPr>
            </a:lvl5pPr>
            <a:lvl6pPr marL="2591295" indent="-235572" defTabSz="471145" fontAlgn="base">
              <a:spcBef>
                <a:spcPct val="0"/>
              </a:spcBef>
              <a:spcAft>
                <a:spcPct val="0"/>
              </a:spcAft>
              <a:defRPr>
                <a:solidFill>
                  <a:schemeClr val="tx1"/>
                </a:solidFill>
                <a:latin typeface="Calibri" panose="020F0502020204030204" pitchFamily="34" charset="0"/>
              </a:defRPr>
            </a:lvl6pPr>
            <a:lvl7pPr marL="3062440" indent="-235572" defTabSz="471145" fontAlgn="base">
              <a:spcBef>
                <a:spcPct val="0"/>
              </a:spcBef>
              <a:spcAft>
                <a:spcPct val="0"/>
              </a:spcAft>
              <a:defRPr>
                <a:solidFill>
                  <a:schemeClr val="tx1"/>
                </a:solidFill>
                <a:latin typeface="Calibri" panose="020F0502020204030204" pitchFamily="34" charset="0"/>
              </a:defRPr>
            </a:lvl7pPr>
            <a:lvl8pPr marL="3533585" indent="-235572" defTabSz="471145" fontAlgn="base">
              <a:spcBef>
                <a:spcPct val="0"/>
              </a:spcBef>
              <a:spcAft>
                <a:spcPct val="0"/>
              </a:spcAft>
              <a:defRPr>
                <a:solidFill>
                  <a:schemeClr val="tx1"/>
                </a:solidFill>
                <a:latin typeface="Calibri" panose="020F0502020204030204" pitchFamily="34" charset="0"/>
              </a:defRPr>
            </a:lvl8pPr>
            <a:lvl9pPr marL="4004729" indent="-235572" defTabSz="47114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44CAC04-28AC-43AD-BEDE-85EA6AE6CE51}" type="slidenum">
              <a:rPr lang="en-US" altLang="en-US">
                <a:solidFill>
                  <a:srgbClr val="000000"/>
                </a:solidFill>
              </a:rPr>
              <a:pPr fontAlgn="base">
                <a:spcBef>
                  <a:spcPct val="0"/>
                </a:spcBef>
                <a:spcAft>
                  <a:spcPct val="0"/>
                </a:spcAft>
              </a:pPr>
              <a:t>21</a:t>
            </a:fld>
            <a:endParaRPr lang="en-US" altLang="en-US" dirty="0">
              <a:solidFill>
                <a:srgbClr val="000000"/>
              </a:solidFill>
            </a:endParaRPr>
          </a:p>
        </p:txBody>
      </p:sp>
      <p:sp>
        <p:nvSpPr>
          <p:cNvPr id="17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2" name="Rectangle 3"/>
          <p:cNvSpPr>
            <a:spLocks noGrp="1" noChangeArrowheads="1"/>
          </p:cNvSpPr>
          <p:nvPr>
            <p:ph type="body" idx="1"/>
          </p:nvPr>
        </p:nvSpPr>
        <p:spPr bwMode="auto">
          <a:xfrm>
            <a:off x="288759" y="4066480"/>
            <a:ext cx="6391442" cy="4293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400" b="1" dirty="0"/>
              <a:t>References</a:t>
            </a:r>
          </a:p>
          <a:p>
            <a:r>
              <a:rPr lang="en-US" sz="1400" b="1" dirty="0"/>
              <a:t>1. </a:t>
            </a:r>
            <a:r>
              <a:rPr lang="en-US" sz="1600" dirty="0"/>
              <a:t>test prep books- </a:t>
            </a:r>
            <a:r>
              <a:rPr lang="en-US" sz="1400" dirty="0"/>
              <a:t>CBIC Exam, Study Guide- copyright 2021 by TPB Publishing.</a:t>
            </a:r>
          </a:p>
          <a:p>
            <a:r>
              <a:rPr lang="en-US" sz="1400" dirty="0"/>
              <a:t>2. APIC Text, 4</a:t>
            </a:r>
            <a:r>
              <a:rPr lang="en-US" sz="1400" baseline="30000" dirty="0"/>
              <a:t>th</a:t>
            </a:r>
            <a:r>
              <a:rPr lang="en-US" sz="1400" dirty="0"/>
              <a:t> edition,</a:t>
            </a:r>
          </a:p>
          <a:p>
            <a:pPr marL="285750" indent="-285750">
              <a:buFontTx/>
              <a:buChar char="-"/>
            </a:pPr>
            <a:r>
              <a:rPr lang="en-US" sz="1400" dirty="0"/>
              <a:t>Ch.120 – Infectious Disease Disasters: Bioterrorism, Emerging Infections and Pandemics.</a:t>
            </a:r>
          </a:p>
          <a:p>
            <a:pPr marL="285750" indent="-285750">
              <a:buFontTx/>
              <a:buChar char="-"/>
            </a:pPr>
            <a:r>
              <a:rPr lang="en-US" sz="1400" dirty="0"/>
              <a:t>Ch 13- Use of Statistic in Infection Prevention</a:t>
            </a:r>
          </a:p>
          <a:p>
            <a:r>
              <a:rPr lang="en-US" sz="1400" dirty="0"/>
              <a:t>3. MOMETRIX –Test Preparation- CBIC Exam Secrets Study Guide- 2</a:t>
            </a:r>
            <a:r>
              <a:rPr lang="en-US" sz="1400" baseline="30000" dirty="0"/>
              <a:t>nd</a:t>
            </a:r>
            <a:r>
              <a:rPr lang="en-US" sz="1400" dirty="0"/>
              <a:t> edition 2021.</a:t>
            </a:r>
          </a:p>
          <a:p>
            <a:r>
              <a:rPr lang="en-US" sz="1400" dirty="0"/>
              <a:t>4. Florida HAI CIC Study Group Use of Statistics in Infection Prevention Part II,  2019    	on   YouTube – great for review</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5"/>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1529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1019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3671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59"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5/18/2023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2607983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533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533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0596D369-CE14-473E-826B-D40846DCE08A}" type="datetimeFigureOut">
              <a:rPr lang="en-US" smtClean="0"/>
              <a:pPr>
                <a:defRPr/>
              </a:pPr>
              <a:t>5/18/2023</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03E26A68-DD49-4953-A441-40ED6632E4DD}" type="slidenum">
              <a:rPr lang="en-US" smtClean="0"/>
              <a:pPr>
                <a:defRPr/>
              </a:pPr>
              <a:t>‹#›</a:t>
            </a:fld>
            <a:endParaRPr lang="en-US" dirty="0"/>
          </a:p>
        </p:txBody>
      </p:sp>
    </p:spTree>
    <p:extLst>
      <p:ext uri="{BB962C8B-B14F-4D97-AF65-F5344CB8AC3E}">
        <p14:creationId xmlns:p14="http://schemas.microsoft.com/office/powerpoint/2010/main" val="2922661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3E5D0B10-DA38-4F70-B9F1-A4217841750E}" type="datetimeFigureOut">
              <a:rPr lang="en-US" smtClean="0"/>
              <a:pPr>
                <a:defRPr/>
              </a:pPr>
              <a:t>5/18/2023</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80AC50E3-3A72-48A2-B4AA-D40F612C8098}" type="slidenum">
              <a:rPr lang="en-US" smtClean="0"/>
              <a:pPr>
                <a:defRPr/>
              </a:pPr>
              <a:t>‹#›</a:t>
            </a:fld>
            <a:endParaRPr lang="en-US" dirty="0"/>
          </a:p>
        </p:txBody>
      </p:sp>
    </p:spTree>
    <p:extLst>
      <p:ext uri="{BB962C8B-B14F-4D97-AF65-F5344CB8AC3E}">
        <p14:creationId xmlns:p14="http://schemas.microsoft.com/office/powerpoint/2010/main" val="2073796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995AF575-F20B-415E-9F9C-C56C7AD81A43}" type="datetimeFigureOut">
              <a:rPr lang="en-US" smtClean="0"/>
              <a:pPr>
                <a:defRPr/>
              </a:pPr>
              <a:t>5/18/2023</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dirty="0"/>
          </a:p>
        </p:txBody>
      </p:sp>
      <p:sp>
        <p:nvSpPr>
          <p:cNvPr id="9" name="Slide Number Placeholder 8"/>
          <p:cNvSpPr>
            <a:spLocks noGrp="1"/>
          </p:cNvSpPr>
          <p:nvPr>
            <p:ph type="sldNum" sz="quarter" idx="12"/>
          </p:nvPr>
        </p:nvSpPr>
        <p:spPr/>
        <p:txBody>
          <a:bodyPr/>
          <a:lstStyle/>
          <a:p>
            <a:pPr>
              <a:defRPr/>
            </a:pPr>
            <a:fld id="{C6B8192B-1EFA-4AF3-A82A-074EFA87EA68}" type="slidenum">
              <a:rPr lang="en-US" smtClean="0"/>
              <a:pPr>
                <a:defRPr/>
              </a:pPr>
              <a:t>‹#›</a:t>
            </a:fld>
            <a:endParaRPr lang="en-US" dirty="0"/>
          </a:p>
        </p:txBody>
      </p:sp>
    </p:spTree>
    <p:extLst>
      <p:ext uri="{BB962C8B-B14F-4D97-AF65-F5344CB8AC3E}">
        <p14:creationId xmlns:p14="http://schemas.microsoft.com/office/powerpoint/2010/main" val="2484895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548640"/>
            <a:ext cx="4869180"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4" y="4844839"/>
            <a:ext cx="1963883" cy="273844"/>
          </a:xfrm>
        </p:spPr>
        <p:txBody>
          <a:bodyPr/>
          <a:lstStyle>
            <a:lvl1pPr algn="l">
              <a:defRPr/>
            </a:lvl1pPr>
          </a:lstStyle>
          <a:p>
            <a:pPr>
              <a:defRPr/>
            </a:pPr>
            <a:fld id="{5D64CC4A-79A3-4D61-BBCD-6393CFEACA2D}" type="datetimeFigureOut">
              <a:rPr lang="en-US" smtClean="0"/>
              <a:pPr>
                <a:defRPr/>
              </a:pPr>
              <a:t>5/18/2023</a:t>
            </a:fld>
            <a:endParaRPr lang="en-US" dirty="0"/>
          </a:p>
        </p:txBody>
      </p:sp>
      <p:sp>
        <p:nvSpPr>
          <p:cNvPr id="6" name="Footer Placeholder 5"/>
          <p:cNvSpPr>
            <a:spLocks noGrp="1"/>
          </p:cNvSpPr>
          <p:nvPr>
            <p:ph type="ftr" sz="quarter" idx="11"/>
          </p:nvPr>
        </p:nvSpPr>
        <p:spPr>
          <a:xfrm>
            <a:off x="3600450" y="4844839"/>
            <a:ext cx="3486150" cy="273844"/>
          </a:xfrm>
        </p:spPr>
        <p:txBody>
          <a:bodyPr/>
          <a:lstStyle>
            <a:lvl1pPr algn="l">
              <a:defRPr>
                <a:solidFill>
                  <a:schemeClr val="tx2"/>
                </a:solidFill>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2E109906-A513-41E6-9236-D58C67BF2087}" type="slidenum">
              <a:rPr lang="en-US" smtClean="0"/>
              <a:pPr>
                <a:defRPr/>
              </a:pPr>
              <a:t>‹#›</a:t>
            </a:fld>
            <a:endParaRPr lang="en-US" dirty="0"/>
          </a:p>
        </p:txBody>
      </p:sp>
    </p:spTree>
    <p:extLst>
      <p:ext uri="{BB962C8B-B14F-4D97-AF65-F5344CB8AC3E}">
        <p14:creationId xmlns:p14="http://schemas.microsoft.com/office/powerpoint/2010/main" val="2877611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714750"/>
            <a:ext cx="9141619" cy="142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368630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3806190"/>
            <a:ext cx="7584948" cy="617220"/>
          </a:xfrm>
        </p:spPr>
        <p:txBody>
          <a:bodyPr lIns="91440" tIns="0" rIns="91440" bIns="0" anchor="b">
            <a:noAutofit/>
          </a:bodyPr>
          <a:lstStyle>
            <a:lvl1pPr>
              <a:defRPr sz="27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3686307"/>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22960" y="4430267"/>
            <a:ext cx="7584948" cy="44577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79279F30-7D56-4C73-9D97-207F6A5166CE}" type="datetimeFigureOut">
              <a:rPr lang="en-US" smtClean="0"/>
              <a:pPr>
                <a:defRPr/>
              </a:pPr>
              <a:t>5/18/2023</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82E240B8-BB4F-4F6A-8CF4-69E42D722360}" type="slidenum">
              <a:rPr lang="en-US" smtClean="0"/>
              <a:pPr>
                <a:defRPr/>
              </a:pPr>
              <a:t>‹#›</a:t>
            </a:fld>
            <a:endParaRPr lang="en-US" dirty="0"/>
          </a:p>
        </p:txBody>
      </p:sp>
    </p:spTree>
    <p:extLst>
      <p:ext uri="{BB962C8B-B14F-4D97-AF65-F5344CB8AC3E}">
        <p14:creationId xmlns:p14="http://schemas.microsoft.com/office/powerpoint/2010/main" val="1606413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E1006CED-CFB7-4CC9-8D7A-0B8EE55C2E72}" type="datetimeFigureOut">
              <a:rPr lang="en-US" smtClean="0"/>
              <a:pPr>
                <a:defRPr/>
              </a:pPr>
              <a:t>5/18/2023</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8AC9408-2D92-4FB7-978D-A4D95A132166}" type="slidenum">
              <a:rPr lang="en-US" smtClean="0"/>
              <a:pPr>
                <a:defRPr/>
              </a:pPr>
              <a:t>‹#›</a:t>
            </a:fld>
            <a:endParaRPr lang="en-US" dirty="0"/>
          </a:p>
        </p:txBody>
      </p:sp>
    </p:spTree>
    <p:extLst>
      <p:ext uri="{BB962C8B-B14F-4D97-AF65-F5344CB8AC3E}">
        <p14:creationId xmlns:p14="http://schemas.microsoft.com/office/powerpoint/2010/main" val="3419137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311084"/>
            <a:ext cx="1971675" cy="431806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11083"/>
            <a:ext cx="5800725" cy="4318067"/>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C7B8720F-D8E7-43D3-A2A0-AAC82EA92406}" type="datetimeFigureOut">
              <a:rPr lang="en-US" smtClean="0"/>
              <a:pPr>
                <a:defRPr/>
              </a:pPr>
              <a:t>5/18/2023</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1F956AD-7BBF-4812-B03F-C1B3A6707E10}" type="slidenum">
              <a:rPr lang="en-US" smtClean="0"/>
              <a:pPr>
                <a:defRPr/>
              </a:pPr>
              <a:t>‹#›</a:t>
            </a:fld>
            <a:endParaRPr lang="en-US" dirty="0"/>
          </a:p>
        </p:txBody>
      </p:sp>
    </p:spTree>
    <p:extLst>
      <p:ext uri="{BB962C8B-B14F-4D97-AF65-F5344CB8AC3E}">
        <p14:creationId xmlns:p14="http://schemas.microsoft.com/office/powerpoint/2010/main" val="4129732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480060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4750737"/>
            <a:ext cx="9144001" cy="494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60" y="1384301"/>
            <a:ext cx="7543800"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4844839"/>
            <a:ext cx="1854203" cy="273844"/>
          </a:xfrm>
          <a:prstGeom prst="rect">
            <a:avLst/>
          </a:prstGeom>
        </p:spPr>
        <p:txBody>
          <a:bodyPr vert="horz" lIns="91440" tIns="45720" rIns="91440" bIns="45720" rtlCol="0" anchor="ctr"/>
          <a:lstStyle>
            <a:lvl1pPr algn="l">
              <a:defRPr sz="675">
                <a:solidFill>
                  <a:srgbClr val="FFFFFF"/>
                </a:solidFill>
              </a:defRPr>
            </a:lvl1pPr>
          </a:lstStyle>
          <a:p>
            <a:fld id="{B61BEF0D-F0BB-DE4B-95CE-6DB70DBA9567}" type="datetimeFigureOut">
              <a:rPr lang="en-US" smtClean="0"/>
              <a:pPr/>
              <a:t>5/18/2023</a:t>
            </a:fld>
            <a:endParaRPr lang="en-US" dirty="0"/>
          </a:p>
        </p:txBody>
      </p:sp>
      <p:sp>
        <p:nvSpPr>
          <p:cNvPr id="5" name="Footer Placeholder 4"/>
          <p:cNvSpPr>
            <a:spLocks noGrp="1"/>
          </p:cNvSpPr>
          <p:nvPr>
            <p:ph type="ftr" sz="quarter" idx="3"/>
          </p:nvPr>
        </p:nvSpPr>
        <p:spPr>
          <a:xfrm>
            <a:off x="2764639" y="4844839"/>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4844839"/>
            <a:ext cx="984019" cy="273844"/>
          </a:xfrm>
          <a:prstGeom prst="rect">
            <a:avLst/>
          </a:prstGeom>
        </p:spPr>
        <p:txBody>
          <a:bodyPr vert="horz" lIns="91440" tIns="45720" rIns="91440" bIns="45720" rtlCol="0" anchor="ctr"/>
          <a:lstStyle>
            <a:lvl1pPr algn="r">
              <a:defRPr sz="788">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895149" y="1303384"/>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2006702"/>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E220058-3FCE-496E-ADF2-D8A6961F39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7507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E193F809-7E50-4AAD-8E26-878207931C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58452" y="3243834"/>
            <a:ext cx="53492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ctrTitle"/>
          </p:nvPr>
        </p:nvSpPr>
        <p:spPr>
          <a:xfrm>
            <a:off x="1698170" y="1419604"/>
            <a:ext cx="6080856" cy="1653988"/>
          </a:xfrm>
        </p:spPr>
        <p:txBody>
          <a:bodyPr>
            <a:normAutofit fontScale="90000"/>
          </a:bodyPr>
          <a:lstStyle/>
          <a:p>
            <a:r>
              <a:rPr lang="en-US" sz="4000" dirty="0">
                <a:solidFill>
                  <a:schemeClr val="bg2">
                    <a:lumMod val="10000"/>
                  </a:schemeClr>
                </a:solidFill>
              </a:rPr>
              <a:t>Preparing for CIC Certification</a:t>
            </a:r>
            <a:br>
              <a:rPr lang="en-US" sz="3600" dirty="0"/>
            </a:br>
            <a:r>
              <a:rPr lang="en-US" sz="1800" dirty="0"/>
              <a:t> </a:t>
            </a:r>
            <a:br>
              <a:rPr lang="en-US" sz="3600" dirty="0"/>
            </a:br>
            <a:endParaRPr lang="en-US" sz="3600" u="sng" dirty="0"/>
          </a:p>
        </p:txBody>
      </p:sp>
      <p:sp>
        <p:nvSpPr>
          <p:cNvPr id="2" name="Subtitle 1"/>
          <p:cNvSpPr>
            <a:spLocks noGrp="1"/>
          </p:cNvSpPr>
          <p:nvPr>
            <p:ph type="subTitle" idx="1"/>
          </p:nvPr>
        </p:nvSpPr>
        <p:spPr>
          <a:xfrm>
            <a:off x="4373217" y="3737113"/>
            <a:ext cx="4275000" cy="843382"/>
          </a:xfrm>
        </p:spPr>
        <p:txBody>
          <a:bodyPr>
            <a:normAutofit fontScale="92500"/>
          </a:bodyPr>
          <a:lstStyle/>
          <a:p>
            <a:pPr>
              <a:spcBef>
                <a:spcPts val="0"/>
              </a:spcBef>
            </a:pPr>
            <a:r>
              <a:rPr lang="en-US" sz="2000" dirty="0">
                <a:solidFill>
                  <a:schemeClr val="bg2">
                    <a:lumMod val="25000"/>
                  </a:schemeClr>
                </a:solidFill>
                <a:latin typeface="Book Antiqua" panose="02040602050305030304" pitchFamily="18" charset="0"/>
              </a:rPr>
              <a:t>Antonella Eramo, MS CIC  </a:t>
            </a:r>
          </a:p>
          <a:p>
            <a:pPr>
              <a:spcBef>
                <a:spcPts val="0"/>
              </a:spcBef>
            </a:pPr>
            <a:r>
              <a:rPr lang="en-US" sz="2000" dirty="0">
                <a:solidFill>
                  <a:schemeClr val="bg2">
                    <a:lumMod val="25000"/>
                  </a:schemeClr>
                </a:solidFill>
                <a:latin typeface="Book Antiqua" panose="02040602050305030304" pitchFamily="18" charset="0"/>
              </a:rPr>
              <a:t>5/17/23</a:t>
            </a:r>
          </a:p>
          <a:p>
            <a:endParaRPr lang="en-US" dirty="0">
              <a:solidFill>
                <a:srgbClr val="44621C"/>
              </a:solidFill>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3E9C5090-7D25-41E3-A6D3-CCAEE505E7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50737"/>
            <a:ext cx="9144000" cy="49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11BF8809-0DAC-41E5-A212-ACB4A01BE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0060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a:extLst>
              <a:ext uri="{FF2B5EF4-FFF2-40B4-BE49-F238E27FC236}">
                <a16:creationId xmlns:a16="http://schemas.microsoft.com/office/drawing/2014/main" id="{41CBCAF1-2CBF-0739-0ACF-03C36DC66092}"/>
              </a:ext>
            </a:extLst>
          </p:cNvPr>
          <p:cNvPicPr>
            <a:picLocks noChangeAspect="1"/>
          </p:cNvPicPr>
          <p:nvPr/>
        </p:nvPicPr>
        <p:blipFill>
          <a:blip r:embed="rId3"/>
          <a:stretch>
            <a:fillRect/>
          </a:stretch>
        </p:blipFill>
        <p:spPr>
          <a:xfrm>
            <a:off x="1059874" y="477466"/>
            <a:ext cx="3512125" cy="771896"/>
          </a:xfrm>
          <a:prstGeom prst="rect">
            <a:avLst/>
          </a:prstGeom>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B5BAB-9A99-03B2-CE4C-06AF1A4C4AB2}"/>
              </a:ext>
            </a:extLst>
          </p:cNvPr>
          <p:cNvSpPr>
            <a:spLocks noGrp="1"/>
          </p:cNvSpPr>
          <p:nvPr>
            <p:ph type="title"/>
          </p:nvPr>
        </p:nvSpPr>
        <p:spPr>
          <a:xfrm>
            <a:off x="822960" y="214953"/>
            <a:ext cx="7543800" cy="789882"/>
          </a:xfrm>
        </p:spPr>
        <p:txBody>
          <a:bodyPr>
            <a:normAutofit/>
          </a:bodyPr>
          <a:lstStyle/>
          <a:p>
            <a:r>
              <a:rPr lang="en-US" sz="2400" dirty="0"/>
              <a:t>Reminder about the CBIC CIC Exam</a:t>
            </a:r>
          </a:p>
        </p:txBody>
      </p:sp>
      <p:sp>
        <p:nvSpPr>
          <p:cNvPr id="3" name="Content Placeholder 2">
            <a:extLst>
              <a:ext uri="{FF2B5EF4-FFF2-40B4-BE49-F238E27FC236}">
                <a16:creationId xmlns:a16="http://schemas.microsoft.com/office/drawing/2014/main" id="{24669542-404A-6F7C-C2A8-C962B6FC47A9}"/>
              </a:ext>
            </a:extLst>
          </p:cNvPr>
          <p:cNvSpPr>
            <a:spLocks noGrp="1"/>
          </p:cNvSpPr>
          <p:nvPr>
            <p:ph idx="1"/>
          </p:nvPr>
        </p:nvSpPr>
        <p:spPr>
          <a:xfrm>
            <a:off x="822960" y="1062989"/>
            <a:ext cx="7543800" cy="3865557"/>
          </a:xfrm>
        </p:spPr>
        <p:txBody>
          <a:bodyPr>
            <a:noAutofit/>
          </a:bodyPr>
          <a:lstStyle/>
          <a:p>
            <a:pPr marL="0" indent="0">
              <a:lnSpc>
                <a:spcPct val="100000"/>
              </a:lnSpc>
              <a:spcBef>
                <a:spcPts val="0"/>
              </a:spcBef>
              <a:spcAft>
                <a:spcPts val="0"/>
              </a:spcAft>
              <a:buNone/>
            </a:pPr>
            <a:r>
              <a:rPr lang="en-US" sz="1300" b="1" u="sng" dirty="0">
                <a:latin typeface="Times New Roman" panose="02020603050405020304" pitchFamily="18" charset="0"/>
                <a:cs typeface="Times New Roman" panose="02020603050405020304" pitchFamily="18" charset="0"/>
              </a:rPr>
              <a:t>Step-by-step process in Order to get Certified</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Meet the CIC eligibility requirements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Submit an application , documentation, and a fee</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Wait for the CBIC to review application</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Email of acceptance from the CBIC</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Schedule to take the exam within ninety days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Valid certification upon passing the exam</a:t>
            </a:r>
          </a:p>
          <a:p>
            <a:pPr marL="0" indent="0">
              <a:lnSpc>
                <a:spcPct val="100000"/>
              </a:lnSpc>
              <a:spcBef>
                <a:spcPts val="0"/>
              </a:spcBef>
              <a:spcAft>
                <a:spcPts val="0"/>
              </a:spcAft>
              <a:buNone/>
            </a:pPr>
            <a:r>
              <a:rPr lang="en-US" sz="1300" b="1" u="sng" dirty="0">
                <a:latin typeface="Times New Roman" panose="02020603050405020304" pitchFamily="18" charset="0"/>
                <a:cs typeface="Times New Roman" panose="02020603050405020304" pitchFamily="18" charset="0"/>
              </a:rPr>
              <a:t>Test Format</a:t>
            </a:r>
          </a:p>
          <a:p>
            <a:pPr marL="150876" lvl="1" indent="0">
              <a:lnSpc>
                <a:spcPct val="100000"/>
              </a:lnSpc>
              <a:spcBef>
                <a:spcPts val="0"/>
              </a:spcBef>
              <a:spcAft>
                <a:spcPts val="0"/>
              </a:spcAft>
              <a:buNone/>
            </a:pPr>
            <a:r>
              <a:rPr lang="en-US" sz="1300" dirty="0">
                <a:latin typeface="Times New Roman" panose="02020603050405020304" pitchFamily="18" charset="0"/>
                <a:cs typeface="Times New Roman" panose="02020603050405020304" pitchFamily="18" charset="0"/>
              </a:rPr>
              <a:t>Multiple-choice exam that features 150 questions, 135 of which are scored. Topics tested are:</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Identification of Infectious Processes (22 questions)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Surveillance and Epidemiologic Investigations (22 questions)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Preventing/Controlling the Transmission of Infectious agents (22 questions)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Employee/ Occupational Health (11 questions)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Management and Communication (14 questions)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Education and research (12 questions)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Environment of Care (14 questions)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Cleaning, Disinfection, Sterilization of Medical Devices and Equipment (18 questions)</a:t>
            </a:r>
          </a:p>
          <a:p>
            <a:pPr lvl="1">
              <a:lnSpc>
                <a:spcPct val="100000"/>
              </a:lnSpc>
              <a:spcBef>
                <a:spcPts val="0"/>
              </a:spcBef>
              <a:spcAft>
                <a:spcPts val="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Unscored (15 questions)</a:t>
            </a:r>
          </a:p>
          <a:p>
            <a:pPr lvl="1">
              <a:lnSpc>
                <a:spcPct val="100000"/>
              </a:lnSpc>
              <a:spcBef>
                <a:spcPts val="0"/>
              </a:spcBef>
              <a:spcAft>
                <a:spcPts val="0"/>
              </a:spcAft>
              <a:buFont typeface="Arial" panose="020B0604020202020204" pitchFamily="34" charset="0"/>
              <a:buChar char="•"/>
            </a:pPr>
            <a:endParaRPr lang="en-US" sz="1300" dirty="0">
              <a:latin typeface="Times New Roman" panose="02020603050405020304" pitchFamily="18" charset="0"/>
              <a:cs typeface="Times New Roman" panose="02020603050405020304" pitchFamily="18" charset="0"/>
            </a:endParaRPr>
          </a:p>
          <a:p>
            <a:pPr marL="0" indent="0">
              <a:lnSpc>
                <a:spcPct val="100000"/>
              </a:lnSpc>
              <a:spcBef>
                <a:spcPts val="0"/>
              </a:spcBef>
              <a:spcAft>
                <a:spcPts val="0"/>
              </a:spcAft>
              <a:buNone/>
            </a:pPr>
            <a:endParaRPr lang="en-US" sz="1300"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9509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10209" y="159941"/>
            <a:ext cx="7952147" cy="1048868"/>
          </a:xfrm>
          <a:solidFill>
            <a:srgbClr val="ECEFE9"/>
          </a:solidFill>
        </p:spPr>
        <p:txBody>
          <a:bodyPr anchor="t">
            <a:noAutofit/>
          </a:bodyPr>
          <a:lstStyle/>
          <a:p>
            <a:pPr algn="l">
              <a:lnSpc>
                <a:spcPct val="100000"/>
              </a:lnSpc>
            </a:pPr>
            <a:r>
              <a:rPr lang="en-US" sz="2000" b="1" dirty="0">
                <a:latin typeface="Times New Roman" panose="02020603050405020304" pitchFamily="18" charset="0"/>
                <a:cs typeface="Times New Roman" panose="02020603050405020304" pitchFamily="18" charset="0"/>
              </a:rPr>
              <a:t>Question 1-</a:t>
            </a:r>
            <a:br>
              <a:rPr lang="en-US" sz="2000" b="1"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Key terms to know. Match the terms 1-5  with their definitions A-E listed to the right</a:t>
            </a:r>
          </a:p>
        </p:txBody>
      </p:sp>
      <p:sp>
        <p:nvSpPr>
          <p:cNvPr id="5" name="Content Placeholder 4"/>
          <p:cNvSpPr>
            <a:spLocks noGrp="1"/>
          </p:cNvSpPr>
          <p:nvPr>
            <p:ph idx="1"/>
          </p:nvPr>
        </p:nvSpPr>
        <p:spPr>
          <a:xfrm>
            <a:off x="399010" y="1797212"/>
            <a:ext cx="2385754" cy="2264260"/>
          </a:xfrm>
          <a:ln>
            <a:solidFill>
              <a:srgbClr val="CDCDDE"/>
            </a:solidFill>
          </a:ln>
        </p:spPr>
        <p:txBody>
          <a:bodyPr>
            <a:normAutofit/>
          </a:bodyPr>
          <a:lstStyle/>
          <a:p>
            <a:pPr marL="457200" indent="-457200">
              <a:lnSpc>
                <a:spcPct val="100000"/>
              </a:lnSpc>
              <a:spcBef>
                <a:spcPts val="0"/>
              </a:spcBef>
              <a:spcAft>
                <a:spcPts val="0"/>
              </a:spcAft>
              <a:buFont typeface="+mj-lt"/>
              <a:buAutoNum type="arabicPeriod"/>
            </a:pPr>
            <a:r>
              <a:rPr lang="en-US" sz="1800" dirty="0"/>
              <a:t>Virulence</a:t>
            </a:r>
          </a:p>
          <a:p>
            <a:pPr marL="457200" indent="-457200">
              <a:lnSpc>
                <a:spcPct val="100000"/>
              </a:lnSpc>
              <a:spcBef>
                <a:spcPts val="0"/>
              </a:spcBef>
              <a:spcAft>
                <a:spcPts val="0"/>
              </a:spcAft>
              <a:buFont typeface="+mj-lt"/>
              <a:buAutoNum type="arabicPeriod"/>
            </a:pPr>
            <a:r>
              <a:rPr lang="en-US" sz="1800" dirty="0"/>
              <a:t>Infectivity</a:t>
            </a:r>
          </a:p>
          <a:p>
            <a:pPr marL="457200" indent="-457200">
              <a:lnSpc>
                <a:spcPct val="100000"/>
              </a:lnSpc>
              <a:spcBef>
                <a:spcPts val="0"/>
              </a:spcBef>
              <a:spcAft>
                <a:spcPts val="0"/>
              </a:spcAft>
              <a:buFont typeface="+mj-lt"/>
              <a:buAutoNum type="arabicPeriod"/>
            </a:pPr>
            <a:r>
              <a:rPr lang="en-US" sz="1800" dirty="0"/>
              <a:t>Pathogenicity</a:t>
            </a:r>
          </a:p>
          <a:p>
            <a:pPr marL="457200" indent="-457200">
              <a:lnSpc>
                <a:spcPct val="100000"/>
              </a:lnSpc>
              <a:spcBef>
                <a:spcPts val="0"/>
              </a:spcBef>
              <a:spcAft>
                <a:spcPts val="0"/>
              </a:spcAft>
              <a:buFont typeface="+mj-lt"/>
              <a:buAutoNum type="arabicPeriod"/>
            </a:pPr>
            <a:r>
              <a:rPr lang="en-US" sz="1800" dirty="0"/>
              <a:t>Duration of exposure</a:t>
            </a:r>
          </a:p>
          <a:p>
            <a:pPr marL="457200" indent="-457200">
              <a:lnSpc>
                <a:spcPct val="100000"/>
              </a:lnSpc>
              <a:spcBef>
                <a:spcPts val="0"/>
              </a:spcBef>
              <a:spcAft>
                <a:spcPts val="0"/>
              </a:spcAft>
              <a:buFont typeface="+mj-lt"/>
              <a:buAutoNum type="arabicPeriod"/>
            </a:pPr>
            <a:r>
              <a:rPr lang="en-US" sz="1800" dirty="0"/>
              <a:t>Size of inoculum</a:t>
            </a:r>
          </a:p>
        </p:txBody>
      </p:sp>
      <p:sp>
        <p:nvSpPr>
          <p:cNvPr id="2" name="TextBox 1"/>
          <p:cNvSpPr txBox="1"/>
          <p:nvPr/>
        </p:nvSpPr>
        <p:spPr>
          <a:xfrm>
            <a:off x="6822831" y="1882787"/>
            <a:ext cx="1922159" cy="1815882"/>
          </a:xfrm>
          <a:prstGeom prst="rect">
            <a:avLst/>
          </a:prstGeom>
          <a:noFill/>
          <a:ln w="3175">
            <a:solidFill>
              <a:srgbClr val="FFC000"/>
            </a:solidFill>
          </a:ln>
        </p:spPr>
        <p:txBody>
          <a:bodyPr wrap="square" rtlCol="0">
            <a:spAutoFit/>
          </a:bodyPr>
          <a:lstStyle/>
          <a:p>
            <a:r>
              <a:rPr lang="en-US" sz="1400" dirty="0">
                <a:solidFill>
                  <a:srgbClr val="333399"/>
                </a:solidFill>
              </a:rPr>
              <a:t>Focus: </a:t>
            </a:r>
          </a:p>
          <a:p>
            <a:pPr marL="285750" indent="-285750">
              <a:buFontTx/>
              <a:buChar char="-"/>
            </a:pPr>
            <a:r>
              <a:rPr lang="en-US" sz="1400" dirty="0">
                <a:solidFill>
                  <a:srgbClr val="333399"/>
                </a:solidFill>
              </a:rPr>
              <a:t>what I know about the topic</a:t>
            </a:r>
          </a:p>
          <a:p>
            <a:pPr marL="285750" indent="-285750">
              <a:buFontTx/>
              <a:buChar char="-"/>
            </a:pPr>
            <a:r>
              <a:rPr lang="en-US" sz="1400" dirty="0">
                <a:solidFill>
                  <a:srgbClr val="333399"/>
                </a:solidFill>
              </a:rPr>
              <a:t>Read the whole question and choices</a:t>
            </a:r>
          </a:p>
          <a:p>
            <a:pPr marL="285750" indent="-285750">
              <a:buFontTx/>
              <a:buChar char="-"/>
            </a:pPr>
            <a:r>
              <a:rPr lang="en-US" sz="1400" dirty="0">
                <a:solidFill>
                  <a:srgbClr val="333399"/>
                </a:solidFill>
              </a:rPr>
              <a:t>Eliminate choice(s) clearly wrong </a:t>
            </a:r>
          </a:p>
        </p:txBody>
      </p:sp>
      <p:sp>
        <p:nvSpPr>
          <p:cNvPr id="7" name="TextBox 6">
            <a:extLst>
              <a:ext uri="{FF2B5EF4-FFF2-40B4-BE49-F238E27FC236}">
                <a16:creationId xmlns:a16="http://schemas.microsoft.com/office/drawing/2014/main" id="{BCD4BB38-02BC-800F-91E1-4401F8CFFE59}"/>
              </a:ext>
            </a:extLst>
          </p:cNvPr>
          <p:cNvSpPr txBox="1"/>
          <p:nvPr/>
        </p:nvSpPr>
        <p:spPr>
          <a:xfrm>
            <a:off x="510209" y="4513790"/>
            <a:ext cx="7335078" cy="276999"/>
          </a:xfrm>
          <a:prstGeom prst="rect">
            <a:avLst/>
          </a:prstGeom>
          <a:noFill/>
        </p:spPr>
        <p:txBody>
          <a:bodyPr wrap="square">
            <a:spAutoFit/>
          </a:bodyPr>
          <a:lstStyle/>
          <a:p>
            <a:r>
              <a:rPr lang="en-US" sz="1200" i="1" dirty="0">
                <a:solidFill>
                  <a:srgbClr val="333399"/>
                </a:solidFill>
              </a:rPr>
              <a:t>Domain: Transmission of Infectious agents</a:t>
            </a:r>
          </a:p>
        </p:txBody>
      </p:sp>
      <p:sp>
        <p:nvSpPr>
          <p:cNvPr id="6" name="TextBox 5">
            <a:extLst>
              <a:ext uri="{FF2B5EF4-FFF2-40B4-BE49-F238E27FC236}">
                <a16:creationId xmlns:a16="http://schemas.microsoft.com/office/drawing/2014/main" id="{5AB7D86E-760F-A633-43D4-0A35E27E9BE6}"/>
              </a:ext>
            </a:extLst>
          </p:cNvPr>
          <p:cNvSpPr txBox="1"/>
          <p:nvPr/>
        </p:nvSpPr>
        <p:spPr>
          <a:xfrm>
            <a:off x="3283527" y="1661127"/>
            <a:ext cx="2701637" cy="2554545"/>
          </a:xfrm>
          <a:prstGeom prst="rect">
            <a:avLst/>
          </a:prstGeom>
          <a:noFill/>
          <a:ln w="3175">
            <a:solidFill>
              <a:srgbClr val="FFC000"/>
            </a:solidFill>
          </a:ln>
        </p:spPr>
        <p:txBody>
          <a:bodyPr wrap="square" rtlCol="0">
            <a:spAutoFit/>
          </a:bodyPr>
          <a:lstStyle/>
          <a:p>
            <a:pPr marL="342900" indent="-342900">
              <a:buFont typeface="+mj-lt"/>
              <a:buAutoNum type="alphaUcPeriod"/>
            </a:pPr>
            <a:r>
              <a:rPr lang="en-US" sz="1600" dirty="0"/>
              <a:t>The length of time a person is exposed to the organism</a:t>
            </a:r>
          </a:p>
          <a:p>
            <a:pPr marL="342900" indent="-342900">
              <a:buFont typeface="+mj-lt"/>
              <a:buAutoNum type="alphaUcPeriod"/>
            </a:pPr>
            <a:r>
              <a:rPr lang="en-US" sz="1600" dirty="0"/>
              <a:t>The ability to grow and multiply</a:t>
            </a:r>
          </a:p>
          <a:p>
            <a:pPr marL="342900" indent="-342900">
              <a:buFont typeface="+mj-lt"/>
              <a:buAutoNum type="alphaUcPeriod"/>
            </a:pPr>
            <a:r>
              <a:rPr lang="en-US" sz="1600" dirty="0"/>
              <a:t>The number of organisms needed to cause disease</a:t>
            </a:r>
          </a:p>
          <a:p>
            <a:pPr marL="342900" indent="-342900">
              <a:buFont typeface="+mj-lt"/>
              <a:buAutoNum type="alphaUcPeriod"/>
            </a:pPr>
            <a:r>
              <a:rPr lang="en-US" sz="1600" dirty="0"/>
              <a:t>The ability to enter tissue</a:t>
            </a:r>
          </a:p>
          <a:p>
            <a:pPr marL="342900" indent="-342900">
              <a:buFont typeface="+mj-lt"/>
              <a:buAutoNum type="alphaUcPeriod"/>
            </a:pPr>
            <a:r>
              <a:rPr lang="en-US" sz="1600" dirty="0"/>
              <a:t>The ability to cause disease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CF23E-7379-0C16-E4E6-9C10BAE8BB7E}"/>
              </a:ext>
            </a:extLst>
          </p:cNvPr>
          <p:cNvSpPr>
            <a:spLocks noGrp="1"/>
          </p:cNvSpPr>
          <p:nvPr>
            <p:ph type="title"/>
          </p:nvPr>
        </p:nvSpPr>
        <p:spPr>
          <a:xfrm>
            <a:off x="728870" y="227001"/>
            <a:ext cx="7957930" cy="881149"/>
          </a:xfrm>
        </p:spPr>
        <p:txBody>
          <a:bodyPr>
            <a:normAutofit/>
          </a:bodyPr>
          <a:lstStyle/>
          <a:p>
            <a:pPr algn="l"/>
            <a:r>
              <a:rPr lang="en-US" sz="2400" b="1" u="sng" dirty="0">
                <a:latin typeface="+mn-lt"/>
              </a:rPr>
              <a:t>Q1- correct answer:</a:t>
            </a:r>
            <a:br>
              <a:rPr lang="en-US" sz="2400" b="1" u="sng" dirty="0">
                <a:latin typeface="+mn-lt"/>
              </a:rPr>
            </a:br>
            <a:endParaRPr lang="en-US" sz="2400" b="1" u="sng" dirty="0">
              <a:latin typeface="+mn-lt"/>
            </a:endParaRPr>
          </a:p>
        </p:txBody>
      </p:sp>
      <p:sp>
        <p:nvSpPr>
          <p:cNvPr id="3" name="Content Placeholder 2">
            <a:extLst>
              <a:ext uri="{FF2B5EF4-FFF2-40B4-BE49-F238E27FC236}">
                <a16:creationId xmlns:a16="http://schemas.microsoft.com/office/drawing/2014/main" id="{D63935E2-550B-E2A4-6FD4-5C4E6768AE0C}"/>
              </a:ext>
            </a:extLst>
          </p:cNvPr>
          <p:cNvSpPr>
            <a:spLocks noGrp="1"/>
          </p:cNvSpPr>
          <p:nvPr>
            <p:ph idx="1"/>
          </p:nvPr>
        </p:nvSpPr>
        <p:spPr>
          <a:xfrm>
            <a:off x="6832879" y="1597069"/>
            <a:ext cx="1463224" cy="1875338"/>
          </a:xfrm>
          <a:solidFill>
            <a:schemeClr val="bg1">
              <a:lumMod val="95000"/>
            </a:schemeClr>
          </a:solidFill>
        </p:spPr>
        <p:txBody>
          <a:bodyPr>
            <a:normAutofit/>
          </a:bodyPr>
          <a:lstStyle/>
          <a:p>
            <a:pPr marL="0" indent="0">
              <a:lnSpc>
                <a:spcPct val="100000"/>
              </a:lnSpc>
              <a:spcBef>
                <a:spcPts val="0"/>
              </a:spcBef>
              <a:spcAft>
                <a:spcPts val="0"/>
              </a:spcAft>
              <a:buNone/>
            </a:pPr>
            <a:r>
              <a:rPr lang="en-US" dirty="0">
                <a:solidFill>
                  <a:srgbClr val="333399"/>
                </a:solidFill>
                <a:latin typeface="Times New Roman" panose="02020603050405020304" pitchFamily="18" charset="0"/>
                <a:cs typeface="Times New Roman" panose="02020603050405020304" pitchFamily="18" charset="0"/>
              </a:rPr>
              <a:t>Definitions/ rationale</a:t>
            </a:r>
            <a:r>
              <a:rPr lang="en-US" dirty="0">
                <a:latin typeface="Times New Roman" panose="02020603050405020304" pitchFamily="18" charset="0"/>
                <a:cs typeface="Times New Roman" panose="02020603050405020304" pitchFamily="18" charset="0"/>
              </a:rPr>
              <a:t>: knowing the definition of these vocabulary words is a must.</a:t>
            </a:r>
          </a:p>
        </p:txBody>
      </p:sp>
      <p:sp>
        <p:nvSpPr>
          <p:cNvPr id="6" name="Content Placeholder 4">
            <a:extLst>
              <a:ext uri="{FF2B5EF4-FFF2-40B4-BE49-F238E27FC236}">
                <a16:creationId xmlns:a16="http://schemas.microsoft.com/office/drawing/2014/main" id="{5415CF6B-22F9-7CA0-5A2E-835010CCFCF8}"/>
              </a:ext>
            </a:extLst>
          </p:cNvPr>
          <p:cNvSpPr txBox="1">
            <a:spLocks/>
          </p:cNvSpPr>
          <p:nvPr/>
        </p:nvSpPr>
        <p:spPr>
          <a:xfrm>
            <a:off x="399010" y="1662790"/>
            <a:ext cx="2385754" cy="2264260"/>
          </a:xfrm>
          <a:prstGeom prst="rect">
            <a:avLst/>
          </a:prstGeom>
          <a:ln>
            <a:solidFill>
              <a:srgbClr val="CDCDDE"/>
            </a:solidFill>
          </a:ln>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457200" indent="-457200">
              <a:lnSpc>
                <a:spcPct val="100000"/>
              </a:lnSpc>
              <a:spcBef>
                <a:spcPts val="0"/>
              </a:spcBef>
              <a:spcAft>
                <a:spcPts val="0"/>
              </a:spcAft>
              <a:buFont typeface="+mj-lt"/>
              <a:buAutoNum type="arabicPeriod"/>
            </a:pPr>
            <a:r>
              <a:rPr lang="en-US" sz="1800" dirty="0"/>
              <a:t>Virulence</a:t>
            </a:r>
          </a:p>
          <a:p>
            <a:pPr marL="457200" indent="-457200">
              <a:lnSpc>
                <a:spcPct val="100000"/>
              </a:lnSpc>
              <a:spcBef>
                <a:spcPts val="0"/>
              </a:spcBef>
              <a:spcAft>
                <a:spcPts val="0"/>
              </a:spcAft>
              <a:buFont typeface="+mj-lt"/>
              <a:buAutoNum type="arabicPeriod"/>
            </a:pPr>
            <a:r>
              <a:rPr lang="en-US" sz="1800" dirty="0"/>
              <a:t>Infectivity</a:t>
            </a:r>
          </a:p>
          <a:p>
            <a:pPr marL="457200" indent="-457200">
              <a:lnSpc>
                <a:spcPct val="100000"/>
              </a:lnSpc>
              <a:spcBef>
                <a:spcPts val="0"/>
              </a:spcBef>
              <a:spcAft>
                <a:spcPts val="0"/>
              </a:spcAft>
              <a:buFont typeface="+mj-lt"/>
              <a:buAutoNum type="arabicPeriod"/>
            </a:pPr>
            <a:r>
              <a:rPr lang="en-US" sz="1800" dirty="0"/>
              <a:t>Pathogenicity</a:t>
            </a:r>
          </a:p>
          <a:p>
            <a:pPr marL="457200" indent="-457200">
              <a:lnSpc>
                <a:spcPct val="100000"/>
              </a:lnSpc>
              <a:spcBef>
                <a:spcPts val="0"/>
              </a:spcBef>
              <a:spcAft>
                <a:spcPts val="0"/>
              </a:spcAft>
              <a:buFont typeface="+mj-lt"/>
              <a:buAutoNum type="arabicPeriod"/>
            </a:pPr>
            <a:r>
              <a:rPr lang="en-US" sz="1800" dirty="0"/>
              <a:t>Duration of exposure</a:t>
            </a:r>
          </a:p>
          <a:p>
            <a:pPr marL="457200" indent="-457200">
              <a:lnSpc>
                <a:spcPct val="100000"/>
              </a:lnSpc>
              <a:spcBef>
                <a:spcPts val="0"/>
              </a:spcBef>
              <a:spcAft>
                <a:spcPts val="0"/>
              </a:spcAft>
              <a:buFont typeface="+mj-lt"/>
              <a:buAutoNum type="arabicPeriod"/>
            </a:pPr>
            <a:r>
              <a:rPr lang="en-US" sz="1800" dirty="0"/>
              <a:t>Size of inoculum</a:t>
            </a:r>
          </a:p>
        </p:txBody>
      </p:sp>
      <p:sp>
        <p:nvSpPr>
          <p:cNvPr id="7" name="TextBox 6">
            <a:extLst>
              <a:ext uri="{FF2B5EF4-FFF2-40B4-BE49-F238E27FC236}">
                <a16:creationId xmlns:a16="http://schemas.microsoft.com/office/drawing/2014/main" id="{9D20BD86-5F37-A468-2315-72F28099C90F}"/>
              </a:ext>
            </a:extLst>
          </p:cNvPr>
          <p:cNvSpPr txBox="1"/>
          <p:nvPr/>
        </p:nvSpPr>
        <p:spPr>
          <a:xfrm>
            <a:off x="3566160" y="1635794"/>
            <a:ext cx="2701637" cy="2554545"/>
          </a:xfrm>
          <a:prstGeom prst="rect">
            <a:avLst/>
          </a:prstGeom>
          <a:noFill/>
          <a:ln w="3175">
            <a:solidFill>
              <a:srgbClr val="FFC000"/>
            </a:solidFill>
          </a:ln>
        </p:spPr>
        <p:txBody>
          <a:bodyPr wrap="square" rtlCol="0">
            <a:spAutoFit/>
          </a:bodyPr>
          <a:lstStyle/>
          <a:p>
            <a:pPr marL="342900" indent="-342900">
              <a:buFont typeface="+mj-lt"/>
              <a:buAutoNum type="alphaUcPeriod"/>
            </a:pPr>
            <a:r>
              <a:rPr lang="en-US" sz="1600" dirty="0"/>
              <a:t>The length of time a person is exposed to the organism</a:t>
            </a:r>
          </a:p>
          <a:p>
            <a:pPr marL="342900" indent="-342900">
              <a:buFont typeface="+mj-lt"/>
              <a:buAutoNum type="alphaUcPeriod"/>
            </a:pPr>
            <a:r>
              <a:rPr lang="en-US" sz="1600" dirty="0"/>
              <a:t>The ability to grow and multiply</a:t>
            </a:r>
          </a:p>
          <a:p>
            <a:pPr marL="342900" indent="-342900">
              <a:buFont typeface="+mj-lt"/>
              <a:buAutoNum type="alphaUcPeriod"/>
            </a:pPr>
            <a:r>
              <a:rPr lang="en-US" sz="1600" dirty="0"/>
              <a:t>The number of organisms needed to cause disease</a:t>
            </a:r>
          </a:p>
          <a:p>
            <a:pPr marL="342900" indent="-342900">
              <a:buFont typeface="+mj-lt"/>
              <a:buAutoNum type="alphaUcPeriod"/>
            </a:pPr>
            <a:r>
              <a:rPr lang="en-US" sz="1600" dirty="0"/>
              <a:t>The ability to enter tissue</a:t>
            </a:r>
          </a:p>
          <a:p>
            <a:pPr marL="342900" indent="-342900">
              <a:buFont typeface="+mj-lt"/>
              <a:buAutoNum type="alphaUcPeriod"/>
            </a:pPr>
            <a:r>
              <a:rPr lang="en-US" sz="1600" dirty="0"/>
              <a:t>The ability to cause disease</a:t>
            </a:r>
          </a:p>
        </p:txBody>
      </p:sp>
      <p:cxnSp>
        <p:nvCxnSpPr>
          <p:cNvPr id="11" name="Straight Arrow Connector 10">
            <a:extLst>
              <a:ext uri="{FF2B5EF4-FFF2-40B4-BE49-F238E27FC236}">
                <a16:creationId xmlns:a16="http://schemas.microsoft.com/office/drawing/2014/main" id="{2C8CBFB9-419F-C63B-5146-A7A468125A40}"/>
              </a:ext>
            </a:extLst>
          </p:cNvPr>
          <p:cNvCxnSpPr>
            <a:cxnSpLocks/>
          </p:cNvCxnSpPr>
          <p:nvPr/>
        </p:nvCxnSpPr>
        <p:spPr>
          <a:xfrm>
            <a:off x="1676065" y="2117432"/>
            <a:ext cx="2048037" cy="1354975"/>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cxnSp>
        <p:nvCxnSpPr>
          <p:cNvPr id="13" name="Straight Arrow Connector 12">
            <a:extLst>
              <a:ext uri="{FF2B5EF4-FFF2-40B4-BE49-F238E27FC236}">
                <a16:creationId xmlns:a16="http://schemas.microsoft.com/office/drawing/2014/main" id="{2ECB88BD-2924-8DE1-8BB8-EB255E74A5CE}"/>
              </a:ext>
            </a:extLst>
          </p:cNvPr>
          <p:cNvCxnSpPr>
            <a:cxnSpLocks/>
          </p:cNvCxnSpPr>
          <p:nvPr/>
        </p:nvCxnSpPr>
        <p:spPr>
          <a:xfrm>
            <a:off x="2031593" y="2432499"/>
            <a:ext cx="1785684" cy="142248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7C5FE404-FCB9-7206-BD74-984EC05BA6DC}"/>
              </a:ext>
            </a:extLst>
          </p:cNvPr>
          <p:cNvCxnSpPr/>
          <p:nvPr/>
        </p:nvCxnSpPr>
        <p:spPr>
          <a:xfrm flipV="1">
            <a:off x="1837113" y="1853738"/>
            <a:ext cx="1886989" cy="881149"/>
          </a:xfrm>
          <a:prstGeom prst="straightConnector1">
            <a:avLst/>
          </a:prstGeom>
          <a:ln w="19050">
            <a:tailEnd type="triangle"/>
          </a:ln>
        </p:spPr>
        <p:style>
          <a:lnRef idx="1">
            <a:schemeClr val="accent3"/>
          </a:lnRef>
          <a:fillRef idx="0">
            <a:schemeClr val="accent3"/>
          </a:fillRef>
          <a:effectRef idx="0">
            <a:schemeClr val="accent3"/>
          </a:effectRef>
          <a:fontRef idx="minor">
            <a:schemeClr val="tx1"/>
          </a:fontRef>
        </p:style>
      </p:cxnSp>
      <p:cxnSp>
        <p:nvCxnSpPr>
          <p:cNvPr id="17" name="Straight Arrow Connector 16">
            <a:extLst>
              <a:ext uri="{FF2B5EF4-FFF2-40B4-BE49-F238E27FC236}">
                <a16:creationId xmlns:a16="http://schemas.microsoft.com/office/drawing/2014/main" id="{8BF93D46-5F07-9BDE-D363-8CFE1B820CFF}"/>
              </a:ext>
            </a:extLst>
          </p:cNvPr>
          <p:cNvCxnSpPr/>
          <p:nvPr/>
        </p:nvCxnSpPr>
        <p:spPr>
          <a:xfrm flipV="1">
            <a:off x="2431473" y="3053832"/>
            <a:ext cx="1350818" cy="17981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E45B822-1056-D516-DDE8-E07A79E8D02E}"/>
              </a:ext>
            </a:extLst>
          </p:cNvPr>
          <p:cNvCxnSpPr>
            <a:cxnSpLocks/>
          </p:cNvCxnSpPr>
          <p:nvPr/>
        </p:nvCxnSpPr>
        <p:spPr>
          <a:xfrm>
            <a:off x="1676065" y="1878509"/>
            <a:ext cx="2006473" cy="68137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189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91459" y="1819290"/>
            <a:ext cx="2272806" cy="2222623"/>
          </a:xfrm>
          <a:noFill/>
          <a:ln>
            <a:solidFill>
              <a:schemeClr val="bg1">
                <a:lumMod val="75000"/>
              </a:schemeClr>
            </a:solidFill>
          </a:ln>
        </p:spPr>
        <p:txBody>
          <a:bodyPr>
            <a:noAutofit/>
          </a:bodyPr>
          <a:lstStyle/>
          <a:p>
            <a:pPr marL="400050" indent="-400050">
              <a:lnSpc>
                <a:spcPct val="100000"/>
              </a:lnSpc>
              <a:spcBef>
                <a:spcPts val="0"/>
              </a:spcBef>
              <a:spcAft>
                <a:spcPts val="0"/>
              </a:spcAft>
              <a:buFont typeface="+mj-lt"/>
              <a:buAutoNum type="romanUcPeriod"/>
            </a:pPr>
            <a:r>
              <a:rPr lang="en-US" sz="1800" dirty="0">
                <a:solidFill>
                  <a:schemeClr val="tx1"/>
                </a:solidFill>
                <a:cs typeface="Times New Roman" panose="02020603050405020304" pitchFamily="18" charset="0"/>
              </a:rPr>
              <a:t>Indwelling devices</a:t>
            </a:r>
          </a:p>
          <a:p>
            <a:pPr marL="400050" indent="-400050">
              <a:lnSpc>
                <a:spcPct val="100000"/>
              </a:lnSpc>
              <a:spcBef>
                <a:spcPts val="0"/>
              </a:spcBef>
              <a:spcAft>
                <a:spcPts val="0"/>
              </a:spcAft>
              <a:buFont typeface="+mj-lt"/>
              <a:buAutoNum type="romanUcPeriod"/>
            </a:pPr>
            <a:r>
              <a:rPr lang="en-US" sz="1800" dirty="0">
                <a:solidFill>
                  <a:schemeClr val="tx1"/>
                </a:solidFill>
                <a:cs typeface="Times New Roman" panose="02020603050405020304" pitchFamily="18" charset="0"/>
              </a:rPr>
              <a:t>Staffing ratios</a:t>
            </a:r>
          </a:p>
          <a:p>
            <a:pPr marL="400050" indent="-400050">
              <a:lnSpc>
                <a:spcPct val="100000"/>
              </a:lnSpc>
              <a:spcBef>
                <a:spcPts val="0"/>
              </a:spcBef>
              <a:spcAft>
                <a:spcPts val="0"/>
              </a:spcAft>
              <a:buFont typeface="+mj-lt"/>
              <a:buAutoNum type="romanUcPeriod"/>
            </a:pPr>
            <a:r>
              <a:rPr lang="en-US" sz="1800" dirty="0">
                <a:solidFill>
                  <a:schemeClr val="tx1"/>
                </a:solidFill>
                <a:cs typeface="Times New Roman" panose="02020603050405020304" pitchFamily="18" charset="0"/>
              </a:rPr>
              <a:t>Types of disinfectants used</a:t>
            </a:r>
          </a:p>
          <a:p>
            <a:pPr marL="400050" indent="-400050">
              <a:lnSpc>
                <a:spcPct val="100000"/>
              </a:lnSpc>
              <a:spcBef>
                <a:spcPts val="0"/>
              </a:spcBef>
              <a:spcAft>
                <a:spcPts val="0"/>
              </a:spcAft>
              <a:buFont typeface="+mj-lt"/>
              <a:buAutoNum type="romanUcPeriod"/>
            </a:pPr>
            <a:r>
              <a:rPr lang="en-US" sz="1800" dirty="0">
                <a:solidFill>
                  <a:schemeClr val="tx1"/>
                </a:solidFill>
                <a:cs typeface="Times New Roman" panose="02020603050405020304" pitchFamily="18" charset="0"/>
              </a:rPr>
              <a:t>Lengths of stay</a:t>
            </a:r>
            <a:endParaRPr lang="en-US" sz="1800" dirty="0">
              <a:solidFill>
                <a:schemeClr val="tx1"/>
              </a:solidFill>
            </a:endParaRPr>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a:solidFill>
                  <a:schemeClr val="bg1"/>
                </a:solidFill>
                <a:latin typeface="+mn-lt"/>
              </a:rPr>
              <a:t>Sample Test Questions</a:t>
            </a:r>
          </a:p>
        </p:txBody>
      </p:sp>
      <p:sp>
        <p:nvSpPr>
          <p:cNvPr id="10" name="Title 3">
            <a:extLst>
              <a:ext uri="{FF2B5EF4-FFF2-40B4-BE49-F238E27FC236}">
                <a16:creationId xmlns:a16="http://schemas.microsoft.com/office/drawing/2014/main" id="{35AD6D5A-2F02-0266-2D51-148C1C236343}"/>
              </a:ext>
            </a:extLst>
          </p:cNvPr>
          <p:cNvSpPr>
            <a:spLocks noGrp="1"/>
          </p:cNvSpPr>
          <p:nvPr>
            <p:ph type="title"/>
          </p:nvPr>
        </p:nvSpPr>
        <p:spPr>
          <a:xfrm>
            <a:off x="691459" y="281353"/>
            <a:ext cx="7869737" cy="1085987"/>
          </a:xfrm>
          <a:solidFill>
            <a:srgbClr val="ECEFE9"/>
          </a:solidFill>
        </p:spPr>
        <p:txBody>
          <a:bodyPr anchor="t">
            <a:noAutofit/>
          </a:bodyPr>
          <a:lstStyle/>
          <a:p>
            <a:pPr algn="l">
              <a:lnSpc>
                <a:spcPct val="100000"/>
              </a:lnSpc>
            </a:pPr>
            <a:r>
              <a:rPr lang="en-US" sz="2000" b="1" dirty="0">
                <a:latin typeface="Times New Roman" panose="02020603050405020304" pitchFamily="18" charset="0"/>
                <a:cs typeface="Times New Roman" panose="02020603050405020304" pitchFamily="18" charset="0"/>
              </a:rPr>
              <a:t>Question 2-</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Which of the following are medical intervention factors that affect risk of infection?</a:t>
            </a:r>
          </a:p>
        </p:txBody>
      </p:sp>
      <p:sp>
        <p:nvSpPr>
          <p:cNvPr id="13" name="TextBox 12">
            <a:extLst>
              <a:ext uri="{FF2B5EF4-FFF2-40B4-BE49-F238E27FC236}">
                <a16:creationId xmlns:a16="http://schemas.microsoft.com/office/drawing/2014/main" id="{511E0D6D-0F84-89DD-4B30-EFD62EE5D45A}"/>
              </a:ext>
            </a:extLst>
          </p:cNvPr>
          <p:cNvSpPr txBox="1"/>
          <p:nvPr/>
        </p:nvSpPr>
        <p:spPr>
          <a:xfrm>
            <a:off x="6380704" y="1751158"/>
            <a:ext cx="2071837" cy="1600438"/>
          </a:xfrm>
          <a:prstGeom prst="rect">
            <a:avLst/>
          </a:prstGeom>
          <a:solidFill>
            <a:schemeClr val="bg1"/>
          </a:solidFill>
          <a:ln w="3175">
            <a:solidFill>
              <a:srgbClr val="FFC000"/>
            </a:solidFill>
          </a:ln>
        </p:spPr>
        <p:txBody>
          <a:bodyPr wrap="square" rtlCol="0">
            <a:spAutoFit/>
          </a:bodyPr>
          <a:lstStyle/>
          <a:p>
            <a:r>
              <a:rPr lang="en-US" sz="1400" dirty="0">
                <a:solidFill>
                  <a:srgbClr val="333399"/>
                </a:solidFill>
              </a:rPr>
              <a:t>Focus: </a:t>
            </a:r>
          </a:p>
          <a:p>
            <a:pPr marL="285750" indent="-285750">
              <a:buFontTx/>
              <a:buChar char="-"/>
            </a:pPr>
            <a:r>
              <a:rPr lang="en-US" sz="1400" dirty="0">
                <a:solidFill>
                  <a:srgbClr val="333399"/>
                </a:solidFill>
              </a:rPr>
              <a:t>what I know about the topic</a:t>
            </a:r>
          </a:p>
          <a:p>
            <a:pPr marL="285750" indent="-285750">
              <a:buFontTx/>
              <a:buChar char="-"/>
            </a:pPr>
            <a:r>
              <a:rPr lang="en-US" sz="1400" dirty="0">
                <a:solidFill>
                  <a:srgbClr val="333399"/>
                </a:solidFill>
              </a:rPr>
              <a:t>Read the whole question and choices</a:t>
            </a:r>
          </a:p>
          <a:p>
            <a:pPr marL="285750" indent="-285750">
              <a:buFontTx/>
              <a:buChar char="-"/>
            </a:pPr>
            <a:r>
              <a:rPr lang="en-US" sz="1400" dirty="0">
                <a:solidFill>
                  <a:srgbClr val="333399"/>
                </a:solidFill>
              </a:rPr>
              <a:t>Eliminate choice(s) clearly wrong </a:t>
            </a:r>
          </a:p>
        </p:txBody>
      </p:sp>
      <p:sp>
        <p:nvSpPr>
          <p:cNvPr id="15" name="TextBox 14">
            <a:extLst>
              <a:ext uri="{FF2B5EF4-FFF2-40B4-BE49-F238E27FC236}">
                <a16:creationId xmlns:a16="http://schemas.microsoft.com/office/drawing/2014/main" id="{914DA207-4F13-5A1F-DEAD-B337BB093A5A}"/>
              </a:ext>
            </a:extLst>
          </p:cNvPr>
          <p:cNvSpPr txBox="1"/>
          <p:nvPr/>
        </p:nvSpPr>
        <p:spPr>
          <a:xfrm>
            <a:off x="691459" y="4462473"/>
            <a:ext cx="6891251" cy="261610"/>
          </a:xfrm>
          <a:prstGeom prst="rect">
            <a:avLst/>
          </a:prstGeom>
          <a:noFill/>
        </p:spPr>
        <p:txBody>
          <a:bodyPr wrap="square">
            <a:spAutoFit/>
          </a:bodyPr>
          <a:lstStyle/>
          <a:p>
            <a:r>
              <a:rPr lang="en-US" sz="1100" i="1" dirty="0">
                <a:solidFill>
                  <a:srgbClr val="333399"/>
                </a:solidFill>
              </a:rPr>
              <a:t>Domain: Preventing &amp; Controlling the Transmission of Infectious agents</a:t>
            </a:r>
          </a:p>
        </p:txBody>
      </p:sp>
      <p:sp>
        <p:nvSpPr>
          <p:cNvPr id="2" name="TextBox 1">
            <a:extLst>
              <a:ext uri="{FF2B5EF4-FFF2-40B4-BE49-F238E27FC236}">
                <a16:creationId xmlns:a16="http://schemas.microsoft.com/office/drawing/2014/main" id="{82D1C356-1A85-A36B-E7CF-3E3325AC6F3B}"/>
              </a:ext>
            </a:extLst>
          </p:cNvPr>
          <p:cNvSpPr txBox="1"/>
          <p:nvPr/>
        </p:nvSpPr>
        <p:spPr>
          <a:xfrm>
            <a:off x="3435596" y="1791793"/>
            <a:ext cx="2352255" cy="2031325"/>
          </a:xfrm>
          <a:prstGeom prst="rect">
            <a:avLst/>
          </a:prstGeom>
          <a:noFill/>
          <a:ln w="3175">
            <a:solidFill>
              <a:srgbClr val="FFC000"/>
            </a:solidFill>
          </a:ln>
        </p:spPr>
        <p:txBody>
          <a:bodyPr wrap="square" rtlCol="0">
            <a:spAutoFit/>
          </a:bodyPr>
          <a:lstStyle/>
          <a:p>
            <a:pPr marL="342900" indent="-342900">
              <a:buFont typeface="+mj-lt"/>
              <a:buAutoNum type="alphaUcPeriod"/>
            </a:pPr>
            <a:r>
              <a:rPr lang="en-US" dirty="0"/>
              <a:t>I and III only</a:t>
            </a:r>
          </a:p>
          <a:p>
            <a:pPr marL="342900" indent="-342900">
              <a:buFont typeface="+mj-lt"/>
              <a:buAutoNum type="alphaUcPeriod"/>
            </a:pPr>
            <a:r>
              <a:rPr lang="en-US" dirty="0"/>
              <a:t>I, II, III and IV</a:t>
            </a:r>
          </a:p>
          <a:p>
            <a:pPr marL="342900" indent="-342900">
              <a:buFont typeface="+mj-lt"/>
              <a:buAutoNum type="alphaUcPeriod"/>
            </a:pPr>
            <a:r>
              <a:rPr lang="en-US" dirty="0"/>
              <a:t>I, II and IV only</a:t>
            </a:r>
          </a:p>
          <a:p>
            <a:pPr marL="342900" indent="-342900">
              <a:buFont typeface="+mj-lt"/>
              <a:buAutoNum type="alphaUcPeriod"/>
            </a:pPr>
            <a:r>
              <a:rPr lang="en-US" dirty="0"/>
              <a:t>II and IV only</a:t>
            </a:r>
          </a:p>
          <a:p>
            <a:endParaRPr lang="en-US" dirty="0"/>
          </a:p>
          <a:p>
            <a:endParaRPr lang="en-US" dirty="0"/>
          </a:p>
          <a:p>
            <a:endParaRPr lang="en-US" dirty="0"/>
          </a:p>
        </p:txBody>
      </p:sp>
    </p:spTree>
    <p:extLst>
      <p:ext uri="{BB962C8B-B14F-4D97-AF65-F5344CB8AC3E}">
        <p14:creationId xmlns:p14="http://schemas.microsoft.com/office/powerpoint/2010/main" val="399023187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B08F6-308A-B621-4FE6-B0FDC9B6BFB0}"/>
              </a:ext>
            </a:extLst>
          </p:cNvPr>
          <p:cNvSpPr>
            <a:spLocks noGrp="1"/>
          </p:cNvSpPr>
          <p:nvPr>
            <p:ph type="title"/>
          </p:nvPr>
        </p:nvSpPr>
        <p:spPr>
          <a:xfrm>
            <a:off x="457200" y="497199"/>
            <a:ext cx="4114800" cy="390698"/>
          </a:xfrm>
        </p:spPr>
        <p:txBody>
          <a:bodyPr>
            <a:noAutofit/>
          </a:bodyPr>
          <a:lstStyle/>
          <a:p>
            <a:pPr algn="l"/>
            <a:r>
              <a:rPr lang="en-US" sz="2400" b="1" u="sng" dirty="0">
                <a:latin typeface="+mn-lt"/>
              </a:rPr>
              <a:t>Q2 - correct answer:</a:t>
            </a:r>
          </a:p>
        </p:txBody>
      </p:sp>
      <p:sp>
        <p:nvSpPr>
          <p:cNvPr id="5" name="Content Placeholder 2">
            <a:extLst>
              <a:ext uri="{FF2B5EF4-FFF2-40B4-BE49-F238E27FC236}">
                <a16:creationId xmlns:a16="http://schemas.microsoft.com/office/drawing/2014/main" id="{F5A9A1A0-2F23-2A12-67BC-E1520DBE6C36}"/>
              </a:ext>
            </a:extLst>
          </p:cNvPr>
          <p:cNvSpPr txBox="1">
            <a:spLocks/>
          </p:cNvSpPr>
          <p:nvPr/>
        </p:nvSpPr>
        <p:spPr bwMode="auto">
          <a:xfrm>
            <a:off x="5767754" y="1346480"/>
            <a:ext cx="2806099" cy="2676882"/>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spcBef>
                <a:spcPts val="0"/>
              </a:spcBef>
              <a:buFont typeface="Arial" panose="020B0604020202020204" pitchFamily="34" charset="0"/>
              <a:buNone/>
            </a:pPr>
            <a:r>
              <a:rPr lang="en-US" sz="1400" b="1" dirty="0">
                <a:solidFill>
                  <a:srgbClr val="333399"/>
                </a:solidFill>
                <a:latin typeface="Times New Roman" panose="02020603050405020304" pitchFamily="18" charset="0"/>
                <a:cs typeface="Times New Roman" panose="02020603050405020304" pitchFamily="18" charset="0"/>
              </a:rPr>
              <a:t>Definitions/ Rationale</a:t>
            </a:r>
            <a:r>
              <a:rPr lang="en-US" sz="1600" dirty="0">
                <a:latin typeface="Times New Roman" panose="02020603050405020304" pitchFamily="18" charset="0"/>
                <a:cs typeface="Times New Roman" panose="02020603050405020304" pitchFamily="18" charset="0"/>
              </a:rPr>
              <a:t>: </a:t>
            </a:r>
            <a:r>
              <a:rPr lang="en-US" sz="1300" dirty="0">
                <a:latin typeface="Times New Roman" panose="02020603050405020304" pitchFamily="18" charset="0"/>
                <a:cs typeface="Times New Roman" panose="02020603050405020304" pitchFamily="18" charset="0"/>
              </a:rPr>
              <a:t>in addition to those listed, medical interventions  affecting the risk of infections include type and duration of invasive procedures, medications, stays in critical care/ICU, number of examinations by HCPs, type of institution, and knowledge and experience of HCPs.</a:t>
            </a:r>
          </a:p>
          <a:p>
            <a:pPr marL="0" indent="0" eaLnBrk="1" hangingPunct="1">
              <a:spcBef>
                <a:spcPts val="0"/>
              </a:spcBef>
              <a:buFont typeface="Arial" panose="020B0604020202020204" pitchFamily="34" charset="0"/>
              <a:buNone/>
            </a:pPr>
            <a:r>
              <a:rPr lang="en-US" sz="1300" dirty="0">
                <a:latin typeface="Times New Roman" panose="02020603050405020304" pitchFamily="18" charset="0"/>
                <a:cs typeface="Times New Roman" panose="02020603050405020304" pitchFamily="18" charset="0"/>
              </a:rPr>
              <a:t>Other factors to consider are environmental factors and anatomic/physiologic factors.</a:t>
            </a:r>
          </a:p>
        </p:txBody>
      </p:sp>
      <p:sp>
        <p:nvSpPr>
          <p:cNvPr id="6" name="Content Placeholder 4">
            <a:extLst>
              <a:ext uri="{FF2B5EF4-FFF2-40B4-BE49-F238E27FC236}">
                <a16:creationId xmlns:a16="http://schemas.microsoft.com/office/drawing/2014/main" id="{A91BE1EA-9742-0B90-83E7-F6A25B982906}"/>
              </a:ext>
            </a:extLst>
          </p:cNvPr>
          <p:cNvSpPr txBox="1">
            <a:spLocks/>
          </p:cNvSpPr>
          <p:nvPr/>
        </p:nvSpPr>
        <p:spPr>
          <a:xfrm>
            <a:off x="570147" y="1449878"/>
            <a:ext cx="2272806" cy="1943655"/>
          </a:xfrm>
          <a:prstGeom prst="rect">
            <a:avLst/>
          </a:prstGeom>
          <a:noFill/>
          <a:ln>
            <a:solidFill>
              <a:schemeClr val="bg1">
                <a:lumMod val="75000"/>
              </a:schemeClr>
            </a:solidFill>
          </a:ln>
        </p:spPr>
        <p:txBody>
          <a:bodyPr vert="horz" lIns="0" tIns="45720" rIns="0" bIns="45720" rtlCol="0">
            <a:no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400050" indent="-400050">
              <a:lnSpc>
                <a:spcPct val="100000"/>
              </a:lnSpc>
              <a:spcBef>
                <a:spcPts val="0"/>
              </a:spcBef>
              <a:spcAft>
                <a:spcPts val="0"/>
              </a:spcAft>
              <a:buFont typeface="+mj-lt"/>
              <a:buAutoNum type="romanUcPeriod"/>
            </a:pPr>
            <a:r>
              <a:rPr lang="en-US" sz="1800" b="1" dirty="0">
                <a:solidFill>
                  <a:schemeClr val="tx1"/>
                </a:solidFill>
                <a:cs typeface="Times New Roman" panose="02020603050405020304" pitchFamily="18" charset="0"/>
              </a:rPr>
              <a:t>Indwelling devices</a:t>
            </a:r>
          </a:p>
          <a:p>
            <a:pPr marL="400050" indent="-400050">
              <a:lnSpc>
                <a:spcPct val="100000"/>
              </a:lnSpc>
              <a:spcBef>
                <a:spcPts val="0"/>
              </a:spcBef>
              <a:spcAft>
                <a:spcPts val="0"/>
              </a:spcAft>
              <a:buFont typeface="+mj-lt"/>
              <a:buAutoNum type="romanUcPeriod"/>
            </a:pPr>
            <a:r>
              <a:rPr lang="en-US" sz="1800" b="1" dirty="0">
                <a:solidFill>
                  <a:schemeClr val="tx1"/>
                </a:solidFill>
                <a:cs typeface="Times New Roman" panose="02020603050405020304" pitchFamily="18" charset="0"/>
              </a:rPr>
              <a:t>Staffing ratios</a:t>
            </a:r>
          </a:p>
          <a:p>
            <a:pPr marL="400050" indent="-400050">
              <a:lnSpc>
                <a:spcPct val="100000"/>
              </a:lnSpc>
              <a:spcBef>
                <a:spcPts val="0"/>
              </a:spcBef>
              <a:spcAft>
                <a:spcPts val="0"/>
              </a:spcAft>
              <a:buFont typeface="+mj-lt"/>
              <a:buAutoNum type="romanUcPeriod"/>
            </a:pPr>
            <a:r>
              <a:rPr lang="en-US" sz="1800" dirty="0">
                <a:solidFill>
                  <a:schemeClr val="tx1"/>
                </a:solidFill>
                <a:cs typeface="Times New Roman" panose="02020603050405020304" pitchFamily="18" charset="0"/>
              </a:rPr>
              <a:t>Types of disinfectants used</a:t>
            </a:r>
          </a:p>
          <a:p>
            <a:pPr marL="400050" indent="-400050">
              <a:lnSpc>
                <a:spcPct val="100000"/>
              </a:lnSpc>
              <a:spcBef>
                <a:spcPts val="0"/>
              </a:spcBef>
              <a:spcAft>
                <a:spcPts val="0"/>
              </a:spcAft>
              <a:buFont typeface="+mj-lt"/>
              <a:buAutoNum type="romanUcPeriod"/>
            </a:pPr>
            <a:r>
              <a:rPr lang="en-US" sz="1800" b="1" dirty="0">
                <a:solidFill>
                  <a:schemeClr val="tx1"/>
                </a:solidFill>
                <a:cs typeface="Times New Roman" panose="02020603050405020304" pitchFamily="18" charset="0"/>
              </a:rPr>
              <a:t>Lengths of stay</a:t>
            </a:r>
            <a:endParaRPr lang="en-US" sz="1800" b="1" dirty="0">
              <a:solidFill>
                <a:schemeClr val="tx1"/>
              </a:solidFill>
            </a:endParaRPr>
          </a:p>
        </p:txBody>
      </p:sp>
      <p:sp>
        <p:nvSpPr>
          <p:cNvPr id="8" name="TextBox 7">
            <a:extLst>
              <a:ext uri="{FF2B5EF4-FFF2-40B4-BE49-F238E27FC236}">
                <a16:creationId xmlns:a16="http://schemas.microsoft.com/office/drawing/2014/main" id="{5C5D64DC-5792-2C72-D81D-22A53135F774}"/>
              </a:ext>
            </a:extLst>
          </p:cNvPr>
          <p:cNvSpPr txBox="1"/>
          <p:nvPr/>
        </p:nvSpPr>
        <p:spPr>
          <a:xfrm>
            <a:off x="2964264" y="1487980"/>
            <a:ext cx="2141305" cy="2031325"/>
          </a:xfrm>
          <a:prstGeom prst="rect">
            <a:avLst/>
          </a:prstGeom>
          <a:noFill/>
          <a:ln w="3175">
            <a:solidFill>
              <a:srgbClr val="FFC000"/>
            </a:solidFill>
          </a:ln>
        </p:spPr>
        <p:txBody>
          <a:bodyPr wrap="square" rtlCol="0">
            <a:spAutoFit/>
          </a:bodyPr>
          <a:lstStyle/>
          <a:p>
            <a:pPr marL="342900" indent="-342900">
              <a:buFont typeface="+mj-lt"/>
              <a:buAutoNum type="alphaUcPeriod"/>
            </a:pPr>
            <a:r>
              <a:rPr lang="en-US" dirty="0"/>
              <a:t>I and III only</a:t>
            </a:r>
          </a:p>
          <a:p>
            <a:pPr marL="342900" indent="-342900">
              <a:buFont typeface="+mj-lt"/>
              <a:buAutoNum type="alphaUcPeriod"/>
            </a:pPr>
            <a:r>
              <a:rPr lang="en-US" dirty="0"/>
              <a:t>I, II, III and IV</a:t>
            </a:r>
          </a:p>
          <a:p>
            <a:pPr marL="342900" indent="-342900">
              <a:buFont typeface="+mj-lt"/>
              <a:buAutoNum type="alphaUcPeriod"/>
            </a:pPr>
            <a:r>
              <a:rPr lang="en-US" b="1" dirty="0">
                <a:highlight>
                  <a:srgbClr val="FFFF00"/>
                </a:highlight>
              </a:rPr>
              <a:t>I, II and IV only</a:t>
            </a:r>
          </a:p>
          <a:p>
            <a:pPr marL="342900" indent="-342900">
              <a:buFont typeface="+mj-lt"/>
              <a:buAutoNum type="alphaUcPeriod"/>
            </a:pPr>
            <a:r>
              <a:rPr lang="en-US" dirty="0"/>
              <a:t>II and IV only</a:t>
            </a:r>
          </a:p>
          <a:p>
            <a:endParaRPr lang="en-US" dirty="0"/>
          </a:p>
          <a:p>
            <a:endParaRPr lang="en-US" dirty="0"/>
          </a:p>
          <a:p>
            <a:endParaRPr lang="en-US" dirty="0"/>
          </a:p>
        </p:txBody>
      </p:sp>
    </p:spTree>
    <p:extLst>
      <p:ext uri="{BB962C8B-B14F-4D97-AF65-F5344CB8AC3E}">
        <p14:creationId xmlns:p14="http://schemas.microsoft.com/office/powerpoint/2010/main" val="420951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09600" y="1642657"/>
            <a:ext cx="3540369" cy="1954654"/>
          </a:xfrm>
          <a:ln>
            <a:solidFill>
              <a:schemeClr val="bg1">
                <a:lumMod val="85000"/>
              </a:schemeClr>
            </a:solidFill>
          </a:ln>
        </p:spPr>
        <p:txBody>
          <a:bodyPr>
            <a:normAutofit/>
          </a:bodyPr>
          <a:lstStyle/>
          <a:p>
            <a:pPr marL="457200" indent="-457200">
              <a:lnSpc>
                <a:spcPct val="100000"/>
              </a:lnSpc>
              <a:spcBef>
                <a:spcPts val="0"/>
              </a:spcBef>
              <a:spcAft>
                <a:spcPts val="0"/>
              </a:spcAft>
              <a:buFont typeface="+mj-lt"/>
              <a:buAutoNum type="alphaLcPeriod"/>
            </a:pPr>
            <a:r>
              <a:rPr lang="en-US" sz="2000" dirty="0">
                <a:solidFill>
                  <a:schemeClr val="tx1"/>
                </a:solidFill>
              </a:rPr>
              <a:t>Searching databases</a:t>
            </a:r>
          </a:p>
          <a:p>
            <a:pPr marL="457200" indent="-457200">
              <a:lnSpc>
                <a:spcPct val="100000"/>
              </a:lnSpc>
              <a:spcBef>
                <a:spcPts val="0"/>
              </a:spcBef>
              <a:spcAft>
                <a:spcPts val="0"/>
              </a:spcAft>
              <a:buFont typeface="+mj-lt"/>
              <a:buAutoNum type="alphaLcPeriod"/>
            </a:pPr>
            <a:r>
              <a:rPr lang="en-US" sz="2000" dirty="0">
                <a:solidFill>
                  <a:schemeClr val="tx1"/>
                </a:solidFill>
              </a:rPr>
              <a:t>Multivoting</a:t>
            </a:r>
          </a:p>
          <a:p>
            <a:pPr marL="457200" indent="-457200">
              <a:lnSpc>
                <a:spcPct val="100000"/>
              </a:lnSpc>
              <a:spcBef>
                <a:spcPts val="0"/>
              </a:spcBef>
              <a:spcAft>
                <a:spcPts val="0"/>
              </a:spcAft>
              <a:buFont typeface="+mj-lt"/>
              <a:buAutoNum type="alphaLcPeriod"/>
            </a:pPr>
            <a:r>
              <a:rPr lang="en-US" sz="2000" dirty="0">
                <a:solidFill>
                  <a:schemeClr val="tx1"/>
                </a:solidFill>
              </a:rPr>
              <a:t>Brainstorming</a:t>
            </a:r>
          </a:p>
          <a:p>
            <a:pPr marL="457200" indent="-457200">
              <a:lnSpc>
                <a:spcPct val="100000"/>
              </a:lnSpc>
              <a:spcBef>
                <a:spcPts val="0"/>
              </a:spcBef>
              <a:spcAft>
                <a:spcPts val="0"/>
              </a:spcAft>
              <a:buFont typeface="+mj-lt"/>
              <a:buAutoNum type="alphaLcPeriod"/>
            </a:pPr>
            <a:r>
              <a:rPr lang="en-US" sz="2000" dirty="0">
                <a:solidFill>
                  <a:schemeClr val="tx1"/>
                </a:solidFill>
              </a:rPr>
              <a:t>Conducting a literature review</a:t>
            </a:r>
          </a:p>
          <a:p>
            <a:pPr marL="457200" indent="-457200">
              <a:lnSpc>
                <a:spcPct val="100000"/>
              </a:lnSpc>
              <a:spcBef>
                <a:spcPts val="0"/>
              </a:spcBef>
              <a:spcAft>
                <a:spcPts val="0"/>
              </a:spcAft>
              <a:buFont typeface="+mj-lt"/>
              <a:buAutoNum type="alphaLcPeriod"/>
            </a:pPr>
            <a:endParaRPr lang="en-US" sz="1800" dirty="0"/>
          </a:p>
        </p:txBody>
      </p:sp>
      <p:sp>
        <p:nvSpPr>
          <p:cNvPr id="9" name="TextBox 8">
            <a:extLst>
              <a:ext uri="{FF2B5EF4-FFF2-40B4-BE49-F238E27FC236}">
                <a16:creationId xmlns:a16="http://schemas.microsoft.com/office/drawing/2014/main" id="{7C9A2017-DE3A-AD83-AB1A-F6595CBDDA57}"/>
              </a:ext>
            </a:extLst>
          </p:cNvPr>
          <p:cNvSpPr txBox="1"/>
          <p:nvPr/>
        </p:nvSpPr>
        <p:spPr>
          <a:xfrm>
            <a:off x="457201" y="4375356"/>
            <a:ext cx="7335078" cy="276999"/>
          </a:xfrm>
          <a:prstGeom prst="rect">
            <a:avLst/>
          </a:prstGeom>
          <a:noFill/>
        </p:spPr>
        <p:txBody>
          <a:bodyPr wrap="square">
            <a:spAutoFit/>
          </a:bodyPr>
          <a:lstStyle/>
          <a:p>
            <a:r>
              <a:rPr lang="en-US" sz="1200" i="1" dirty="0">
                <a:solidFill>
                  <a:srgbClr val="333399"/>
                </a:solidFill>
              </a:rPr>
              <a:t>Domain: Surveillance and Epidemiologic Investigation</a:t>
            </a:r>
          </a:p>
        </p:txBody>
      </p:sp>
      <p:sp>
        <p:nvSpPr>
          <p:cNvPr id="10" name="TextBox 9">
            <a:extLst>
              <a:ext uri="{FF2B5EF4-FFF2-40B4-BE49-F238E27FC236}">
                <a16:creationId xmlns:a16="http://schemas.microsoft.com/office/drawing/2014/main" id="{06534F14-B3E0-C624-AC26-85E5648A87BD}"/>
              </a:ext>
            </a:extLst>
          </p:cNvPr>
          <p:cNvSpPr txBox="1"/>
          <p:nvPr/>
        </p:nvSpPr>
        <p:spPr>
          <a:xfrm>
            <a:off x="4829623" y="1712043"/>
            <a:ext cx="2519489" cy="1815882"/>
          </a:xfrm>
          <a:prstGeom prst="rect">
            <a:avLst/>
          </a:prstGeom>
          <a:noFill/>
          <a:ln w="3175">
            <a:solidFill>
              <a:srgbClr val="FFC000"/>
            </a:solidFill>
          </a:ln>
        </p:spPr>
        <p:txBody>
          <a:bodyPr wrap="square" rtlCol="0">
            <a:spAutoFit/>
          </a:bodyPr>
          <a:lstStyle/>
          <a:p>
            <a:r>
              <a:rPr lang="en-US" sz="1600" dirty="0">
                <a:solidFill>
                  <a:srgbClr val="333399"/>
                </a:solidFill>
              </a:rPr>
              <a:t>Focus: </a:t>
            </a:r>
          </a:p>
          <a:p>
            <a:pPr marL="285750" indent="-285750">
              <a:buFontTx/>
              <a:buChar char="-"/>
            </a:pPr>
            <a:r>
              <a:rPr lang="en-US" sz="1600" dirty="0">
                <a:solidFill>
                  <a:srgbClr val="333399"/>
                </a:solidFill>
              </a:rPr>
              <a:t>what I know about the topic</a:t>
            </a:r>
          </a:p>
          <a:p>
            <a:pPr marL="285750" indent="-285750">
              <a:buFontTx/>
              <a:buChar char="-"/>
            </a:pPr>
            <a:r>
              <a:rPr lang="en-US" sz="1600" dirty="0">
                <a:solidFill>
                  <a:srgbClr val="333399"/>
                </a:solidFill>
              </a:rPr>
              <a:t>read the whole question and choices</a:t>
            </a:r>
          </a:p>
          <a:p>
            <a:pPr marL="285750" indent="-285750">
              <a:buFontTx/>
              <a:buChar char="-"/>
            </a:pPr>
            <a:r>
              <a:rPr lang="en-US" sz="1600" dirty="0">
                <a:solidFill>
                  <a:srgbClr val="333399"/>
                </a:solidFill>
              </a:rPr>
              <a:t>eliminate choice(s) clearly wrong </a:t>
            </a:r>
          </a:p>
        </p:txBody>
      </p:sp>
      <p:sp>
        <p:nvSpPr>
          <p:cNvPr id="3" name="Title 2">
            <a:extLst>
              <a:ext uri="{FF2B5EF4-FFF2-40B4-BE49-F238E27FC236}">
                <a16:creationId xmlns:a16="http://schemas.microsoft.com/office/drawing/2014/main" id="{35C91E6D-4876-6700-ACA4-D9BE3895929C}"/>
              </a:ext>
            </a:extLst>
          </p:cNvPr>
          <p:cNvSpPr>
            <a:spLocks noGrp="1"/>
          </p:cNvSpPr>
          <p:nvPr>
            <p:ph type="title"/>
          </p:nvPr>
        </p:nvSpPr>
        <p:spPr>
          <a:solidFill>
            <a:schemeClr val="bg1">
              <a:lumMod val="95000"/>
            </a:schemeClr>
          </a:solidFill>
        </p:spPr>
        <p:txBody>
          <a:bodyPr>
            <a:normAutofit/>
          </a:bodyPr>
          <a:lstStyle/>
          <a:p>
            <a:r>
              <a:rPr lang="en-US" sz="2400" b="1" dirty="0">
                <a:latin typeface="Times New Roman" panose="02020603050405020304" pitchFamily="18" charset="0"/>
                <a:cs typeface="Times New Roman" panose="02020603050405020304" pitchFamily="18" charset="0"/>
              </a:rPr>
              <a:t>Question 3-</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data used to create an affinity diagram is usually collected by which method?</a:t>
            </a:r>
            <a:endParaRPr lang="en-US" sz="2400" dirty="0"/>
          </a:p>
        </p:txBody>
      </p:sp>
    </p:spTree>
    <p:extLst>
      <p:ext uri="{BB962C8B-B14F-4D97-AF65-F5344CB8AC3E}">
        <p14:creationId xmlns:p14="http://schemas.microsoft.com/office/powerpoint/2010/main" val="69105181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4C976-DFA1-73B1-2727-7B263C5B4DFC}"/>
              </a:ext>
            </a:extLst>
          </p:cNvPr>
          <p:cNvSpPr>
            <a:spLocks noGrp="1"/>
          </p:cNvSpPr>
          <p:nvPr>
            <p:ph type="title"/>
          </p:nvPr>
        </p:nvSpPr>
        <p:spPr>
          <a:xfrm>
            <a:off x="771691" y="596347"/>
            <a:ext cx="5032761" cy="809106"/>
          </a:xfrm>
        </p:spPr>
        <p:txBody>
          <a:bodyPr>
            <a:noAutofit/>
          </a:bodyPr>
          <a:lstStyle/>
          <a:p>
            <a:pPr algn="l"/>
            <a:r>
              <a:rPr lang="en-US" sz="2400" b="1" u="sng" dirty="0">
                <a:latin typeface="+mn-lt"/>
              </a:rPr>
              <a:t>Q3- correct answer:</a:t>
            </a:r>
            <a:br>
              <a:rPr lang="en-US" sz="2400" b="1" u="sng" dirty="0">
                <a:latin typeface="+mn-lt"/>
              </a:rPr>
            </a:br>
            <a:r>
              <a:rPr lang="en-US" sz="2400" b="1" u="sng" dirty="0">
                <a:latin typeface="+mn-lt"/>
              </a:rPr>
              <a:t> </a:t>
            </a:r>
            <a:endParaRPr lang="en-US" sz="2400" b="1" dirty="0">
              <a:latin typeface="+mn-lt"/>
            </a:endParaRPr>
          </a:p>
        </p:txBody>
      </p:sp>
      <p:sp>
        <p:nvSpPr>
          <p:cNvPr id="3" name="Content Placeholder 2">
            <a:extLst>
              <a:ext uri="{FF2B5EF4-FFF2-40B4-BE49-F238E27FC236}">
                <a16:creationId xmlns:a16="http://schemas.microsoft.com/office/drawing/2014/main" id="{0D90DF42-7FE2-3200-3377-F851A0A9323E}"/>
              </a:ext>
            </a:extLst>
          </p:cNvPr>
          <p:cNvSpPr>
            <a:spLocks noGrp="1"/>
          </p:cNvSpPr>
          <p:nvPr>
            <p:ph idx="1"/>
          </p:nvPr>
        </p:nvSpPr>
        <p:spPr>
          <a:xfrm>
            <a:off x="5486400" y="1530094"/>
            <a:ext cx="2976345" cy="2443699"/>
          </a:xfrm>
          <a:solidFill>
            <a:schemeClr val="bg1">
              <a:lumMod val="95000"/>
            </a:schemeClr>
          </a:solidFill>
          <a:ln>
            <a:solidFill>
              <a:srgbClr val="FFC000"/>
            </a:solidFill>
          </a:ln>
        </p:spPr>
        <p:txBody>
          <a:bodyPr>
            <a:normAutofit lnSpcReduction="10000"/>
          </a:bodyPr>
          <a:lstStyle/>
          <a:p>
            <a:pPr marL="0" indent="0">
              <a:spcBef>
                <a:spcPts val="0"/>
              </a:spcBef>
              <a:buNone/>
            </a:pPr>
            <a:r>
              <a:rPr lang="en-US" sz="1600" dirty="0">
                <a:solidFill>
                  <a:srgbClr val="333399"/>
                </a:solidFill>
                <a:latin typeface="Times New Roman" panose="02020603050405020304" pitchFamily="18" charset="0"/>
                <a:cs typeface="Times New Roman" panose="02020603050405020304" pitchFamily="18" charset="0"/>
              </a:rPr>
              <a:t>Definition/rationale:</a:t>
            </a:r>
          </a:p>
          <a:p>
            <a:pPr>
              <a:spcBef>
                <a:spcPts val="0"/>
              </a:spcBef>
            </a:pPr>
            <a:r>
              <a:rPr lang="en-US" sz="1600" dirty="0">
                <a:latin typeface="Times New Roman" panose="02020603050405020304" pitchFamily="18" charset="0"/>
                <a:cs typeface="Times New Roman" panose="02020603050405020304" pitchFamily="18" charset="0"/>
              </a:rPr>
              <a:t>An affinity diagram is a tool that is used to organize a large number of ideas, opinions, and issues and group them based on their relationships. Affinity diagrams are generally used for categorizing ideas that are generated during brainstorming sessions and can be particularly useful for analyzing complex issues.</a:t>
            </a:r>
          </a:p>
        </p:txBody>
      </p:sp>
      <p:sp>
        <p:nvSpPr>
          <p:cNvPr id="10" name="TextBox 9">
            <a:extLst>
              <a:ext uri="{FF2B5EF4-FFF2-40B4-BE49-F238E27FC236}">
                <a16:creationId xmlns:a16="http://schemas.microsoft.com/office/drawing/2014/main" id="{78D6B719-8AA9-11F8-9E8D-69F3D76D5C12}"/>
              </a:ext>
            </a:extLst>
          </p:cNvPr>
          <p:cNvSpPr txBox="1"/>
          <p:nvPr/>
        </p:nvSpPr>
        <p:spPr>
          <a:xfrm>
            <a:off x="771691" y="1709692"/>
            <a:ext cx="3117022" cy="2123658"/>
          </a:xfrm>
          <a:prstGeom prst="rect">
            <a:avLst/>
          </a:prstGeom>
          <a:noFill/>
          <a:ln w="12700">
            <a:solidFill>
              <a:srgbClr val="FFC000"/>
            </a:solidFill>
          </a:ln>
        </p:spPr>
        <p:txBody>
          <a:bodyPr wrap="square">
            <a:spAutoFit/>
          </a:bodyPr>
          <a:lstStyle/>
          <a:p>
            <a:pPr marL="457200" marR="0" lvl="0" indent="-457200" algn="l" defTabSz="685800" rtl="0" eaLnBrk="1" fontAlgn="auto" latinLnBrk="0" hangingPunct="1">
              <a:lnSpc>
                <a:spcPct val="100000"/>
              </a:lnSpc>
              <a:spcBef>
                <a:spcPts val="0"/>
              </a:spcBef>
              <a:spcAft>
                <a:spcPts val="0"/>
              </a:spcAft>
              <a:buClr>
                <a:srgbClr val="E48312"/>
              </a:buClr>
              <a:buSzPct val="100000"/>
              <a:buFont typeface="+mj-lt"/>
              <a:buAutoNum type="alphaLcPeriod"/>
              <a:tabLst/>
              <a:defRPr/>
            </a:pP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mn-cs"/>
              </a:rPr>
              <a:t>Searching databases</a:t>
            </a:r>
          </a:p>
          <a:p>
            <a:pPr marL="457200" marR="0" lvl="0" indent="-457200" algn="l" defTabSz="685800" rtl="0" eaLnBrk="1" fontAlgn="auto" latinLnBrk="0" hangingPunct="1">
              <a:lnSpc>
                <a:spcPct val="100000"/>
              </a:lnSpc>
              <a:spcBef>
                <a:spcPts val="0"/>
              </a:spcBef>
              <a:spcAft>
                <a:spcPts val="0"/>
              </a:spcAft>
              <a:buClr>
                <a:srgbClr val="E48312"/>
              </a:buClr>
              <a:buSzPct val="100000"/>
              <a:buFont typeface="+mj-lt"/>
              <a:buAutoNum type="alphaLcPeriod"/>
              <a:tabLst/>
              <a:defRPr/>
            </a:pP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mn-cs"/>
              </a:rPr>
              <a:t>Multivoting</a:t>
            </a:r>
          </a:p>
          <a:p>
            <a:pPr marL="457200" marR="0" lvl="0" indent="-457200" algn="l" defTabSz="685800" rtl="0" eaLnBrk="1" fontAlgn="auto" latinLnBrk="0" hangingPunct="1">
              <a:lnSpc>
                <a:spcPct val="100000"/>
              </a:lnSpc>
              <a:spcBef>
                <a:spcPts val="0"/>
              </a:spcBef>
              <a:spcAft>
                <a:spcPts val="0"/>
              </a:spcAft>
              <a:buClr>
                <a:srgbClr val="E48312"/>
              </a:buClr>
              <a:buSzPct val="100000"/>
              <a:buFont typeface="+mj-lt"/>
              <a:buAutoNum type="alphaLcPeriod"/>
              <a:tabLst/>
              <a:defRPr/>
            </a:pPr>
            <a:r>
              <a:rPr kumimoji="0" lang="en-US" sz="2200" b="1" i="0" u="none" strike="noStrike" kern="1200" cap="none" spc="0" normalizeH="0" baseline="0" noProof="0" dirty="0">
                <a:ln>
                  <a:noFill/>
                </a:ln>
                <a:solidFill>
                  <a:srgbClr val="000000"/>
                </a:solidFill>
                <a:effectLst/>
                <a:highlight>
                  <a:srgbClr val="FFFF00"/>
                </a:highlight>
                <a:uLnTx/>
                <a:uFillTx/>
                <a:latin typeface="Calibri" panose="020F0502020204030204"/>
                <a:ea typeface="+mn-ea"/>
                <a:cs typeface="+mn-cs"/>
              </a:rPr>
              <a:t>Brainstorming</a:t>
            </a:r>
          </a:p>
          <a:p>
            <a:pPr marL="457200" marR="0" lvl="0" indent="-457200" algn="l" defTabSz="685800" rtl="0" eaLnBrk="1" fontAlgn="auto" latinLnBrk="0" hangingPunct="1">
              <a:lnSpc>
                <a:spcPct val="100000"/>
              </a:lnSpc>
              <a:spcBef>
                <a:spcPts val="0"/>
              </a:spcBef>
              <a:spcAft>
                <a:spcPts val="0"/>
              </a:spcAft>
              <a:buClr>
                <a:srgbClr val="E48312"/>
              </a:buClr>
              <a:buSzPct val="100000"/>
              <a:buFont typeface="+mj-lt"/>
              <a:buAutoNum type="alphaLcPeriod"/>
              <a:tabLst/>
              <a:defRPr/>
            </a:pP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mn-cs"/>
              </a:rPr>
              <a:t>Conducting a literature review</a:t>
            </a:r>
          </a:p>
          <a:p>
            <a:pPr marL="457200" marR="0" lvl="0" indent="-457200" algn="l" defTabSz="685800" rtl="0" eaLnBrk="1" fontAlgn="auto" latinLnBrk="0" hangingPunct="1">
              <a:lnSpc>
                <a:spcPct val="100000"/>
              </a:lnSpc>
              <a:spcBef>
                <a:spcPts val="0"/>
              </a:spcBef>
              <a:spcAft>
                <a:spcPts val="0"/>
              </a:spcAft>
              <a:buClr>
                <a:srgbClr val="E48312"/>
              </a:buClr>
              <a:buSzPct val="100000"/>
              <a:buFont typeface="+mj-lt"/>
              <a:buAutoNum type="alphaLcPeriod"/>
              <a:tabLst/>
              <a:defRPr/>
            </a:pPr>
            <a:endPar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2005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94304" y="1475123"/>
            <a:ext cx="3076435" cy="2308324"/>
          </a:xfrm>
          <a:ln w="12700">
            <a:solidFill>
              <a:schemeClr val="bg1">
                <a:lumMod val="75000"/>
              </a:schemeClr>
            </a:solidFill>
          </a:ln>
        </p:spPr>
        <p:txBody>
          <a:bodyPr>
            <a:noAutofit/>
          </a:bodyPr>
          <a:lstStyle/>
          <a:p>
            <a:pPr marL="457200" indent="-457200">
              <a:lnSpc>
                <a:spcPct val="100000"/>
              </a:lnSpc>
              <a:spcBef>
                <a:spcPts val="0"/>
              </a:spcBef>
              <a:spcAft>
                <a:spcPts val="0"/>
              </a:spcAft>
              <a:buFont typeface="+mj-lt"/>
              <a:buAutoNum type="alphaLcPeriod"/>
            </a:pPr>
            <a:r>
              <a:rPr lang="en-US" sz="2200" dirty="0">
                <a:solidFill>
                  <a:schemeClr val="tx1"/>
                </a:solidFill>
              </a:rPr>
              <a:t>Define</a:t>
            </a:r>
          </a:p>
          <a:p>
            <a:pPr marL="457200" indent="-457200">
              <a:lnSpc>
                <a:spcPct val="100000"/>
              </a:lnSpc>
              <a:spcBef>
                <a:spcPts val="0"/>
              </a:spcBef>
              <a:spcAft>
                <a:spcPts val="0"/>
              </a:spcAft>
              <a:buFont typeface="+mj-lt"/>
              <a:buAutoNum type="alphaLcPeriod"/>
            </a:pPr>
            <a:r>
              <a:rPr lang="en-US" sz="2200" dirty="0">
                <a:solidFill>
                  <a:schemeClr val="tx1"/>
                </a:solidFill>
              </a:rPr>
              <a:t>Document</a:t>
            </a:r>
          </a:p>
          <a:p>
            <a:pPr marL="457200" indent="-457200">
              <a:lnSpc>
                <a:spcPct val="100000"/>
              </a:lnSpc>
              <a:spcBef>
                <a:spcPts val="0"/>
              </a:spcBef>
              <a:spcAft>
                <a:spcPts val="0"/>
              </a:spcAft>
              <a:buFont typeface="+mj-lt"/>
              <a:buAutoNum type="alphaLcPeriod"/>
            </a:pPr>
            <a:r>
              <a:rPr lang="en-US" sz="2200" dirty="0">
                <a:solidFill>
                  <a:schemeClr val="tx1"/>
                </a:solidFill>
              </a:rPr>
              <a:t>Demonstrate</a:t>
            </a:r>
          </a:p>
          <a:p>
            <a:pPr marL="457200" indent="-457200">
              <a:lnSpc>
                <a:spcPct val="100000"/>
              </a:lnSpc>
              <a:spcBef>
                <a:spcPts val="0"/>
              </a:spcBef>
              <a:spcAft>
                <a:spcPts val="0"/>
              </a:spcAft>
              <a:buFont typeface="+mj-lt"/>
              <a:buAutoNum type="alphaLcPeriod"/>
            </a:pPr>
            <a:r>
              <a:rPr lang="en-US" sz="2200" dirty="0">
                <a:solidFill>
                  <a:schemeClr val="tx1"/>
                </a:solidFill>
              </a:rPr>
              <a:t>Develop</a:t>
            </a:r>
          </a:p>
        </p:txBody>
      </p:sp>
      <p:sp>
        <p:nvSpPr>
          <p:cNvPr id="7" name="Title 3">
            <a:extLst>
              <a:ext uri="{FF2B5EF4-FFF2-40B4-BE49-F238E27FC236}">
                <a16:creationId xmlns:a16="http://schemas.microsoft.com/office/drawing/2014/main" id="{18CBED3C-0079-6CA0-A3C4-D78D7B3F33C0}"/>
              </a:ext>
            </a:extLst>
          </p:cNvPr>
          <p:cNvSpPr>
            <a:spLocks noGrp="1"/>
          </p:cNvSpPr>
          <p:nvPr>
            <p:ph type="title"/>
          </p:nvPr>
        </p:nvSpPr>
        <p:spPr>
          <a:xfrm>
            <a:off x="510210" y="444960"/>
            <a:ext cx="7543800" cy="720184"/>
          </a:xfrm>
          <a:solidFill>
            <a:srgbClr val="ECEFE9"/>
          </a:solidFill>
        </p:spPr>
        <p:txBody>
          <a:bodyPr anchor="t">
            <a:noAutofit/>
          </a:bodyPr>
          <a:lstStyle/>
          <a:p>
            <a:pPr algn="l">
              <a:lnSpc>
                <a:spcPct val="100000"/>
              </a:lnSpc>
            </a:pPr>
            <a:r>
              <a:rPr lang="en-US" sz="2200" b="1" dirty="0">
                <a:latin typeface="Times New Roman" panose="02020603050405020304" pitchFamily="18" charset="0"/>
                <a:cs typeface="Times New Roman" panose="02020603050405020304" pitchFamily="18" charset="0"/>
              </a:rPr>
              <a:t>Question 4-  </a:t>
            </a:r>
            <a:br>
              <a:rPr lang="en-US" sz="2200" b="1"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In the Six Sigma DMAIC format, what does the D represents?</a:t>
            </a:r>
          </a:p>
        </p:txBody>
      </p:sp>
      <p:sp>
        <p:nvSpPr>
          <p:cNvPr id="10" name="TextBox 9">
            <a:extLst>
              <a:ext uri="{FF2B5EF4-FFF2-40B4-BE49-F238E27FC236}">
                <a16:creationId xmlns:a16="http://schemas.microsoft.com/office/drawing/2014/main" id="{ED121C75-320E-DB28-36A4-A5312CA5BCF8}"/>
              </a:ext>
            </a:extLst>
          </p:cNvPr>
          <p:cNvSpPr txBox="1"/>
          <p:nvPr/>
        </p:nvSpPr>
        <p:spPr>
          <a:xfrm>
            <a:off x="510209" y="4509854"/>
            <a:ext cx="7335078" cy="276999"/>
          </a:xfrm>
          <a:prstGeom prst="rect">
            <a:avLst/>
          </a:prstGeom>
          <a:noFill/>
        </p:spPr>
        <p:txBody>
          <a:bodyPr wrap="square">
            <a:spAutoFit/>
          </a:bodyPr>
          <a:lstStyle/>
          <a:p>
            <a:r>
              <a:rPr lang="en-US" sz="1200" i="1" dirty="0">
                <a:solidFill>
                  <a:srgbClr val="333399"/>
                </a:solidFill>
              </a:rPr>
              <a:t>Domain: Surveillance and Epidemiologic Investigation</a:t>
            </a:r>
          </a:p>
        </p:txBody>
      </p:sp>
      <p:sp>
        <p:nvSpPr>
          <p:cNvPr id="11" name="TextBox 10">
            <a:extLst>
              <a:ext uri="{FF2B5EF4-FFF2-40B4-BE49-F238E27FC236}">
                <a16:creationId xmlns:a16="http://schemas.microsoft.com/office/drawing/2014/main" id="{6140B1FA-2801-33E5-CB9D-D3C4EE383483}"/>
              </a:ext>
            </a:extLst>
          </p:cNvPr>
          <p:cNvSpPr txBox="1"/>
          <p:nvPr/>
        </p:nvSpPr>
        <p:spPr>
          <a:xfrm>
            <a:off x="5420730" y="1663809"/>
            <a:ext cx="2633280" cy="1815882"/>
          </a:xfrm>
          <a:prstGeom prst="rect">
            <a:avLst/>
          </a:prstGeom>
          <a:noFill/>
          <a:ln w="3175">
            <a:solidFill>
              <a:srgbClr val="FFC000"/>
            </a:solidFill>
          </a:ln>
        </p:spPr>
        <p:txBody>
          <a:bodyPr wrap="square" rtlCol="0">
            <a:spAutoFit/>
          </a:bodyPr>
          <a:lstStyle/>
          <a:p>
            <a:r>
              <a:rPr lang="en-US" sz="1600" dirty="0">
                <a:solidFill>
                  <a:srgbClr val="333399"/>
                </a:solidFill>
              </a:rPr>
              <a:t>Focus: </a:t>
            </a:r>
          </a:p>
          <a:p>
            <a:pPr marL="285750" indent="-285750">
              <a:buFontTx/>
              <a:buChar char="-"/>
            </a:pPr>
            <a:r>
              <a:rPr lang="en-US" sz="1600" dirty="0">
                <a:solidFill>
                  <a:srgbClr val="333399"/>
                </a:solidFill>
              </a:rPr>
              <a:t>what I know about the topic</a:t>
            </a:r>
          </a:p>
          <a:p>
            <a:pPr marL="285750" indent="-285750">
              <a:buFontTx/>
              <a:buChar char="-"/>
            </a:pPr>
            <a:r>
              <a:rPr lang="en-US" sz="1600" dirty="0">
                <a:solidFill>
                  <a:srgbClr val="333399"/>
                </a:solidFill>
              </a:rPr>
              <a:t>Read the whole question and choices</a:t>
            </a:r>
          </a:p>
          <a:p>
            <a:pPr marL="285750" indent="-285750">
              <a:buFontTx/>
              <a:buChar char="-"/>
            </a:pPr>
            <a:r>
              <a:rPr lang="en-US" sz="1600" dirty="0">
                <a:solidFill>
                  <a:srgbClr val="333399"/>
                </a:solidFill>
              </a:rPr>
              <a:t>Eliminate choice(s) clearly wrong </a:t>
            </a:r>
          </a:p>
        </p:txBody>
      </p:sp>
    </p:spTree>
    <p:extLst>
      <p:ext uri="{BB962C8B-B14F-4D97-AF65-F5344CB8AC3E}">
        <p14:creationId xmlns:p14="http://schemas.microsoft.com/office/powerpoint/2010/main" val="23171539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5DA6B-81E7-7286-6C03-1F0831F7392B}"/>
              </a:ext>
            </a:extLst>
          </p:cNvPr>
          <p:cNvSpPr>
            <a:spLocks noGrp="1"/>
          </p:cNvSpPr>
          <p:nvPr>
            <p:ph type="title"/>
          </p:nvPr>
        </p:nvSpPr>
        <p:spPr>
          <a:xfrm>
            <a:off x="748145" y="490450"/>
            <a:ext cx="3366655" cy="480060"/>
          </a:xfrm>
        </p:spPr>
        <p:txBody>
          <a:bodyPr>
            <a:normAutofit/>
          </a:bodyPr>
          <a:lstStyle/>
          <a:p>
            <a:pPr algn="l"/>
            <a:r>
              <a:rPr lang="en-US" sz="2400" b="1" u="sng" dirty="0">
                <a:latin typeface="+mn-lt"/>
              </a:rPr>
              <a:t>Q4- correct answer: </a:t>
            </a:r>
            <a:endParaRPr lang="en-US" sz="2400" dirty="0">
              <a:latin typeface="+mn-lt"/>
            </a:endParaRPr>
          </a:p>
        </p:txBody>
      </p:sp>
      <p:sp>
        <p:nvSpPr>
          <p:cNvPr id="3" name="Content Placeholder 2">
            <a:extLst>
              <a:ext uri="{FF2B5EF4-FFF2-40B4-BE49-F238E27FC236}">
                <a16:creationId xmlns:a16="http://schemas.microsoft.com/office/drawing/2014/main" id="{87963ADF-AA59-90FD-AFAF-249475A9E61A}"/>
              </a:ext>
            </a:extLst>
          </p:cNvPr>
          <p:cNvSpPr>
            <a:spLocks noGrp="1"/>
          </p:cNvSpPr>
          <p:nvPr>
            <p:ph idx="1"/>
          </p:nvPr>
        </p:nvSpPr>
        <p:spPr>
          <a:xfrm>
            <a:off x="4114800" y="1302920"/>
            <a:ext cx="4459357" cy="3168920"/>
          </a:xfrm>
          <a:solidFill>
            <a:schemeClr val="bg1">
              <a:lumMod val="95000"/>
            </a:schemeClr>
          </a:solidFill>
          <a:ln w="12700">
            <a:solidFill>
              <a:schemeClr val="bg1">
                <a:lumMod val="50000"/>
              </a:schemeClr>
            </a:solidFill>
          </a:ln>
        </p:spPr>
        <p:txBody>
          <a:bodyPr>
            <a:noAutofit/>
          </a:bodyPr>
          <a:lstStyle/>
          <a:p>
            <a:pPr marL="0" indent="0">
              <a:lnSpc>
                <a:spcPct val="100000"/>
              </a:lnSpc>
              <a:spcBef>
                <a:spcPts val="0"/>
              </a:spcBef>
              <a:spcAft>
                <a:spcPts val="0"/>
              </a:spcAft>
              <a:buNone/>
            </a:pPr>
            <a:r>
              <a:rPr lang="en-US" sz="1800" b="1" dirty="0">
                <a:solidFill>
                  <a:srgbClr val="333399"/>
                </a:solidFill>
                <a:latin typeface="Times New Roman" panose="02020603050405020304" pitchFamily="18" charset="0"/>
                <a:cs typeface="Times New Roman" panose="02020603050405020304" pitchFamily="18" charset="0"/>
              </a:rPr>
              <a:t>Definition/rationale: </a:t>
            </a:r>
          </a:p>
          <a:p>
            <a:pPr marL="0" indent="0">
              <a:lnSpc>
                <a:spcPct val="100000"/>
              </a:lnSpc>
              <a:spcBef>
                <a:spcPts val="0"/>
              </a:spcBef>
              <a:spcAft>
                <a:spcPts val="0"/>
              </a:spcAft>
              <a:buNone/>
            </a:pPr>
            <a:r>
              <a:rPr lang="en-US" sz="1800" dirty="0">
                <a:solidFill>
                  <a:schemeClr val="tx1"/>
                </a:solidFill>
                <a:latin typeface="Times New Roman" panose="02020603050405020304" pitchFamily="18" charset="0"/>
                <a:cs typeface="Times New Roman" panose="02020603050405020304" pitchFamily="18" charset="0"/>
              </a:rPr>
              <a:t>Six-Sigma five steps DMAIC are:</a:t>
            </a:r>
          </a:p>
          <a:p>
            <a:pPr>
              <a:lnSpc>
                <a:spcPct val="100000"/>
              </a:lnSpc>
              <a:spcBef>
                <a:spcPts val="0"/>
              </a:spcBef>
              <a:spcAft>
                <a:spcPts val="0"/>
              </a:spcAft>
              <a:buFont typeface="Arial" panose="020B0604020202020204" pitchFamily="34" charset="0"/>
              <a:buChar char="•"/>
            </a:pPr>
            <a:r>
              <a:rPr lang="en-US" sz="1800" b="1" dirty="0">
                <a:solidFill>
                  <a:schemeClr val="tx1"/>
                </a:solidFill>
                <a:latin typeface="Times New Roman" panose="02020603050405020304" pitchFamily="18" charset="0"/>
                <a:cs typeface="Times New Roman" panose="02020603050405020304" pitchFamily="18" charset="0"/>
              </a:rPr>
              <a:t>Define </a:t>
            </a:r>
            <a:r>
              <a:rPr lang="en-US" sz="1800" dirty="0">
                <a:solidFill>
                  <a:schemeClr val="tx1"/>
                </a:solidFill>
                <a:latin typeface="Times New Roman" panose="02020603050405020304" pitchFamily="18" charset="0"/>
                <a:cs typeface="Times New Roman" panose="02020603050405020304" pitchFamily="18" charset="0"/>
              </a:rPr>
              <a:t>the problem. </a:t>
            </a:r>
          </a:p>
          <a:p>
            <a:pPr>
              <a:lnSpc>
                <a:spcPct val="100000"/>
              </a:lnSpc>
              <a:spcBef>
                <a:spcPts val="0"/>
              </a:spcBef>
              <a:spcAft>
                <a:spcPts val="0"/>
              </a:spcAft>
              <a:buFont typeface="Arial" panose="020B0604020202020204" pitchFamily="34" charset="0"/>
              <a:buChar char="•"/>
            </a:pPr>
            <a:r>
              <a:rPr lang="en-US" sz="1800" b="1" dirty="0">
                <a:solidFill>
                  <a:schemeClr val="tx1"/>
                </a:solidFill>
                <a:latin typeface="Times New Roman" panose="02020603050405020304" pitchFamily="18" charset="0"/>
                <a:cs typeface="Times New Roman" panose="02020603050405020304" pitchFamily="18" charset="0"/>
              </a:rPr>
              <a:t>Measure</a:t>
            </a:r>
            <a:r>
              <a:rPr lang="en-US" sz="1800" dirty="0">
                <a:solidFill>
                  <a:schemeClr val="tx1"/>
                </a:solidFill>
                <a:latin typeface="Times New Roman" panose="02020603050405020304" pitchFamily="18" charset="0"/>
                <a:cs typeface="Times New Roman" panose="02020603050405020304" pitchFamily="18" charset="0"/>
              </a:rPr>
              <a:t> the current process. Collect data on current performance and issues</a:t>
            </a:r>
          </a:p>
          <a:p>
            <a:pPr>
              <a:lnSpc>
                <a:spcPct val="100000"/>
              </a:lnSpc>
              <a:spcBef>
                <a:spcPts val="0"/>
              </a:spcBef>
              <a:spcAft>
                <a:spcPts val="0"/>
              </a:spcAft>
              <a:buFont typeface="Arial" panose="020B0604020202020204" pitchFamily="34" charset="0"/>
              <a:buChar char="•"/>
            </a:pPr>
            <a:r>
              <a:rPr lang="en-US" sz="1800" b="1" dirty="0">
                <a:solidFill>
                  <a:schemeClr val="tx1"/>
                </a:solidFill>
                <a:latin typeface="Times New Roman" panose="02020603050405020304" pitchFamily="18" charset="0"/>
                <a:cs typeface="Times New Roman" panose="02020603050405020304" pitchFamily="18" charset="0"/>
              </a:rPr>
              <a:t>Analyze</a:t>
            </a:r>
            <a:r>
              <a:rPr lang="en-US" sz="1800" dirty="0">
                <a:solidFill>
                  <a:schemeClr val="tx1"/>
                </a:solidFill>
                <a:latin typeface="Times New Roman" panose="02020603050405020304" pitchFamily="18" charset="0"/>
                <a:cs typeface="Times New Roman" panose="02020603050405020304" pitchFamily="18" charset="0"/>
              </a:rPr>
              <a:t> - identify the cause of the problem</a:t>
            </a:r>
          </a:p>
          <a:p>
            <a:pPr>
              <a:lnSpc>
                <a:spcPct val="100000"/>
              </a:lnSpc>
              <a:spcBef>
                <a:spcPts val="0"/>
              </a:spcBef>
              <a:spcAft>
                <a:spcPts val="0"/>
              </a:spcAft>
              <a:buFont typeface="Arial" panose="020B0604020202020204" pitchFamily="34" charset="0"/>
              <a:buChar char="•"/>
            </a:pPr>
            <a:r>
              <a:rPr lang="en-US" sz="1800" b="1" dirty="0">
                <a:solidFill>
                  <a:schemeClr val="tx1"/>
                </a:solidFill>
                <a:latin typeface="Times New Roman" panose="02020603050405020304" pitchFamily="18" charset="0"/>
                <a:cs typeface="Times New Roman" panose="02020603050405020304" pitchFamily="18" charset="0"/>
              </a:rPr>
              <a:t>Improve- </a:t>
            </a:r>
            <a:r>
              <a:rPr lang="en-US" sz="1800" dirty="0">
                <a:solidFill>
                  <a:schemeClr val="tx1"/>
                </a:solidFill>
                <a:latin typeface="Times New Roman" panose="02020603050405020304" pitchFamily="18" charset="0"/>
                <a:cs typeface="Times New Roman" panose="02020603050405020304" pitchFamily="18" charset="0"/>
              </a:rPr>
              <a:t>implement and verify the solution</a:t>
            </a:r>
          </a:p>
          <a:p>
            <a:pPr>
              <a:lnSpc>
                <a:spcPct val="100000"/>
              </a:lnSpc>
              <a:spcBef>
                <a:spcPts val="0"/>
              </a:spcBef>
              <a:spcAft>
                <a:spcPts val="0"/>
              </a:spcAft>
              <a:buFont typeface="Arial" panose="020B0604020202020204" pitchFamily="34" charset="0"/>
              <a:buChar char="•"/>
            </a:pPr>
            <a:r>
              <a:rPr lang="en-US" sz="1800" b="1" dirty="0">
                <a:solidFill>
                  <a:schemeClr val="tx1"/>
                </a:solidFill>
                <a:latin typeface="Times New Roman" panose="02020603050405020304" pitchFamily="18" charset="0"/>
                <a:cs typeface="Times New Roman" panose="02020603050405020304" pitchFamily="18" charset="0"/>
              </a:rPr>
              <a:t>Control- </a:t>
            </a:r>
            <a:r>
              <a:rPr lang="en-US" sz="1800" dirty="0">
                <a:solidFill>
                  <a:schemeClr val="tx1"/>
                </a:solidFill>
                <a:latin typeface="Times New Roman" panose="02020603050405020304" pitchFamily="18" charset="0"/>
                <a:cs typeface="Times New Roman" panose="02020603050405020304" pitchFamily="18" charset="0"/>
              </a:rPr>
              <a:t>maintain the solution</a:t>
            </a:r>
          </a:p>
          <a:p>
            <a:pPr marL="0" indent="0">
              <a:lnSpc>
                <a:spcPct val="100000"/>
              </a:lnSpc>
              <a:spcBef>
                <a:spcPts val="0"/>
              </a:spcBef>
              <a:spcAft>
                <a:spcPts val="0"/>
              </a:spcAft>
              <a:buNone/>
            </a:pPr>
            <a:r>
              <a:rPr lang="en-US" sz="1800" dirty="0">
                <a:solidFill>
                  <a:srgbClr val="FF0000"/>
                </a:solidFill>
                <a:latin typeface="Times New Roman" panose="02020603050405020304" pitchFamily="18" charset="0"/>
                <a:cs typeface="Times New Roman" panose="02020603050405020304" pitchFamily="18" charset="0"/>
              </a:rPr>
              <a:t>Lean Six Sigma: Step by Step (DMAIC Infographic): https://goleansixsigma.com/lean-six-sigma-step-by-step/</a:t>
            </a:r>
          </a:p>
          <a:p>
            <a:pPr>
              <a:lnSpc>
                <a:spcPct val="100000"/>
              </a:lnSpc>
              <a:spcBef>
                <a:spcPts val="0"/>
              </a:spcBef>
              <a:spcAft>
                <a:spcPts val="0"/>
              </a:spcAft>
              <a:buFont typeface="Arial" panose="020B0604020202020204" pitchFamily="34" charset="0"/>
              <a:buChar char="•"/>
            </a:pPr>
            <a:endParaRPr lang="en-US" sz="1800" dirty="0">
              <a:solidFill>
                <a:srgbClr val="FF0000"/>
              </a:solidFill>
              <a:latin typeface="Times New Roman" panose="02020603050405020304" pitchFamily="18" charset="0"/>
              <a:cs typeface="Times New Roman" panose="02020603050405020304" pitchFamily="18" charset="0"/>
            </a:endParaRPr>
          </a:p>
          <a:p>
            <a:pPr>
              <a:lnSpc>
                <a:spcPct val="100000"/>
              </a:lnSpc>
              <a:spcBef>
                <a:spcPts val="0"/>
              </a:spcBef>
              <a:spcAft>
                <a:spcPts val="0"/>
              </a:spcAft>
              <a:buFont typeface="Arial" panose="020B0604020202020204" pitchFamily="34" charset="0"/>
              <a:buChar char="•"/>
            </a:pPr>
            <a:endParaRPr lang="en-US" sz="1800" b="1" dirty="0">
              <a:solidFill>
                <a:schemeClr val="tx1"/>
              </a:solidFill>
              <a:latin typeface="Times New Roman" panose="02020603050405020304" pitchFamily="18" charset="0"/>
              <a:cs typeface="Times New Roman" panose="02020603050405020304" pitchFamily="18" charset="0"/>
            </a:endParaRPr>
          </a:p>
          <a:p>
            <a:pPr marL="0" indent="0">
              <a:lnSpc>
                <a:spcPct val="100000"/>
              </a:lnSpc>
              <a:spcBef>
                <a:spcPts val="0"/>
              </a:spcBef>
              <a:spcAft>
                <a:spcPts val="0"/>
              </a:spcAft>
              <a:buNone/>
            </a:pPr>
            <a:endParaRPr lang="en-US" sz="1800" dirty="0">
              <a:solidFill>
                <a:srgbClr val="333399"/>
              </a:solidFill>
              <a:latin typeface="Times New Roman" panose="02020603050405020304" pitchFamily="18" charset="0"/>
              <a:cs typeface="Times New Roman" panose="02020603050405020304" pitchFamily="18" charset="0"/>
            </a:endParaRPr>
          </a:p>
          <a:p>
            <a:pPr marL="0" indent="0">
              <a:lnSpc>
                <a:spcPct val="100000"/>
              </a:lnSpc>
              <a:spcBef>
                <a:spcPts val="0"/>
              </a:spcBef>
              <a:spcAft>
                <a:spcPts val="0"/>
              </a:spcAft>
              <a:buNone/>
            </a:pPr>
            <a:endParaRPr lang="en-US" sz="18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2C8E79E8-F0D2-1EA3-405E-A2568AD77B81}"/>
              </a:ext>
            </a:extLst>
          </p:cNvPr>
          <p:cNvSpPr txBox="1"/>
          <p:nvPr/>
        </p:nvSpPr>
        <p:spPr>
          <a:xfrm>
            <a:off x="748145" y="1486958"/>
            <a:ext cx="2567811" cy="1785104"/>
          </a:xfrm>
          <a:prstGeom prst="rect">
            <a:avLst/>
          </a:prstGeom>
          <a:noFill/>
          <a:ln w="12700">
            <a:solidFill>
              <a:schemeClr val="bg1">
                <a:lumMod val="75000"/>
              </a:schemeClr>
            </a:solidFill>
          </a:ln>
        </p:spPr>
        <p:txBody>
          <a:bodyPr wrap="square">
            <a:spAutoFit/>
          </a:bodyPr>
          <a:lstStyle/>
          <a:p>
            <a:pPr marL="457200" marR="0" lvl="0" indent="-457200" algn="l" defTabSz="685800" rtl="0" eaLnBrk="1" fontAlgn="auto" latinLnBrk="0" hangingPunct="1">
              <a:lnSpc>
                <a:spcPct val="100000"/>
              </a:lnSpc>
              <a:spcBef>
                <a:spcPts val="0"/>
              </a:spcBef>
              <a:spcAft>
                <a:spcPts val="0"/>
              </a:spcAft>
              <a:buClr>
                <a:srgbClr val="E48312"/>
              </a:buClr>
              <a:buSzPct val="100000"/>
              <a:buFont typeface="+mj-lt"/>
              <a:buAutoNum type="alphaLcPeriod"/>
              <a:tabLst/>
              <a:defRPr/>
            </a:pPr>
            <a:r>
              <a:rPr kumimoji="0" lang="en-US" sz="2200" b="1" i="0" u="none" strike="noStrike" kern="1200" cap="none" spc="0" normalizeH="0" baseline="0" noProof="0" dirty="0">
                <a:ln>
                  <a:noFill/>
                </a:ln>
                <a:effectLst/>
                <a:highlight>
                  <a:srgbClr val="FFFF00"/>
                </a:highlight>
                <a:uLnTx/>
                <a:uFillTx/>
                <a:latin typeface="Times New Roman" panose="02020603050405020304" pitchFamily="18" charset="0"/>
                <a:cs typeface="Times New Roman" panose="02020603050405020304" pitchFamily="18" charset="0"/>
              </a:rPr>
              <a:t>Define</a:t>
            </a:r>
          </a:p>
          <a:p>
            <a:pPr marL="457200" marR="0" lvl="0" indent="-457200" algn="l" defTabSz="685800" rtl="0" eaLnBrk="1" fontAlgn="auto" latinLnBrk="0" hangingPunct="1">
              <a:lnSpc>
                <a:spcPct val="100000"/>
              </a:lnSpc>
              <a:spcBef>
                <a:spcPts val="0"/>
              </a:spcBef>
              <a:spcAft>
                <a:spcPts val="0"/>
              </a:spcAft>
              <a:buClr>
                <a:srgbClr val="E48312"/>
              </a:buClr>
              <a:buSzPct val="100000"/>
              <a:buFont typeface="+mj-lt"/>
              <a:buAutoNum type="alphaLcPeriod"/>
              <a:tabLst/>
              <a:defRPr/>
            </a:pPr>
            <a:r>
              <a:rPr lang="en-US" sz="2200" dirty="0">
                <a:latin typeface="Times New Roman" panose="02020603050405020304" pitchFamily="18" charset="0"/>
                <a:cs typeface="Times New Roman" panose="02020603050405020304" pitchFamily="18" charset="0"/>
              </a:rPr>
              <a:t>Document</a:t>
            </a:r>
          </a:p>
          <a:p>
            <a:pPr marL="457200" marR="0" lvl="0" indent="-457200" algn="l" defTabSz="685800" rtl="0" eaLnBrk="1" fontAlgn="auto" latinLnBrk="0" hangingPunct="1">
              <a:lnSpc>
                <a:spcPct val="100000"/>
              </a:lnSpc>
              <a:spcBef>
                <a:spcPts val="0"/>
              </a:spcBef>
              <a:spcAft>
                <a:spcPts val="0"/>
              </a:spcAft>
              <a:buClr>
                <a:srgbClr val="E48312"/>
              </a:buClr>
              <a:buSzPct val="100000"/>
              <a:buFont typeface="+mj-lt"/>
              <a:buAutoNum type="alphaLcPeriod"/>
              <a:tabLst/>
              <a:defRPr/>
            </a:pPr>
            <a:r>
              <a:rPr lang="en-US" sz="2200" dirty="0">
                <a:latin typeface="Times New Roman" panose="02020603050405020304" pitchFamily="18" charset="0"/>
                <a:cs typeface="Times New Roman" panose="02020603050405020304" pitchFamily="18" charset="0"/>
              </a:rPr>
              <a:t>Demonstrate</a:t>
            </a:r>
          </a:p>
          <a:p>
            <a:pPr marL="457200" marR="0" lvl="0" indent="-457200" algn="l" defTabSz="685800" rtl="0" eaLnBrk="1" fontAlgn="auto" latinLnBrk="0" hangingPunct="1">
              <a:lnSpc>
                <a:spcPct val="100000"/>
              </a:lnSpc>
              <a:spcBef>
                <a:spcPts val="0"/>
              </a:spcBef>
              <a:spcAft>
                <a:spcPts val="0"/>
              </a:spcAft>
              <a:buClr>
                <a:srgbClr val="E48312"/>
              </a:buClr>
              <a:buSzPct val="100000"/>
              <a:buFont typeface="+mj-lt"/>
              <a:buAutoNum type="alphaLcPeriod"/>
              <a:tabLst/>
              <a:defRPr/>
            </a:pPr>
            <a:r>
              <a:rPr lang="en-US" sz="2200" dirty="0">
                <a:latin typeface="Times New Roman" panose="02020603050405020304" pitchFamily="18" charset="0"/>
                <a:cs typeface="Times New Roman" panose="02020603050405020304" pitchFamily="18" charset="0"/>
              </a:rPr>
              <a:t>Develop</a:t>
            </a:r>
          </a:p>
          <a:p>
            <a:pPr marL="457200" marR="0" lvl="0" indent="-457200" algn="l" defTabSz="685800" rtl="0" eaLnBrk="1" fontAlgn="auto" latinLnBrk="0" hangingPunct="1">
              <a:lnSpc>
                <a:spcPct val="100000"/>
              </a:lnSpc>
              <a:spcBef>
                <a:spcPts val="0"/>
              </a:spcBef>
              <a:spcAft>
                <a:spcPts val="0"/>
              </a:spcAft>
              <a:buClr>
                <a:srgbClr val="E48312"/>
              </a:buClr>
              <a:buSzPct val="100000"/>
              <a:buFont typeface="+mj-lt"/>
              <a:buAutoNum type="alphaLcPeriod"/>
              <a:tabLst/>
              <a:defRPr/>
            </a:pP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0279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56705" y="2161583"/>
            <a:ext cx="2842994" cy="1713751"/>
          </a:xfrm>
          <a:ln w="12700">
            <a:solidFill>
              <a:schemeClr val="bg1">
                <a:lumMod val="75000"/>
              </a:schemeClr>
            </a:solidFill>
          </a:ln>
        </p:spPr>
        <p:txBody>
          <a:bodyPr>
            <a:noAutofit/>
          </a:bodyPr>
          <a:lstStyle/>
          <a:p>
            <a:pPr marL="457200" indent="-457200">
              <a:lnSpc>
                <a:spcPct val="100000"/>
              </a:lnSpc>
              <a:spcBef>
                <a:spcPts val="0"/>
              </a:spcBef>
              <a:spcAft>
                <a:spcPts val="0"/>
              </a:spcAft>
              <a:buFont typeface="+mj-lt"/>
              <a:buAutoNum type="alphaLcPeriod"/>
            </a:pPr>
            <a:r>
              <a:rPr lang="en-US" sz="2200" dirty="0">
                <a:solidFill>
                  <a:schemeClr val="tx1"/>
                </a:solidFill>
              </a:rPr>
              <a:t>Tularemia</a:t>
            </a:r>
          </a:p>
          <a:p>
            <a:pPr marL="457200" indent="-457200">
              <a:lnSpc>
                <a:spcPct val="100000"/>
              </a:lnSpc>
              <a:spcBef>
                <a:spcPts val="0"/>
              </a:spcBef>
              <a:spcAft>
                <a:spcPts val="0"/>
              </a:spcAft>
              <a:buFont typeface="+mj-lt"/>
              <a:buAutoNum type="alphaLcPeriod"/>
            </a:pPr>
            <a:r>
              <a:rPr lang="en-US" sz="2200" dirty="0">
                <a:solidFill>
                  <a:schemeClr val="tx1"/>
                </a:solidFill>
              </a:rPr>
              <a:t>Vibrio cholerae</a:t>
            </a:r>
          </a:p>
          <a:p>
            <a:pPr marL="457200" indent="-457200">
              <a:lnSpc>
                <a:spcPct val="100000"/>
              </a:lnSpc>
              <a:spcBef>
                <a:spcPts val="0"/>
              </a:spcBef>
              <a:spcAft>
                <a:spcPts val="0"/>
              </a:spcAft>
              <a:buFont typeface="+mj-lt"/>
              <a:buAutoNum type="alphaLcPeriod"/>
            </a:pPr>
            <a:r>
              <a:rPr lang="en-US" sz="2200" dirty="0">
                <a:solidFill>
                  <a:schemeClr val="tx1"/>
                </a:solidFill>
              </a:rPr>
              <a:t>Q fever</a:t>
            </a:r>
          </a:p>
          <a:p>
            <a:pPr marL="457200" indent="-457200">
              <a:lnSpc>
                <a:spcPct val="100000"/>
              </a:lnSpc>
              <a:spcBef>
                <a:spcPts val="0"/>
              </a:spcBef>
              <a:spcAft>
                <a:spcPts val="0"/>
              </a:spcAft>
              <a:buFont typeface="+mj-lt"/>
              <a:buAutoNum type="alphaLcPeriod"/>
            </a:pPr>
            <a:r>
              <a:rPr lang="en-US" sz="2200" dirty="0">
                <a:solidFill>
                  <a:schemeClr val="tx1"/>
                </a:solidFill>
              </a:rPr>
              <a:t>Brucellosis</a:t>
            </a:r>
          </a:p>
          <a:p>
            <a:pPr marL="457200" indent="-457200">
              <a:lnSpc>
                <a:spcPct val="100000"/>
              </a:lnSpc>
              <a:spcBef>
                <a:spcPts val="0"/>
              </a:spcBef>
              <a:spcAft>
                <a:spcPts val="0"/>
              </a:spcAft>
              <a:buFont typeface="+mj-lt"/>
              <a:buAutoNum type="alphaLcPeriod"/>
            </a:pPr>
            <a:endParaRPr lang="en-US" sz="2200" dirty="0"/>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a:solidFill>
                  <a:schemeClr val="bg1"/>
                </a:solidFill>
              </a:rPr>
              <a:t>Sample Test Questions</a:t>
            </a:r>
          </a:p>
        </p:txBody>
      </p:sp>
      <p:sp>
        <p:nvSpPr>
          <p:cNvPr id="7" name="Title 3">
            <a:extLst>
              <a:ext uri="{FF2B5EF4-FFF2-40B4-BE49-F238E27FC236}">
                <a16:creationId xmlns:a16="http://schemas.microsoft.com/office/drawing/2014/main" id="{C0020A7B-50A3-2AE0-7434-A6112E8EE862}"/>
              </a:ext>
            </a:extLst>
          </p:cNvPr>
          <p:cNvSpPr>
            <a:spLocks noGrp="1"/>
          </p:cNvSpPr>
          <p:nvPr>
            <p:ph type="title"/>
          </p:nvPr>
        </p:nvSpPr>
        <p:spPr>
          <a:xfrm>
            <a:off x="656705" y="230987"/>
            <a:ext cx="7687195" cy="1470943"/>
          </a:xfrm>
          <a:solidFill>
            <a:srgbClr val="ECEFE9"/>
          </a:solidFill>
        </p:spPr>
        <p:txBody>
          <a:bodyPr anchor="t">
            <a:noAutofit/>
          </a:bodyPr>
          <a:lstStyle/>
          <a:p>
            <a:pPr algn="l">
              <a:lnSpc>
                <a:spcPct val="100000"/>
              </a:lnSpc>
            </a:pPr>
            <a:r>
              <a:rPr lang="en-US" sz="1800" b="1" dirty="0">
                <a:latin typeface="Times New Roman" panose="02020603050405020304" pitchFamily="18" charset="0"/>
                <a:cs typeface="Times New Roman" panose="02020603050405020304" pitchFamily="18" charset="0"/>
              </a:rPr>
              <a:t>Question 5-</a:t>
            </a:r>
            <a:br>
              <a:rPr lang="en-US" sz="1800" b="1"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The director of Infection Prevention and Control has just received information about a bioterrorism threat in her county with an agent spread primarily by contaminated food/water. Which of the following agents should she include in her emergency response plan?</a:t>
            </a:r>
          </a:p>
        </p:txBody>
      </p:sp>
      <p:sp>
        <p:nvSpPr>
          <p:cNvPr id="10" name="TextBox 9">
            <a:extLst>
              <a:ext uri="{FF2B5EF4-FFF2-40B4-BE49-F238E27FC236}">
                <a16:creationId xmlns:a16="http://schemas.microsoft.com/office/drawing/2014/main" id="{1B111C22-2855-9F2F-5772-3BC3D6676C00}"/>
              </a:ext>
            </a:extLst>
          </p:cNvPr>
          <p:cNvSpPr txBox="1"/>
          <p:nvPr/>
        </p:nvSpPr>
        <p:spPr>
          <a:xfrm>
            <a:off x="5295481" y="1701931"/>
            <a:ext cx="2737328" cy="1815882"/>
          </a:xfrm>
          <a:prstGeom prst="rect">
            <a:avLst/>
          </a:prstGeom>
          <a:noFill/>
          <a:ln w="3175">
            <a:solidFill>
              <a:srgbClr val="FFC000"/>
            </a:solidFill>
          </a:ln>
        </p:spPr>
        <p:txBody>
          <a:bodyPr wrap="square" rtlCol="0">
            <a:spAutoFit/>
          </a:bodyPr>
          <a:lstStyle/>
          <a:p>
            <a:r>
              <a:rPr lang="en-US" sz="1600" dirty="0">
                <a:solidFill>
                  <a:srgbClr val="333399"/>
                </a:solidFill>
              </a:rPr>
              <a:t>Focus: </a:t>
            </a:r>
          </a:p>
          <a:p>
            <a:pPr marL="285750" indent="-285750">
              <a:buFontTx/>
              <a:buChar char="-"/>
            </a:pPr>
            <a:r>
              <a:rPr lang="en-US" sz="1600" dirty="0">
                <a:solidFill>
                  <a:srgbClr val="333399"/>
                </a:solidFill>
              </a:rPr>
              <a:t>what I know about the topic</a:t>
            </a:r>
          </a:p>
          <a:p>
            <a:pPr marL="285750" indent="-285750">
              <a:buFontTx/>
              <a:buChar char="-"/>
            </a:pPr>
            <a:r>
              <a:rPr lang="en-US" sz="1600" dirty="0">
                <a:solidFill>
                  <a:srgbClr val="333399"/>
                </a:solidFill>
              </a:rPr>
              <a:t>Read the whole question and choices</a:t>
            </a:r>
          </a:p>
          <a:p>
            <a:pPr marL="285750" indent="-285750">
              <a:buFontTx/>
              <a:buChar char="-"/>
            </a:pPr>
            <a:r>
              <a:rPr lang="en-US" sz="1600" dirty="0">
                <a:solidFill>
                  <a:srgbClr val="333399"/>
                </a:solidFill>
              </a:rPr>
              <a:t>Eliminate choice(s) clearly wrong </a:t>
            </a:r>
          </a:p>
        </p:txBody>
      </p:sp>
      <p:sp>
        <p:nvSpPr>
          <p:cNvPr id="11" name="TextBox 10">
            <a:extLst>
              <a:ext uri="{FF2B5EF4-FFF2-40B4-BE49-F238E27FC236}">
                <a16:creationId xmlns:a16="http://schemas.microsoft.com/office/drawing/2014/main" id="{5B69580E-4EF5-335B-5131-D716E04150B8}"/>
              </a:ext>
            </a:extLst>
          </p:cNvPr>
          <p:cNvSpPr txBox="1"/>
          <p:nvPr/>
        </p:nvSpPr>
        <p:spPr>
          <a:xfrm>
            <a:off x="510209" y="4232855"/>
            <a:ext cx="7335078" cy="461665"/>
          </a:xfrm>
          <a:prstGeom prst="rect">
            <a:avLst/>
          </a:prstGeom>
          <a:noFill/>
        </p:spPr>
        <p:txBody>
          <a:bodyPr wrap="square">
            <a:spAutoFit/>
          </a:bodyPr>
          <a:lstStyle/>
          <a:p>
            <a:r>
              <a:rPr lang="en-US" sz="1200" i="1" dirty="0">
                <a:solidFill>
                  <a:srgbClr val="333399"/>
                </a:solidFill>
              </a:rPr>
              <a:t>Domain: Preventing and Controlling the Transmission of Infectious Agents (Bioterrorism, Emerging Infections, and Pandemics)</a:t>
            </a:r>
          </a:p>
        </p:txBody>
      </p:sp>
    </p:spTree>
    <p:extLst>
      <p:ext uri="{BB962C8B-B14F-4D97-AF65-F5344CB8AC3E}">
        <p14:creationId xmlns:p14="http://schemas.microsoft.com/office/powerpoint/2010/main" val="3304280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C5519-E194-E9E8-0FDF-753A84C1215D}"/>
              </a:ext>
            </a:extLst>
          </p:cNvPr>
          <p:cNvSpPr>
            <a:spLocks noGrp="1"/>
          </p:cNvSpPr>
          <p:nvPr>
            <p:ph type="title"/>
          </p:nvPr>
        </p:nvSpPr>
        <p:spPr>
          <a:xfrm>
            <a:off x="540327" y="473991"/>
            <a:ext cx="3158837" cy="578080"/>
          </a:xfrm>
        </p:spPr>
        <p:txBody>
          <a:bodyPr>
            <a:normAutofit/>
          </a:bodyPr>
          <a:lstStyle/>
          <a:p>
            <a:pPr algn="l"/>
            <a:r>
              <a:rPr lang="en-US" sz="2400" b="1" u="sng" dirty="0">
                <a:latin typeface="+mn-lt"/>
              </a:rPr>
              <a:t>Q5- correct answer: </a:t>
            </a:r>
          </a:p>
        </p:txBody>
      </p:sp>
      <p:sp>
        <p:nvSpPr>
          <p:cNvPr id="3" name="Content Placeholder 2">
            <a:extLst>
              <a:ext uri="{FF2B5EF4-FFF2-40B4-BE49-F238E27FC236}">
                <a16:creationId xmlns:a16="http://schemas.microsoft.com/office/drawing/2014/main" id="{FEF1559B-3CEE-D4D1-6924-434AA44A0E63}"/>
              </a:ext>
            </a:extLst>
          </p:cNvPr>
          <p:cNvSpPr txBox="1">
            <a:spLocks/>
          </p:cNvSpPr>
          <p:nvPr/>
        </p:nvSpPr>
        <p:spPr>
          <a:xfrm>
            <a:off x="5097619" y="1692979"/>
            <a:ext cx="3031497" cy="2768489"/>
          </a:xfrm>
          <a:prstGeom prst="rect">
            <a:avLst/>
          </a:prstGeom>
          <a:solidFill>
            <a:schemeClr val="bg1">
              <a:lumMod val="95000"/>
            </a:schemeClr>
          </a:solidFill>
          <a:ln>
            <a:solidFill>
              <a:schemeClr val="accent1"/>
            </a:solidFill>
          </a:ln>
        </p:spPr>
        <p:txBody>
          <a:bodyPr vert="horz" lIns="0" tIns="45720" rIns="0" bIns="45720" rtlCol="0">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lnSpc>
                <a:spcPct val="100000"/>
              </a:lnSpc>
              <a:spcBef>
                <a:spcPts val="0"/>
              </a:spcBef>
              <a:spcAft>
                <a:spcPts val="0"/>
              </a:spcAft>
              <a:buFont typeface="Calibri" panose="020F0502020204030204" pitchFamily="34" charset="0"/>
              <a:buNone/>
            </a:pPr>
            <a:r>
              <a:rPr lang="en-US" sz="1600" dirty="0">
                <a:solidFill>
                  <a:srgbClr val="333399"/>
                </a:solidFill>
              </a:rPr>
              <a:t>Definition/rationale</a:t>
            </a:r>
            <a:r>
              <a:rPr lang="en-US" sz="1600" dirty="0"/>
              <a:t>:</a:t>
            </a:r>
          </a:p>
          <a:p>
            <a:pPr marL="0" indent="0">
              <a:lnSpc>
                <a:spcPct val="100000"/>
              </a:lnSpc>
              <a:spcBef>
                <a:spcPts val="0"/>
              </a:spcBef>
              <a:spcAft>
                <a:spcPts val="0"/>
              </a:spcAft>
              <a:buFont typeface="Calibri" panose="020F0502020204030204" pitchFamily="34" charset="0"/>
              <a:buNone/>
            </a:pPr>
            <a:r>
              <a:rPr lang="en-US" sz="1600" dirty="0"/>
              <a:t>Based on the primary mechanism of transmission, the emergency response plan should include V. cholerae. A person can get cholera by drinking water or eating food contaminated with cholera bacteria. In an epidemic, the source of the contamination is usually the feces of an infected person that contaminates water or food.</a:t>
            </a:r>
          </a:p>
          <a:p>
            <a:pPr marL="0" indent="0">
              <a:lnSpc>
                <a:spcPct val="100000"/>
              </a:lnSpc>
              <a:spcBef>
                <a:spcPts val="0"/>
              </a:spcBef>
              <a:spcAft>
                <a:spcPts val="0"/>
              </a:spcAft>
              <a:buFont typeface="Calibri" panose="020F0502020204030204" pitchFamily="34" charset="0"/>
              <a:buNone/>
            </a:pPr>
            <a:endParaRPr lang="en-US" sz="1600" dirty="0"/>
          </a:p>
          <a:p>
            <a:pPr marL="0" indent="0">
              <a:lnSpc>
                <a:spcPct val="100000"/>
              </a:lnSpc>
              <a:spcBef>
                <a:spcPts val="0"/>
              </a:spcBef>
              <a:spcAft>
                <a:spcPts val="0"/>
              </a:spcAft>
              <a:buFont typeface="Calibri" panose="020F0502020204030204" pitchFamily="34" charset="0"/>
              <a:buNone/>
            </a:pPr>
            <a:endParaRPr lang="en-US" sz="1600" dirty="0"/>
          </a:p>
        </p:txBody>
      </p:sp>
      <p:sp>
        <p:nvSpPr>
          <p:cNvPr id="10" name="TextBox 9">
            <a:extLst>
              <a:ext uri="{FF2B5EF4-FFF2-40B4-BE49-F238E27FC236}">
                <a16:creationId xmlns:a16="http://schemas.microsoft.com/office/drawing/2014/main" id="{F013E5CA-9D22-48F4-9463-28F0BDE93046}"/>
              </a:ext>
            </a:extLst>
          </p:cNvPr>
          <p:cNvSpPr txBox="1"/>
          <p:nvPr/>
        </p:nvSpPr>
        <p:spPr>
          <a:xfrm>
            <a:off x="540327" y="1856778"/>
            <a:ext cx="2624904" cy="1569660"/>
          </a:xfrm>
          <a:prstGeom prst="rect">
            <a:avLst/>
          </a:prstGeom>
          <a:noFill/>
          <a:ln w="12700">
            <a:solidFill>
              <a:schemeClr val="bg1">
                <a:lumMod val="75000"/>
              </a:schemeClr>
            </a:solidFill>
          </a:ln>
        </p:spPr>
        <p:txBody>
          <a:bodyPr wrap="square">
            <a:spAutoFit/>
          </a:bodyPr>
          <a:lstStyle/>
          <a:p>
            <a:pPr marL="457200" marR="0" lvl="0" indent="-457200" algn="l" defTabSz="685800" rtl="0" eaLnBrk="1" fontAlgn="auto" latinLnBrk="0" hangingPunct="1">
              <a:lnSpc>
                <a:spcPct val="100000"/>
              </a:lnSpc>
              <a:spcBef>
                <a:spcPts val="0"/>
              </a:spcBef>
              <a:spcAft>
                <a:spcPts val="0"/>
              </a:spcAft>
              <a:buClr>
                <a:srgbClr val="E48312"/>
              </a:buClr>
              <a:buSzPct val="100000"/>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Tularemia</a:t>
            </a:r>
          </a:p>
          <a:p>
            <a:pPr marL="457200" marR="0" lvl="0" indent="-457200" algn="l" defTabSz="685800" rtl="0" eaLnBrk="1" fontAlgn="auto" latinLnBrk="0" hangingPunct="1">
              <a:lnSpc>
                <a:spcPct val="100000"/>
              </a:lnSpc>
              <a:spcBef>
                <a:spcPts val="0"/>
              </a:spcBef>
              <a:spcAft>
                <a:spcPts val="0"/>
              </a:spcAft>
              <a:buClr>
                <a:srgbClr val="E48312"/>
              </a:buClr>
              <a:buSzPct val="100000"/>
              <a:buFont typeface="+mj-lt"/>
              <a:buAutoNum type="alphaLcPeriod"/>
              <a:tabLst/>
              <a:defRPr/>
            </a:pPr>
            <a:r>
              <a:rPr kumimoji="0" lang="en-US" sz="2400" b="1" i="0" u="none" strike="noStrike" kern="1200" cap="none" spc="0" normalizeH="0" baseline="0" noProof="0" dirty="0">
                <a:ln>
                  <a:noFill/>
                </a:ln>
                <a:solidFill>
                  <a:srgbClr val="000000"/>
                </a:solidFill>
                <a:effectLst/>
                <a:highlight>
                  <a:srgbClr val="FFFF00"/>
                </a:highlight>
                <a:uLnTx/>
                <a:uFillTx/>
                <a:latin typeface="Calibri" panose="020F0502020204030204"/>
                <a:ea typeface="+mn-ea"/>
                <a:cs typeface="+mn-cs"/>
              </a:rPr>
              <a:t>Vibrio cholerae</a:t>
            </a:r>
          </a:p>
          <a:p>
            <a:pPr marL="457200" marR="0" lvl="0" indent="-457200" algn="l" defTabSz="685800" rtl="0" eaLnBrk="1" fontAlgn="auto" latinLnBrk="0" hangingPunct="1">
              <a:lnSpc>
                <a:spcPct val="100000"/>
              </a:lnSpc>
              <a:spcBef>
                <a:spcPts val="0"/>
              </a:spcBef>
              <a:spcAft>
                <a:spcPts val="0"/>
              </a:spcAft>
              <a:buClr>
                <a:srgbClr val="E48312"/>
              </a:buClr>
              <a:buSzPct val="100000"/>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Q fever</a:t>
            </a:r>
          </a:p>
          <a:p>
            <a:pPr marL="457200" marR="0" lvl="0" indent="-457200" algn="l" defTabSz="685800" rtl="0" eaLnBrk="1" fontAlgn="auto" latinLnBrk="0" hangingPunct="1">
              <a:lnSpc>
                <a:spcPct val="100000"/>
              </a:lnSpc>
              <a:spcBef>
                <a:spcPts val="0"/>
              </a:spcBef>
              <a:spcAft>
                <a:spcPts val="0"/>
              </a:spcAft>
              <a:buClr>
                <a:srgbClr val="E48312"/>
              </a:buClr>
              <a:buSzPct val="100000"/>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Brucellosis</a:t>
            </a:r>
          </a:p>
        </p:txBody>
      </p:sp>
    </p:spTree>
    <p:extLst>
      <p:ext uri="{BB962C8B-B14F-4D97-AF65-F5344CB8AC3E}">
        <p14:creationId xmlns:p14="http://schemas.microsoft.com/office/powerpoint/2010/main" val="2565740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48395" y="1796659"/>
            <a:ext cx="2888626" cy="2453794"/>
          </a:xfrm>
          <a:ln w="12700">
            <a:solidFill>
              <a:schemeClr val="bg1">
                <a:lumMod val="75000"/>
              </a:schemeClr>
            </a:solidFill>
          </a:ln>
        </p:spPr>
        <p:txBody>
          <a:bodyPr>
            <a:noAutofit/>
          </a:bodyPr>
          <a:lstStyle/>
          <a:p>
            <a:pPr marL="457200" indent="-457200">
              <a:spcBef>
                <a:spcPts val="0"/>
              </a:spcBef>
              <a:buFont typeface="+mj-lt"/>
              <a:buAutoNum type="romanUcPeriod"/>
            </a:pPr>
            <a:r>
              <a:rPr lang="en-US" sz="1600" dirty="0">
                <a:solidFill>
                  <a:schemeClr val="tx1"/>
                </a:solidFill>
              </a:rPr>
              <a:t>Unvaccinated adults receiving chemotherapy</a:t>
            </a:r>
          </a:p>
          <a:p>
            <a:pPr marL="457200" indent="-457200">
              <a:spcBef>
                <a:spcPts val="0"/>
              </a:spcBef>
              <a:buFont typeface="+mj-lt"/>
              <a:buAutoNum type="romanUcPeriod"/>
            </a:pPr>
            <a:r>
              <a:rPr lang="en-US" sz="1600" dirty="0">
                <a:solidFill>
                  <a:schemeClr val="tx1"/>
                </a:solidFill>
              </a:rPr>
              <a:t>Staff of facilities where people with developmental disabilities reside</a:t>
            </a:r>
          </a:p>
          <a:p>
            <a:pPr marL="457200" indent="-457200">
              <a:spcBef>
                <a:spcPts val="0"/>
              </a:spcBef>
              <a:buFont typeface="+mj-lt"/>
              <a:buAutoNum type="romanUcPeriod"/>
            </a:pPr>
            <a:r>
              <a:rPr lang="en-US" sz="1600" dirty="0">
                <a:solidFill>
                  <a:schemeClr val="tx1"/>
                </a:solidFill>
              </a:rPr>
              <a:t>People living with hepatis C</a:t>
            </a:r>
          </a:p>
          <a:p>
            <a:pPr marL="457200" indent="-457200">
              <a:spcBef>
                <a:spcPts val="0"/>
              </a:spcBef>
              <a:buFont typeface="+mj-lt"/>
              <a:buAutoNum type="romanUcPeriod"/>
            </a:pPr>
            <a:r>
              <a:rPr lang="en-US" sz="1600" dirty="0">
                <a:solidFill>
                  <a:schemeClr val="tx1"/>
                </a:solidFill>
              </a:rPr>
              <a:t>Unvaccinated adults &lt;60 years of age with diabetes mellitus</a:t>
            </a:r>
          </a:p>
          <a:p>
            <a:pPr marL="457200" indent="-457200">
              <a:spcBef>
                <a:spcPts val="0"/>
              </a:spcBef>
              <a:buFont typeface="+mj-lt"/>
              <a:buAutoNum type="romanUcPeriod"/>
            </a:pPr>
            <a:endParaRPr lang="en-US" sz="1600" dirty="0">
              <a:solidFill>
                <a:schemeClr val="tx1"/>
              </a:solidFill>
            </a:endParaRPr>
          </a:p>
        </p:txBody>
      </p:sp>
      <p:sp>
        <p:nvSpPr>
          <p:cNvPr id="7" name="Title 3">
            <a:extLst>
              <a:ext uri="{FF2B5EF4-FFF2-40B4-BE49-F238E27FC236}">
                <a16:creationId xmlns:a16="http://schemas.microsoft.com/office/drawing/2014/main" id="{6DA4BD95-E105-5F08-A33B-E58972FDD9C9}"/>
              </a:ext>
            </a:extLst>
          </p:cNvPr>
          <p:cNvSpPr>
            <a:spLocks noGrp="1"/>
          </p:cNvSpPr>
          <p:nvPr>
            <p:ph type="title"/>
          </p:nvPr>
        </p:nvSpPr>
        <p:spPr>
          <a:xfrm>
            <a:off x="881149" y="280324"/>
            <a:ext cx="7481454" cy="1149465"/>
          </a:xfrm>
          <a:solidFill>
            <a:srgbClr val="ECEFE9"/>
          </a:solidFill>
        </p:spPr>
        <p:txBody>
          <a:bodyPr anchor="t">
            <a:noAutofit/>
          </a:bodyPr>
          <a:lstStyle/>
          <a:p>
            <a:pPr algn="l">
              <a:lnSpc>
                <a:spcPct val="100000"/>
              </a:lnSpc>
            </a:pPr>
            <a:r>
              <a:rPr lang="en-US" sz="1800" b="1" dirty="0">
                <a:latin typeface="Times New Roman" panose="02020603050405020304" pitchFamily="18" charset="0"/>
                <a:cs typeface="Times New Roman" panose="02020603050405020304" pitchFamily="18" charset="0"/>
              </a:rPr>
              <a:t>Question 6- </a:t>
            </a:r>
            <a:br>
              <a:rPr lang="en-US" sz="1800" b="1"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According to the  Center for Disease Control and Prevention (CDC) and the Advisory Committee on Immunization Practices (ACIP), which of the following group should receive the Hepatitis B vaccine?</a:t>
            </a:r>
          </a:p>
        </p:txBody>
      </p:sp>
      <p:sp>
        <p:nvSpPr>
          <p:cNvPr id="8" name="TextBox 7">
            <a:extLst>
              <a:ext uri="{FF2B5EF4-FFF2-40B4-BE49-F238E27FC236}">
                <a16:creationId xmlns:a16="http://schemas.microsoft.com/office/drawing/2014/main" id="{0F800A5A-DBD4-E22D-C0A9-19C2174349E1}"/>
              </a:ext>
            </a:extLst>
          </p:cNvPr>
          <p:cNvSpPr txBox="1"/>
          <p:nvPr/>
        </p:nvSpPr>
        <p:spPr>
          <a:xfrm>
            <a:off x="6340510" y="1797353"/>
            <a:ext cx="2155096" cy="2062103"/>
          </a:xfrm>
          <a:prstGeom prst="rect">
            <a:avLst/>
          </a:prstGeom>
          <a:noFill/>
          <a:ln w="3175">
            <a:solidFill>
              <a:srgbClr val="FFC000"/>
            </a:solidFill>
          </a:ln>
        </p:spPr>
        <p:txBody>
          <a:bodyPr wrap="square" rtlCol="0">
            <a:spAutoFit/>
          </a:bodyPr>
          <a:lstStyle/>
          <a:p>
            <a:r>
              <a:rPr lang="en-US" sz="1600" dirty="0">
                <a:solidFill>
                  <a:srgbClr val="333399"/>
                </a:solidFill>
              </a:rPr>
              <a:t>Focus: </a:t>
            </a:r>
          </a:p>
          <a:p>
            <a:pPr marL="285750" indent="-285750">
              <a:buFontTx/>
              <a:buChar char="-"/>
            </a:pPr>
            <a:r>
              <a:rPr lang="en-US" sz="1600" dirty="0">
                <a:solidFill>
                  <a:srgbClr val="333399"/>
                </a:solidFill>
              </a:rPr>
              <a:t>what I know about the topic</a:t>
            </a:r>
          </a:p>
          <a:p>
            <a:pPr marL="285750" indent="-285750">
              <a:buFontTx/>
              <a:buChar char="-"/>
            </a:pPr>
            <a:r>
              <a:rPr lang="en-US" sz="1600" dirty="0">
                <a:solidFill>
                  <a:srgbClr val="333399"/>
                </a:solidFill>
              </a:rPr>
              <a:t>read the whole question and choices</a:t>
            </a:r>
          </a:p>
          <a:p>
            <a:pPr marL="285750" indent="-285750">
              <a:buFontTx/>
              <a:buChar char="-"/>
            </a:pPr>
            <a:r>
              <a:rPr lang="en-US" sz="1600" dirty="0">
                <a:solidFill>
                  <a:srgbClr val="333399"/>
                </a:solidFill>
              </a:rPr>
              <a:t>eliminate choice(s) clearly wrong </a:t>
            </a:r>
          </a:p>
        </p:txBody>
      </p:sp>
      <p:sp>
        <p:nvSpPr>
          <p:cNvPr id="10" name="TextBox 9">
            <a:extLst>
              <a:ext uri="{FF2B5EF4-FFF2-40B4-BE49-F238E27FC236}">
                <a16:creationId xmlns:a16="http://schemas.microsoft.com/office/drawing/2014/main" id="{92D7CA0C-7860-BDBE-F823-1E6AFF0EA439}"/>
              </a:ext>
            </a:extLst>
          </p:cNvPr>
          <p:cNvSpPr txBox="1"/>
          <p:nvPr/>
        </p:nvSpPr>
        <p:spPr>
          <a:xfrm>
            <a:off x="510209" y="4509854"/>
            <a:ext cx="7335078" cy="276999"/>
          </a:xfrm>
          <a:prstGeom prst="rect">
            <a:avLst/>
          </a:prstGeom>
          <a:noFill/>
        </p:spPr>
        <p:txBody>
          <a:bodyPr wrap="square">
            <a:spAutoFit/>
          </a:bodyPr>
          <a:lstStyle/>
          <a:p>
            <a:r>
              <a:rPr lang="en-US" sz="1200" i="1" dirty="0">
                <a:solidFill>
                  <a:srgbClr val="333399"/>
                </a:solidFill>
              </a:rPr>
              <a:t>Domain: Preventing and Controlling the Transmission of Infectious Diseases</a:t>
            </a:r>
          </a:p>
        </p:txBody>
      </p:sp>
      <p:sp>
        <p:nvSpPr>
          <p:cNvPr id="2" name="TextBox 1">
            <a:extLst>
              <a:ext uri="{FF2B5EF4-FFF2-40B4-BE49-F238E27FC236}">
                <a16:creationId xmlns:a16="http://schemas.microsoft.com/office/drawing/2014/main" id="{11F50D77-9544-4BFF-7BB5-E45B450CD3EE}"/>
              </a:ext>
            </a:extLst>
          </p:cNvPr>
          <p:cNvSpPr txBox="1"/>
          <p:nvPr/>
        </p:nvSpPr>
        <p:spPr>
          <a:xfrm>
            <a:off x="4081670" y="1846232"/>
            <a:ext cx="2033223" cy="2031325"/>
          </a:xfrm>
          <a:prstGeom prst="rect">
            <a:avLst/>
          </a:prstGeom>
          <a:noFill/>
          <a:ln w="3175">
            <a:solidFill>
              <a:srgbClr val="FFC000"/>
            </a:solidFill>
          </a:ln>
        </p:spPr>
        <p:txBody>
          <a:bodyPr wrap="square" rtlCol="0">
            <a:spAutoFit/>
          </a:bodyPr>
          <a:lstStyle/>
          <a:p>
            <a:pPr marL="342900" indent="-342900">
              <a:buFont typeface="+mj-lt"/>
              <a:buAutoNum type="alphaUcPeriod"/>
            </a:pPr>
            <a:r>
              <a:rPr lang="en-US" dirty="0"/>
              <a:t>I, II and III </a:t>
            </a:r>
          </a:p>
          <a:p>
            <a:pPr marL="342900" indent="-342900">
              <a:buFont typeface="+mj-lt"/>
              <a:buAutoNum type="alphaUcPeriod"/>
            </a:pPr>
            <a:r>
              <a:rPr lang="en-US" dirty="0"/>
              <a:t>II, III and IV</a:t>
            </a:r>
          </a:p>
          <a:p>
            <a:pPr marL="342900" indent="-342900">
              <a:buFont typeface="+mj-lt"/>
              <a:buAutoNum type="alphaUcPeriod"/>
            </a:pPr>
            <a:r>
              <a:rPr lang="en-US" dirty="0"/>
              <a:t>I, II, III and IV </a:t>
            </a:r>
          </a:p>
          <a:p>
            <a:pPr marL="342900" indent="-342900">
              <a:buFont typeface="+mj-lt"/>
              <a:buAutoNum type="alphaUcPeriod"/>
            </a:pPr>
            <a:r>
              <a:rPr lang="en-US" dirty="0"/>
              <a:t>II and IV </a:t>
            </a:r>
          </a:p>
          <a:p>
            <a:endParaRPr lang="en-US" dirty="0"/>
          </a:p>
          <a:p>
            <a:endParaRPr lang="en-US" dirty="0"/>
          </a:p>
          <a:p>
            <a:endParaRPr lang="en-US" dirty="0"/>
          </a:p>
        </p:txBody>
      </p:sp>
    </p:spTree>
    <p:extLst>
      <p:ext uri="{BB962C8B-B14F-4D97-AF65-F5344CB8AC3E}">
        <p14:creationId xmlns:p14="http://schemas.microsoft.com/office/powerpoint/2010/main" val="200211148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D1BB7-1039-F5AD-4681-A69A88A4B527}"/>
              </a:ext>
            </a:extLst>
          </p:cNvPr>
          <p:cNvSpPr>
            <a:spLocks noGrp="1"/>
          </p:cNvSpPr>
          <p:nvPr>
            <p:ph type="title"/>
          </p:nvPr>
        </p:nvSpPr>
        <p:spPr>
          <a:xfrm>
            <a:off x="585911" y="618003"/>
            <a:ext cx="8229600" cy="480984"/>
          </a:xfrm>
        </p:spPr>
        <p:txBody>
          <a:bodyPr>
            <a:normAutofit/>
          </a:bodyPr>
          <a:lstStyle/>
          <a:p>
            <a:pPr algn="l"/>
            <a:r>
              <a:rPr lang="en-US" sz="2800" b="1" u="sng" dirty="0">
                <a:solidFill>
                  <a:schemeClr val="tx1"/>
                </a:solidFill>
              </a:rPr>
              <a:t>Q6- correct answer</a:t>
            </a:r>
            <a:endParaRPr lang="en-US" sz="2800" dirty="0">
              <a:solidFill>
                <a:schemeClr val="tx1"/>
              </a:solidFill>
            </a:endParaRPr>
          </a:p>
        </p:txBody>
      </p:sp>
      <p:sp>
        <p:nvSpPr>
          <p:cNvPr id="8" name="Content Placeholder 2">
            <a:extLst>
              <a:ext uri="{FF2B5EF4-FFF2-40B4-BE49-F238E27FC236}">
                <a16:creationId xmlns:a16="http://schemas.microsoft.com/office/drawing/2014/main" id="{DCB034D0-5D04-5BC2-FF03-A31963B312CF}"/>
              </a:ext>
            </a:extLst>
          </p:cNvPr>
          <p:cNvSpPr txBox="1">
            <a:spLocks/>
          </p:cNvSpPr>
          <p:nvPr/>
        </p:nvSpPr>
        <p:spPr>
          <a:xfrm>
            <a:off x="5848140" y="1503564"/>
            <a:ext cx="2593495" cy="3021933"/>
          </a:xfrm>
          <a:prstGeom prst="rect">
            <a:avLst/>
          </a:prstGeom>
          <a:solidFill>
            <a:schemeClr val="bg1">
              <a:lumMod val="95000"/>
            </a:schemeClr>
          </a:solidFill>
          <a:ln>
            <a:solidFill>
              <a:srgbClr val="FFC000"/>
            </a:solidFill>
          </a:ln>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lnSpc>
                <a:spcPct val="100000"/>
              </a:lnSpc>
              <a:spcBef>
                <a:spcPts val="0"/>
              </a:spcBef>
              <a:spcAft>
                <a:spcPts val="0"/>
              </a:spcAft>
              <a:buFont typeface="Calibri" panose="020F0502020204030204" pitchFamily="34" charset="0"/>
              <a:buNone/>
            </a:pPr>
            <a:r>
              <a:rPr lang="en-US" sz="1800" dirty="0">
                <a:solidFill>
                  <a:srgbClr val="333399"/>
                </a:solidFill>
                <a:latin typeface="Times New Roman" panose="02020603050405020304" pitchFamily="18" charset="0"/>
                <a:cs typeface="Times New Roman" panose="02020603050405020304" pitchFamily="18" charset="0"/>
              </a:rPr>
              <a:t>Definition/rationale:</a:t>
            </a:r>
          </a:p>
          <a:p>
            <a:pPr marL="0" indent="0">
              <a:lnSpc>
                <a:spcPct val="100000"/>
              </a:lnSpc>
              <a:spcBef>
                <a:spcPts val="0"/>
              </a:spcBef>
              <a:spcAft>
                <a:spcPts val="0"/>
              </a:spcAft>
              <a:buFont typeface="Calibri" panose="020F0502020204030204" pitchFamily="34" charset="0"/>
              <a:buNone/>
            </a:pPr>
            <a:r>
              <a:rPr lang="en-US" sz="1800" dirty="0">
                <a:solidFill>
                  <a:schemeClr val="tx1"/>
                </a:solidFill>
                <a:latin typeface="Times New Roman" panose="02020603050405020304" pitchFamily="18" charset="0"/>
                <a:cs typeface="Times New Roman" panose="02020603050405020304" pitchFamily="18" charset="0"/>
              </a:rPr>
              <a:t>Hepatis B vaccination is the most effective method to prevent HBV infection and its consequences. In adults, ongoing HBV transmission occurs primarily among unvaccinated persons with behavioral risks for HBV transmission.</a:t>
            </a:r>
          </a:p>
          <a:p>
            <a:pPr marL="0" indent="0">
              <a:lnSpc>
                <a:spcPct val="100000"/>
              </a:lnSpc>
              <a:spcBef>
                <a:spcPts val="0"/>
              </a:spcBef>
              <a:spcAft>
                <a:spcPts val="0"/>
              </a:spcAft>
              <a:buFont typeface="Calibri" panose="020F0502020204030204" pitchFamily="34" charset="0"/>
              <a:buNone/>
            </a:pPr>
            <a:endParaRPr lang="en-US" sz="1600" dirty="0">
              <a:latin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9C4C430C-EDEF-5B9F-FDBB-60CE4E41889A}"/>
              </a:ext>
            </a:extLst>
          </p:cNvPr>
          <p:cNvSpPr>
            <a:spLocks noGrp="1"/>
          </p:cNvSpPr>
          <p:nvPr>
            <p:ph idx="1"/>
          </p:nvPr>
        </p:nvSpPr>
        <p:spPr>
          <a:xfrm>
            <a:off x="537861" y="1471423"/>
            <a:ext cx="2975957" cy="2346325"/>
          </a:xfrm>
          <a:ln>
            <a:solidFill>
              <a:schemeClr val="bg1">
                <a:lumMod val="85000"/>
              </a:schemeClr>
            </a:solidFill>
          </a:ln>
        </p:spPr>
        <p:txBody>
          <a:bodyPr>
            <a:noAutofit/>
          </a:bodyPr>
          <a:lstStyle/>
          <a:p>
            <a:pPr marL="457200" indent="-457200">
              <a:spcBef>
                <a:spcPts val="0"/>
              </a:spcBef>
              <a:buFont typeface="+mj-lt"/>
              <a:buAutoNum type="romanUcPeriod"/>
            </a:pPr>
            <a:r>
              <a:rPr lang="en-US" sz="1600" dirty="0">
                <a:solidFill>
                  <a:schemeClr val="tx1"/>
                </a:solidFill>
              </a:rPr>
              <a:t>Unvaccinated adults receiving chemotherapy</a:t>
            </a:r>
          </a:p>
          <a:p>
            <a:pPr marL="457200" indent="-457200">
              <a:spcBef>
                <a:spcPts val="0"/>
              </a:spcBef>
              <a:buFont typeface="+mj-lt"/>
              <a:buAutoNum type="romanUcPeriod"/>
            </a:pPr>
            <a:r>
              <a:rPr lang="en-US" sz="1600" b="1" dirty="0">
                <a:solidFill>
                  <a:schemeClr val="tx1"/>
                </a:solidFill>
              </a:rPr>
              <a:t>Staff of facilities where people with developmental disabilities reside</a:t>
            </a:r>
          </a:p>
          <a:p>
            <a:pPr marL="457200" indent="-457200">
              <a:spcBef>
                <a:spcPts val="0"/>
              </a:spcBef>
              <a:buFont typeface="+mj-lt"/>
              <a:buAutoNum type="romanUcPeriod"/>
            </a:pPr>
            <a:r>
              <a:rPr lang="en-US" sz="1600" b="1" dirty="0">
                <a:solidFill>
                  <a:schemeClr val="tx1"/>
                </a:solidFill>
              </a:rPr>
              <a:t>People living with hepatitis C</a:t>
            </a:r>
          </a:p>
          <a:p>
            <a:pPr marL="457200" indent="-457200">
              <a:spcBef>
                <a:spcPts val="0"/>
              </a:spcBef>
              <a:buFont typeface="+mj-lt"/>
              <a:buAutoNum type="romanUcPeriod"/>
            </a:pPr>
            <a:r>
              <a:rPr lang="en-US" sz="1600" b="1" dirty="0">
                <a:solidFill>
                  <a:schemeClr val="tx1"/>
                </a:solidFill>
              </a:rPr>
              <a:t>Unvaccinated adults &lt;60 years of age with diabetes mellitus</a:t>
            </a:r>
          </a:p>
          <a:p>
            <a:pPr marL="457200" indent="-457200">
              <a:spcBef>
                <a:spcPts val="0"/>
              </a:spcBef>
              <a:buFont typeface="+mj-lt"/>
              <a:buAutoNum type="romanUcPeriod"/>
            </a:pPr>
            <a:endParaRPr lang="en-US" sz="1600" dirty="0"/>
          </a:p>
        </p:txBody>
      </p:sp>
      <p:sp>
        <p:nvSpPr>
          <p:cNvPr id="9" name="TextBox 8">
            <a:extLst>
              <a:ext uri="{FF2B5EF4-FFF2-40B4-BE49-F238E27FC236}">
                <a16:creationId xmlns:a16="http://schemas.microsoft.com/office/drawing/2014/main" id="{BA278D3B-C586-0AD3-FC1A-4257B7872030}"/>
              </a:ext>
            </a:extLst>
          </p:cNvPr>
          <p:cNvSpPr txBox="1"/>
          <p:nvPr/>
        </p:nvSpPr>
        <p:spPr>
          <a:xfrm>
            <a:off x="3771237" y="1972214"/>
            <a:ext cx="1858948" cy="1477328"/>
          </a:xfrm>
          <a:prstGeom prst="rect">
            <a:avLst/>
          </a:prstGeom>
          <a:noFill/>
          <a:ln w="12700">
            <a:solidFill>
              <a:srgbClr val="FFC000"/>
            </a:solidFill>
          </a:ln>
        </p:spPr>
        <p:txBody>
          <a:bodyPr wrap="square">
            <a:spAutoFit/>
          </a:bodyPr>
          <a:lstStyle/>
          <a:p>
            <a:pPr marL="342900" marR="0" lvl="0" indent="-3429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I, II and III </a:t>
            </a:r>
          </a:p>
          <a:p>
            <a:pPr marL="342900" marR="0" lvl="0" indent="-3429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1800" b="1" i="0" u="none" strike="noStrike" kern="1200" cap="none" spc="0" normalizeH="0" baseline="0" noProof="0" dirty="0">
                <a:ln>
                  <a:noFill/>
                </a:ln>
                <a:solidFill>
                  <a:srgbClr val="000000"/>
                </a:solidFill>
                <a:effectLst/>
                <a:highlight>
                  <a:srgbClr val="FFFF00"/>
                </a:highlight>
                <a:uLnTx/>
                <a:uFillTx/>
                <a:latin typeface="Calibri" panose="020F0502020204030204"/>
                <a:ea typeface="+mn-ea"/>
                <a:cs typeface="+mn-cs"/>
              </a:rPr>
              <a:t>II, III and IV</a:t>
            </a:r>
          </a:p>
          <a:p>
            <a:pPr marL="342900" marR="0" lvl="0" indent="-3429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I, II, III and IV </a:t>
            </a:r>
          </a:p>
          <a:p>
            <a:pPr marL="342900" marR="0" lvl="0" indent="-3429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II and IV </a:t>
            </a:r>
          </a:p>
          <a:p>
            <a:pPr marL="342900" marR="0" lvl="0" indent="-3429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0492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15D421-932E-1A5F-F7DF-190FF9FD8FFE}"/>
              </a:ext>
            </a:extLst>
          </p:cNvPr>
          <p:cNvSpPr>
            <a:spLocks noGrp="1"/>
          </p:cNvSpPr>
          <p:nvPr>
            <p:ph type="title"/>
          </p:nvPr>
        </p:nvSpPr>
        <p:spPr>
          <a:xfrm>
            <a:off x="822325" y="214313"/>
            <a:ext cx="7543800" cy="1495217"/>
          </a:xfrm>
          <a:solidFill>
            <a:srgbClr val="ECEFE9"/>
          </a:solidFill>
        </p:spPr>
        <p:txBody>
          <a:bodyPr anchor="t">
            <a:noAutofit/>
          </a:bodyPr>
          <a:lstStyle/>
          <a:p>
            <a:pPr algn="l">
              <a:lnSpc>
                <a:spcPct val="100000"/>
              </a:lnSpc>
            </a:pPr>
            <a:r>
              <a:rPr lang="en-US" sz="1800" b="1" dirty="0">
                <a:latin typeface="Times New Roman" panose="02020603050405020304" pitchFamily="18" charset="0"/>
                <a:cs typeface="Times New Roman" panose="02020603050405020304" pitchFamily="18" charset="0"/>
              </a:rPr>
              <a:t>Question 7- </a:t>
            </a:r>
            <a:br>
              <a:rPr lang="en-US" sz="1800" b="1"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Six burn patients out of 30 receiving immersion hydrotherapy (IH) developed Pseudomonas aeruginosa infections while 2 burn patients out of 32 receiving shower cart hydrotherapy (SCH) developed the infection. What is the relative risk of developing a P. aeruginosa infection if exposed to IH?</a:t>
            </a:r>
          </a:p>
        </p:txBody>
      </p:sp>
      <p:sp>
        <p:nvSpPr>
          <p:cNvPr id="5" name="Content Placeholder 4">
            <a:extLst>
              <a:ext uri="{FF2B5EF4-FFF2-40B4-BE49-F238E27FC236}">
                <a16:creationId xmlns:a16="http://schemas.microsoft.com/office/drawing/2014/main" id="{077768AE-ACD4-0674-E271-FC2DAB2597B5}"/>
              </a:ext>
            </a:extLst>
          </p:cNvPr>
          <p:cNvSpPr>
            <a:spLocks noGrp="1"/>
          </p:cNvSpPr>
          <p:nvPr>
            <p:ph idx="1"/>
          </p:nvPr>
        </p:nvSpPr>
        <p:spPr>
          <a:xfrm>
            <a:off x="982808" y="2120348"/>
            <a:ext cx="2661540" cy="1495217"/>
          </a:xfrm>
          <a:ln>
            <a:solidFill>
              <a:schemeClr val="bg1">
                <a:lumMod val="85000"/>
              </a:schemeClr>
            </a:solidFill>
          </a:ln>
        </p:spPr>
        <p:txBody>
          <a:bodyPr>
            <a:noAutofit/>
          </a:bodyPr>
          <a:lstStyle/>
          <a:p>
            <a:pPr marL="457200" indent="-457200">
              <a:spcBef>
                <a:spcPts val="0"/>
              </a:spcBef>
              <a:buFont typeface="+mj-lt"/>
              <a:buAutoNum type="alphaLcPeriod"/>
            </a:pPr>
            <a:r>
              <a:rPr lang="en-US" sz="2400" dirty="0">
                <a:solidFill>
                  <a:schemeClr val="tx1"/>
                </a:solidFill>
              </a:rPr>
              <a:t>3</a:t>
            </a:r>
          </a:p>
          <a:p>
            <a:pPr marL="457200" indent="-457200">
              <a:spcBef>
                <a:spcPts val="0"/>
              </a:spcBef>
              <a:buFont typeface="+mj-lt"/>
              <a:buAutoNum type="alphaLcPeriod"/>
            </a:pPr>
            <a:r>
              <a:rPr lang="en-US" sz="2400" dirty="0">
                <a:solidFill>
                  <a:schemeClr val="tx1"/>
                </a:solidFill>
              </a:rPr>
              <a:t>1.7</a:t>
            </a:r>
          </a:p>
          <a:p>
            <a:pPr marL="457200" indent="-457200">
              <a:spcBef>
                <a:spcPts val="0"/>
              </a:spcBef>
              <a:buFont typeface="+mj-lt"/>
              <a:buAutoNum type="alphaLcPeriod"/>
            </a:pPr>
            <a:r>
              <a:rPr lang="en-US" sz="2400" dirty="0">
                <a:solidFill>
                  <a:schemeClr val="tx1"/>
                </a:solidFill>
              </a:rPr>
              <a:t>1.2</a:t>
            </a:r>
          </a:p>
          <a:p>
            <a:pPr marL="457200" indent="-457200">
              <a:spcBef>
                <a:spcPts val="0"/>
              </a:spcBef>
              <a:buFont typeface="+mj-lt"/>
              <a:buAutoNum type="alphaLcPeriod"/>
            </a:pPr>
            <a:r>
              <a:rPr lang="en-US" sz="2400" dirty="0">
                <a:solidFill>
                  <a:schemeClr val="tx1"/>
                </a:solidFill>
              </a:rPr>
              <a:t>0.33</a:t>
            </a:r>
          </a:p>
        </p:txBody>
      </p:sp>
      <p:sp>
        <p:nvSpPr>
          <p:cNvPr id="6" name="TextBox 5">
            <a:extLst>
              <a:ext uri="{FF2B5EF4-FFF2-40B4-BE49-F238E27FC236}">
                <a16:creationId xmlns:a16="http://schemas.microsoft.com/office/drawing/2014/main" id="{0FFFA2BE-2B67-5743-2577-DF18E3DFA08A}"/>
              </a:ext>
            </a:extLst>
          </p:cNvPr>
          <p:cNvSpPr txBox="1"/>
          <p:nvPr/>
        </p:nvSpPr>
        <p:spPr>
          <a:xfrm>
            <a:off x="5406605" y="2015906"/>
            <a:ext cx="2661540" cy="2031325"/>
          </a:xfrm>
          <a:prstGeom prst="rect">
            <a:avLst/>
          </a:prstGeom>
          <a:noFill/>
          <a:ln w="3175">
            <a:solidFill>
              <a:srgbClr val="FFC000"/>
            </a:solidFill>
          </a:ln>
        </p:spPr>
        <p:txBody>
          <a:bodyPr wrap="square" rtlCol="0">
            <a:spAutoFit/>
          </a:bodyPr>
          <a:lstStyle/>
          <a:p>
            <a:r>
              <a:rPr lang="en-US" dirty="0">
                <a:solidFill>
                  <a:srgbClr val="333399"/>
                </a:solidFill>
              </a:rPr>
              <a:t>Focus: </a:t>
            </a:r>
          </a:p>
          <a:p>
            <a:pPr marL="285750" indent="-285750">
              <a:buFontTx/>
              <a:buChar char="-"/>
            </a:pPr>
            <a:r>
              <a:rPr lang="en-US" dirty="0">
                <a:solidFill>
                  <a:srgbClr val="333399"/>
                </a:solidFill>
              </a:rPr>
              <a:t>what I know about the topic</a:t>
            </a:r>
          </a:p>
          <a:p>
            <a:pPr marL="285750" indent="-285750">
              <a:buFontTx/>
              <a:buChar char="-"/>
            </a:pPr>
            <a:r>
              <a:rPr lang="en-US" dirty="0">
                <a:solidFill>
                  <a:srgbClr val="333399"/>
                </a:solidFill>
              </a:rPr>
              <a:t>Read the whole question and choices</a:t>
            </a:r>
          </a:p>
          <a:p>
            <a:pPr marL="285750" indent="-285750">
              <a:buFontTx/>
              <a:buChar char="-"/>
            </a:pPr>
            <a:r>
              <a:rPr lang="en-US" dirty="0">
                <a:solidFill>
                  <a:srgbClr val="333399"/>
                </a:solidFill>
              </a:rPr>
              <a:t>Eliminate choice(s) clearly wrong </a:t>
            </a:r>
          </a:p>
        </p:txBody>
      </p:sp>
      <p:sp>
        <p:nvSpPr>
          <p:cNvPr id="7" name="TextBox 6">
            <a:extLst>
              <a:ext uri="{FF2B5EF4-FFF2-40B4-BE49-F238E27FC236}">
                <a16:creationId xmlns:a16="http://schemas.microsoft.com/office/drawing/2014/main" id="{47907C6B-E15A-9E12-806F-420479D821B8}"/>
              </a:ext>
            </a:extLst>
          </p:cNvPr>
          <p:cNvSpPr txBox="1"/>
          <p:nvPr/>
        </p:nvSpPr>
        <p:spPr>
          <a:xfrm>
            <a:off x="510209" y="4509854"/>
            <a:ext cx="7335078" cy="276999"/>
          </a:xfrm>
          <a:prstGeom prst="rect">
            <a:avLst/>
          </a:prstGeom>
          <a:noFill/>
        </p:spPr>
        <p:txBody>
          <a:bodyPr wrap="square">
            <a:spAutoFit/>
          </a:bodyPr>
          <a:lstStyle/>
          <a:p>
            <a:r>
              <a:rPr lang="en-US" sz="1200" i="1" dirty="0">
                <a:solidFill>
                  <a:srgbClr val="333399"/>
                </a:solidFill>
              </a:rPr>
              <a:t>Domain: Surveillance and Epidemiologic Investigation</a:t>
            </a:r>
          </a:p>
        </p:txBody>
      </p:sp>
    </p:spTree>
    <p:extLst>
      <p:ext uri="{BB962C8B-B14F-4D97-AF65-F5344CB8AC3E}">
        <p14:creationId xmlns:p14="http://schemas.microsoft.com/office/powerpoint/2010/main" val="711222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9729E-86DD-60C7-4A00-E1E0890A23DA}"/>
              </a:ext>
            </a:extLst>
          </p:cNvPr>
          <p:cNvSpPr>
            <a:spLocks noGrp="1"/>
          </p:cNvSpPr>
          <p:nvPr>
            <p:ph type="title"/>
          </p:nvPr>
        </p:nvSpPr>
        <p:spPr>
          <a:xfrm>
            <a:off x="822960" y="214953"/>
            <a:ext cx="3084022" cy="815825"/>
          </a:xfrm>
        </p:spPr>
        <p:txBody>
          <a:bodyPr>
            <a:normAutofit/>
          </a:bodyPr>
          <a:lstStyle/>
          <a:p>
            <a:r>
              <a:rPr lang="en-US" sz="2800" b="1" dirty="0"/>
              <a:t>Q7- correct answer</a:t>
            </a:r>
          </a:p>
        </p:txBody>
      </p:sp>
      <p:sp>
        <p:nvSpPr>
          <p:cNvPr id="6" name="Content Placeholder 2">
            <a:extLst>
              <a:ext uri="{FF2B5EF4-FFF2-40B4-BE49-F238E27FC236}">
                <a16:creationId xmlns:a16="http://schemas.microsoft.com/office/drawing/2014/main" id="{1B7DA614-4E6C-FFDD-6BCA-BA2D4F5759B6}"/>
              </a:ext>
            </a:extLst>
          </p:cNvPr>
          <p:cNvSpPr txBox="1">
            <a:spLocks/>
          </p:cNvSpPr>
          <p:nvPr/>
        </p:nvSpPr>
        <p:spPr>
          <a:xfrm>
            <a:off x="3048000" y="1179443"/>
            <a:ext cx="5367130" cy="3578087"/>
          </a:xfrm>
          <a:prstGeom prst="rect">
            <a:avLst/>
          </a:prstGeom>
          <a:solidFill>
            <a:schemeClr val="bg1">
              <a:lumMod val="95000"/>
            </a:schemeClr>
          </a:solidFill>
          <a:ln w="12700">
            <a:solidFill>
              <a:schemeClr val="bg1">
                <a:lumMod val="75000"/>
              </a:schemeClr>
            </a:solidFill>
          </a:ln>
        </p:spPr>
        <p:txBody>
          <a:bodyPr vert="horz" lIns="0" tIns="45720" rIns="0" bIns="45720" rtlCol="0">
            <a:no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lnSpc>
                <a:spcPct val="100000"/>
              </a:lnSpc>
              <a:spcBef>
                <a:spcPts val="0"/>
              </a:spcBef>
              <a:spcAft>
                <a:spcPts val="0"/>
              </a:spcAft>
              <a:buFont typeface="Calibri" panose="020F0502020204030204" pitchFamily="34" charset="0"/>
              <a:buNone/>
            </a:pPr>
            <a:r>
              <a:rPr lang="en-US" sz="1600" b="1" dirty="0">
                <a:solidFill>
                  <a:srgbClr val="333399"/>
                </a:solidFill>
                <a:latin typeface="Times New Roman" panose="02020603050405020304" pitchFamily="18" charset="0"/>
                <a:cs typeface="Times New Roman" panose="02020603050405020304" pitchFamily="18" charset="0"/>
              </a:rPr>
              <a:t>Definition/rationale</a:t>
            </a:r>
            <a:r>
              <a:rPr lang="en-US" sz="1600" b="1" dirty="0">
                <a:latin typeface="Times New Roman" panose="02020603050405020304" pitchFamily="18" charset="0"/>
                <a:cs typeface="Times New Roman" panose="02020603050405020304" pitchFamily="18" charset="0"/>
              </a:rPr>
              <a:t>:</a:t>
            </a:r>
          </a:p>
          <a:p>
            <a:pPr marL="0" indent="0">
              <a:lnSpc>
                <a:spcPct val="100000"/>
              </a:lnSpc>
              <a:spcBef>
                <a:spcPts val="0"/>
              </a:spcBef>
              <a:spcAft>
                <a:spcPts val="0"/>
              </a:spcAft>
              <a:buFont typeface="Calibri" panose="020F0502020204030204" pitchFamily="34" charset="0"/>
              <a:buNone/>
            </a:pPr>
            <a:r>
              <a:rPr lang="en-US" sz="1600" dirty="0">
                <a:latin typeface="Times New Roman" panose="02020603050405020304" pitchFamily="18" charset="0"/>
                <a:cs typeface="Times New Roman" panose="02020603050405020304" pitchFamily="18" charset="0"/>
              </a:rPr>
              <a:t>Relative risk indicates the probability that exposure will result in an adverse event (infection, disease) as opposed to those not exposed. In this situation, the risk is immersion hydrotherapy (IH) and the adverse event is a P. aeruginosa infection. The formula:</a:t>
            </a:r>
          </a:p>
          <a:p>
            <a:pPr marL="0" indent="0">
              <a:lnSpc>
                <a:spcPct val="100000"/>
              </a:lnSpc>
              <a:spcBef>
                <a:spcPts val="0"/>
              </a:spcBef>
              <a:spcAft>
                <a:spcPts val="0"/>
              </a:spcAft>
              <a:buFont typeface="Calibri" panose="020F0502020204030204" pitchFamily="34" charset="0"/>
              <a:buNone/>
            </a:pPr>
            <a:r>
              <a:rPr lang="en-US" sz="1600" dirty="0">
                <a:latin typeface="Times New Roman" panose="02020603050405020304" pitchFamily="18" charset="0"/>
                <a:cs typeface="Times New Roman" panose="02020603050405020304" pitchFamily="18" charset="0"/>
              </a:rPr>
              <a:t>(IH with infection/total infections)/(IH without infection/total without infection)</a:t>
            </a:r>
          </a:p>
          <a:p>
            <a:pPr marL="0" indent="0">
              <a:lnSpc>
                <a:spcPct val="100000"/>
              </a:lnSpc>
              <a:spcBef>
                <a:spcPts val="0"/>
              </a:spcBef>
              <a:spcAft>
                <a:spcPts val="0"/>
              </a:spcAft>
              <a:buFont typeface="Calibri" panose="020F0502020204030204" pitchFamily="34" charset="0"/>
              <a:buNone/>
            </a:pPr>
            <a:r>
              <a:rPr lang="en-US" sz="1600" dirty="0">
                <a:latin typeface="Times New Roman" panose="02020603050405020304" pitchFamily="18" charset="0"/>
                <a:cs typeface="Times New Roman" panose="02020603050405020304" pitchFamily="18" charset="0"/>
              </a:rPr>
              <a:t>(6/8)/(24/54)</a:t>
            </a:r>
          </a:p>
          <a:p>
            <a:pPr marL="0" indent="0">
              <a:lnSpc>
                <a:spcPct val="100000"/>
              </a:lnSpc>
              <a:spcBef>
                <a:spcPts val="0"/>
              </a:spcBef>
              <a:spcAft>
                <a:spcPts val="0"/>
              </a:spcAft>
              <a:buFont typeface="Calibri" panose="020F0502020204030204" pitchFamily="34" charset="0"/>
              <a:buNone/>
            </a:pPr>
            <a:r>
              <a:rPr lang="en-US" sz="1600" dirty="0">
                <a:latin typeface="Times New Roman" panose="02020603050405020304" pitchFamily="18" charset="0"/>
                <a:cs typeface="Times New Roman" panose="02020603050405020304" pitchFamily="18" charset="0"/>
              </a:rPr>
              <a:t>0.75/0.44= 1.7 relative risk</a:t>
            </a:r>
          </a:p>
          <a:p>
            <a:pPr marL="0" indent="0">
              <a:lnSpc>
                <a:spcPct val="100000"/>
              </a:lnSpc>
              <a:spcBef>
                <a:spcPts val="0"/>
              </a:spcBef>
              <a:spcAft>
                <a:spcPts val="0"/>
              </a:spcAft>
              <a:buFont typeface="Calibri" panose="020F0502020204030204" pitchFamily="34" charset="0"/>
              <a:buNone/>
            </a:pPr>
            <a:r>
              <a:rPr lang="en-US" sz="1600" dirty="0">
                <a:latin typeface="Times New Roman" panose="02020603050405020304" pitchFamily="18" charset="0"/>
                <a:cs typeface="Times New Roman" panose="02020603050405020304" pitchFamily="18" charset="0"/>
              </a:rPr>
              <a:t>Relative risk: 1.0 indicates no significant association between exposure and adverse event, above 1.0 indicates a positive association (worse outcome), and below 1.0 a negative association (better outcome).</a:t>
            </a:r>
          </a:p>
          <a:p>
            <a:pPr marL="0" indent="0">
              <a:lnSpc>
                <a:spcPct val="100000"/>
              </a:lnSpc>
              <a:spcBef>
                <a:spcPts val="0"/>
              </a:spcBef>
              <a:spcAft>
                <a:spcPts val="0"/>
              </a:spcAft>
              <a:buFont typeface="Calibri" panose="020F0502020204030204" pitchFamily="34" charset="0"/>
              <a:buNone/>
            </a:pPr>
            <a:endParaRPr lang="en-US" sz="1400" dirty="0">
              <a:latin typeface="Times New Roman" panose="02020603050405020304" pitchFamily="18" charset="0"/>
              <a:cs typeface="Times New Roman" panose="02020603050405020304" pitchFamily="18" charset="0"/>
            </a:endParaRPr>
          </a:p>
          <a:p>
            <a:pPr marL="0" indent="0">
              <a:lnSpc>
                <a:spcPct val="100000"/>
              </a:lnSpc>
              <a:spcBef>
                <a:spcPts val="0"/>
              </a:spcBef>
              <a:spcAft>
                <a:spcPts val="0"/>
              </a:spcAft>
              <a:buFont typeface="Calibri" panose="020F0502020204030204" pitchFamily="34" charset="0"/>
              <a:buNone/>
            </a:pPr>
            <a:endParaRPr lang="en-US" sz="1400" dirty="0">
              <a:latin typeface="Times New Roman" panose="02020603050405020304" pitchFamily="18" charset="0"/>
              <a:cs typeface="Times New Roman" panose="02020603050405020304" pitchFamily="18" charset="0"/>
            </a:endParaRPr>
          </a:p>
          <a:p>
            <a:pPr marL="0" indent="0">
              <a:lnSpc>
                <a:spcPct val="100000"/>
              </a:lnSpc>
              <a:spcBef>
                <a:spcPts val="0"/>
              </a:spcBef>
              <a:spcAft>
                <a:spcPts val="0"/>
              </a:spcAft>
              <a:buFont typeface="Calibri" panose="020F0502020204030204" pitchFamily="34" charset="0"/>
              <a:buNone/>
            </a:pPr>
            <a:endParaRPr lang="en-US" sz="14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C55588BE-D109-34E9-4639-51E14C37AD1C}"/>
              </a:ext>
            </a:extLst>
          </p:cNvPr>
          <p:cNvSpPr txBox="1"/>
          <p:nvPr/>
        </p:nvSpPr>
        <p:spPr>
          <a:xfrm>
            <a:off x="822960" y="1822314"/>
            <a:ext cx="1721457" cy="1498872"/>
          </a:xfrm>
          <a:prstGeom prst="rect">
            <a:avLst/>
          </a:prstGeom>
          <a:noFill/>
          <a:ln w="12700">
            <a:solidFill>
              <a:schemeClr val="accent1"/>
            </a:solidFill>
          </a:ln>
        </p:spPr>
        <p:txBody>
          <a:bodyPr wrap="square">
            <a:spAutoFit/>
          </a:bodyPr>
          <a:lstStyle/>
          <a:p>
            <a:pPr marL="457200" marR="0" lvl="0" indent="-457200" algn="l" defTabSz="685800" rtl="0" eaLnBrk="1" fontAlgn="auto" latinLnBrk="0" hangingPunct="1">
              <a:lnSpc>
                <a:spcPct val="90000"/>
              </a:lnSpc>
              <a:spcBef>
                <a:spcPts val="0"/>
              </a:spcBef>
              <a:spcAft>
                <a:spcPts val="150"/>
              </a:spcAft>
              <a:buClr>
                <a:srgbClr val="E48312"/>
              </a:buClr>
              <a:buSzPct val="100000"/>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3</a:t>
            </a:r>
          </a:p>
          <a:p>
            <a:pPr marL="457200" marR="0" lvl="0" indent="-457200" algn="l" defTabSz="685800" rtl="0" eaLnBrk="1" fontAlgn="auto" latinLnBrk="0" hangingPunct="1">
              <a:lnSpc>
                <a:spcPct val="90000"/>
              </a:lnSpc>
              <a:spcBef>
                <a:spcPts val="0"/>
              </a:spcBef>
              <a:spcAft>
                <a:spcPts val="150"/>
              </a:spcAft>
              <a:buClr>
                <a:srgbClr val="E48312"/>
              </a:buClr>
              <a:buSzPct val="100000"/>
              <a:buFont typeface="+mj-lt"/>
              <a:buAutoNum type="alphaLcPeriod"/>
              <a:tabLst/>
              <a:defRPr/>
            </a:pPr>
            <a:r>
              <a:rPr kumimoji="0" lang="en-US" sz="2400" b="1" i="0" u="none" strike="noStrike" kern="1200" cap="none" spc="0" normalizeH="0" baseline="0" noProof="0" dirty="0">
                <a:ln>
                  <a:noFill/>
                </a:ln>
                <a:solidFill>
                  <a:srgbClr val="000000"/>
                </a:solidFill>
                <a:effectLst/>
                <a:highlight>
                  <a:srgbClr val="FFFF00"/>
                </a:highlight>
                <a:uLnTx/>
                <a:uFillTx/>
                <a:latin typeface="Calibri" panose="020F0502020204030204"/>
                <a:ea typeface="+mn-ea"/>
                <a:cs typeface="+mn-cs"/>
              </a:rPr>
              <a:t>1.7</a:t>
            </a:r>
          </a:p>
          <a:p>
            <a:pPr marL="457200" marR="0" lvl="0" indent="-457200" algn="l" defTabSz="685800" rtl="0" eaLnBrk="1" fontAlgn="auto" latinLnBrk="0" hangingPunct="1">
              <a:lnSpc>
                <a:spcPct val="90000"/>
              </a:lnSpc>
              <a:spcBef>
                <a:spcPts val="0"/>
              </a:spcBef>
              <a:spcAft>
                <a:spcPts val="150"/>
              </a:spcAft>
              <a:buClr>
                <a:srgbClr val="E48312"/>
              </a:buClr>
              <a:buSzPct val="100000"/>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1.2</a:t>
            </a:r>
          </a:p>
          <a:p>
            <a:pPr marL="457200" marR="0" lvl="0" indent="-457200" algn="l" defTabSz="685800" rtl="0" eaLnBrk="1" fontAlgn="auto" latinLnBrk="0" hangingPunct="1">
              <a:lnSpc>
                <a:spcPct val="90000"/>
              </a:lnSpc>
              <a:spcBef>
                <a:spcPts val="0"/>
              </a:spcBef>
              <a:spcAft>
                <a:spcPts val="150"/>
              </a:spcAft>
              <a:buClr>
                <a:srgbClr val="E48312"/>
              </a:buClr>
              <a:buSzPct val="100000"/>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0.33</a:t>
            </a:r>
            <a:endParaRPr lang="en-US" dirty="0"/>
          </a:p>
        </p:txBody>
      </p:sp>
    </p:spTree>
    <p:extLst>
      <p:ext uri="{BB962C8B-B14F-4D97-AF65-F5344CB8AC3E}">
        <p14:creationId xmlns:p14="http://schemas.microsoft.com/office/powerpoint/2010/main" val="3626315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F6AB5AC-F5F0-4692-B140-0AA8EFC60E60}"/>
              </a:ext>
            </a:extLst>
          </p:cNvPr>
          <p:cNvSpPr txBox="1"/>
          <p:nvPr/>
        </p:nvSpPr>
        <p:spPr>
          <a:xfrm>
            <a:off x="241852" y="4368815"/>
            <a:ext cx="7335078" cy="276999"/>
          </a:xfrm>
          <a:prstGeom prst="rect">
            <a:avLst/>
          </a:prstGeom>
          <a:noFill/>
        </p:spPr>
        <p:txBody>
          <a:bodyPr wrap="square">
            <a:spAutoFit/>
          </a:bodyPr>
          <a:lstStyle/>
          <a:p>
            <a:r>
              <a:rPr lang="en-US" sz="1200" i="1" dirty="0">
                <a:solidFill>
                  <a:srgbClr val="333399"/>
                </a:solidFill>
              </a:rPr>
              <a:t>Domain: Surveillance and Epidemiologic Investigation (use of statistic in infection prevention)</a:t>
            </a:r>
          </a:p>
        </p:txBody>
      </p:sp>
      <p:sp>
        <p:nvSpPr>
          <p:cNvPr id="8" name="Title 3">
            <a:extLst>
              <a:ext uri="{FF2B5EF4-FFF2-40B4-BE49-F238E27FC236}">
                <a16:creationId xmlns:a16="http://schemas.microsoft.com/office/drawing/2014/main" id="{1E6088D7-C53E-5612-3CE1-EB6E2D4CE353}"/>
              </a:ext>
            </a:extLst>
          </p:cNvPr>
          <p:cNvSpPr>
            <a:spLocks noGrp="1"/>
          </p:cNvSpPr>
          <p:nvPr>
            <p:ph type="title"/>
          </p:nvPr>
        </p:nvSpPr>
        <p:spPr>
          <a:xfrm>
            <a:off x="610985" y="150435"/>
            <a:ext cx="7543800" cy="1024283"/>
          </a:xfrm>
          <a:solidFill>
            <a:srgbClr val="ECEFE9"/>
          </a:solidFill>
        </p:spPr>
        <p:txBody>
          <a:bodyPr anchor="t">
            <a:noAutofit/>
          </a:bodyPr>
          <a:lstStyle/>
          <a:p>
            <a:pPr algn="l">
              <a:lnSpc>
                <a:spcPct val="100000"/>
              </a:lnSpc>
            </a:pPr>
            <a:r>
              <a:rPr lang="en-US" sz="2200" b="1" dirty="0">
                <a:latin typeface="Calibri" panose="020F0502020204030204" pitchFamily="34" charset="0"/>
                <a:cs typeface="Calibri" panose="020F0502020204030204" pitchFamily="34" charset="0"/>
              </a:rPr>
              <a:t>Question 8- </a:t>
            </a:r>
            <a:br>
              <a:rPr lang="en-US" sz="2200" b="1" dirty="0">
                <a:latin typeface="Calibri" panose="020F0502020204030204" pitchFamily="34" charset="0"/>
                <a:cs typeface="Calibri" panose="020F0502020204030204" pitchFamily="34" charset="0"/>
              </a:rPr>
            </a:br>
            <a:r>
              <a:rPr lang="en-US" sz="2200" dirty="0">
                <a:latin typeface="Calibri" panose="020F0502020204030204" pitchFamily="34" charset="0"/>
                <a:cs typeface="Calibri" panose="020F0502020204030204" pitchFamily="34" charset="0"/>
              </a:rPr>
              <a:t>In</a:t>
            </a:r>
            <a:r>
              <a:rPr lang="en-US" sz="2200" b="1" dirty="0">
                <a:latin typeface="Calibri" panose="020F0502020204030204" pitchFamily="34" charset="0"/>
                <a:cs typeface="Calibri" panose="020F0502020204030204" pitchFamily="34" charset="0"/>
              </a:rPr>
              <a:t> </a:t>
            </a:r>
            <a:r>
              <a:rPr lang="en-US" sz="2200" dirty="0">
                <a:latin typeface="Calibri" panose="020F0502020204030204" pitchFamily="34" charset="0"/>
                <a:cs typeface="Calibri" panose="020F0502020204030204" pitchFamily="34" charset="0"/>
              </a:rPr>
              <a:t>a control chart,  what does the central line represents?</a:t>
            </a:r>
            <a:br>
              <a:rPr lang="en-US" sz="2200" dirty="0">
                <a:latin typeface="Calibri" panose="020F0502020204030204" pitchFamily="34" charset="0"/>
                <a:cs typeface="Calibri" panose="020F0502020204030204" pitchFamily="34" charset="0"/>
              </a:rPr>
            </a:br>
            <a:br>
              <a:rPr lang="en-US" sz="2200" dirty="0">
                <a:latin typeface="Calibri" panose="020F0502020204030204" pitchFamily="34" charset="0"/>
                <a:cs typeface="Calibri" panose="020F0502020204030204" pitchFamily="34" charset="0"/>
              </a:rPr>
            </a:br>
            <a:endParaRPr lang="en-US" sz="2200" dirty="0">
              <a:latin typeface="Calibri" panose="020F0502020204030204" pitchFamily="34" charset="0"/>
              <a:cs typeface="Calibri" panose="020F0502020204030204" pitchFamily="34" charset="0"/>
            </a:endParaRPr>
          </a:p>
        </p:txBody>
      </p:sp>
      <p:sp>
        <p:nvSpPr>
          <p:cNvPr id="9" name="Content Placeholder 4">
            <a:extLst>
              <a:ext uri="{FF2B5EF4-FFF2-40B4-BE49-F238E27FC236}">
                <a16:creationId xmlns:a16="http://schemas.microsoft.com/office/drawing/2014/main" id="{B8763999-6986-D187-FF7B-D4CC66872D8E}"/>
              </a:ext>
            </a:extLst>
          </p:cNvPr>
          <p:cNvSpPr>
            <a:spLocks noGrp="1"/>
          </p:cNvSpPr>
          <p:nvPr>
            <p:ph idx="1"/>
          </p:nvPr>
        </p:nvSpPr>
        <p:spPr>
          <a:xfrm>
            <a:off x="822325" y="1721940"/>
            <a:ext cx="3246092" cy="2532008"/>
          </a:xfrm>
          <a:ln>
            <a:solidFill>
              <a:schemeClr val="bg1">
                <a:lumMod val="85000"/>
              </a:schemeClr>
            </a:solidFill>
          </a:ln>
        </p:spPr>
        <p:txBody>
          <a:bodyPr>
            <a:noAutofit/>
          </a:bodyPr>
          <a:lstStyle/>
          <a:p>
            <a:pPr marL="457200" indent="-457200">
              <a:lnSpc>
                <a:spcPct val="100000"/>
              </a:lnSpc>
              <a:spcBef>
                <a:spcPts val="0"/>
              </a:spcBef>
              <a:spcAft>
                <a:spcPts val="0"/>
              </a:spcAft>
              <a:buFont typeface="+mj-lt"/>
              <a:buAutoNum type="alphaLcPeriod"/>
            </a:pPr>
            <a:r>
              <a:rPr lang="en-US" sz="2400" dirty="0">
                <a:solidFill>
                  <a:schemeClr val="tx1"/>
                </a:solidFill>
              </a:rPr>
              <a:t>Lower limit of data</a:t>
            </a:r>
          </a:p>
          <a:p>
            <a:pPr marL="457200" indent="-457200">
              <a:lnSpc>
                <a:spcPct val="100000"/>
              </a:lnSpc>
              <a:spcBef>
                <a:spcPts val="0"/>
              </a:spcBef>
              <a:spcAft>
                <a:spcPts val="0"/>
              </a:spcAft>
              <a:buFont typeface="+mj-lt"/>
              <a:buAutoNum type="alphaLcPeriod"/>
            </a:pPr>
            <a:r>
              <a:rPr lang="en-US" sz="2400" dirty="0">
                <a:solidFill>
                  <a:schemeClr val="tx1"/>
                </a:solidFill>
              </a:rPr>
              <a:t>Count/rate</a:t>
            </a:r>
          </a:p>
          <a:p>
            <a:pPr marL="457200" indent="-457200">
              <a:lnSpc>
                <a:spcPct val="100000"/>
              </a:lnSpc>
              <a:spcBef>
                <a:spcPts val="0"/>
              </a:spcBef>
              <a:spcAft>
                <a:spcPts val="0"/>
              </a:spcAft>
              <a:buFont typeface="+mj-lt"/>
              <a:buAutoNum type="alphaLcPeriod"/>
            </a:pPr>
            <a:r>
              <a:rPr lang="en-US" sz="2400" dirty="0">
                <a:solidFill>
                  <a:schemeClr val="tx1"/>
                </a:solidFill>
              </a:rPr>
              <a:t>Time period</a:t>
            </a:r>
          </a:p>
          <a:p>
            <a:pPr marL="457200" indent="-457200">
              <a:lnSpc>
                <a:spcPct val="100000"/>
              </a:lnSpc>
              <a:spcBef>
                <a:spcPts val="0"/>
              </a:spcBef>
              <a:spcAft>
                <a:spcPts val="0"/>
              </a:spcAft>
              <a:buFont typeface="+mj-lt"/>
              <a:buAutoNum type="alphaLcPeriod"/>
            </a:pPr>
            <a:r>
              <a:rPr lang="en-US" sz="2400" dirty="0">
                <a:solidFill>
                  <a:schemeClr val="tx1"/>
                </a:solidFill>
              </a:rPr>
              <a:t>Average data points</a:t>
            </a:r>
          </a:p>
        </p:txBody>
      </p:sp>
      <p:sp>
        <p:nvSpPr>
          <p:cNvPr id="10" name="TextBox 9">
            <a:extLst>
              <a:ext uri="{FF2B5EF4-FFF2-40B4-BE49-F238E27FC236}">
                <a16:creationId xmlns:a16="http://schemas.microsoft.com/office/drawing/2014/main" id="{55CAD70A-3C4A-2F55-19F8-5B60637E9A7F}"/>
              </a:ext>
            </a:extLst>
          </p:cNvPr>
          <p:cNvSpPr txBox="1"/>
          <p:nvPr/>
        </p:nvSpPr>
        <p:spPr>
          <a:xfrm>
            <a:off x="5228705" y="1704712"/>
            <a:ext cx="2926080" cy="2031325"/>
          </a:xfrm>
          <a:prstGeom prst="rect">
            <a:avLst/>
          </a:prstGeom>
          <a:noFill/>
          <a:ln w="3175">
            <a:solidFill>
              <a:srgbClr val="FFC000"/>
            </a:solidFill>
          </a:ln>
        </p:spPr>
        <p:txBody>
          <a:bodyPr wrap="square" rtlCol="0">
            <a:spAutoFit/>
          </a:bodyPr>
          <a:lstStyle/>
          <a:p>
            <a:r>
              <a:rPr lang="en-US" dirty="0">
                <a:solidFill>
                  <a:srgbClr val="333399"/>
                </a:solidFill>
              </a:rPr>
              <a:t>Focus: </a:t>
            </a:r>
          </a:p>
          <a:p>
            <a:pPr marL="285750" indent="-285750">
              <a:buFontTx/>
              <a:buChar char="-"/>
            </a:pPr>
            <a:r>
              <a:rPr lang="en-US" dirty="0">
                <a:solidFill>
                  <a:srgbClr val="333399"/>
                </a:solidFill>
              </a:rPr>
              <a:t>what I know about the topic</a:t>
            </a:r>
          </a:p>
          <a:p>
            <a:pPr marL="285750" indent="-285750">
              <a:buFontTx/>
              <a:buChar char="-"/>
            </a:pPr>
            <a:r>
              <a:rPr lang="en-US" dirty="0">
                <a:solidFill>
                  <a:srgbClr val="333399"/>
                </a:solidFill>
              </a:rPr>
              <a:t>Read the whole question and choices</a:t>
            </a:r>
          </a:p>
          <a:p>
            <a:pPr marL="285750" indent="-285750">
              <a:buFontTx/>
              <a:buChar char="-"/>
            </a:pPr>
            <a:r>
              <a:rPr lang="en-US" dirty="0">
                <a:solidFill>
                  <a:srgbClr val="333399"/>
                </a:solidFill>
              </a:rPr>
              <a:t>Eliminate choice(s) clearly wrong </a:t>
            </a:r>
          </a:p>
        </p:txBody>
      </p:sp>
    </p:spTree>
    <p:extLst>
      <p:ext uri="{BB962C8B-B14F-4D97-AF65-F5344CB8AC3E}">
        <p14:creationId xmlns:p14="http://schemas.microsoft.com/office/powerpoint/2010/main" val="4115467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016E1-77B3-EA71-648B-DDD566225306}"/>
              </a:ext>
            </a:extLst>
          </p:cNvPr>
          <p:cNvSpPr>
            <a:spLocks noGrp="1"/>
          </p:cNvSpPr>
          <p:nvPr>
            <p:ph type="title"/>
          </p:nvPr>
        </p:nvSpPr>
        <p:spPr>
          <a:xfrm>
            <a:off x="822960" y="214953"/>
            <a:ext cx="3749040" cy="757636"/>
          </a:xfrm>
        </p:spPr>
        <p:txBody>
          <a:bodyPr>
            <a:noAutofit/>
          </a:bodyPr>
          <a:lstStyle/>
          <a:p>
            <a:r>
              <a:rPr lang="en-US" sz="2800" b="1" u="sng" dirty="0"/>
              <a:t>Q8 correct answer</a:t>
            </a:r>
          </a:p>
        </p:txBody>
      </p:sp>
      <p:sp>
        <p:nvSpPr>
          <p:cNvPr id="4" name="Content Placeholder 2">
            <a:extLst>
              <a:ext uri="{FF2B5EF4-FFF2-40B4-BE49-F238E27FC236}">
                <a16:creationId xmlns:a16="http://schemas.microsoft.com/office/drawing/2014/main" id="{4F68EFF0-6876-9F47-2A19-2105C57CDFB1}"/>
              </a:ext>
            </a:extLst>
          </p:cNvPr>
          <p:cNvSpPr txBox="1">
            <a:spLocks/>
          </p:cNvSpPr>
          <p:nvPr/>
        </p:nvSpPr>
        <p:spPr>
          <a:xfrm>
            <a:off x="3670852" y="1086678"/>
            <a:ext cx="5115339" cy="3627285"/>
          </a:xfrm>
          <a:prstGeom prst="rect">
            <a:avLst/>
          </a:prstGeom>
          <a:solidFill>
            <a:schemeClr val="bg1">
              <a:lumMod val="95000"/>
            </a:schemeClr>
          </a:solidFill>
          <a:ln>
            <a:solidFill>
              <a:schemeClr val="accent1"/>
            </a:solidFill>
          </a:ln>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lnSpc>
                <a:spcPct val="100000"/>
              </a:lnSpc>
              <a:spcBef>
                <a:spcPts val="0"/>
              </a:spcBef>
              <a:spcAft>
                <a:spcPts val="0"/>
              </a:spcAft>
              <a:buFont typeface="Calibri" panose="020F0502020204030204" pitchFamily="34" charset="0"/>
              <a:buNone/>
            </a:pPr>
            <a:r>
              <a:rPr lang="en-US" sz="1600" b="1" dirty="0">
                <a:solidFill>
                  <a:srgbClr val="333399"/>
                </a:solidFill>
                <a:latin typeface="Times New Roman" panose="02020603050405020304" pitchFamily="18" charset="0"/>
                <a:cs typeface="Times New Roman" panose="02020603050405020304" pitchFamily="18" charset="0"/>
              </a:rPr>
              <a:t>Definition/rationale:</a:t>
            </a:r>
          </a:p>
          <a:p>
            <a:pPr marL="0" indent="0">
              <a:lnSpc>
                <a:spcPct val="100000"/>
              </a:lnSpc>
              <a:spcBef>
                <a:spcPts val="0"/>
              </a:spcBef>
              <a:spcAft>
                <a:spcPts val="0"/>
              </a:spcAft>
              <a:buFont typeface="Calibri" panose="020F0502020204030204" pitchFamily="34" charset="0"/>
              <a:buNone/>
            </a:pPr>
            <a:r>
              <a:rPr lang="en-US" sz="1600" dirty="0">
                <a:solidFill>
                  <a:srgbClr val="333399"/>
                </a:solidFill>
                <a:latin typeface="Times New Roman" panose="02020603050405020304" pitchFamily="18" charset="0"/>
                <a:cs typeface="Times New Roman" panose="02020603050405020304" pitchFamily="18" charset="0"/>
              </a:rPr>
              <a:t> </a:t>
            </a:r>
            <a:r>
              <a:rPr lang="en-US" sz="1700" dirty="0">
                <a:solidFill>
                  <a:schemeClr val="tx1"/>
                </a:solidFill>
                <a:latin typeface="Times New Roman" panose="02020603050405020304" pitchFamily="18" charset="0"/>
                <a:cs typeface="Times New Roman" panose="02020603050405020304" pitchFamily="18" charset="0"/>
              </a:rPr>
              <a:t>A control chart will help to monitor, control, and improve process performance over time by studying variation and its source. Data are plotted in time order. A control chart always has a central line for the average, an upper line for the upper control limit, and a lower line for the lower control limit. These lines are determined from historical data.</a:t>
            </a:r>
          </a:p>
          <a:p>
            <a:pPr marL="0" indent="0">
              <a:lnSpc>
                <a:spcPct val="100000"/>
              </a:lnSpc>
              <a:spcBef>
                <a:spcPts val="0"/>
              </a:spcBef>
              <a:spcAft>
                <a:spcPts val="0"/>
              </a:spcAft>
              <a:buFont typeface="Calibri" panose="020F0502020204030204" pitchFamily="34" charset="0"/>
              <a:buNone/>
            </a:pPr>
            <a:endParaRPr lang="en-US" sz="1700" dirty="0">
              <a:solidFill>
                <a:schemeClr val="tx1"/>
              </a:solidFill>
              <a:latin typeface="Times New Roman" panose="02020603050405020304" pitchFamily="18" charset="0"/>
              <a:cs typeface="Times New Roman" panose="02020603050405020304" pitchFamily="18" charset="0"/>
            </a:endParaRPr>
          </a:p>
          <a:p>
            <a:pPr marL="0" indent="0">
              <a:lnSpc>
                <a:spcPct val="100000"/>
              </a:lnSpc>
              <a:spcBef>
                <a:spcPts val="0"/>
              </a:spcBef>
              <a:spcAft>
                <a:spcPts val="0"/>
              </a:spcAft>
              <a:buFont typeface="Calibri" panose="020F0502020204030204" pitchFamily="34" charset="0"/>
              <a:buNone/>
            </a:pPr>
            <a:endParaRPr lang="en-US" sz="1600" dirty="0">
              <a:solidFill>
                <a:srgbClr val="333399"/>
              </a:solidFill>
              <a:latin typeface="Times New Roman" panose="02020603050405020304" pitchFamily="18" charset="0"/>
              <a:cs typeface="Times New Roman" panose="02020603050405020304" pitchFamily="18" charset="0"/>
            </a:endParaRPr>
          </a:p>
          <a:p>
            <a:pPr marL="0" indent="0">
              <a:lnSpc>
                <a:spcPct val="100000"/>
              </a:lnSpc>
              <a:spcBef>
                <a:spcPts val="0"/>
              </a:spcBef>
              <a:spcAft>
                <a:spcPts val="0"/>
              </a:spcAft>
              <a:buFont typeface="Calibri" panose="020F0502020204030204" pitchFamily="34" charset="0"/>
              <a:buNone/>
            </a:pPr>
            <a:endParaRPr lang="en-US" sz="1600" dirty="0">
              <a:solidFill>
                <a:srgbClr val="333399"/>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344EE648-BEDA-DD9B-CEF2-04FC36D4394D}"/>
              </a:ext>
            </a:extLst>
          </p:cNvPr>
          <p:cNvSpPr txBox="1"/>
          <p:nvPr/>
        </p:nvSpPr>
        <p:spPr>
          <a:xfrm>
            <a:off x="708148" y="1454787"/>
            <a:ext cx="2763922" cy="2308324"/>
          </a:xfrm>
          <a:prstGeom prst="rect">
            <a:avLst/>
          </a:prstGeom>
          <a:noFill/>
          <a:ln w="12700">
            <a:solidFill>
              <a:schemeClr val="bg1">
                <a:lumMod val="75000"/>
              </a:schemeClr>
            </a:solidFill>
          </a:ln>
        </p:spPr>
        <p:txBody>
          <a:bodyPr wrap="square">
            <a:spAutoFit/>
          </a:bodyPr>
          <a:lstStyle/>
          <a:p>
            <a:pPr marL="457200" marR="0" lvl="0" indent="-457200" algn="l" defTabSz="685800" rtl="0" eaLnBrk="1" fontAlgn="auto" latinLnBrk="0" hangingPunct="1">
              <a:lnSpc>
                <a:spcPct val="100000"/>
              </a:lnSpc>
              <a:spcBef>
                <a:spcPts val="0"/>
              </a:spcBef>
              <a:spcAft>
                <a:spcPts val="0"/>
              </a:spcAft>
              <a:buClr>
                <a:srgbClr val="E48312"/>
              </a:buClr>
              <a:buSzPct val="100000"/>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Lower limit of data</a:t>
            </a:r>
          </a:p>
          <a:p>
            <a:pPr marL="457200" marR="0" lvl="0" indent="-457200" algn="l" defTabSz="685800" rtl="0" eaLnBrk="1" fontAlgn="auto" latinLnBrk="0" hangingPunct="1">
              <a:lnSpc>
                <a:spcPct val="100000"/>
              </a:lnSpc>
              <a:spcBef>
                <a:spcPts val="0"/>
              </a:spcBef>
              <a:spcAft>
                <a:spcPts val="0"/>
              </a:spcAft>
              <a:buClr>
                <a:srgbClr val="E48312"/>
              </a:buClr>
              <a:buSzPct val="100000"/>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Count/rate</a:t>
            </a:r>
          </a:p>
          <a:p>
            <a:pPr marL="457200" marR="0" lvl="0" indent="-457200" algn="l" defTabSz="685800" rtl="0" eaLnBrk="1" fontAlgn="auto" latinLnBrk="0" hangingPunct="1">
              <a:lnSpc>
                <a:spcPct val="100000"/>
              </a:lnSpc>
              <a:spcBef>
                <a:spcPts val="0"/>
              </a:spcBef>
              <a:spcAft>
                <a:spcPts val="0"/>
              </a:spcAft>
              <a:buClr>
                <a:srgbClr val="E48312"/>
              </a:buClr>
              <a:buSzPct val="100000"/>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Time period</a:t>
            </a:r>
          </a:p>
          <a:p>
            <a:pPr marL="457200" marR="0" lvl="0" indent="-457200" algn="l" defTabSz="685800" rtl="0" eaLnBrk="1" fontAlgn="auto" latinLnBrk="0" hangingPunct="1">
              <a:lnSpc>
                <a:spcPct val="100000"/>
              </a:lnSpc>
              <a:spcBef>
                <a:spcPts val="0"/>
              </a:spcBef>
              <a:spcAft>
                <a:spcPts val="0"/>
              </a:spcAft>
              <a:buClr>
                <a:srgbClr val="E48312"/>
              </a:buClr>
              <a:buSzPct val="100000"/>
              <a:buFont typeface="+mj-lt"/>
              <a:buAutoNum type="alphaLcPeriod"/>
              <a:tabLst/>
              <a:defRPr/>
            </a:pPr>
            <a:r>
              <a:rPr kumimoji="0" lang="en-US" sz="2400" b="1" i="0" u="none" strike="noStrike" kern="1200" cap="none" spc="0" normalizeH="0" baseline="0" noProof="0" dirty="0">
                <a:ln>
                  <a:noFill/>
                </a:ln>
                <a:solidFill>
                  <a:srgbClr val="000000"/>
                </a:solidFill>
                <a:effectLst/>
                <a:highlight>
                  <a:srgbClr val="FFFF00"/>
                </a:highlight>
                <a:uLnTx/>
                <a:uFillTx/>
                <a:latin typeface="Calibri" panose="020F0502020204030204"/>
                <a:ea typeface="+mn-ea"/>
                <a:cs typeface="+mn-cs"/>
              </a:rPr>
              <a:t>Average data points</a:t>
            </a:r>
            <a:endParaRPr kumimoji="0" lang="en-US" sz="2400" b="1" i="0" u="none" strike="noStrike" kern="1200" cap="none" spc="0" normalizeH="0" baseline="0" noProof="0" dirty="0">
              <a:ln>
                <a:noFill/>
              </a:ln>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C12B3055-6714-2185-9099-078C49B832F9}"/>
              </a:ext>
            </a:extLst>
          </p:cNvPr>
          <p:cNvPicPr>
            <a:picLocks noChangeAspect="1"/>
          </p:cNvPicPr>
          <p:nvPr/>
        </p:nvPicPr>
        <p:blipFill>
          <a:blip r:embed="rId3"/>
          <a:stretch>
            <a:fillRect/>
          </a:stretch>
        </p:blipFill>
        <p:spPr>
          <a:xfrm>
            <a:off x="5047346" y="3154017"/>
            <a:ext cx="2744931" cy="1559947"/>
          </a:xfrm>
          <a:prstGeom prst="rect">
            <a:avLst/>
          </a:prstGeom>
        </p:spPr>
      </p:pic>
    </p:spTree>
    <p:extLst>
      <p:ext uri="{BB962C8B-B14F-4D97-AF65-F5344CB8AC3E}">
        <p14:creationId xmlns:p14="http://schemas.microsoft.com/office/powerpoint/2010/main" val="551153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5BE56E-0264-5F1C-CAB6-958DDD3BA21C}"/>
              </a:ext>
            </a:extLst>
          </p:cNvPr>
          <p:cNvSpPr>
            <a:spLocks noGrp="1"/>
          </p:cNvSpPr>
          <p:nvPr>
            <p:ph type="title"/>
          </p:nvPr>
        </p:nvSpPr>
        <p:spPr>
          <a:xfrm>
            <a:off x="822325" y="214313"/>
            <a:ext cx="7543800" cy="1040909"/>
          </a:xfrm>
          <a:solidFill>
            <a:srgbClr val="ECEFE9"/>
          </a:solidFill>
        </p:spPr>
        <p:txBody>
          <a:bodyPr anchor="t">
            <a:noAutofit/>
          </a:bodyPr>
          <a:lstStyle/>
          <a:p>
            <a:pPr algn="l">
              <a:lnSpc>
                <a:spcPct val="100000"/>
              </a:lnSpc>
            </a:pPr>
            <a:r>
              <a:rPr lang="en-US" sz="2400" b="1" dirty="0">
                <a:latin typeface="Times New Roman" panose="02020603050405020304" pitchFamily="18" charset="0"/>
                <a:cs typeface="Times New Roman" panose="02020603050405020304" pitchFamily="18" charset="0"/>
              </a:rPr>
              <a:t>Question 9 –</a:t>
            </a:r>
            <a:br>
              <a:rPr lang="en-US" sz="2400" b="1"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An example of active learning is:</a:t>
            </a:r>
          </a:p>
        </p:txBody>
      </p:sp>
      <p:sp>
        <p:nvSpPr>
          <p:cNvPr id="5" name="Content Placeholder 4">
            <a:extLst>
              <a:ext uri="{FF2B5EF4-FFF2-40B4-BE49-F238E27FC236}">
                <a16:creationId xmlns:a16="http://schemas.microsoft.com/office/drawing/2014/main" id="{14FDCE40-F30D-9C62-6333-473659F48F54}"/>
              </a:ext>
            </a:extLst>
          </p:cNvPr>
          <p:cNvSpPr txBox="1">
            <a:spLocks/>
          </p:cNvSpPr>
          <p:nvPr/>
        </p:nvSpPr>
        <p:spPr>
          <a:xfrm>
            <a:off x="822324" y="1721939"/>
            <a:ext cx="3312353" cy="2319973"/>
          </a:xfrm>
          <a:prstGeom prst="rect">
            <a:avLst/>
          </a:prstGeom>
          <a:ln w="12700">
            <a:solidFill>
              <a:schemeClr val="bg1">
                <a:lumMod val="75000"/>
              </a:schemeClr>
            </a:solidFill>
          </a:ln>
        </p:spPr>
        <p:txBody>
          <a:bodyPr vert="horz" lIns="0" tIns="45720" rIns="0" bIns="45720" rtlCol="0">
            <a:no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457200" indent="-457200">
              <a:lnSpc>
                <a:spcPct val="100000"/>
              </a:lnSpc>
              <a:spcBef>
                <a:spcPts val="0"/>
              </a:spcBef>
              <a:buFont typeface="+mj-lt"/>
              <a:buAutoNum type="alphaLcPeriod"/>
            </a:pPr>
            <a:r>
              <a:rPr lang="en-US" sz="2200" dirty="0">
                <a:solidFill>
                  <a:schemeClr val="tx1"/>
                </a:solidFill>
              </a:rPr>
              <a:t>Analyzing a case study</a:t>
            </a:r>
          </a:p>
          <a:p>
            <a:pPr marL="457200" indent="-457200">
              <a:lnSpc>
                <a:spcPct val="100000"/>
              </a:lnSpc>
              <a:spcBef>
                <a:spcPts val="0"/>
              </a:spcBef>
              <a:buFont typeface="+mj-lt"/>
              <a:buAutoNum type="alphaLcPeriod"/>
            </a:pPr>
            <a:r>
              <a:rPr lang="en-US" sz="2200" dirty="0">
                <a:solidFill>
                  <a:schemeClr val="tx1"/>
                </a:solidFill>
              </a:rPr>
              <a:t>Reading a text</a:t>
            </a:r>
          </a:p>
          <a:p>
            <a:pPr marL="457200" indent="-457200">
              <a:lnSpc>
                <a:spcPct val="100000"/>
              </a:lnSpc>
              <a:spcBef>
                <a:spcPts val="0"/>
              </a:spcBef>
              <a:buFont typeface="+mj-lt"/>
              <a:buAutoNum type="alphaLcPeriod"/>
            </a:pPr>
            <a:r>
              <a:rPr lang="en-US" sz="2200" dirty="0">
                <a:solidFill>
                  <a:schemeClr val="tx1"/>
                </a:solidFill>
              </a:rPr>
              <a:t>Attending a lecture</a:t>
            </a:r>
          </a:p>
          <a:p>
            <a:pPr marL="457200" indent="-457200">
              <a:lnSpc>
                <a:spcPct val="100000"/>
              </a:lnSpc>
              <a:spcBef>
                <a:spcPts val="0"/>
              </a:spcBef>
              <a:buFont typeface="+mj-lt"/>
              <a:buAutoNum type="alphaLcPeriod"/>
            </a:pPr>
            <a:r>
              <a:rPr lang="en-US" sz="2200" dirty="0">
                <a:solidFill>
                  <a:schemeClr val="tx1"/>
                </a:solidFill>
              </a:rPr>
              <a:t>Listening to an audiotape</a:t>
            </a:r>
          </a:p>
        </p:txBody>
      </p:sp>
      <p:sp>
        <p:nvSpPr>
          <p:cNvPr id="10" name="TextBox 9">
            <a:extLst>
              <a:ext uri="{FF2B5EF4-FFF2-40B4-BE49-F238E27FC236}">
                <a16:creationId xmlns:a16="http://schemas.microsoft.com/office/drawing/2014/main" id="{DB4D1348-255C-9839-A4FF-0F3E993F442C}"/>
              </a:ext>
            </a:extLst>
          </p:cNvPr>
          <p:cNvSpPr txBox="1"/>
          <p:nvPr/>
        </p:nvSpPr>
        <p:spPr>
          <a:xfrm>
            <a:off x="5493245" y="1704712"/>
            <a:ext cx="2661540" cy="2031325"/>
          </a:xfrm>
          <a:prstGeom prst="rect">
            <a:avLst/>
          </a:prstGeom>
          <a:noFill/>
          <a:ln w="3175">
            <a:solidFill>
              <a:srgbClr val="FFC000"/>
            </a:solidFill>
          </a:ln>
        </p:spPr>
        <p:txBody>
          <a:bodyPr wrap="square" rtlCol="0">
            <a:spAutoFit/>
          </a:bodyPr>
          <a:lstStyle/>
          <a:p>
            <a:r>
              <a:rPr lang="en-US" dirty="0">
                <a:solidFill>
                  <a:srgbClr val="333399"/>
                </a:solidFill>
              </a:rPr>
              <a:t>Focus: </a:t>
            </a:r>
          </a:p>
          <a:p>
            <a:pPr marL="285750" indent="-285750">
              <a:buFontTx/>
              <a:buChar char="-"/>
            </a:pPr>
            <a:r>
              <a:rPr lang="en-US" dirty="0">
                <a:solidFill>
                  <a:srgbClr val="333399"/>
                </a:solidFill>
              </a:rPr>
              <a:t>what I know about the topic</a:t>
            </a:r>
          </a:p>
          <a:p>
            <a:pPr marL="285750" indent="-285750">
              <a:buFontTx/>
              <a:buChar char="-"/>
            </a:pPr>
            <a:r>
              <a:rPr lang="en-US" dirty="0">
                <a:solidFill>
                  <a:srgbClr val="333399"/>
                </a:solidFill>
              </a:rPr>
              <a:t>Read the whole question and choices</a:t>
            </a:r>
          </a:p>
          <a:p>
            <a:pPr marL="285750" indent="-285750">
              <a:buFontTx/>
              <a:buChar char="-"/>
            </a:pPr>
            <a:r>
              <a:rPr lang="en-US" dirty="0">
                <a:solidFill>
                  <a:srgbClr val="333399"/>
                </a:solidFill>
              </a:rPr>
              <a:t>Eliminate choice(s) clearly wrong </a:t>
            </a:r>
          </a:p>
        </p:txBody>
      </p:sp>
      <p:sp>
        <p:nvSpPr>
          <p:cNvPr id="2" name="TextBox 1">
            <a:extLst>
              <a:ext uri="{FF2B5EF4-FFF2-40B4-BE49-F238E27FC236}">
                <a16:creationId xmlns:a16="http://schemas.microsoft.com/office/drawing/2014/main" id="{5CBB2E8F-1E79-95B7-3964-19C02EC97327}"/>
              </a:ext>
            </a:extLst>
          </p:cNvPr>
          <p:cNvSpPr txBox="1"/>
          <p:nvPr/>
        </p:nvSpPr>
        <p:spPr>
          <a:xfrm>
            <a:off x="241852" y="4368815"/>
            <a:ext cx="7335078" cy="276999"/>
          </a:xfrm>
          <a:prstGeom prst="rect">
            <a:avLst/>
          </a:prstGeom>
          <a:noFill/>
        </p:spPr>
        <p:txBody>
          <a:bodyPr wrap="square">
            <a:spAutoFit/>
          </a:bodyPr>
          <a:lstStyle/>
          <a:p>
            <a:r>
              <a:rPr lang="en-US" sz="1200" i="1" dirty="0">
                <a:solidFill>
                  <a:srgbClr val="333399"/>
                </a:solidFill>
              </a:rPr>
              <a:t>Domain: Education and research</a:t>
            </a:r>
          </a:p>
        </p:txBody>
      </p:sp>
    </p:spTree>
    <p:extLst>
      <p:ext uri="{BB962C8B-B14F-4D97-AF65-F5344CB8AC3E}">
        <p14:creationId xmlns:p14="http://schemas.microsoft.com/office/powerpoint/2010/main" val="1448308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016E1-77B3-EA71-648B-DDD566225306}"/>
              </a:ext>
            </a:extLst>
          </p:cNvPr>
          <p:cNvSpPr>
            <a:spLocks noGrp="1"/>
          </p:cNvSpPr>
          <p:nvPr>
            <p:ph type="title"/>
          </p:nvPr>
        </p:nvSpPr>
        <p:spPr>
          <a:xfrm>
            <a:off x="822959" y="214953"/>
            <a:ext cx="6850049" cy="757636"/>
          </a:xfrm>
        </p:spPr>
        <p:txBody>
          <a:bodyPr>
            <a:noAutofit/>
          </a:bodyPr>
          <a:lstStyle/>
          <a:p>
            <a:r>
              <a:rPr lang="en-US" sz="2800" b="1" u="sng" dirty="0">
                <a:latin typeface="+mn-lt"/>
              </a:rPr>
              <a:t>Q9 correct answer</a:t>
            </a:r>
          </a:p>
        </p:txBody>
      </p:sp>
      <p:sp>
        <p:nvSpPr>
          <p:cNvPr id="4" name="Content Placeholder 2">
            <a:extLst>
              <a:ext uri="{FF2B5EF4-FFF2-40B4-BE49-F238E27FC236}">
                <a16:creationId xmlns:a16="http://schemas.microsoft.com/office/drawing/2014/main" id="{4F68EFF0-6876-9F47-2A19-2105C57CDFB1}"/>
              </a:ext>
            </a:extLst>
          </p:cNvPr>
          <p:cNvSpPr txBox="1">
            <a:spLocks/>
          </p:cNvSpPr>
          <p:nvPr/>
        </p:nvSpPr>
        <p:spPr>
          <a:xfrm>
            <a:off x="4068417" y="1460921"/>
            <a:ext cx="4412974" cy="3203844"/>
          </a:xfrm>
          <a:prstGeom prst="rect">
            <a:avLst/>
          </a:prstGeom>
          <a:solidFill>
            <a:schemeClr val="bg1">
              <a:lumMod val="95000"/>
            </a:schemeClr>
          </a:solidFill>
          <a:ln>
            <a:solidFill>
              <a:srgbClr val="FFC000"/>
            </a:solidFill>
          </a:ln>
        </p:spPr>
        <p:txBody>
          <a:bodyPr vert="horz" lIns="0" tIns="45720" rIns="0" bIns="45720" rtlCol="0">
            <a:no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lnSpc>
                <a:spcPct val="100000"/>
              </a:lnSpc>
              <a:spcBef>
                <a:spcPts val="0"/>
              </a:spcBef>
              <a:spcAft>
                <a:spcPts val="0"/>
              </a:spcAft>
              <a:buFont typeface="Calibri" panose="020F0502020204030204" pitchFamily="34" charset="0"/>
              <a:buNone/>
            </a:pPr>
            <a:r>
              <a:rPr lang="en-US" sz="1800" b="1" dirty="0">
                <a:solidFill>
                  <a:srgbClr val="333399"/>
                </a:solidFill>
                <a:latin typeface="Times New Roman" panose="02020603050405020304" pitchFamily="18" charset="0"/>
                <a:cs typeface="Times New Roman" panose="02020603050405020304" pitchFamily="18" charset="0"/>
              </a:rPr>
              <a:t>Definition/rationale:</a:t>
            </a:r>
          </a:p>
          <a:p>
            <a:pPr marL="0" indent="0">
              <a:lnSpc>
                <a:spcPct val="100000"/>
              </a:lnSpc>
              <a:spcBef>
                <a:spcPts val="0"/>
              </a:spcBef>
              <a:spcAft>
                <a:spcPts val="0"/>
              </a:spcAft>
              <a:buFont typeface="Calibri" panose="020F0502020204030204" pitchFamily="34" charset="0"/>
              <a:buNone/>
            </a:pPr>
            <a:r>
              <a:rPr lang="en-US" sz="1800" dirty="0">
                <a:solidFill>
                  <a:schemeClr val="tx1"/>
                </a:solidFill>
                <a:latin typeface="Times New Roman" panose="02020603050405020304" pitchFamily="18" charset="0"/>
                <a:cs typeface="Times New Roman" panose="02020603050405020304" pitchFamily="18" charset="0"/>
              </a:rPr>
              <a:t>Active learning requires participation on the part of the learner so that the learner is thinking and doing as part of the learning process rather than passively receiving information, such as occurs when listening to a lecture, reading a text, or listening to an audiotape. Examples of active learning include debating, producing multimedia presentations, and problem-solving activities. </a:t>
            </a:r>
          </a:p>
          <a:p>
            <a:pPr marL="0" indent="0">
              <a:lnSpc>
                <a:spcPct val="100000"/>
              </a:lnSpc>
              <a:spcBef>
                <a:spcPts val="0"/>
              </a:spcBef>
              <a:spcAft>
                <a:spcPts val="0"/>
              </a:spcAft>
              <a:buFont typeface="Calibri" panose="020F0502020204030204" pitchFamily="34" charset="0"/>
              <a:buNone/>
            </a:pPr>
            <a:endParaRPr lang="en-US" sz="1800" dirty="0">
              <a:solidFill>
                <a:schemeClr val="tx1"/>
              </a:solidFill>
              <a:latin typeface="Times New Roman" panose="02020603050405020304" pitchFamily="18" charset="0"/>
              <a:cs typeface="Times New Roman" panose="02020603050405020304" pitchFamily="18" charset="0"/>
            </a:endParaRPr>
          </a:p>
          <a:p>
            <a:pPr marL="0" indent="0">
              <a:lnSpc>
                <a:spcPct val="100000"/>
              </a:lnSpc>
              <a:spcBef>
                <a:spcPts val="0"/>
              </a:spcBef>
              <a:spcAft>
                <a:spcPts val="0"/>
              </a:spcAft>
              <a:buFont typeface="Calibri" panose="020F0502020204030204" pitchFamily="34" charset="0"/>
              <a:buNone/>
            </a:pPr>
            <a:endParaRPr lang="en-US" sz="1800" dirty="0">
              <a:solidFill>
                <a:srgbClr val="333399"/>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8D64FE71-0E54-9B6E-E10E-A4D4B6A8AD77}"/>
              </a:ext>
            </a:extLst>
          </p:cNvPr>
          <p:cNvSpPr txBox="1"/>
          <p:nvPr/>
        </p:nvSpPr>
        <p:spPr>
          <a:xfrm>
            <a:off x="569843" y="1910091"/>
            <a:ext cx="3162571" cy="2308324"/>
          </a:xfrm>
          <a:prstGeom prst="rect">
            <a:avLst/>
          </a:prstGeom>
          <a:noFill/>
          <a:ln w="12700">
            <a:solidFill>
              <a:schemeClr val="bg1">
                <a:lumMod val="65000"/>
              </a:schemeClr>
            </a:solidFill>
          </a:ln>
        </p:spPr>
        <p:txBody>
          <a:bodyPr wrap="square">
            <a:spAutoFit/>
          </a:bodyPr>
          <a:lstStyle/>
          <a:p>
            <a:pPr marL="457200" marR="0" lvl="0" indent="-457200" algn="l" defTabSz="457200" rtl="0" eaLnBrk="1" fontAlgn="auto" latinLnBrk="0" hangingPunct="1">
              <a:lnSpc>
                <a:spcPct val="100000"/>
              </a:lnSpc>
              <a:spcBef>
                <a:spcPts val="0"/>
              </a:spcBef>
              <a:spcAft>
                <a:spcPts val="0"/>
              </a:spcAft>
              <a:buClr>
                <a:srgbClr val="FFC000"/>
              </a:buClr>
              <a:buSzTx/>
              <a:buFont typeface="+mj-lt"/>
              <a:buAutoNum type="alphaLcPeriod"/>
              <a:tabLst/>
              <a:defRPr/>
            </a:pPr>
            <a:r>
              <a:rPr kumimoji="0" lang="en-US" sz="2400" b="1" i="0" u="none" strike="noStrike" kern="1200" cap="none" spc="0" normalizeH="0" baseline="0" noProof="0" dirty="0">
                <a:ln>
                  <a:noFill/>
                </a:ln>
                <a:solidFill>
                  <a:srgbClr val="000000"/>
                </a:solidFill>
                <a:effectLst/>
                <a:highlight>
                  <a:srgbClr val="FFFF00"/>
                </a:highlight>
                <a:uLnTx/>
                <a:uFillTx/>
                <a:latin typeface="Calibri" panose="020F0502020204030204"/>
                <a:ea typeface="+mn-ea"/>
                <a:cs typeface="+mn-cs"/>
              </a:rPr>
              <a:t>Analyzing a case study</a:t>
            </a:r>
          </a:p>
          <a:p>
            <a:pPr marL="457200" marR="0" lvl="0" indent="-457200" algn="l" defTabSz="457200" rtl="0" eaLnBrk="1" fontAlgn="auto" latinLnBrk="0" hangingPunct="1">
              <a:lnSpc>
                <a:spcPct val="100000"/>
              </a:lnSpc>
              <a:spcBef>
                <a:spcPts val="0"/>
              </a:spcBef>
              <a:spcAft>
                <a:spcPts val="0"/>
              </a:spcAft>
              <a:buClr>
                <a:srgbClr val="FFC000"/>
              </a:buClr>
              <a:buSzTx/>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Reading a text</a:t>
            </a:r>
          </a:p>
          <a:p>
            <a:pPr marL="457200" marR="0" lvl="0" indent="-457200" algn="l" defTabSz="457200" rtl="0" eaLnBrk="1" fontAlgn="auto" latinLnBrk="0" hangingPunct="1">
              <a:lnSpc>
                <a:spcPct val="100000"/>
              </a:lnSpc>
              <a:spcBef>
                <a:spcPts val="0"/>
              </a:spcBef>
              <a:spcAft>
                <a:spcPts val="0"/>
              </a:spcAft>
              <a:buClr>
                <a:srgbClr val="FFC000"/>
              </a:buClr>
              <a:buSzTx/>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Attending a lecture</a:t>
            </a:r>
          </a:p>
          <a:p>
            <a:pPr marL="457200" marR="0" lvl="0" indent="-457200" algn="l" defTabSz="457200" rtl="0" eaLnBrk="1" fontAlgn="auto" latinLnBrk="0" hangingPunct="1">
              <a:lnSpc>
                <a:spcPct val="100000"/>
              </a:lnSpc>
              <a:spcBef>
                <a:spcPts val="0"/>
              </a:spcBef>
              <a:spcAft>
                <a:spcPts val="0"/>
              </a:spcAft>
              <a:buClr>
                <a:srgbClr val="FFC000"/>
              </a:buClr>
              <a:buSzTx/>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Listening to an audiotape</a:t>
            </a:r>
          </a:p>
        </p:txBody>
      </p:sp>
    </p:spTree>
    <p:extLst>
      <p:ext uri="{BB962C8B-B14F-4D97-AF65-F5344CB8AC3E}">
        <p14:creationId xmlns:p14="http://schemas.microsoft.com/office/powerpoint/2010/main" val="3860053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fade/>
  </p:transition>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16952</TotalTime>
  <Words>2071</Words>
  <Application>Microsoft Office PowerPoint</Application>
  <PresentationFormat>On-screen Show (16:9)</PresentationFormat>
  <Paragraphs>268</Paragraphs>
  <Slides>21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Book Antiqua</vt:lpstr>
      <vt:lpstr>Calibri</vt:lpstr>
      <vt:lpstr>Calibri Light</vt:lpstr>
      <vt:lpstr>Times New Roman</vt:lpstr>
      <vt:lpstr>Retrospect</vt:lpstr>
      <vt:lpstr>Preparing for CIC Certification   </vt:lpstr>
      <vt:lpstr>Reminder about the CBIC CIC Exam</vt:lpstr>
      <vt:lpstr>Question 1- Key terms to know. Match the terms 1-5  with their definitions A-E listed to the right</vt:lpstr>
      <vt:lpstr>Q1- correct answer: </vt:lpstr>
      <vt:lpstr>Question 2- Which of the following are medical intervention factors that affect risk of infection?</vt:lpstr>
      <vt:lpstr>Q2 - correct answer:</vt:lpstr>
      <vt:lpstr>Question 3- The data used to create an affinity diagram is usually collected by which method?</vt:lpstr>
      <vt:lpstr>Q3- correct answer:  </vt:lpstr>
      <vt:lpstr>Question 4-   In the Six Sigma DMAIC format, what does the D represents?</vt:lpstr>
      <vt:lpstr>Q4- correct answer: </vt:lpstr>
      <vt:lpstr>Question 5- The director of Infection Prevention and Control has just received information about a bioterrorism threat in her county with an agent spread primarily by contaminated food/water. Which of the following agents should she include in her emergency response plan?</vt:lpstr>
      <vt:lpstr>Q5- correct answer: </vt:lpstr>
      <vt:lpstr>Question 6-  According to the  Center for Disease Control and Prevention (CDC) and the Advisory Committee on Immunization Practices (ACIP), which of the following group should receive the Hepatitis B vaccine?</vt:lpstr>
      <vt:lpstr>Q6- correct answer</vt:lpstr>
      <vt:lpstr>Question 7-  Six burn patients out of 30 receiving immersion hydrotherapy (IH) developed Pseudomonas aeruginosa infections while 2 burn patients out of 32 receiving shower cart hydrotherapy (SCH) developed the infection. What is the relative risk of developing a P. aeruginosa infection if exposed to IH?</vt:lpstr>
      <vt:lpstr>Q7- correct answer</vt:lpstr>
      <vt:lpstr>Question 8-  In a control chart,  what does the central line represents?  </vt:lpstr>
      <vt:lpstr>Q8 correct answer</vt:lpstr>
      <vt:lpstr>Question 9 – An example of active learning is:</vt:lpstr>
      <vt:lpstr>Q9 correct answer</vt:lpstr>
      <vt:lpstr>PowerPoint Presentation</vt:lpstr>
    </vt:vector>
  </TitlesOfParts>
  <Company>Monarch Media Studios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APIC LTC Conference Certification Slides</dc:title>
  <dc:creator>Kyle Willey</dc:creator>
  <cp:keywords>APIC</cp:keywords>
  <cp:lastModifiedBy>antonella eramo</cp:lastModifiedBy>
  <cp:revision>205</cp:revision>
  <cp:lastPrinted>2023-05-17T16:13:45Z</cp:lastPrinted>
  <dcterms:created xsi:type="dcterms:W3CDTF">2015-06-18T17:25:07Z</dcterms:created>
  <dcterms:modified xsi:type="dcterms:W3CDTF">2023-05-18T13:55:06Z</dcterms:modified>
</cp:coreProperties>
</file>