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CF6F5-4F92-1D46-8211-5ADCFB164849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82C00C-E2F8-414D-A41C-B89EB1BD4203}">
      <dgm:prSet phldrT="[Text]" custT="1"/>
      <dgm:spPr/>
      <dgm:t>
        <a:bodyPr/>
        <a:lstStyle/>
        <a:p>
          <a:r>
            <a:rPr lang="en-US" sz="2400" dirty="0" smtClean="0"/>
            <a:t>Target</a:t>
          </a:r>
          <a:endParaRPr lang="en-US" sz="2400" dirty="0"/>
        </a:p>
      </dgm:t>
    </dgm:pt>
    <dgm:pt modelId="{1653B65E-A6EE-7E48-A1E0-C197B596AE1C}" type="parTrans" cxnId="{EF97467A-4BC6-C349-9E2C-9BC981510278}">
      <dgm:prSet/>
      <dgm:spPr/>
      <dgm:t>
        <a:bodyPr/>
        <a:lstStyle/>
        <a:p>
          <a:endParaRPr lang="en-US"/>
        </a:p>
      </dgm:t>
    </dgm:pt>
    <dgm:pt modelId="{131B1E3F-D308-354A-948B-3E76E1104793}" type="sibTrans" cxnId="{EF97467A-4BC6-C349-9E2C-9BC981510278}">
      <dgm:prSet/>
      <dgm:spPr/>
      <dgm:t>
        <a:bodyPr/>
        <a:lstStyle/>
        <a:p>
          <a:endParaRPr lang="en-US"/>
        </a:p>
      </dgm:t>
    </dgm:pt>
    <dgm:pt modelId="{1D5C2693-A4B3-6942-B127-9BDF582E9FF9}">
      <dgm:prSet phldrT="[Text]" custT="1"/>
      <dgm:spPr/>
      <dgm:t>
        <a:bodyPr/>
        <a:lstStyle/>
        <a:p>
          <a:r>
            <a:rPr lang="en-US" sz="2400" dirty="0" smtClean="0"/>
            <a:t>TAP report in NHSN</a:t>
          </a:r>
          <a:endParaRPr lang="en-US" sz="2400" dirty="0"/>
        </a:p>
      </dgm:t>
    </dgm:pt>
    <dgm:pt modelId="{6A89D9F0-138F-6C47-A55D-E2F6FA2340A5}" type="parTrans" cxnId="{F50768A1-A5A3-F34A-90FE-342625F49A3B}">
      <dgm:prSet/>
      <dgm:spPr/>
      <dgm:t>
        <a:bodyPr/>
        <a:lstStyle/>
        <a:p>
          <a:endParaRPr lang="en-US"/>
        </a:p>
      </dgm:t>
    </dgm:pt>
    <dgm:pt modelId="{51D9196B-CC25-334B-8A1E-61B269C871F7}" type="sibTrans" cxnId="{F50768A1-A5A3-F34A-90FE-342625F49A3B}">
      <dgm:prSet/>
      <dgm:spPr/>
      <dgm:t>
        <a:bodyPr/>
        <a:lstStyle/>
        <a:p>
          <a:endParaRPr lang="en-US"/>
        </a:p>
      </dgm:t>
    </dgm:pt>
    <dgm:pt modelId="{410E0433-8A0B-6340-9582-68765F58B2A5}">
      <dgm:prSet phldrT="[Text]" custT="1"/>
      <dgm:spPr/>
      <dgm:t>
        <a:bodyPr/>
        <a:lstStyle/>
        <a:p>
          <a:r>
            <a:rPr lang="en-US" sz="2400" dirty="0" smtClean="0"/>
            <a:t>Identify units with &gt; HAIs</a:t>
          </a:r>
          <a:endParaRPr lang="en-US" sz="2400" dirty="0"/>
        </a:p>
      </dgm:t>
    </dgm:pt>
    <dgm:pt modelId="{CEF7FAE9-FDD6-6647-9A80-A13C45B63C14}" type="parTrans" cxnId="{9C7EC350-F411-2F49-8C73-AE3D23044F56}">
      <dgm:prSet/>
      <dgm:spPr/>
      <dgm:t>
        <a:bodyPr/>
        <a:lstStyle/>
        <a:p>
          <a:endParaRPr lang="en-US"/>
        </a:p>
      </dgm:t>
    </dgm:pt>
    <dgm:pt modelId="{9C081225-0F13-4445-A95B-24C9E0BF4F2A}" type="sibTrans" cxnId="{9C7EC350-F411-2F49-8C73-AE3D23044F56}">
      <dgm:prSet/>
      <dgm:spPr/>
      <dgm:t>
        <a:bodyPr/>
        <a:lstStyle/>
        <a:p>
          <a:endParaRPr lang="en-US"/>
        </a:p>
      </dgm:t>
    </dgm:pt>
    <dgm:pt modelId="{9D54DBA2-14C7-AE49-BE9D-69C249957775}">
      <dgm:prSet phldrT="[Text]" custT="1"/>
      <dgm:spPr/>
      <dgm:t>
        <a:bodyPr/>
        <a:lstStyle/>
        <a:p>
          <a:r>
            <a:rPr lang="en-US" sz="2400" dirty="0" smtClean="0"/>
            <a:t>Assess</a:t>
          </a:r>
          <a:endParaRPr lang="en-US" sz="2400" dirty="0"/>
        </a:p>
      </dgm:t>
    </dgm:pt>
    <dgm:pt modelId="{EE2FF5F7-B7DF-9443-9174-A476D87904E8}" type="parTrans" cxnId="{D9E64441-D920-CB43-AB02-896182F25D09}">
      <dgm:prSet/>
      <dgm:spPr/>
      <dgm:t>
        <a:bodyPr/>
        <a:lstStyle/>
        <a:p>
          <a:endParaRPr lang="en-US"/>
        </a:p>
      </dgm:t>
    </dgm:pt>
    <dgm:pt modelId="{A54709F1-E2DE-854C-804D-72F46F1609B6}" type="sibTrans" cxnId="{D9E64441-D920-CB43-AB02-896182F25D09}">
      <dgm:prSet/>
      <dgm:spPr/>
      <dgm:t>
        <a:bodyPr/>
        <a:lstStyle/>
        <a:p>
          <a:endParaRPr lang="en-US"/>
        </a:p>
      </dgm:t>
    </dgm:pt>
    <dgm:pt modelId="{38FAEC1E-832D-5E4D-A721-8C512283B8A2}">
      <dgm:prSet phldrT="[Text]" custT="1"/>
      <dgm:spPr/>
      <dgm:t>
        <a:bodyPr/>
        <a:lstStyle/>
        <a:p>
          <a:r>
            <a:rPr lang="en-US" sz="2400" dirty="0" smtClean="0"/>
            <a:t>Assess for gaps </a:t>
          </a:r>
          <a:endParaRPr lang="en-US" sz="2400" dirty="0"/>
        </a:p>
      </dgm:t>
    </dgm:pt>
    <dgm:pt modelId="{F8EB5DBB-926C-7C46-899C-FCBD55C3A158}" type="parTrans" cxnId="{CCECCFB5-7F73-8149-8492-B0963FF620B9}">
      <dgm:prSet/>
      <dgm:spPr/>
      <dgm:t>
        <a:bodyPr/>
        <a:lstStyle/>
        <a:p>
          <a:endParaRPr lang="en-US"/>
        </a:p>
      </dgm:t>
    </dgm:pt>
    <dgm:pt modelId="{B8744CC0-4433-154C-9511-DCEF9D8F9B9B}" type="sibTrans" cxnId="{CCECCFB5-7F73-8149-8492-B0963FF620B9}">
      <dgm:prSet/>
      <dgm:spPr/>
      <dgm:t>
        <a:bodyPr/>
        <a:lstStyle/>
        <a:p>
          <a:endParaRPr lang="en-US"/>
        </a:p>
      </dgm:t>
    </dgm:pt>
    <dgm:pt modelId="{A9FA1545-E347-B04D-8AA7-2F2A5825A317}">
      <dgm:prSet phldrT="[Text]" custT="1"/>
      <dgm:spPr/>
      <dgm:t>
        <a:bodyPr/>
        <a:lstStyle/>
        <a:p>
          <a:r>
            <a:rPr lang="en-US" sz="2400" dirty="0" smtClean="0"/>
            <a:t>Prevent</a:t>
          </a:r>
          <a:endParaRPr lang="en-US" sz="2400" dirty="0"/>
        </a:p>
      </dgm:t>
    </dgm:pt>
    <dgm:pt modelId="{BA6C37CE-3F6D-9946-BA27-E529C6D021E1}" type="parTrans" cxnId="{9F3EE4FB-C0DB-2044-9503-1754646362D1}">
      <dgm:prSet/>
      <dgm:spPr/>
      <dgm:t>
        <a:bodyPr/>
        <a:lstStyle/>
        <a:p>
          <a:endParaRPr lang="en-US"/>
        </a:p>
      </dgm:t>
    </dgm:pt>
    <dgm:pt modelId="{F0BF10E6-B4B3-4248-A38A-CF794CE58BAB}" type="sibTrans" cxnId="{9F3EE4FB-C0DB-2044-9503-1754646362D1}">
      <dgm:prSet/>
      <dgm:spPr/>
      <dgm:t>
        <a:bodyPr/>
        <a:lstStyle/>
        <a:p>
          <a:endParaRPr lang="en-US"/>
        </a:p>
      </dgm:t>
    </dgm:pt>
    <dgm:pt modelId="{5AD8B409-CAC2-5D4B-B2ED-186357B5CC68}">
      <dgm:prSet phldrT="[Text]"/>
      <dgm:spPr/>
      <dgm:t>
        <a:bodyPr/>
        <a:lstStyle/>
        <a:p>
          <a:r>
            <a:rPr lang="en-US" dirty="0" smtClean="0"/>
            <a:t>Feedback to units</a:t>
          </a:r>
          <a:endParaRPr lang="en-US" dirty="0"/>
        </a:p>
      </dgm:t>
    </dgm:pt>
    <dgm:pt modelId="{1C8C0DD4-05CE-B946-9387-8929E95292F1}" type="parTrans" cxnId="{B96A32D3-F60D-2541-B728-75A21A10930D}">
      <dgm:prSet/>
      <dgm:spPr/>
      <dgm:t>
        <a:bodyPr/>
        <a:lstStyle/>
        <a:p>
          <a:endParaRPr lang="en-US"/>
        </a:p>
      </dgm:t>
    </dgm:pt>
    <dgm:pt modelId="{588B890E-FEC8-2E44-A1AB-9B12DD12831D}" type="sibTrans" cxnId="{B96A32D3-F60D-2541-B728-75A21A10930D}">
      <dgm:prSet/>
      <dgm:spPr/>
      <dgm:t>
        <a:bodyPr/>
        <a:lstStyle/>
        <a:p>
          <a:endParaRPr lang="en-US"/>
        </a:p>
      </dgm:t>
    </dgm:pt>
    <dgm:pt modelId="{1627F221-A775-854C-A297-D4AE9A5CDF23}">
      <dgm:prSet phldrT="[Text]"/>
      <dgm:spPr/>
      <dgm:t>
        <a:bodyPr/>
        <a:lstStyle/>
        <a:p>
          <a:r>
            <a:rPr lang="en-US" dirty="0" smtClean="0"/>
            <a:t>Links to implementation guides</a:t>
          </a:r>
          <a:endParaRPr lang="en-US" dirty="0"/>
        </a:p>
      </dgm:t>
    </dgm:pt>
    <dgm:pt modelId="{95A27746-05B9-8149-853A-4729ACCAFE9E}" type="parTrans" cxnId="{C0E65A53-C6C8-1C4B-8BC4-D8B4B8D65A82}">
      <dgm:prSet/>
      <dgm:spPr/>
      <dgm:t>
        <a:bodyPr/>
        <a:lstStyle/>
        <a:p>
          <a:endParaRPr lang="en-US"/>
        </a:p>
      </dgm:t>
    </dgm:pt>
    <dgm:pt modelId="{1750178A-F4DB-5849-8B25-76E41787EFC5}" type="sibTrans" cxnId="{C0E65A53-C6C8-1C4B-8BC4-D8B4B8D65A82}">
      <dgm:prSet/>
      <dgm:spPr/>
      <dgm:t>
        <a:bodyPr/>
        <a:lstStyle/>
        <a:p>
          <a:endParaRPr lang="en-US"/>
        </a:p>
      </dgm:t>
    </dgm:pt>
    <dgm:pt modelId="{EBA7AC04-BE0B-3246-8E96-70C9395CDCBB}">
      <dgm:prSet phldrT="[Text]" custT="1"/>
      <dgm:spPr/>
      <dgm:t>
        <a:bodyPr/>
        <a:lstStyle/>
        <a:p>
          <a:r>
            <a:rPr lang="en-US" sz="2400" dirty="0" smtClean="0"/>
            <a:t>Engage group</a:t>
          </a:r>
          <a:endParaRPr lang="en-US" sz="2400" dirty="0"/>
        </a:p>
      </dgm:t>
    </dgm:pt>
    <dgm:pt modelId="{2E7AA397-DE69-3142-A774-BB53ABA47BC3}" type="parTrans" cxnId="{FCDD3308-3365-D84C-8FB8-F55AFB87C595}">
      <dgm:prSet/>
      <dgm:spPr/>
      <dgm:t>
        <a:bodyPr/>
        <a:lstStyle/>
        <a:p>
          <a:endParaRPr lang="en-US"/>
        </a:p>
      </dgm:t>
    </dgm:pt>
    <dgm:pt modelId="{E42DF987-2433-074D-B758-E35E9154E156}" type="sibTrans" cxnId="{FCDD3308-3365-D84C-8FB8-F55AFB87C595}">
      <dgm:prSet/>
      <dgm:spPr/>
      <dgm:t>
        <a:bodyPr/>
        <a:lstStyle/>
        <a:p>
          <a:endParaRPr lang="en-US"/>
        </a:p>
      </dgm:t>
    </dgm:pt>
    <dgm:pt modelId="{130CD8EC-072C-224C-8CB2-BBE2F8773526}">
      <dgm:prSet phldrT="[Text]" custT="1"/>
      <dgm:spPr/>
      <dgm:t>
        <a:bodyPr/>
        <a:lstStyle/>
        <a:p>
          <a:r>
            <a:rPr lang="en-US" sz="2400" dirty="0" smtClean="0"/>
            <a:t>Measure practices</a:t>
          </a:r>
          <a:endParaRPr lang="en-US" sz="2400" dirty="0"/>
        </a:p>
      </dgm:t>
    </dgm:pt>
    <dgm:pt modelId="{56825492-2687-234E-9A07-1EDA8A1ABAF4}" type="parTrans" cxnId="{F2A88C5B-9389-054A-8E85-BF743DD3FA78}">
      <dgm:prSet/>
      <dgm:spPr/>
      <dgm:t>
        <a:bodyPr/>
        <a:lstStyle/>
        <a:p>
          <a:endParaRPr lang="en-US"/>
        </a:p>
      </dgm:t>
    </dgm:pt>
    <dgm:pt modelId="{C7707F8E-BAD5-4C41-A789-40566B136C82}" type="sibTrans" cxnId="{F2A88C5B-9389-054A-8E85-BF743DD3FA78}">
      <dgm:prSet/>
      <dgm:spPr/>
      <dgm:t>
        <a:bodyPr/>
        <a:lstStyle/>
        <a:p>
          <a:endParaRPr lang="en-US"/>
        </a:p>
      </dgm:t>
    </dgm:pt>
    <dgm:pt modelId="{852E0D2F-8ED7-B340-8C59-3E3E6E631BAA}">
      <dgm:prSet phldrT="[Text]" custT="1"/>
      <dgm:spPr/>
      <dgm:t>
        <a:bodyPr/>
        <a:lstStyle/>
        <a:p>
          <a:r>
            <a:rPr lang="en-US" sz="2400" dirty="0" smtClean="0"/>
            <a:t>Assessment tools</a:t>
          </a:r>
          <a:endParaRPr lang="en-US" sz="2400" dirty="0"/>
        </a:p>
      </dgm:t>
    </dgm:pt>
    <dgm:pt modelId="{0D091236-2C02-ED47-B5A8-8FBBCFB197EC}" type="parTrans" cxnId="{8F04958C-985D-2143-8EB1-14D3C0C11A7C}">
      <dgm:prSet/>
      <dgm:spPr/>
      <dgm:t>
        <a:bodyPr/>
        <a:lstStyle/>
        <a:p>
          <a:endParaRPr lang="en-US"/>
        </a:p>
      </dgm:t>
    </dgm:pt>
    <dgm:pt modelId="{B64014F0-A042-E548-820F-D227AF060C91}" type="sibTrans" cxnId="{8F04958C-985D-2143-8EB1-14D3C0C11A7C}">
      <dgm:prSet/>
      <dgm:spPr/>
      <dgm:t>
        <a:bodyPr/>
        <a:lstStyle/>
        <a:p>
          <a:endParaRPr lang="en-US"/>
        </a:p>
      </dgm:t>
    </dgm:pt>
    <dgm:pt modelId="{9D0378E7-DB64-114F-8EA5-750C8A1E323A}">
      <dgm:prSet phldrT="[Text]"/>
      <dgm:spPr/>
      <dgm:t>
        <a:bodyPr/>
        <a:lstStyle/>
        <a:p>
          <a:r>
            <a:rPr lang="en-US" dirty="0" smtClean="0"/>
            <a:t>Evaluate interventions</a:t>
          </a:r>
          <a:endParaRPr lang="en-US" dirty="0"/>
        </a:p>
      </dgm:t>
    </dgm:pt>
    <dgm:pt modelId="{0A52B604-CE6C-3847-8269-2BB9C6F83D6E}" type="parTrans" cxnId="{529AED36-BBE1-C34B-8E6E-E70C41DF772A}">
      <dgm:prSet/>
      <dgm:spPr/>
      <dgm:t>
        <a:bodyPr/>
        <a:lstStyle/>
        <a:p>
          <a:endParaRPr lang="en-US"/>
        </a:p>
      </dgm:t>
    </dgm:pt>
    <dgm:pt modelId="{96F34BE5-01C4-8B43-9FD4-A622A65D92EE}" type="sibTrans" cxnId="{529AED36-BBE1-C34B-8E6E-E70C41DF772A}">
      <dgm:prSet/>
      <dgm:spPr/>
      <dgm:t>
        <a:bodyPr/>
        <a:lstStyle/>
        <a:p>
          <a:endParaRPr lang="en-US"/>
        </a:p>
      </dgm:t>
    </dgm:pt>
    <dgm:pt modelId="{2FF3AA3F-D20E-C14A-963A-F1E422E03121}" type="pres">
      <dgm:prSet presAssocID="{6ACCF6F5-4F92-1D46-8211-5ADCFB1648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1CADBE-0DA1-8742-A33F-7EF125BF83FE}" type="pres">
      <dgm:prSet presAssocID="{A682C00C-E2F8-414D-A41C-B89EB1BD4203}" presName="composite" presStyleCnt="0"/>
      <dgm:spPr/>
    </dgm:pt>
    <dgm:pt modelId="{8341B1D9-AAA7-6F4B-9ED3-1BED3FF80EF9}" type="pres">
      <dgm:prSet presAssocID="{A682C00C-E2F8-414D-A41C-B89EB1BD420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544F73-B8CB-E645-B7E9-3E2A0A5F9E24}" type="pres">
      <dgm:prSet presAssocID="{A682C00C-E2F8-414D-A41C-B89EB1BD420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9FF107-2442-E54C-923F-E50D15BB1FF4}" type="pres">
      <dgm:prSet presAssocID="{131B1E3F-D308-354A-948B-3E76E1104793}" presName="space" presStyleCnt="0"/>
      <dgm:spPr/>
    </dgm:pt>
    <dgm:pt modelId="{B9A3784F-D178-8F4B-9CC6-00ABF86AB9F6}" type="pres">
      <dgm:prSet presAssocID="{9D54DBA2-14C7-AE49-BE9D-69C249957775}" presName="composite" presStyleCnt="0"/>
      <dgm:spPr/>
    </dgm:pt>
    <dgm:pt modelId="{230F39DE-11E9-394C-BDB5-624D52AAB959}" type="pres">
      <dgm:prSet presAssocID="{9D54DBA2-14C7-AE49-BE9D-69C24995777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91A4C3-2A21-0E41-A411-5346F2436AC7}" type="pres">
      <dgm:prSet presAssocID="{9D54DBA2-14C7-AE49-BE9D-69C24995777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64D807-0ED1-0B40-9195-ED2F2B98F5F6}" type="pres">
      <dgm:prSet presAssocID="{A54709F1-E2DE-854C-804D-72F46F1609B6}" presName="space" presStyleCnt="0"/>
      <dgm:spPr/>
    </dgm:pt>
    <dgm:pt modelId="{4CDFBAB1-F251-2642-9108-17D9EBF3D854}" type="pres">
      <dgm:prSet presAssocID="{A9FA1545-E347-B04D-8AA7-2F2A5825A317}" presName="composite" presStyleCnt="0"/>
      <dgm:spPr/>
    </dgm:pt>
    <dgm:pt modelId="{1C775ACD-CE30-B04F-8674-FCEB71BB2533}" type="pres">
      <dgm:prSet presAssocID="{A9FA1545-E347-B04D-8AA7-2F2A5825A317}" presName="parTx" presStyleLbl="alignNode1" presStyleIdx="2" presStyleCnt="3" custLinFactNeighborX="1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5B179-7E2F-2941-9837-DD5A8152E79B}" type="pres">
      <dgm:prSet presAssocID="{A9FA1545-E347-B04D-8AA7-2F2A5825A31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6A32D3-F60D-2541-B728-75A21A10930D}" srcId="{A9FA1545-E347-B04D-8AA7-2F2A5825A317}" destId="{5AD8B409-CAC2-5D4B-B2ED-186357B5CC68}" srcOrd="0" destOrd="0" parTransId="{1C8C0DD4-05CE-B946-9387-8929E95292F1}" sibTransId="{588B890E-FEC8-2E44-A1AB-9B12DD12831D}"/>
    <dgm:cxn modelId="{8F04958C-985D-2143-8EB1-14D3C0C11A7C}" srcId="{9D54DBA2-14C7-AE49-BE9D-69C249957775}" destId="{852E0D2F-8ED7-B340-8C59-3E3E6E631BAA}" srcOrd="2" destOrd="0" parTransId="{0D091236-2C02-ED47-B5A8-8FBBCFB197EC}" sibTransId="{B64014F0-A042-E548-820F-D227AF060C91}"/>
    <dgm:cxn modelId="{3C6ECD46-B5FB-8A46-AAA9-9AFF2BB7712B}" type="presOf" srcId="{5AD8B409-CAC2-5D4B-B2ED-186357B5CC68}" destId="{96D5B179-7E2F-2941-9837-DD5A8152E79B}" srcOrd="0" destOrd="0" presId="urn:microsoft.com/office/officeart/2005/8/layout/hList1"/>
    <dgm:cxn modelId="{EF97467A-4BC6-C349-9E2C-9BC981510278}" srcId="{6ACCF6F5-4F92-1D46-8211-5ADCFB164849}" destId="{A682C00C-E2F8-414D-A41C-B89EB1BD4203}" srcOrd="0" destOrd="0" parTransId="{1653B65E-A6EE-7E48-A1E0-C197B596AE1C}" sibTransId="{131B1E3F-D308-354A-948B-3E76E1104793}"/>
    <dgm:cxn modelId="{79D1B74D-9E34-D74C-8111-F01DBDA8E055}" type="presOf" srcId="{410E0433-8A0B-6340-9582-68765F58B2A5}" destId="{DB544F73-B8CB-E645-B7E9-3E2A0A5F9E24}" srcOrd="0" destOrd="1" presId="urn:microsoft.com/office/officeart/2005/8/layout/hList1"/>
    <dgm:cxn modelId="{F2A88C5B-9389-054A-8E85-BF743DD3FA78}" srcId="{9D54DBA2-14C7-AE49-BE9D-69C249957775}" destId="{130CD8EC-072C-224C-8CB2-BBE2F8773526}" srcOrd="1" destOrd="0" parTransId="{56825492-2687-234E-9A07-1EDA8A1ABAF4}" sibTransId="{C7707F8E-BAD5-4C41-A789-40566B136C82}"/>
    <dgm:cxn modelId="{046B1556-4DE0-A74B-95CF-A24C4C89BF50}" type="presOf" srcId="{A9FA1545-E347-B04D-8AA7-2F2A5825A317}" destId="{1C775ACD-CE30-B04F-8674-FCEB71BB2533}" srcOrd="0" destOrd="0" presId="urn:microsoft.com/office/officeart/2005/8/layout/hList1"/>
    <dgm:cxn modelId="{529AED36-BBE1-C34B-8E6E-E70C41DF772A}" srcId="{A9FA1545-E347-B04D-8AA7-2F2A5825A317}" destId="{9D0378E7-DB64-114F-8EA5-750C8A1E323A}" srcOrd="1" destOrd="0" parTransId="{0A52B604-CE6C-3847-8269-2BB9C6F83D6E}" sibTransId="{96F34BE5-01C4-8B43-9FD4-A622A65D92EE}"/>
    <dgm:cxn modelId="{C6F30F0B-38D7-1A4C-87D4-8AF8DF18F52B}" type="presOf" srcId="{1D5C2693-A4B3-6942-B127-9BDF582E9FF9}" destId="{DB544F73-B8CB-E645-B7E9-3E2A0A5F9E24}" srcOrd="0" destOrd="0" presId="urn:microsoft.com/office/officeart/2005/8/layout/hList1"/>
    <dgm:cxn modelId="{D9E64441-D920-CB43-AB02-896182F25D09}" srcId="{6ACCF6F5-4F92-1D46-8211-5ADCFB164849}" destId="{9D54DBA2-14C7-AE49-BE9D-69C249957775}" srcOrd="1" destOrd="0" parTransId="{EE2FF5F7-B7DF-9443-9174-A476D87904E8}" sibTransId="{A54709F1-E2DE-854C-804D-72F46F1609B6}"/>
    <dgm:cxn modelId="{5C1E0ADE-0091-8B49-8F85-3856D91F061B}" type="presOf" srcId="{38FAEC1E-832D-5E4D-A721-8C512283B8A2}" destId="{0491A4C3-2A21-0E41-A411-5346F2436AC7}" srcOrd="0" destOrd="0" presId="urn:microsoft.com/office/officeart/2005/8/layout/hList1"/>
    <dgm:cxn modelId="{9F3EE4FB-C0DB-2044-9503-1754646362D1}" srcId="{6ACCF6F5-4F92-1D46-8211-5ADCFB164849}" destId="{A9FA1545-E347-B04D-8AA7-2F2A5825A317}" srcOrd="2" destOrd="0" parTransId="{BA6C37CE-3F6D-9946-BA27-E529C6D021E1}" sibTransId="{F0BF10E6-B4B3-4248-A38A-CF794CE58BAB}"/>
    <dgm:cxn modelId="{C0E65A53-C6C8-1C4B-8BC4-D8B4B8D65A82}" srcId="{A9FA1545-E347-B04D-8AA7-2F2A5825A317}" destId="{1627F221-A775-854C-A297-D4AE9A5CDF23}" srcOrd="2" destOrd="0" parTransId="{95A27746-05B9-8149-853A-4729ACCAFE9E}" sibTransId="{1750178A-F4DB-5849-8B25-76E41787EFC5}"/>
    <dgm:cxn modelId="{FCDD3308-3365-D84C-8FB8-F55AFB87C595}" srcId="{A682C00C-E2F8-414D-A41C-B89EB1BD4203}" destId="{EBA7AC04-BE0B-3246-8E96-70C9395CDCBB}" srcOrd="2" destOrd="0" parTransId="{2E7AA397-DE69-3142-A774-BB53ABA47BC3}" sibTransId="{E42DF987-2433-074D-B758-E35E9154E156}"/>
    <dgm:cxn modelId="{9C7EC350-F411-2F49-8C73-AE3D23044F56}" srcId="{A682C00C-E2F8-414D-A41C-B89EB1BD4203}" destId="{410E0433-8A0B-6340-9582-68765F58B2A5}" srcOrd="1" destOrd="0" parTransId="{CEF7FAE9-FDD6-6647-9A80-A13C45B63C14}" sibTransId="{9C081225-0F13-4445-A95B-24C9E0BF4F2A}"/>
    <dgm:cxn modelId="{2FAE2D5F-8DCF-D643-8185-3107527646D0}" type="presOf" srcId="{9D54DBA2-14C7-AE49-BE9D-69C249957775}" destId="{230F39DE-11E9-394C-BDB5-624D52AAB959}" srcOrd="0" destOrd="0" presId="urn:microsoft.com/office/officeart/2005/8/layout/hList1"/>
    <dgm:cxn modelId="{CCECCFB5-7F73-8149-8492-B0963FF620B9}" srcId="{9D54DBA2-14C7-AE49-BE9D-69C249957775}" destId="{38FAEC1E-832D-5E4D-A721-8C512283B8A2}" srcOrd="0" destOrd="0" parTransId="{F8EB5DBB-926C-7C46-899C-FCBD55C3A158}" sibTransId="{B8744CC0-4433-154C-9511-DCEF9D8F9B9B}"/>
    <dgm:cxn modelId="{269479F3-A230-4443-B59F-9880AE03BFA3}" type="presOf" srcId="{1627F221-A775-854C-A297-D4AE9A5CDF23}" destId="{96D5B179-7E2F-2941-9837-DD5A8152E79B}" srcOrd="0" destOrd="2" presId="urn:microsoft.com/office/officeart/2005/8/layout/hList1"/>
    <dgm:cxn modelId="{F4D12B9E-1F3A-7643-86AF-E7EBA9A7E5B3}" type="presOf" srcId="{130CD8EC-072C-224C-8CB2-BBE2F8773526}" destId="{0491A4C3-2A21-0E41-A411-5346F2436AC7}" srcOrd="0" destOrd="1" presId="urn:microsoft.com/office/officeart/2005/8/layout/hList1"/>
    <dgm:cxn modelId="{33337FBF-1CA0-274A-A335-AE8ACD954726}" type="presOf" srcId="{9D0378E7-DB64-114F-8EA5-750C8A1E323A}" destId="{96D5B179-7E2F-2941-9837-DD5A8152E79B}" srcOrd="0" destOrd="1" presId="urn:microsoft.com/office/officeart/2005/8/layout/hList1"/>
    <dgm:cxn modelId="{4C850CDF-29D6-EC41-93B9-3E04342873A0}" type="presOf" srcId="{A682C00C-E2F8-414D-A41C-B89EB1BD4203}" destId="{8341B1D9-AAA7-6F4B-9ED3-1BED3FF80EF9}" srcOrd="0" destOrd="0" presId="urn:microsoft.com/office/officeart/2005/8/layout/hList1"/>
    <dgm:cxn modelId="{CE8E56AB-37CF-5A46-B9BC-A77207D819D8}" type="presOf" srcId="{EBA7AC04-BE0B-3246-8E96-70C9395CDCBB}" destId="{DB544F73-B8CB-E645-B7E9-3E2A0A5F9E24}" srcOrd="0" destOrd="2" presId="urn:microsoft.com/office/officeart/2005/8/layout/hList1"/>
    <dgm:cxn modelId="{D51DF055-4C6F-C941-B31B-48BD522F5C75}" type="presOf" srcId="{852E0D2F-8ED7-B340-8C59-3E3E6E631BAA}" destId="{0491A4C3-2A21-0E41-A411-5346F2436AC7}" srcOrd="0" destOrd="2" presId="urn:microsoft.com/office/officeart/2005/8/layout/hList1"/>
    <dgm:cxn modelId="{E426F157-E9F2-954B-B167-DD5059EF5EBB}" type="presOf" srcId="{6ACCF6F5-4F92-1D46-8211-5ADCFB164849}" destId="{2FF3AA3F-D20E-C14A-963A-F1E422E03121}" srcOrd="0" destOrd="0" presId="urn:microsoft.com/office/officeart/2005/8/layout/hList1"/>
    <dgm:cxn modelId="{F50768A1-A5A3-F34A-90FE-342625F49A3B}" srcId="{A682C00C-E2F8-414D-A41C-B89EB1BD4203}" destId="{1D5C2693-A4B3-6942-B127-9BDF582E9FF9}" srcOrd="0" destOrd="0" parTransId="{6A89D9F0-138F-6C47-A55D-E2F6FA2340A5}" sibTransId="{51D9196B-CC25-334B-8A1E-61B269C871F7}"/>
    <dgm:cxn modelId="{B7B9229C-A565-204D-97EF-324424FE97E8}" type="presParOf" srcId="{2FF3AA3F-D20E-C14A-963A-F1E422E03121}" destId="{B71CADBE-0DA1-8742-A33F-7EF125BF83FE}" srcOrd="0" destOrd="0" presId="urn:microsoft.com/office/officeart/2005/8/layout/hList1"/>
    <dgm:cxn modelId="{38DF63AD-8FF6-7546-9EBA-819DE505E61A}" type="presParOf" srcId="{B71CADBE-0DA1-8742-A33F-7EF125BF83FE}" destId="{8341B1D9-AAA7-6F4B-9ED3-1BED3FF80EF9}" srcOrd="0" destOrd="0" presId="urn:microsoft.com/office/officeart/2005/8/layout/hList1"/>
    <dgm:cxn modelId="{DBA50B81-D156-5E44-BD0A-A77D32E6BA14}" type="presParOf" srcId="{B71CADBE-0DA1-8742-A33F-7EF125BF83FE}" destId="{DB544F73-B8CB-E645-B7E9-3E2A0A5F9E24}" srcOrd="1" destOrd="0" presId="urn:microsoft.com/office/officeart/2005/8/layout/hList1"/>
    <dgm:cxn modelId="{0D867C05-E61C-2844-9FF4-DE8E82ECA373}" type="presParOf" srcId="{2FF3AA3F-D20E-C14A-963A-F1E422E03121}" destId="{809FF107-2442-E54C-923F-E50D15BB1FF4}" srcOrd="1" destOrd="0" presId="urn:microsoft.com/office/officeart/2005/8/layout/hList1"/>
    <dgm:cxn modelId="{2CF7DE57-243D-2644-8700-393D92145985}" type="presParOf" srcId="{2FF3AA3F-D20E-C14A-963A-F1E422E03121}" destId="{B9A3784F-D178-8F4B-9CC6-00ABF86AB9F6}" srcOrd="2" destOrd="0" presId="urn:microsoft.com/office/officeart/2005/8/layout/hList1"/>
    <dgm:cxn modelId="{65757F9A-32BB-2F49-A92B-B485F0985D9F}" type="presParOf" srcId="{B9A3784F-D178-8F4B-9CC6-00ABF86AB9F6}" destId="{230F39DE-11E9-394C-BDB5-624D52AAB959}" srcOrd="0" destOrd="0" presId="urn:microsoft.com/office/officeart/2005/8/layout/hList1"/>
    <dgm:cxn modelId="{42047F44-2605-E044-8B3F-8B4A33194F90}" type="presParOf" srcId="{B9A3784F-D178-8F4B-9CC6-00ABF86AB9F6}" destId="{0491A4C3-2A21-0E41-A411-5346F2436AC7}" srcOrd="1" destOrd="0" presId="urn:microsoft.com/office/officeart/2005/8/layout/hList1"/>
    <dgm:cxn modelId="{845CBCE9-AEE2-334B-AA25-266DE5F4B25F}" type="presParOf" srcId="{2FF3AA3F-D20E-C14A-963A-F1E422E03121}" destId="{D964D807-0ED1-0B40-9195-ED2F2B98F5F6}" srcOrd="3" destOrd="0" presId="urn:microsoft.com/office/officeart/2005/8/layout/hList1"/>
    <dgm:cxn modelId="{43905CF1-2C47-CB4F-89D8-CD85E89197C3}" type="presParOf" srcId="{2FF3AA3F-D20E-C14A-963A-F1E422E03121}" destId="{4CDFBAB1-F251-2642-9108-17D9EBF3D854}" srcOrd="4" destOrd="0" presId="urn:microsoft.com/office/officeart/2005/8/layout/hList1"/>
    <dgm:cxn modelId="{248501FC-A476-5547-9393-299CF828E2EA}" type="presParOf" srcId="{4CDFBAB1-F251-2642-9108-17D9EBF3D854}" destId="{1C775ACD-CE30-B04F-8674-FCEB71BB2533}" srcOrd="0" destOrd="0" presId="urn:microsoft.com/office/officeart/2005/8/layout/hList1"/>
    <dgm:cxn modelId="{9C0916A8-6DF9-DC43-A527-38CA8C327EFB}" type="presParOf" srcId="{4CDFBAB1-F251-2642-9108-17D9EBF3D854}" destId="{96D5B179-7E2F-2941-9837-DD5A8152E7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1B1D9-AAA7-6F4B-9ED3-1BED3FF80EF9}">
      <dsp:nvSpPr>
        <dsp:cNvPr id="0" name=""/>
        <dsp:cNvSpPr/>
      </dsp:nvSpPr>
      <dsp:spPr>
        <a:xfrm>
          <a:off x="2571" y="590162"/>
          <a:ext cx="2507456" cy="662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Target</a:t>
          </a:r>
          <a:endParaRPr lang="en-US" sz="2400" kern="1200" dirty="0"/>
        </a:p>
      </dsp:txBody>
      <dsp:txXfrm>
        <a:off x="2571" y="590162"/>
        <a:ext cx="2507456" cy="662400"/>
      </dsp:txXfrm>
    </dsp:sp>
    <dsp:sp modelId="{DB544F73-B8CB-E645-B7E9-3E2A0A5F9E24}">
      <dsp:nvSpPr>
        <dsp:cNvPr id="0" name=""/>
        <dsp:cNvSpPr/>
      </dsp:nvSpPr>
      <dsp:spPr>
        <a:xfrm>
          <a:off x="2571" y="1252562"/>
          <a:ext cx="2507456" cy="26832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TAP report in NHSN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Identify units with &gt; HAIs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Engage group</a:t>
          </a:r>
          <a:endParaRPr lang="en-US" sz="2400" kern="1200" dirty="0"/>
        </a:p>
      </dsp:txBody>
      <dsp:txXfrm>
        <a:off x="2571" y="1252562"/>
        <a:ext cx="2507456" cy="2683237"/>
      </dsp:txXfrm>
    </dsp:sp>
    <dsp:sp modelId="{230F39DE-11E9-394C-BDB5-624D52AAB959}">
      <dsp:nvSpPr>
        <dsp:cNvPr id="0" name=""/>
        <dsp:cNvSpPr/>
      </dsp:nvSpPr>
      <dsp:spPr>
        <a:xfrm>
          <a:off x="2861071" y="590162"/>
          <a:ext cx="2507456" cy="662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Assess</a:t>
          </a:r>
          <a:endParaRPr lang="en-US" sz="2400" kern="1200" dirty="0"/>
        </a:p>
      </dsp:txBody>
      <dsp:txXfrm>
        <a:off x="2861071" y="590162"/>
        <a:ext cx="2507456" cy="662400"/>
      </dsp:txXfrm>
    </dsp:sp>
    <dsp:sp modelId="{0491A4C3-2A21-0E41-A411-5346F2436AC7}">
      <dsp:nvSpPr>
        <dsp:cNvPr id="0" name=""/>
        <dsp:cNvSpPr/>
      </dsp:nvSpPr>
      <dsp:spPr>
        <a:xfrm>
          <a:off x="2861071" y="1252562"/>
          <a:ext cx="2507456" cy="26832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Assess for gaps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Measure practices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Assessment tools</a:t>
          </a:r>
          <a:endParaRPr lang="en-US" sz="2400" kern="1200" dirty="0"/>
        </a:p>
      </dsp:txBody>
      <dsp:txXfrm>
        <a:off x="2861071" y="1252562"/>
        <a:ext cx="2507456" cy="2683237"/>
      </dsp:txXfrm>
    </dsp:sp>
    <dsp:sp modelId="{1C775ACD-CE30-B04F-8674-FCEB71BB2533}">
      <dsp:nvSpPr>
        <dsp:cNvPr id="0" name=""/>
        <dsp:cNvSpPr/>
      </dsp:nvSpPr>
      <dsp:spPr>
        <a:xfrm>
          <a:off x="5722143" y="590162"/>
          <a:ext cx="2507456" cy="662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Prevent</a:t>
          </a:r>
          <a:endParaRPr lang="en-US" sz="2400" kern="1200" dirty="0"/>
        </a:p>
      </dsp:txBody>
      <dsp:txXfrm>
        <a:off x="5722143" y="590162"/>
        <a:ext cx="2507456" cy="662400"/>
      </dsp:txXfrm>
    </dsp:sp>
    <dsp:sp modelId="{96D5B179-7E2F-2941-9837-DD5A8152E79B}">
      <dsp:nvSpPr>
        <dsp:cNvPr id="0" name=""/>
        <dsp:cNvSpPr/>
      </dsp:nvSpPr>
      <dsp:spPr>
        <a:xfrm>
          <a:off x="5719571" y="1252562"/>
          <a:ext cx="2507456" cy="26832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Feedback to units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Evaluate interventions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Links to implementation guides</a:t>
          </a:r>
          <a:endParaRPr lang="en-US" sz="2300" kern="1200" dirty="0"/>
        </a:p>
      </dsp:txBody>
      <dsp:txXfrm>
        <a:off x="5719571" y="1252562"/>
        <a:ext cx="2507456" cy="26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08127F-13C0-44A0-A2B0-680CA86C01CB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149BF-D773-4404-B5FA-F33E20BDE4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67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9B66DD-3780-4F8C-8649-99AC74B33C7C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02C18-EA2C-4E3E-A41D-7F59BE27C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09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5DDE7-1632-4AA9-8F5E-867B8F593F60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0FB65-7912-44D5-96BA-1A5092EBE2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10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EBF82F-FD9D-43EC-A47D-B1E0516C6A01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1628D-3935-4E3A-8F2A-9830B263E8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43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5AAAF4-42C4-49A8-841A-54CA4CA32653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BE24E-A492-48AD-A0E5-BE0455394B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21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3BEAFA-7539-4C25-8539-30D2E0B2623D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CEEA1-99F2-4A61-9116-57BACA491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65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EA4BD7-F4BC-47EA-88DB-E32965B2A01B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88ADE-8198-4BAB-9C6E-CD45A4A8F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35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872437-672C-4D93-B2F7-82CF793A996F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BDCE4-236B-46F5-84A1-55D17909F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48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6DA27-30D0-4903-B943-F54832798B5A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57E95-87D4-4390-9088-E337216F22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53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028375-803E-46A8-A1BC-121EFDFE307B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16523-D9E4-476E-BC08-30A1CF9F6C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7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04DC8C-4CE3-47CB-8A4C-433AF64AB0DA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6AEBA-1B14-4CBB-B9E1-729FA74B15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07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0E07177-06C8-473C-8DF7-A2AEFF09A99B}" type="datetime1">
              <a:rPr lang="en-US" altLang="en-US"/>
              <a:pPr/>
              <a:t>9/17/2015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B2B9962E-68C4-46F9-901A-8A78809C92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Items that interested me at </a:t>
            </a:r>
            <a:br>
              <a:rPr lang="en-US" altLang="en-US" smtClean="0"/>
            </a:br>
            <a:r>
              <a:rPr lang="en-US" altLang="en-US" smtClean="0"/>
              <a:t>APIC 2015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</a:rPr>
              <a:t>Barbara A. Smith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ea typeface="+mn-ea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</a:rPr>
              <a:t>Thank you for the support to attend APIC 2015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 smtClean="0"/>
              <a:t>Evidence behind the new guidelines for reprocessing flexible endoscopes</a:t>
            </a:r>
            <a:br>
              <a:rPr lang="en-US" altLang="en-US" sz="2800" smtClean="0"/>
            </a:br>
            <a:r>
              <a:rPr lang="en-US" altLang="en-US" sz="2800" smtClean="0"/>
              <a:t>and</a:t>
            </a:r>
            <a:br>
              <a:rPr lang="en-US" altLang="en-US" sz="2800" smtClean="0"/>
            </a:br>
            <a:r>
              <a:rPr lang="en-US" altLang="en-US" sz="2800" smtClean="0"/>
              <a:t>Reprocessing endoscopes in ambulatory care settings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00525"/>
            <a:ext cx="6400800" cy="14382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</a:rPr>
              <a:t>Ofstead, Wetzler, Eiland, Rocco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Risk of transmission</a:t>
            </a:r>
          </a:p>
        </p:txBody>
      </p:sp>
      <p:sp>
        <p:nvSpPr>
          <p:cNvPr id="15363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mtClean="0"/>
              <a:t>Oft quoted statistics of 1 infection  in 1.8 million by endoscope</a:t>
            </a:r>
          </a:p>
          <a:p>
            <a:r>
              <a:rPr lang="en-US" altLang="en-US" smtClean="0"/>
              <a:t>Extrapolated from review articles and estimated # of procedures in US	</a:t>
            </a:r>
          </a:p>
          <a:p>
            <a:r>
              <a:rPr lang="en-US" altLang="en-US" smtClean="0"/>
              <a:t>Yet…</a:t>
            </a:r>
          </a:p>
        </p:txBody>
      </p:sp>
      <p:sp>
        <p:nvSpPr>
          <p:cNvPr id="15364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400" smtClean="0"/>
              <a:t>2010- Hennepin MC: incorrect info from manufacturer led to notification of 2600 pts</a:t>
            </a:r>
          </a:p>
          <a:p>
            <a:r>
              <a:rPr lang="en-US" altLang="en-US" sz="2400" smtClean="0"/>
              <a:t>2009 FDA – 9 cases C. diff </a:t>
            </a:r>
          </a:p>
          <a:p>
            <a:r>
              <a:rPr lang="en-US" altLang="en-US" sz="2400" smtClean="0"/>
              <a:t>2013- est. 6- 42 % attack rates for ERCP scopes (different locations)</a:t>
            </a:r>
          </a:p>
          <a:p>
            <a:r>
              <a:rPr lang="en-US" altLang="en-US" sz="2400" smtClean="0"/>
              <a:t>LA: 2 deaths – 2015</a:t>
            </a:r>
          </a:p>
          <a:p>
            <a:r>
              <a:rPr lang="en-US" altLang="en-US" sz="2400" smtClean="0"/>
              <a:t>Seattle – 11 deaths – 2014</a:t>
            </a:r>
          </a:p>
          <a:p>
            <a:r>
              <a:rPr lang="en-US" altLang="en-US" sz="2400" smtClean="0"/>
              <a:t>Chicago – 2 deaths- 2014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of inspections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01625" y="1417638"/>
          <a:ext cx="8385175" cy="5123815"/>
        </p:xfrm>
        <a:graphic>
          <a:graphicData uri="http://schemas.openxmlformats.org/drawingml/2006/table">
            <a:tbl>
              <a:tblPr/>
              <a:tblGrid>
                <a:gridCol w="1198563"/>
                <a:gridCol w="1068387"/>
                <a:gridCol w="1663700"/>
                <a:gridCol w="4454525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Reason for visit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Findings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routine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Lack of tracking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Expired HLD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MN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complaint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Blood on scope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Incorrect connector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374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routine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Lack of competency demonstration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Incorrectly performed leak 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complaint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Dripping scopes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routine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Lack of PPE and hand washing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2 phase study of HLD</a:t>
            </a:r>
          </a:p>
        </p:txBody>
      </p:sp>
      <p:graphicFrame>
        <p:nvGraphicFramePr>
          <p:cNvPr id="17411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r:id="rId3" imgW="8228920" imgH="4522858" progId="Excel.Chart.8">
                  <p:embed/>
                </p:oleObj>
              </mc:Choice>
              <mc:Fallback>
                <p:oleObj r:id="rId3" imgW="8228920" imgH="4522858" progId="Excel.Chart.8">
                  <p:embed/>
                  <p:pic>
                    <p:nvPicPr>
                      <p:cNvPr id="0" name="Content Placeholder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229600" cy="452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Factors impacting risk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4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1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Procedural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Patient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Community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Facility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2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Entry point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Age 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Prevalence of BBP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Outpatient</a:t>
                      </a:r>
                      <a:r>
                        <a:rPr lang="en-US" sz="1800" baseline="0" dirty="0" smtClean="0"/>
                        <a:t> vs. inpatient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37081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Organ of interest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Comorbidities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Antimicrobial usage 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Age of scopes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2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Reprocessing delays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Severity</a:t>
                      </a:r>
                      <a:r>
                        <a:rPr lang="en-US" sz="1800" baseline="0" dirty="0" smtClean="0"/>
                        <a:t> of illness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Quality of reprocessing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2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Mucus membranes disrupted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Immune compromised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Monitoring</a:t>
                      </a:r>
                      <a:r>
                        <a:rPr lang="en-US" sz="1800" baseline="0" dirty="0" smtClean="0"/>
                        <a:t> of reprocessing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2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Hx of</a:t>
                      </a:r>
                      <a:r>
                        <a:rPr lang="en-US" sz="1800" baseline="0" dirty="0" smtClean="0"/>
                        <a:t> antimicrobials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Response to breaches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2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Interventions</a:t>
                      </a:r>
                      <a:r>
                        <a:rPr lang="en-US" sz="1800" baseline="0" dirty="0" smtClean="0"/>
                        <a:t> during case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Use</a:t>
                      </a:r>
                      <a:r>
                        <a:rPr lang="en-US" sz="1800" baseline="0" dirty="0" smtClean="0"/>
                        <a:t> of electronic data</a:t>
                      </a:r>
                      <a:endParaRPr lang="en-US" sz="1800" dirty="0"/>
                    </a:p>
                  </a:txBody>
                  <a:tcPr marT="45716" marB="45716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Assessing your practice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DO the scopes or cabinets smell bad</a:t>
            </a:r>
          </a:p>
          <a:p>
            <a:r>
              <a:rPr lang="en-US" altLang="en-US" smtClean="0"/>
              <a:t>Can you smell chemicals</a:t>
            </a:r>
          </a:p>
          <a:p>
            <a:r>
              <a:rPr lang="en-US" altLang="en-US" smtClean="0"/>
              <a:t>How are the scopes stored</a:t>
            </a:r>
          </a:p>
          <a:p>
            <a:r>
              <a:rPr lang="en-US" altLang="en-US" smtClean="0"/>
              <a:t>Are there stains in the cabinet</a:t>
            </a:r>
          </a:p>
          <a:p>
            <a:r>
              <a:rPr lang="en-US" altLang="en-US" smtClean="0"/>
              <a:t>Does # of MEC strips coincide with # of cases</a:t>
            </a:r>
          </a:p>
          <a:p>
            <a:r>
              <a:rPr lang="en-US" altLang="en-US" smtClean="0"/>
              <a:t>Are logs UTD:</a:t>
            </a:r>
          </a:p>
          <a:p>
            <a:pPr lvl="1"/>
            <a:r>
              <a:rPr lang="en-US" altLang="en-US" smtClean="0"/>
              <a:t>Cycle complete, Leak test, HLD temp and mec, filter changes, maintenance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Improving practice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Perform audits</a:t>
            </a:r>
          </a:p>
          <a:p>
            <a:r>
              <a:rPr lang="en-US" altLang="en-US" smtClean="0"/>
              <a:t>Cleanliness effectiveness checks</a:t>
            </a:r>
          </a:p>
          <a:p>
            <a:r>
              <a:rPr lang="en-US" altLang="en-US" smtClean="0"/>
              <a:t>Inspect channels with bore scope</a:t>
            </a:r>
          </a:p>
          <a:p>
            <a:r>
              <a:rPr lang="en-US" altLang="en-US" smtClean="0"/>
              <a:t>Periodic microbial cultures</a:t>
            </a:r>
          </a:p>
          <a:p>
            <a:r>
              <a:rPr lang="en-US" altLang="en-US" smtClean="0"/>
              <a:t>Engage manufacturers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More strategies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Read all instructions for use</a:t>
            </a:r>
          </a:p>
          <a:p>
            <a:pPr lvl="1"/>
            <a:r>
              <a:rPr lang="en-US" altLang="en-US" smtClean="0"/>
              <a:t>Which may differ from published guidelines</a:t>
            </a:r>
          </a:p>
          <a:p>
            <a:pPr lvl="1"/>
            <a:r>
              <a:rPr lang="en-US" altLang="en-US" smtClean="0"/>
              <a:t>Example of maximal storage time </a:t>
            </a:r>
          </a:p>
          <a:p>
            <a:r>
              <a:rPr lang="en-US" altLang="en-US" smtClean="0"/>
              <a:t>Automate whenever possible</a:t>
            </a:r>
          </a:p>
          <a:p>
            <a:r>
              <a:rPr lang="en-US" altLang="en-US" smtClean="0"/>
              <a:t>Make sure adequate room for reprocessing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Using data for prevention: what’s on TAP in your hospital</a:t>
            </a:r>
            <a:br>
              <a:rPr lang="en-US" altLang="en-US" smtClean="0"/>
            </a:br>
            <a:r>
              <a:rPr lang="en-US" altLang="en-US" smtClean="0"/>
              <a:t>Target – Assess - Prevent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</a:rPr>
              <a:t>Gould/ Dudeck/ Soe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TAP strategy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derived in NHSN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smtClean="0"/>
              <a:t>Annual survey</a:t>
            </a:r>
          </a:p>
          <a:p>
            <a:r>
              <a:rPr lang="en-US" altLang="en-US" smtClean="0"/>
              <a:t>Rate tables</a:t>
            </a:r>
          </a:p>
          <a:p>
            <a:r>
              <a:rPr lang="en-US" altLang="en-US" smtClean="0"/>
              <a:t>SIRS</a:t>
            </a:r>
          </a:p>
          <a:p>
            <a:r>
              <a:rPr lang="en-US" altLang="en-US" smtClean="0"/>
              <a:t>Event level info (CLABS and Cauti)</a:t>
            </a:r>
          </a:p>
          <a:p>
            <a:r>
              <a:rPr lang="en-US" altLang="en-US" smtClean="0"/>
              <a:t>www.cdc.gov/hai/prevention/tap.html</a:t>
            </a:r>
          </a:p>
          <a:p>
            <a:r>
              <a:rPr lang="en-US" altLang="en-US" smtClean="0"/>
              <a:t>Designed to compare to HHS SIR targets</a:t>
            </a:r>
          </a:p>
          <a:p>
            <a:pPr lvl="1"/>
            <a:r>
              <a:rPr lang="en-US" altLang="en-US" smtClean="0"/>
              <a:t>CLABS -  0.5</a:t>
            </a:r>
          </a:p>
          <a:p>
            <a:pPr lvl="1"/>
            <a:r>
              <a:rPr lang="en-US" altLang="en-US" smtClean="0"/>
              <a:t>CAUTI – 0.75</a:t>
            </a:r>
          </a:p>
          <a:p>
            <a:pPr lvl="1"/>
            <a:r>
              <a:rPr lang="en-US" altLang="en-US" smtClean="0"/>
              <a:t>CDI- 0.7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000" smtClean="0"/>
              <a:t>What do IPs want to know? A review of queries from IP talk and APIC.org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</a:rPr>
              <a:t>Landers/Gase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Methods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Classified IP talk content</a:t>
            </a:r>
          </a:p>
          <a:p>
            <a:r>
              <a:rPr lang="en-US" altLang="en-US" smtClean="0"/>
              <a:t>Classified apic.org searches</a:t>
            </a:r>
          </a:p>
          <a:p>
            <a:r>
              <a:rPr lang="en-US" altLang="en-US" smtClean="0"/>
              <a:t>Compared the two results</a:t>
            </a:r>
          </a:p>
          <a:p>
            <a:r>
              <a:rPr lang="en-US" altLang="en-US" smtClean="0"/>
              <a:t>Prioritize research topics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What’s there- IP talk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71488" y="1936750"/>
          <a:ext cx="8215312" cy="3113088"/>
        </p:xfrm>
        <a:graphic>
          <a:graphicData uri="http://schemas.openxmlformats.org/drawingml/2006/table">
            <a:tbl>
              <a:tblPr/>
              <a:tblGrid>
                <a:gridCol w="2800350"/>
                <a:gridCol w="5414962"/>
              </a:tblGrid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IP talk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Material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46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15,556 members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34,000 discussions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1,300 library 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Presentations- one EVS example 1652 downloads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Video- 428 downloads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Document - 1727 downloads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What’s there – APIC.org 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37,728 visitors per month</a:t>
            </a:r>
          </a:p>
          <a:p>
            <a:r>
              <a:rPr lang="en-US" altLang="en-US" smtClean="0"/>
              <a:t>404,407 page views</a:t>
            </a:r>
          </a:p>
          <a:p>
            <a:r>
              <a:rPr lang="en-US" altLang="en-US" smtClean="0"/>
              <a:t>Page Rank of 6 – which is good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Compared the topics on each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smtClean="0"/>
              <a:t>APIC competency mode:</a:t>
            </a:r>
          </a:p>
          <a:p>
            <a:pPr lvl="1"/>
            <a:r>
              <a:rPr lang="en-US" altLang="en-US" smtClean="0"/>
              <a:t>IP &amp; C domain</a:t>
            </a:r>
          </a:p>
          <a:p>
            <a:pPr lvl="1"/>
            <a:r>
              <a:rPr lang="en-US" altLang="en-US" smtClean="0"/>
              <a:t>Technical</a:t>
            </a:r>
          </a:p>
          <a:p>
            <a:pPr lvl="1"/>
            <a:r>
              <a:rPr lang="en-US" altLang="en-US" smtClean="0"/>
              <a:t>Leadership /program management</a:t>
            </a:r>
          </a:p>
          <a:p>
            <a:pPr lvl="1"/>
            <a:r>
              <a:rPr lang="en-US" altLang="en-US" smtClean="0"/>
              <a:t>PI and implementation science</a:t>
            </a:r>
          </a:p>
          <a:p>
            <a:r>
              <a:rPr lang="en-US" altLang="en-US" smtClean="0"/>
              <a:t>Infection – organism</a:t>
            </a:r>
          </a:p>
          <a:p>
            <a:r>
              <a:rPr lang="en-US" altLang="en-US" smtClean="0"/>
              <a:t>Infection – type</a:t>
            </a:r>
          </a:p>
          <a:p>
            <a:r>
              <a:rPr lang="en-US" altLang="en-US" smtClean="0"/>
              <a:t>Practice – hand hygiene</a:t>
            </a:r>
          </a:p>
          <a:p>
            <a:r>
              <a:rPr lang="en-US" altLang="en-US" smtClean="0"/>
              <a:t>Practice  - isolation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they found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71575"/>
          <a:ext cx="8229600" cy="570547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01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APIC.org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IP talk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51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CAUTI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Hand hygiene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Construction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MRSA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Ebola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ESBL</a:t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</a:b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CCLABSI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Risk assessment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C. Difficile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Epi 101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Library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APIC text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ICRA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Bioterrorism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Emerging infections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Certification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Antibiotic stewardship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Ebola patient care protocol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Risk assessment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Bed bugs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MRSA</a:t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</a:b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Ebola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Library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Construction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CAUTI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Hand hygiene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Rounds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IC plan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Ultrasound gel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Stethoscopes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IP week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SSI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Steriples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Fans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Nails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Top downloads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Novice Roadmap Infection preventionist</a:t>
            </a:r>
          </a:p>
          <a:p>
            <a:r>
              <a:rPr lang="en-US" altLang="en-US" smtClean="0"/>
              <a:t>New member brochure</a:t>
            </a:r>
          </a:p>
          <a:p>
            <a:r>
              <a:rPr lang="en-US" altLang="en-US" smtClean="0"/>
              <a:t>IP competency model</a:t>
            </a:r>
          </a:p>
          <a:p>
            <a:r>
              <a:rPr lang="en-US" altLang="en-US" smtClean="0"/>
              <a:t>CAUTI implementation guide</a:t>
            </a:r>
          </a:p>
          <a:p>
            <a:r>
              <a:rPr lang="en-US" altLang="en-US" smtClean="0"/>
              <a:t>Duodenoscopes and other endoscope FDA letter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Findings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Congruence between both searches</a:t>
            </a:r>
          </a:p>
          <a:p>
            <a:r>
              <a:rPr lang="en-US" altLang="en-US" smtClean="0"/>
              <a:t>Limitations</a:t>
            </a:r>
          </a:p>
          <a:p>
            <a:pPr lvl="1"/>
            <a:r>
              <a:rPr lang="en-US" altLang="en-US" smtClean="0"/>
              <a:t>What IPs want to know; Not need to know</a:t>
            </a:r>
          </a:p>
          <a:p>
            <a:pPr lvl="1"/>
            <a:r>
              <a:rPr lang="en-US" altLang="en-US" smtClean="0"/>
              <a:t>May not be representative of all IPs</a:t>
            </a:r>
          </a:p>
          <a:p>
            <a:pPr lvl="1"/>
            <a:r>
              <a:rPr lang="en-US" altLang="en-US" smtClean="0"/>
              <a:t>Seasonal variations not accounted for</a:t>
            </a:r>
          </a:p>
          <a:p>
            <a:pPr lvl="1"/>
            <a:endParaRPr lang="en-US" altLang="en-US" smtClean="0"/>
          </a:p>
          <a:p>
            <a:pPr lvl="1">
              <a:buFont typeface="Arial" charset="0"/>
              <a:buNone/>
            </a:pPr>
            <a:r>
              <a:rPr lang="en-US" altLang="en-US" smtClean="0"/>
              <a:t>Identified future research possibilities</a:t>
            </a:r>
          </a:p>
          <a:p>
            <a:pPr lvl="1">
              <a:buFont typeface="Arial" charset="0"/>
              <a:buNone/>
            </a:pPr>
            <a:r>
              <a:rPr lang="en-US" altLang="en-US" smtClean="0"/>
              <a:t>	Hand hygiene and CAUTI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3795" name="Content Placeholder 3" descr="IIPW15_Microsite_lgscroll_bugs_rev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994" b="-26994"/>
          <a:stretch>
            <a:fillRect/>
          </a:stretch>
        </p:blipFill>
        <p:spPr>
          <a:xfrm>
            <a:off x="457200" y="-211138"/>
            <a:ext cx="8229600" cy="7480301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smtClean="0"/>
              <a:t>Infection Prevention and You materials </a:t>
            </a:r>
            <a:endParaRPr lang="en-US" alt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i="1" smtClean="0"/>
              <a:t>ABC's of Antibiotics Flyer for patient</a:t>
            </a:r>
          </a:p>
          <a:p>
            <a:r>
              <a:rPr lang="en-US" altLang="en-US" b="1" i="1" smtClean="0"/>
              <a:t>What are healthcare-associated infections? </a:t>
            </a:r>
          </a:p>
          <a:p>
            <a:r>
              <a:rPr lang="en-US" altLang="en-US" b="1" i="1" smtClean="0"/>
              <a:t>Who are infection preventionists</a:t>
            </a:r>
          </a:p>
          <a:p>
            <a:r>
              <a:rPr lang="en-US" altLang="en-US" b="1" i="1" smtClean="0"/>
              <a:t>Infection Prevention and You Infographic Flyer for patients </a:t>
            </a:r>
          </a:p>
          <a:p>
            <a:r>
              <a:rPr lang="en-US" altLang="en-US" b="1" i="1" smtClean="0"/>
              <a:t>Infection Prevention and You - Isolation Precautions</a:t>
            </a:r>
            <a:endParaRPr lang="en-US" alt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Volunteer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smtClean="0"/>
              <a:t>Conference Committee</a:t>
            </a:r>
          </a:p>
          <a:p>
            <a:r>
              <a:rPr lang="en-US" altLang="en-US" sz="2000" b="1" smtClean="0"/>
              <a:t>Communications Committee </a:t>
            </a:r>
          </a:p>
          <a:p>
            <a:r>
              <a:rPr lang="en-US" altLang="en-US" sz="2000" b="1" smtClean="0"/>
              <a:t>Education Committee</a:t>
            </a:r>
          </a:p>
          <a:p>
            <a:r>
              <a:rPr lang="en-US" altLang="en-US" sz="2000" b="1" smtClean="0"/>
              <a:t>Emergency Preparedness</a:t>
            </a:r>
          </a:p>
          <a:p>
            <a:r>
              <a:rPr lang="en-US" altLang="en-US" sz="2000" b="1" smtClean="0"/>
              <a:t>Member Services </a:t>
            </a:r>
          </a:p>
          <a:p>
            <a:r>
              <a:rPr lang="en-US" altLang="en-US" sz="2000" b="1" smtClean="0"/>
              <a:t>Nominating and Awards.</a:t>
            </a:r>
          </a:p>
          <a:p>
            <a:r>
              <a:rPr lang="en-US" altLang="en-US" sz="2000" b="1" smtClean="0"/>
              <a:t>Practice Guidance </a:t>
            </a:r>
          </a:p>
          <a:p>
            <a:r>
              <a:rPr lang="en-US" altLang="en-US" sz="2000" b="1" smtClean="0"/>
              <a:t>Professional Development e.</a:t>
            </a:r>
          </a:p>
          <a:p>
            <a:r>
              <a:rPr lang="en-US" altLang="en-US" sz="2000" b="1" smtClean="0"/>
              <a:t>Public Policy </a:t>
            </a:r>
          </a:p>
          <a:p>
            <a:r>
              <a:rPr lang="en-US" altLang="en-US" sz="2000" b="1" smtClean="0"/>
              <a:t>Research Committee</a:t>
            </a:r>
          </a:p>
          <a:p>
            <a:endParaRPr lang="en-US" altLang="en-US" sz="2000" b="1" smtClean="0"/>
          </a:p>
          <a:p>
            <a:r>
              <a:rPr lang="en-US" altLang="en-US" sz="2000" b="1" smtClean="0"/>
              <a:t>CBIC- Board members, test writers, reviewers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109</TotalTime>
  <Words>643</Words>
  <Application>Microsoft Office PowerPoint</Application>
  <PresentationFormat>On-screen Show (4:3)</PresentationFormat>
  <Paragraphs>213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</vt:lpstr>
      <vt:lpstr>ＭＳ Ｐゴシック</vt:lpstr>
      <vt:lpstr>Arial</vt:lpstr>
      <vt:lpstr>Office Theme</vt:lpstr>
      <vt:lpstr>Excel.Chart.8</vt:lpstr>
      <vt:lpstr>Items that interested me at  APIC 2015</vt:lpstr>
      <vt:lpstr>Evidence behind the new guidelines for reprocessing flexible endoscopes and Reprocessing endoscopes in ambulatory care settings</vt:lpstr>
      <vt:lpstr>Risk of transmission</vt:lpstr>
      <vt:lpstr>Results of inspections</vt:lpstr>
      <vt:lpstr>2 phase study of HLD</vt:lpstr>
      <vt:lpstr>Factors impacting risk</vt:lpstr>
      <vt:lpstr>Assessing your practice</vt:lpstr>
      <vt:lpstr>Improving practice</vt:lpstr>
      <vt:lpstr>More strategies</vt:lpstr>
      <vt:lpstr>Using data for prevention: what’s on TAP in your hospital Target – Assess - Prevent</vt:lpstr>
      <vt:lpstr>TAP strategy</vt:lpstr>
      <vt:lpstr>How derived in NHSN</vt:lpstr>
      <vt:lpstr>What do IPs want to know? A review of queries from IP talk and APIC.org</vt:lpstr>
      <vt:lpstr>Methods</vt:lpstr>
      <vt:lpstr>What’s there- IP talk</vt:lpstr>
      <vt:lpstr>What’s there – APIC.org </vt:lpstr>
      <vt:lpstr>Compared the topics on each </vt:lpstr>
      <vt:lpstr>What they found</vt:lpstr>
      <vt:lpstr>Top downloads</vt:lpstr>
      <vt:lpstr>Findings</vt:lpstr>
      <vt:lpstr>PowerPoint Presentation</vt:lpstr>
      <vt:lpstr>Infection Prevention and You materials </vt:lpstr>
      <vt:lpstr>Volunteer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Items that interested me at  APIC 2015</dc:title>
  <dc:creator>Barbara Reilly</dc:creator>
  <cp:lastModifiedBy>Steve</cp:lastModifiedBy>
  <cp:revision>2</cp:revision>
  <dcterms:created xsi:type="dcterms:W3CDTF">2015-09-15T00:24:46Z</dcterms:created>
  <dcterms:modified xsi:type="dcterms:W3CDTF">2015-09-17T11:23:53Z</dcterms:modified>
</cp:coreProperties>
</file>