
<file path=[Content_Types].xml><?xml version="1.0" encoding="utf-8"?>
<Types xmlns="http://schemas.openxmlformats.org/package/2006/content-types"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67" r:id="rId4"/>
  </p:sldMasterIdLst>
  <p:notesMasterIdLst>
    <p:notesMasterId r:id="rId15"/>
  </p:notesMasterIdLst>
  <p:handoutMasterIdLst>
    <p:handoutMasterId r:id="rId16"/>
  </p:handoutMasterIdLst>
  <p:sldIdLst>
    <p:sldId id="268" r:id="rId5"/>
    <p:sldId id="261" r:id="rId6"/>
    <p:sldId id="274" r:id="rId7"/>
    <p:sldId id="273" r:id="rId8"/>
    <p:sldId id="259" r:id="rId9"/>
    <p:sldId id="269" r:id="rId10"/>
    <p:sldId id="270" r:id="rId11"/>
    <p:sldId id="271" r:id="rId12"/>
    <p:sldId id="272" r:id="rId13"/>
    <p:sldId id="267" r:id="rId14"/>
  </p:sldIdLst>
  <p:sldSz cx="12192000" cy="6858000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5" autoAdjust="0"/>
  </p:normalViewPr>
  <p:slideViewPr>
    <p:cSldViewPr snapToGrid="0" snapToObjects="1">
      <p:cViewPr>
        <p:scale>
          <a:sx n="52" d="100"/>
          <a:sy n="52" d="100"/>
        </p:scale>
        <p:origin x="-822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>
        <p:scale>
          <a:sx n="100" d="100"/>
          <a:sy n="100" d="100"/>
        </p:scale>
        <p:origin x="2592" y="-84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DC73E014-A6AA-472C-8E12-1D9B2DEC57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FAA60B8-51CB-4CEB-8F1F-B3D7B7F00C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F6C2B26F-7429-404A-9C5E-0E429E02A42E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E884C44-A5E4-4BDA-B29B-03462F0688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80CB09A-41E4-4E88-82E6-007D8262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7B7AED79-B44F-46F7-9A9D-EC94587FA3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31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615A0E3A-0C98-4EA0-AAC9-F2996360A904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CDAAE1FE-786B-4B83-86A4-F53D629261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98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850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32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840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381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08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7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431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390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65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28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23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293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066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3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9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5960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375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0453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380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321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3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523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hrae.org/file%20library/technical%20resources/standards%20and%20guidelines/standards%20addenda/188_2021_e_20210930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hyperlink" Target="https://www.cdc.gov/legionella/wmp/toolkit/index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lickr.com/photos/182229932@N07/49685280107" TargetMode="External"/><Relationship Id="rId5" Type="http://schemas.openxmlformats.org/officeDocument/2006/relationships/image" Target="../media/image6.jpg"/><Relationship Id="rId4" Type="http://schemas.openxmlformats.org/officeDocument/2006/relationships/image" Target="../media/image5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71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93F2CC0B-D5F1-40B8-9CC6-4A36850B66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light spots">
            <a:extLst>
              <a:ext uri="{FF2B5EF4-FFF2-40B4-BE49-F238E27FC236}">
                <a16:creationId xmlns:a16="http://schemas.microsoft.com/office/drawing/2014/main" xmlns="" id="{1A23FE0C-9A67-334E-9B7F-83AA9CF636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66081D-517B-5D43-A7B4-E67DDEDC0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0960" y="2514600"/>
            <a:ext cx="10383653" cy="1313189"/>
          </a:xfrm>
        </p:spPr>
        <p:txBody>
          <a:bodyPr>
            <a:normAutofit/>
          </a:bodyPr>
          <a:lstStyle/>
          <a:p>
            <a:r>
              <a:rPr lang="en-US" dirty="0"/>
              <a:t>APIC Conference Experience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xmlns="" id="{F05262DB-6398-4AF9-96A3-041CFB112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By Karina Albuquerque MSN, RN, CIC</a:t>
            </a:r>
          </a:p>
          <a:p>
            <a:r>
              <a:rPr lang="en-US" dirty="0"/>
              <a:t>Facility: Elmhurst Hospital Center</a:t>
            </a:r>
          </a:p>
          <a:p>
            <a:r>
              <a:rPr lang="en-US" dirty="0"/>
              <a:t>Date: 9/21/2022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631C6CE6-1810-44ED-A6D7-3FF53040AE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xmlns="" id="{1F6D8BFE-D0D0-4BAE-9D5A-701DE7D3CE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xmlns="" id="{53F86D30-CEDB-4D96-AF73-AA3CD5A437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xmlns="" id="{F5187540-C4C8-410C-A395-69FCB1C86C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xmlns="" id="{75BD6E4A-797C-451B-B08F-D99C1A9D13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xmlns="" id="{0D241082-BAFA-462E-827B-5814B020F5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xmlns="" id="{2920CCBD-116D-450B-9608-99F05F7D78A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xmlns="" id="{A57CD3DE-CEAF-4BD4-A5EF-24B3E622BB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xmlns="" id="{4EC3258C-366B-4629-A7D3-5173D3637D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xmlns="" id="{D444D63A-CE2B-4ACD-BA0E-4ADECAD86F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xmlns="" id="{7A504DF6-187A-4A54-96E8-3F3F28AAAA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xmlns="" id="{FE04C6F5-6DC5-4C7E-9278-9BE624FC782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xmlns="" id="{94A02D9B-E6A9-4D6A-9D2A-D81C768024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B78034A6-3565-46AA-9E73-1C954666AB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7224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xmlns="" id="{04947AA2-A772-42CB-9CEC-065095D3DC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xmlns="" id="{83C52D84-DEC1-4E16-972E-8EEA5D52245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xmlns="" id="{2036A28D-EF09-41F7-906F-CF4053615A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xmlns="" id="{EE8D92C7-C907-4120-95E3-80E3DC85BBA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xmlns="" id="{BBCEAAB8-CD22-41D7-B330-702682A27C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xmlns="" id="{6BBC1FEE-3D72-492B-8D8A-BE1A55076F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33">
              <a:extLst>
                <a:ext uri="{FF2B5EF4-FFF2-40B4-BE49-F238E27FC236}">
                  <a16:creationId xmlns:a16="http://schemas.microsoft.com/office/drawing/2014/main" xmlns="" id="{C28C6E5C-C393-435C-96A1-AA2859BDCB8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xmlns="" id="{2C2C991F-AC51-4DF5-B8DD-19B08C1CBF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xmlns="" id="{9C916B5F-285D-4F5A-9085-6781753AFB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xmlns="" id="{0375DD5F-9D17-4873-B697-3D44A5EBEC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xmlns="" id="{A159BBC7-6A8B-4612-94A8-56323452C7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xmlns="" id="{177C901C-F8DE-4C99-95C8-F8CA1B84F7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1D655F2-6D15-4265-ADEE-EF0075C139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0" name="Freeform 69">
            <a:extLst>
              <a:ext uri="{FF2B5EF4-FFF2-40B4-BE49-F238E27FC236}">
                <a16:creationId xmlns:a16="http://schemas.microsoft.com/office/drawing/2014/main" xmlns="" id="{3248A930-1A6E-4EFB-8213-D1AC735BE0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2941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xmlns="" id="{A9D17E3F-9160-4D16-8F1D-F8FE94E2A5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3" name="Picture 12" descr="light spots">
            <a:extLst>
              <a:ext uri="{FF2B5EF4-FFF2-40B4-BE49-F238E27FC236}">
                <a16:creationId xmlns:a16="http://schemas.microsoft.com/office/drawing/2014/main" xmlns="" id="{91359E98-53EA-154C-9838-95AAA23C9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F6D5E8-15CF-4755-910B-1B5A1E777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9361" y="428506"/>
            <a:ext cx="9635251" cy="1174306"/>
          </a:xfrm>
        </p:spPr>
        <p:txBody>
          <a:bodyPr>
            <a:normAutofit/>
          </a:bodyPr>
          <a:lstStyle/>
          <a:p>
            <a:r>
              <a:rPr lang="en-US" dirty="0"/>
              <a:t>Virtual APIC Conference Attendee 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93DBB853-C277-42C7-80D0-110A8842ED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xmlns="" id="{8D2CA353-4AC3-432A-8704-A618563EEC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xmlns="" id="{71685CFF-C2D8-4119-9CDA-504914853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xmlns="" id="{119C20C9-05B5-4384-9F4E-B4B8FA299CD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xmlns="" id="{F78ACAA7-E69F-43D4-919F-59DCA6482D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xmlns="" id="{96704AC3-E553-4428-AD42-796DD344AD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xmlns="" id="{3144CE2D-2D9E-4E16-92AA-F685E45492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xmlns="" id="{CD4C0C99-C139-4838-92A2-2C05514812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xmlns="" id="{6D356AA9-ECE0-4E40-A277-44AC6EF7650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xmlns="" id="{5A9C3CFE-942C-43DB-9652-8B2647552B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xmlns="" id="{F3DDB2C0-7B2C-4BA5-8ECA-4632746722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xmlns="" id="{CCB346B3-FD72-422B-9688-F54E77399A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xmlns="" id="{A5E738B1-537A-48F5-B99B-72BF4EA8B0A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65CAAAF8-C872-447C-BCD0-F5CD3016C5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7224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50" name="Freeform 27">
              <a:extLst>
                <a:ext uri="{FF2B5EF4-FFF2-40B4-BE49-F238E27FC236}">
                  <a16:creationId xmlns:a16="http://schemas.microsoft.com/office/drawing/2014/main" xmlns="" id="{3CD192F9-4898-4362-B1A2-3DDAA54614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28">
              <a:extLst>
                <a:ext uri="{FF2B5EF4-FFF2-40B4-BE49-F238E27FC236}">
                  <a16:creationId xmlns:a16="http://schemas.microsoft.com/office/drawing/2014/main" xmlns="" id="{25658BAB-0A60-4CAE-B735-5297A284A9E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xmlns="" id="{B176DB7C-2C45-4E08-956B-5D2E339C75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xmlns="" id="{671B014E-7E67-4978-A9AB-7C6E2F99FDA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xmlns="" id="{193156F8-3B15-4064-8C4B-F21ED4F376A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xmlns="" id="{96B721A4-876F-43D1-B231-585A55B38F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xmlns="" id="{3D9AB238-BB7F-4D15-83B0-BD6CA92CC7F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xmlns="" id="{85F91E03-6B79-4561-AADA-9D9EE51949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xmlns="" id="{A2B05A7B-02BB-4384-AB3F-6300769C06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xmlns="" id="{10C0CEA7-547A-4AB3-99B0-971B1E98AB9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xmlns="" id="{643A7C23-A309-4BDC-AC90-7E150B0A7A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38">
              <a:extLst>
                <a:ext uri="{FF2B5EF4-FFF2-40B4-BE49-F238E27FC236}">
                  <a16:creationId xmlns:a16="http://schemas.microsoft.com/office/drawing/2014/main" xmlns="" id="{CDFCEA60-6323-4E47-A467-83E3D32C0B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42D62A3B-08B7-4F45-B0BC-A23B2CC9C3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5" name="Freeform 11">
            <a:extLst>
              <a:ext uri="{FF2B5EF4-FFF2-40B4-BE49-F238E27FC236}">
                <a16:creationId xmlns:a16="http://schemas.microsoft.com/office/drawing/2014/main" xmlns="" id="{7527CAFC-17AC-48FE-AB33-811D38361F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2C21D9-498E-4D73-8DF7-62BFC8BA2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632" y="1637299"/>
            <a:ext cx="10254980" cy="4963044"/>
          </a:xfrm>
        </p:spPr>
        <p:txBody>
          <a:bodyPr numCol="1">
            <a:noAutofit/>
          </a:bodyPr>
          <a:lstStyle/>
          <a:p>
            <a:r>
              <a:rPr lang="en-US" dirty="0"/>
              <a:t>First time attending APIC conference</a:t>
            </a:r>
          </a:p>
          <a:p>
            <a:endParaRPr lang="en-US" dirty="0"/>
          </a:p>
          <a:p>
            <a:r>
              <a:rPr lang="en-US" dirty="0"/>
              <a:t>There were a variety of presentations to watch (either live sessions or on demand)</a:t>
            </a:r>
          </a:p>
          <a:p>
            <a:endParaRPr lang="en-US" dirty="0"/>
          </a:p>
          <a:p>
            <a:r>
              <a:rPr lang="en-US" dirty="0"/>
              <a:t>Attendees also had access to posters brought by professionals from all over the country</a:t>
            </a:r>
          </a:p>
          <a:p>
            <a:endParaRPr lang="en-US" dirty="0"/>
          </a:p>
          <a:p>
            <a:r>
              <a:rPr lang="en-US" dirty="0"/>
              <a:t>Platform was easy to navigate</a:t>
            </a:r>
          </a:p>
          <a:p>
            <a:endParaRPr lang="en-US" dirty="0"/>
          </a:p>
          <a:p>
            <a:r>
              <a:rPr lang="en-US" dirty="0"/>
              <a:t>Aside from presentations on Infection Prevention practices, there were presentations on leadership styles, Rejection (Surprising Lessons from 100 Days of Rejection)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dirty="0"/>
              <a:t>Although attending the conference remotely is convenient, I will try to attend it in person for a full experience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436557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441750-3712-4506-A6E1-2B1307FEA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interesting presentations: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C3563E-E454-413B-AFBF-2C92372C3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402" y="2399250"/>
            <a:ext cx="10439211" cy="3511971"/>
          </a:xfrm>
        </p:spPr>
        <p:txBody>
          <a:bodyPr>
            <a:normAutofit fontScale="47500" lnSpcReduction="20000"/>
          </a:bodyPr>
          <a:lstStyle/>
          <a:p>
            <a:pPr lvl="1"/>
            <a:r>
              <a:rPr lang="en-US" sz="4500" dirty="0"/>
              <a:t>Water Systems Management and Regulatory Compliance Updates</a:t>
            </a:r>
          </a:p>
          <a:p>
            <a:pPr marL="457200" lvl="1" indent="0">
              <a:buNone/>
            </a:pPr>
            <a:endParaRPr lang="en-US" sz="4500" dirty="0"/>
          </a:p>
          <a:p>
            <a:pPr lvl="1"/>
            <a:r>
              <a:rPr lang="en-US" sz="4500" dirty="0"/>
              <a:t>Endoscope Processing: What the Revised AAMI Standard Means for IPC</a:t>
            </a:r>
          </a:p>
          <a:p>
            <a:pPr marL="457200" lvl="1" indent="0">
              <a:buNone/>
            </a:pPr>
            <a:endParaRPr lang="en-US" sz="4500" dirty="0"/>
          </a:p>
          <a:p>
            <a:pPr lvl="1"/>
            <a:r>
              <a:rPr lang="en-US" sz="4500" dirty="0"/>
              <a:t>Critical Updates: AAMI ST 91 for Flexible Endoscope Processing</a:t>
            </a:r>
          </a:p>
          <a:p>
            <a:pPr marL="457200" lvl="1" indent="0">
              <a:buNone/>
            </a:pPr>
            <a:endParaRPr lang="en-US" sz="4500" dirty="0"/>
          </a:p>
          <a:p>
            <a:pPr lvl="1"/>
            <a:r>
              <a:rPr lang="en-US" sz="4500" dirty="0"/>
              <a:t>SMART Compliance in the Ambulatory Setting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953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E82996-04F9-4701-95EE-7A53C669E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967" y="624110"/>
            <a:ext cx="9650645" cy="1280890"/>
          </a:xfrm>
        </p:spPr>
        <p:txBody>
          <a:bodyPr/>
          <a:lstStyle/>
          <a:p>
            <a:r>
              <a:rPr lang="en-US" dirty="0"/>
              <a:t>Water Systems Management and Regulatory Compliance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D7CEB4-0A12-4780-8FF8-1E78B0C8A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967" y="2133600"/>
            <a:ext cx="9650645" cy="4015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presenters: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Tamika J. Brown</a:t>
            </a:r>
            <a:r>
              <a:rPr lang="en-US" dirty="0"/>
              <a:t>, LTC Enforcement</a:t>
            </a:r>
          </a:p>
          <a:p>
            <a:pPr marL="0" indent="0">
              <a:buNone/>
            </a:pPr>
            <a:r>
              <a:rPr lang="en-US" dirty="0"/>
              <a:t>Branch Manager, Survey &amp;</a:t>
            </a:r>
          </a:p>
          <a:p>
            <a:pPr marL="0" indent="0">
              <a:buNone/>
            </a:pPr>
            <a:r>
              <a:rPr lang="en-US" dirty="0"/>
              <a:t>Operations Group (SOG), Centers for Medicare &amp; Medicaid Services (CMS)</a:t>
            </a:r>
          </a:p>
          <a:p>
            <a:endParaRPr lang="en-US" b="1" dirty="0"/>
          </a:p>
          <a:p>
            <a:r>
              <a:rPr lang="en-US" b="1" dirty="0"/>
              <a:t>CAPT </a:t>
            </a:r>
            <a:r>
              <a:rPr lang="en-US" b="1" dirty="0" err="1"/>
              <a:t>Hyosim</a:t>
            </a:r>
            <a:r>
              <a:rPr lang="en-US" b="1" dirty="0"/>
              <a:t> </a:t>
            </a:r>
            <a:r>
              <a:rPr lang="en-US" b="1" dirty="0" err="1"/>
              <a:t>Seon</a:t>
            </a:r>
            <a:r>
              <a:rPr lang="en-US" b="1" dirty="0"/>
              <a:t>-Spada</a:t>
            </a:r>
            <a:r>
              <a:rPr lang="en-US" dirty="0"/>
              <a:t>, DNP, RN, June 15, 2022</a:t>
            </a:r>
          </a:p>
          <a:p>
            <a:pPr marL="0" indent="0">
              <a:buNone/>
            </a:pPr>
            <a:r>
              <a:rPr lang="en-US" dirty="0"/>
              <a:t>FNP, CIC, USPHS, Survey and LTC</a:t>
            </a:r>
          </a:p>
          <a:p>
            <a:pPr marL="0" indent="0">
              <a:buNone/>
            </a:pPr>
            <a:r>
              <a:rPr lang="en-US" dirty="0"/>
              <a:t>Enforcement Branch Manager, SOG,</a:t>
            </a:r>
          </a:p>
          <a:p>
            <a:pPr marL="0" indent="0">
              <a:buNone/>
            </a:pPr>
            <a:r>
              <a:rPr lang="en-US" dirty="0"/>
              <a:t>CMS</a:t>
            </a:r>
          </a:p>
        </p:txBody>
      </p:sp>
    </p:spTree>
    <p:extLst>
      <p:ext uri="{BB962C8B-B14F-4D97-AF65-F5344CB8AC3E}">
        <p14:creationId xmlns:p14="http://schemas.microsoft.com/office/powerpoint/2010/main" val="1793906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891" y="624110"/>
            <a:ext cx="9779721" cy="1280890"/>
          </a:xfrm>
        </p:spPr>
        <p:txBody>
          <a:bodyPr>
            <a:normAutofit fontScale="90000"/>
          </a:bodyPr>
          <a:lstStyle/>
          <a:p>
            <a:r>
              <a:rPr lang="en-US" dirty="0"/>
              <a:t>Water Systems Management and Regulatory Compliance Updates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E3F71C-8FFF-48CD-9040-607805FA7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6518" y="2123208"/>
            <a:ext cx="10268094" cy="4204855"/>
          </a:xfrm>
        </p:spPr>
        <p:txBody>
          <a:bodyPr/>
          <a:lstStyle/>
          <a:p>
            <a:r>
              <a:rPr lang="en-US" b="1" dirty="0"/>
              <a:t>CDC: Investigations show almost all outbreaks were caused by problems preventable</a:t>
            </a:r>
          </a:p>
          <a:p>
            <a:pPr marL="0" indent="0">
              <a:buNone/>
            </a:pPr>
            <a:r>
              <a:rPr lang="en-US" b="1" dirty="0"/>
              <a:t>with more effective water management and 9 in 10 are preventable outbreaks.</a:t>
            </a:r>
          </a:p>
          <a:p>
            <a:r>
              <a:rPr lang="en-US" b="1" dirty="0"/>
              <a:t>Approx. 7.2 million Americans get sick every year (from waterborne pathogens).</a:t>
            </a:r>
          </a:p>
          <a:p>
            <a:r>
              <a:rPr lang="en-US" b="1" dirty="0"/>
              <a:t>The rate of reported cases of legionellosis has increased 286% in the US during</a:t>
            </a:r>
          </a:p>
          <a:p>
            <a:pPr marL="0" indent="0">
              <a:buNone/>
            </a:pPr>
            <a:r>
              <a:rPr lang="en-US" b="1" dirty="0"/>
              <a:t>2000–2014.</a:t>
            </a:r>
          </a:p>
          <a:p>
            <a:r>
              <a:rPr lang="en-US" b="1" dirty="0"/>
              <a:t>Approximately 9% of reported legionellosis cases are fatal.</a:t>
            </a:r>
          </a:p>
          <a:p>
            <a:r>
              <a:rPr lang="en-US" b="1" dirty="0"/>
              <a:t>Approx. 19% of outbreaks were associated with long-term care facilities and 15%</a:t>
            </a:r>
          </a:p>
          <a:p>
            <a:pPr marL="0" indent="0">
              <a:buNone/>
            </a:pPr>
            <a:r>
              <a:rPr lang="en-US" b="1" dirty="0"/>
              <a:t>with hospitals (the rest was not related to healthcare facilities).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267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Water Systems Management and Regulatory Compliance Updates cont.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8FE885-5E72-43BC-AF4B-59A617B88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819" y="2133599"/>
            <a:ext cx="10153794" cy="4204855"/>
          </a:xfrm>
        </p:spPr>
        <p:txBody>
          <a:bodyPr/>
          <a:lstStyle/>
          <a:p>
            <a:r>
              <a:rPr lang="en-US" b="1" dirty="0"/>
              <a:t>ASHRAE industry standard and the CDC toolkit: Water Management Plan.</a:t>
            </a:r>
          </a:p>
          <a:p>
            <a:pPr marL="0" indent="0">
              <a:buNone/>
            </a:pPr>
            <a:r>
              <a:rPr lang="it-IT" dirty="0">
                <a:hlinkClick r:id="rId3"/>
              </a:rPr>
              <a:t>ANSI/ASHRAE Addendum e to ANSI/ASHRAE Standard 188-2021</a:t>
            </a:r>
            <a:endParaRPr lang="it-IT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6A48FF4-2679-4EC3-BD06-DD24772B3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491" y="2961409"/>
            <a:ext cx="8666018" cy="381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50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18DA1E-90F4-44B3-89C3-F2291066C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3" y="301336"/>
            <a:ext cx="9883630" cy="1257300"/>
          </a:xfrm>
        </p:spPr>
        <p:txBody>
          <a:bodyPr>
            <a:normAutofit fontScale="90000"/>
          </a:bodyPr>
          <a:lstStyle/>
          <a:p>
            <a:r>
              <a:rPr lang="en-US" dirty="0"/>
              <a:t>Water Systems Management and Regulatory Compliance Updates cont.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DC324B-64B6-4241-AC7D-B8A4B63E7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173" y="1745673"/>
            <a:ext cx="10330439" cy="4488217"/>
          </a:xfrm>
        </p:spPr>
        <p:txBody>
          <a:bodyPr/>
          <a:lstStyle/>
          <a:p>
            <a:r>
              <a:rPr lang="en-US" b="1" dirty="0"/>
              <a:t>CDC Toolkit: Developing a Water Management Program to Reduce Legionella Growth and Spread in Buildings: A Practical Guide to Implementing Industry Standards (June 24, 2021)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Legionella: Developing a Water Management Program | CDC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C1B56CE-568D-4481-A7DD-749B9EC49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568" y="3264700"/>
            <a:ext cx="9410700" cy="329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60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A13D4F-37A5-4A01-90F6-39B4BD9C3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065" y="624110"/>
            <a:ext cx="9748548" cy="1280890"/>
          </a:xfrm>
        </p:spPr>
        <p:txBody>
          <a:bodyPr>
            <a:normAutofit fontScale="90000"/>
          </a:bodyPr>
          <a:lstStyle/>
          <a:p>
            <a:r>
              <a:rPr lang="en-US" dirty="0"/>
              <a:t>Water Systems Management and Regulatory Compliance Updates cont.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6B2F34-D53B-4FC0-ADF3-E2FB53106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0364" y="2133599"/>
            <a:ext cx="9634248" cy="4329545"/>
          </a:xfrm>
        </p:spPr>
        <p:txBody>
          <a:bodyPr/>
          <a:lstStyle/>
          <a:p>
            <a:r>
              <a:rPr lang="en-US" dirty="0"/>
              <a:t>Report from the Health Department</a:t>
            </a:r>
          </a:p>
          <a:p>
            <a:r>
              <a:rPr lang="en-US" dirty="0"/>
              <a:t>State Public Health Laboratory report</a:t>
            </a:r>
          </a:p>
          <a:p>
            <a:r>
              <a:rPr lang="en-US" dirty="0"/>
              <a:t>Facility Reported Incidents (FRI)</a:t>
            </a:r>
          </a:p>
          <a:p>
            <a:r>
              <a:rPr lang="en-US" dirty="0"/>
              <a:t>Hospital report on patients from the nursing homes with Legionnaires'</a:t>
            </a:r>
          </a:p>
          <a:p>
            <a:pPr marL="0" indent="0">
              <a:buNone/>
            </a:pPr>
            <a:r>
              <a:rPr lang="en-US" dirty="0"/>
              <a:t>disease or pneumonia associated with the waterborne diseases</a:t>
            </a:r>
          </a:p>
          <a:p>
            <a:r>
              <a:rPr lang="en-US" dirty="0"/>
              <a:t>Life safety survey report during recertification survey</a:t>
            </a:r>
          </a:p>
          <a:p>
            <a:r>
              <a:rPr lang="en-US" dirty="0"/>
              <a:t>Complaints from family members or employees</a:t>
            </a:r>
          </a:p>
          <a:p>
            <a:r>
              <a:rPr lang="en-US" dirty="0"/>
              <a:t>EPA </a:t>
            </a:r>
          </a:p>
          <a:p>
            <a:r>
              <a:rPr lang="en-US" dirty="0"/>
              <a:t>Contaminant results</a:t>
            </a:r>
          </a:p>
        </p:txBody>
      </p:sp>
    </p:spTree>
    <p:extLst>
      <p:ext uri="{BB962C8B-B14F-4D97-AF65-F5344CB8AC3E}">
        <p14:creationId xmlns:p14="http://schemas.microsoft.com/office/powerpoint/2010/main" val="1909527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99BAF2-ABC0-4A43-BB07-2BDD78F4F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609" y="207820"/>
            <a:ext cx="10372003" cy="1911926"/>
          </a:xfrm>
        </p:spPr>
        <p:txBody>
          <a:bodyPr>
            <a:normAutofit fontScale="90000"/>
          </a:bodyPr>
          <a:lstStyle/>
          <a:p>
            <a:r>
              <a:rPr lang="en-US" dirty="0"/>
              <a:t>Water Systems Management and Regulatory Compliance Updates cont.</a:t>
            </a:r>
            <a:br>
              <a:rPr lang="en-US" dirty="0"/>
            </a:br>
            <a:r>
              <a:rPr lang="en-US" sz="2000" dirty="0"/>
              <a:t>IP Role to Improve or Prevent Deficiencies (Tips/Suggestions)</a:t>
            </a:r>
            <a:br>
              <a:rPr lang="en-US" sz="2000" dirty="0"/>
            </a:br>
            <a:r>
              <a:rPr lang="en-US" sz="2000" dirty="0"/>
              <a:t>Waterborne Healthcare –Associated Infections (HAIs) &amp; Prevention Strategies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5B7BDA-3691-460B-A2C6-748A52EA5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510" y="2119746"/>
            <a:ext cx="10744200" cy="453043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Water Management Team, Water management plan/ program</a:t>
            </a:r>
          </a:p>
          <a:p>
            <a:r>
              <a:rPr lang="en-US" dirty="0"/>
              <a:t>Assist in conducting the facility-specific risk assessment for hazard analyses, environmental and infection control</a:t>
            </a:r>
          </a:p>
          <a:p>
            <a:r>
              <a:rPr lang="en-US" dirty="0"/>
              <a:t>Ongoing audit to ensure the water management team is adhering to the policies and procedures</a:t>
            </a:r>
          </a:p>
          <a:p>
            <a:pPr marL="0" indent="0">
              <a:buNone/>
            </a:pPr>
            <a:r>
              <a:rPr lang="en-US" dirty="0"/>
              <a:t>and recommended testing protocols</a:t>
            </a:r>
          </a:p>
          <a:p>
            <a:r>
              <a:rPr lang="en-US" dirty="0"/>
              <a:t>Know local, regional, state, and national contact and resources (CDC)</a:t>
            </a:r>
          </a:p>
          <a:p>
            <a:r>
              <a:rPr lang="en-US" dirty="0"/>
              <a:t>Be familiar with updated CMS and CDC water management program essentials</a:t>
            </a:r>
          </a:p>
          <a:p>
            <a:r>
              <a:rPr lang="en-US" dirty="0"/>
              <a:t>Be familiar with CDC education, tools, and additional resources (i.e., Water Management Consultants)</a:t>
            </a:r>
          </a:p>
          <a:p>
            <a:r>
              <a:rPr lang="en-US" dirty="0"/>
              <a:t>Immediate corrective actions when the water test shows positive with pathogenic organisms, perform</a:t>
            </a:r>
          </a:p>
          <a:p>
            <a:pPr marL="0" indent="0">
              <a:buNone/>
            </a:pPr>
            <a:r>
              <a:rPr lang="en-US" dirty="0"/>
              <a:t>Root Cause Analysis, facilitate last systemic changes within the facilities to drive sustained compliance</a:t>
            </a:r>
          </a:p>
          <a:p>
            <a:r>
              <a:rPr lang="en-US" dirty="0"/>
              <a:t>Record keeping and routinely follow up, report surveillance data to the team, and discussion with the</a:t>
            </a:r>
          </a:p>
          <a:p>
            <a:r>
              <a:rPr lang="en-US" dirty="0"/>
              <a:t>Water management team or committee</a:t>
            </a:r>
          </a:p>
          <a:p>
            <a:r>
              <a:rPr lang="en-US" dirty="0"/>
              <a:t>Evaluate water management plan and policies and procedures annually</a:t>
            </a:r>
          </a:p>
          <a:p>
            <a:r>
              <a:rPr lang="en-US" dirty="0"/>
              <a:t>Maintain effective communication channels, including key personnel</a:t>
            </a:r>
          </a:p>
        </p:txBody>
      </p:sp>
    </p:spTree>
    <p:extLst>
      <p:ext uri="{BB962C8B-B14F-4D97-AF65-F5344CB8AC3E}">
        <p14:creationId xmlns:p14="http://schemas.microsoft.com/office/powerpoint/2010/main" val="148088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71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93F2CC0B-D5F1-40B8-9CC6-4A36850B66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light spots">
            <a:extLst>
              <a:ext uri="{FF2B5EF4-FFF2-40B4-BE49-F238E27FC236}">
                <a16:creationId xmlns:a16="http://schemas.microsoft.com/office/drawing/2014/main" xmlns="" id="{1A23FE0C-9A67-334E-9B7F-83AA9CF636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66081D-517B-5D43-A7B4-E67DDEDC0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1"/>
            <a:ext cx="8915399" cy="923352"/>
          </a:xfrm>
        </p:spPr>
        <p:txBody>
          <a:bodyPr>
            <a:normAutofit/>
          </a:bodyPr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6D75439-C766-134A-A0D0-BE002D8B0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85167" y="10201218"/>
            <a:ext cx="8915399" cy="112628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631C6CE6-1810-44ED-A6D7-3FF53040AE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xmlns="" id="{1F6D8BFE-D0D0-4BAE-9D5A-701DE7D3CE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xmlns="" id="{53F86D30-CEDB-4D96-AF73-AA3CD5A437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xmlns="" id="{F5187540-C4C8-410C-A395-69FCB1C86C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xmlns="" id="{75BD6E4A-797C-451B-B08F-D99C1A9D13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xmlns="" id="{0D241082-BAFA-462E-827B-5814B020F5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xmlns="" id="{2920CCBD-116D-450B-9608-99F05F7D78A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xmlns="" id="{A57CD3DE-CEAF-4BD4-A5EF-24B3E622BB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xmlns="" id="{4EC3258C-366B-4629-A7D3-5173D3637D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xmlns="" id="{D444D63A-CE2B-4ACD-BA0E-4ADECAD86F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xmlns="" id="{7A504DF6-187A-4A54-96E8-3F3F28AAAA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xmlns="" id="{FE04C6F5-6DC5-4C7E-9278-9BE624FC782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xmlns="" id="{94A02D9B-E6A9-4D6A-9D2A-D81C768024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B78034A6-3565-46AA-9E73-1C954666AB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7224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xmlns="" id="{04947AA2-A772-42CB-9CEC-065095D3DC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xmlns="" id="{83C52D84-DEC1-4E16-972E-8EEA5D52245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xmlns="" id="{2036A28D-EF09-41F7-906F-CF4053615A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xmlns="" id="{EE8D92C7-C907-4120-95E3-80E3DC85BBA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xmlns="" id="{BBCEAAB8-CD22-41D7-B330-702682A27C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xmlns="" id="{6BBC1FEE-3D72-492B-8D8A-BE1A55076F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xmlns="" id="{C28C6E5C-C393-435C-96A1-AA2859BDCB8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xmlns="" id="{2C2C991F-AC51-4DF5-B8DD-19B08C1CBF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xmlns="" id="{9C916B5F-285D-4F5A-9085-6781753AFB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xmlns="" id="{0375DD5F-9D17-4873-B697-3D44A5EBEC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xmlns="" id="{A159BBC7-6A8B-4612-94A8-56323452C7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xmlns="" id="{177C901C-F8DE-4C99-95C8-F8CA1B84F7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D1D655F2-6D15-4265-ADEE-EF0075C139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Freeform 69">
            <a:extLst>
              <a:ext uri="{FF2B5EF4-FFF2-40B4-BE49-F238E27FC236}">
                <a16:creationId xmlns:a16="http://schemas.microsoft.com/office/drawing/2014/main" xmlns="" id="{3248A930-1A6E-4EFB-8213-D1AC735BE0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2BB5C62D-5B0C-4309-9456-3AA4C85583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-301" b="3395"/>
          <a:stretch/>
        </p:blipFill>
        <p:spPr>
          <a:xfrm>
            <a:off x="128608" y="4107634"/>
            <a:ext cx="4100492" cy="2701995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1C419491-B0C1-423E-A250-11DDBE4240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9602787" y="5"/>
            <a:ext cx="2549659" cy="26396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06373993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Props1.xml><?xml version="1.0" encoding="utf-8"?>
<ds:datastoreItem xmlns:ds="http://schemas.openxmlformats.org/officeDocument/2006/customXml" ds:itemID="{76428C60-BADF-461E-ACB1-6AC412BA55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7010E9-D0D4-4763-90A3-DBAE37445A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791FE0-E525-44F5-B24B-E8E5757CF5F2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Event design</Template>
  <TotalTime>0</TotalTime>
  <Words>620</Words>
  <Application>Microsoft Office PowerPoint</Application>
  <PresentationFormat>Custom</PresentationFormat>
  <Paragraphs>80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Wisp</vt:lpstr>
      <vt:lpstr>APIC Conference Experience</vt:lpstr>
      <vt:lpstr>Virtual APIC Conference Attendee </vt:lpstr>
      <vt:lpstr>Some interesting presentations: </vt:lpstr>
      <vt:lpstr>Water Systems Management and Regulatory Compliance Updates</vt:lpstr>
      <vt:lpstr>Water Systems Management and Regulatory Compliance Updates </vt:lpstr>
      <vt:lpstr>Water Systems Management and Regulatory Compliance Updates cont.  </vt:lpstr>
      <vt:lpstr>Water Systems Management and Regulatory Compliance Updates cont.  </vt:lpstr>
      <vt:lpstr>Water Systems Management and Regulatory Compliance Updates cont.  </vt:lpstr>
      <vt:lpstr>Water Systems Management and Regulatory Compliance Updates cont. IP Role to Improve or Prevent Deficiencies (Tips/Suggestions) Waterborne Healthcare –Associated Infections (HAIs) &amp; Prevention Strategies  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2022-09-14T13:30:40Z</dcterms:created>
  <dcterms:modified xsi:type="dcterms:W3CDTF">2022-09-16T03:49:13Z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