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3"/>
  </p:notesMasterIdLst>
  <p:sldIdLst>
    <p:sldId id="256" r:id="rId3"/>
    <p:sldId id="257" r:id="rId4"/>
    <p:sldId id="258" r:id="rId5"/>
    <p:sldId id="259" r:id="rId6"/>
    <p:sldId id="260" r:id="rId7"/>
    <p:sldId id="263" r:id="rId8"/>
    <p:sldId id="323" r:id="rId9"/>
    <p:sldId id="325" r:id="rId10"/>
    <p:sldId id="324" r:id="rId11"/>
    <p:sldId id="326" r:id="rId12"/>
    <p:sldId id="330" r:id="rId13"/>
    <p:sldId id="331" r:id="rId14"/>
    <p:sldId id="332" r:id="rId15"/>
    <p:sldId id="333" r:id="rId16"/>
    <p:sldId id="334" r:id="rId17"/>
    <p:sldId id="335" r:id="rId18"/>
    <p:sldId id="336" r:id="rId19"/>
    <p:sldId id="264" r:id="rId20"/>
    <p:sldId id="265" r:id="rId21"/>
    <p:sldId id="266" r:id="rId22"/>
    <p:sldId id="267" r:id="rId23"/>
    <p:sldId id="268" r:id="rId24"/>
    <p:sldId id="270" r:id="rId25"/>
    <p:sldId id="271" r:id="rId26"/>
    <p:sldId id="272" r:id="rId27"/>
    <p:sldId id="276" r:id="rId28"/>
    <p:sldId id="273" r:id="rId29"/>
    <p:sldId id="277" r:id="rId30"/>
    <p:sldId id="278" r:id="rId31"/>
    <p:sldId id="279" r:id="rId32"/>
    <p:sldId id="283" r:id="rId33"/>
    <p:sldId id="284" r:id="rId34"/>
    <p:sldId id="286" r:id="rId35"/>
    <p:sldId id="287" r:id="rId36"/>
    <p:sldId id="288" r:id="rId37"/>
    <p:sldId id="289" r:id="rId38"/>
    <p:sldId id="290" r:id="rId39"/>
    <p:sldId id="293" r:id="rId40"/>
    <p:sldId id="295" r:id="rId41"/>
    <p:sldId id="296" r:id="rId42"/>
    <p:sldId id="298" r:id="rId43"/>
    <p:sldId id="299" r:id="rId44"/>
    <p:sldId id="300" r:id="rId45"/>
    <p:sldId id="305" r:id="rId46"/>
    <p:sldId id="306" r:id="rId47"/>
    <p:sldId id="307" r:id="rId48"/>
    <p:sldId id="308" r:id="rId49"/>
    <p:sldId id="320" r:id="rId50"/>
    <p:sldId id="311" r:id="rId51"/>
    <p:sldId id="312"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4" d="100"/>
          <a:sy n="104" d="100"/>
        </p:scale>
        <p:origin x="-110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Column1</c:v>
                </c:pt>
              </c:strCache>
            </c:strRef>
          </c:tx>
          <c:cat>
            <c:numRef>
              <c:f>Sheet1!$A$2:$A$4</c:f>
              <c:numCache>
                <c:formatCode>General</c:formatCode>
                <c:ptCount val="3"/>
              </c:numCache>
            </c:numRef>
          </c:cat>
          <c:val>
            <c:numRef>
              <c:f>Sheet1!$B$2:$B$4</c:f>
              <c:numCache>
                <c:formatCode>General</c:formatCode>
                <c:ptCount val="3"/>
                <c:pt idx="0">
                  <c:v>64</c:v>
                </c:pt>
                <c:pt idx="1">
                  <c:v>8</c:v>
                </c:pt>
                <c:pt idx="2">
                  <c:v>28</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67481D-9B53-45F6-BA9E-36D459C466DC}" type="datetimeFigureOut">
              <a:rPr lang="en-US" smtClean="0"/>
              <a:pPr/>
              <a:t>5/24/2014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1C1945-09A7-4D0E-93F5-30452A4757EF}" type="slidenum">
              <a:rPr lang="en-US" smtClean="0"/>
              <a:pPr/>
              <a:t>‹#›</a:t>
            </a:fld>
            <a:endParaRPr lang="en-US" dirty="0"/>
          </a:p>
        </p:txBody>
      </p:sp>
    </p:spTree>
    <p:extLst>
      <p:ext uri="{BB962C8B-B14F-4D97-AF65-F5344CB8AC3E}">
        <p14:creationId xmlns:p14="http://schemas.microsoft.com/office/powerpoint/2010/main" val="391935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2A48CC7A-9297-4401-A817-AF39D0CEC42C}" type="slidenum">
              <a:rPr lang="en-US" smtClean="0"/>
              <a:pPr/>
              <a:t>28</a:t>
            </a:fld>
            <a:endParaRPr lang="en-US" dirty="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Let</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discuss the causes and risks of Deep Vein Thrombosis.</a:t>
            </a:r>
          </a:p>
          <a:p>
            <a:pPr eaLnBrk="1" hangingPunct="1">
              <a:buFontTx/>
              <a:buChar char="•"/>
            </a:pPr>
            <a:r>
              <a:rPr lang="en-US" dirty="0" smtClean="0">
                <a:latin typeface="Arial" pitchFamily="34" charset="0"/>
                <a:ea typeface="ＭＳ Ｐゴシック" pitchFamily="34" charset="-128"/>
              </a:rPr>
              <a:t>There are many pre-disposing risk factors to venous thrombosis.</a:t>
            </a:r>
            <a:endParaRPr lang="en-US" baseline="30000" dirty="0" smtClean="0">
              <a:latin typeface="Arial" pitchFamily="34" charset="0"/>
              <a:ea typeface="ＭＳ Ｐゴシック" pitchFamily="34" charset="-128"/>
            </a:endParaRPr>
          </a:p>
          <a:p>
            <a:pPr eaLnBrk="1" hangingPunct="1">
              <a:buFontTx/>
              <a:buChar char="•"/>
            </a:pPr>
            <a:r>
              <a:rPr lang="en-US" dirty="0" smtClean="0">
                <a:latin typeface="Arial" pitchFamily="34" charset="0"/>
                <a:ea typeface="ＭＳ Ｐゴシック" pitchFamily="34" charset="-128"/>
              </a:rPr>
              <a:t>In the early 1800s, a German pathologist, Rudolf Virchow, described three key elements of clot formation, that we now refer to as Virchow</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triad.</a:t>
            </a:r>
            <a:r>
              <a:rPr lang="en-US" altLang="ja-JP" baseline="30000" dirty="0" smtClean="0">
                <a:latin typeface="Arial" pitchFamily="34" charset="0"/>
                <a:ea typeface="ＭＳ Ｐゴシック" pitchFamily="34" charset="-128"/>
              </a:rPr>
              <a:t> </a:t>
            </a:r>
            <a:r>
              <a:rPr lang="en-US" altLang="ja-JP" dirty="0" smtClean="0">
                <a:latin typeface="Arial" pitchFamily="34" charset="0"/>
                <a:ea typeface="ＭＳ Ｐゴシック" pitchFamily="34" charset="-128"/>
              </a:rPr>
              <a:t> </a:t>
            </a:r>
          </a:p>
          <a:p>
            <a:pPr eaLnBrk="1" hangingPunct="1">
              <a:buFontTx/>
              <a:buChar char="•"/>
            </a:pPr>
            <a:r>
              <a:rPr lang="en-US" dirty="0" smtClean="0">
                <a:latin typeface="Arial" pitchFamily="34" charset="0"/>
                <a:ea typeface="ＭＳ Ｐゴシック" pitchFamily="34" charset="-128"/>
              </a:rPr>
              <a:t>We will briefly review the criteria on this slide, but will dive in deeper in the next several slides. The three key criteria are: </a:t>
            </a:r>
          </a:p>
          <a:p>
            <a:pPr lvl="1" eaLnBrk="1" hangingPunct="1">
              <a:buFontTx/>
              <a:buChar char="•"/>
            </a:pPr>
            <a:r>
              <a:rPr lang="en-US" dirty="0" smtClean="0">
                <a:latin typeface="Arial" pitchFamily="34" charset="0"/>
                <a:ea typeface="ＭＳ Ｐゴシック" pitchFamily="34" charset="-128"/>
              </a:rPr>
              <a:t>Alterations in normal blood flow, or </a:t>
            </a:r>
            <a:r>
              <a:rPr lang="en-US" i="1" dirty="0" smtClean="0">
                <a:latin typeface="Arial" pitchFamily="34" charset="0"/>
                <a:ea typeface="ＭＳ Ｐゴシック" pitchFamily="34" charset="-128"/>
              </a:rPr>
              <a:t>stasis</a:t>
            </a:r>
            <a:r>
              <a:rPr lang="en-US" dirty="0" smtClean="0">
                <a:latin typeface="Arial" pitchFamily="34" charset="0"/>
                <a:ea typeface="ＭＳ Ｐゴシック" pitchFamily="34" charset="-128"/>
              </a:rPr>
              <a:t>; </a:t>
            </a:r>
          </a:p>
          <a:p>
            <a:pPr lvl="1" eaLnBrk="1" hangingPunct="1">
              <a:buFontTx/>
              <a:buChar char="•"/>
            </a:pPr>
            <a:r>
              <a:rPr lang="en-US" dirty="0" smtClean="0">
                <a:latin typeface="Arial" pitchFamily="34" charset="0"/>
                <a:ea typeface="ＭＳ Ｐゴシック" pitchFamily="34" charset="-128"/>
              </a:rPr>
              <a:t>Injuries to the vascular endothelium or inner lining of the vessel;</a:t>
            </a:r>
          </a:p>
          <a:p>
            <a:pPr lvl="1" eaLnBrk="1" hangingPunct="1">
              <a:buFontTx/>
              <a:buChar char="•"/>
            </a:pPr>
            <a:r>
              <a:rPr lang="en-US" dirty="0" smtClean="0">
                <a:latin typeface="Arial" pitchFamily="34" charset="0"/>
                <a:ea typeface="ＭＳ Ｐゴシック" pitchFamily="34" charset="-128"/>
              </a:rPr>
              <a:t>Alterations in the constitution of blood known as hypercoagulability.</a:t>
            </a:r>
          </a:p>
          <a:p>
            <a:pPr eaLnBrk="1" hangingPunct="1">
              <a:buFontTx/>
              <a:buChar char="•"/>
            </a:pPr>
            <a:r>
              <a:rPr lang="en-US" dirty="0" smtClean="0">
                <a:latin typeface="Arial" pitchFamily="34" charset="0"/>
                <a:ea typeface="ＭＳ Ｐゴシック" pitchFamily="34" charset="-128"/>
              </a:rPr>
              <a:t>Many patients in acute care settings satisfy two or three of these criteria, making them at even further risk of developing a clot.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miter lim="800000"/>
            <a:headEnd/>
            <a:tailEnd/>
          </a:ln>
        </p:spPr>
        <p:txBody>
          <a:bodyPr/>
          <a:lstStyle/>
          <a:p>
            <a:fld id="{6D7999D5-2588-42C5-A53C-F71B3DA37B93}" type="slidenum">
              <a:rPr lang="en-US" smtClean="0"/>
              <a:pPr/>
              <a:t>29</a:t>
            </a:fld>
            <a:endParaRPr lang="en-US" dirty="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Let</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talk for a moment about vessel wall injury because it is critical when discussing thombosis.</a:t>
            </a:r>
          </a:p>
          <a:p>
            <a:pPr eaLnBrk="1" hangingPunct="1">
              <a:buFontTx/>
              <a:buChar char="•"/>
            </a:pPr>
            <a:r>
              <a:rPr lang="en-US" dirty="0" smtClean="0">
                <a:latin typeface="Arial" pitchFamily="34" charset="0"/>
                <a:ea typeface="ＭＳ Ｐゴシック" pitchFamily="34" charset="-128"/>
              </a:rPr>
              <a:t>The endothelium in general provides a non-thrombogenic surface through which the blood circulates.</a:t>
            </a:r>
          </a:p>
          <a:p>
            <a:pPr eaLnBrk="1" hangingPunct="1">
              <a:buFontTx/>
              <a:buChar char="•"/>
            </a:pPr>
            <a:r>
              <a:rPr lang="en-US" dirty="0" smtClean="0">
                <a:latin typeface="Arial" pitchFamily="34" charset="0"/>
                <a:ea typeface="ＭＳ Ｐゴシック" pitchFamily="34" charset="-128"/>
              </a:rPr>
              <a:t>When the vessel walls are disrupted however, such as due to injury or the placement of a PICC, it can cause the thrombin cascade to activate.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miter lim="800000"/>
            <a:headEnd/>
            <a:tailEnd/>
          </a:ln>
        </p:spPr>
        <p:txBody>
          <a:bodyPr/>
          <a:lstStyle/>
          <a:p>
            <a:fld id="{5785104E-0222-4DCF-A954-E58901AC6814}" type="slidenum">
              <a:rPr lang="en-US" smtClean="0"/>
              <a:pPr/>
              <a:t>30</a:t>
            </a:fld>
            <a:endParaRPr lang="en-US" dirty="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Potential risks of venous thrombosis fall into three main categories:</a:t>
            </a:r>
          </a:p>
          <a:p>
            <a:pPr eaLnBrk="1" hangingPunct="1">
              <a:buFontTx/>
              <a:buChar char="•"/>
            </a:pPr>
            <a:r>
              <a:rPr lang="en-US" dirty="0" smtClean="0">
                <a:latin typeface="Arial" pitchFamily="34" charset="0"/>
                <a:ea typeface="ＭＳ Ｐゴシック" pitchFamily="34" charset="-128"/>
              </a:rPr>
              <a:t>The first category has to do with the patient and how their body responds to the catheter. Does an infection or occlusion form? Is the patient very old or young? Etc.</a:t>
            </a:r>
          </a:p>
          <a:p>
            <a:pPr eaLnBrk="1" hangingPunct="1">
              <a:buFontTx/>
              <a:buChar char="•"/>
            </a:pPr>
            <a:r>
              <a:rPr lang="en-US" dirty="0" smtClean="0">
                <a:latin typeface="Arial" pitchFamily="34" charset="0"/>
                <a:ea typeface="ＭＳ Ｐゴシック" pitchFamily="34" charset="-128"/>
              </a:rPr>
              <a:t>The second category are risks caused by technical aspects of the catheters and their placement / insertion. How large is the catheter diameters? How many lumens does it have? Where was it placed? Etc.</a:t>
            </a:r>
          </a:p>
          <a:p>
            <a:pPr eaLnBrk="1" hangingPunct="1">
              <a:buFontTx/>
              <a:buChar char="•"/>
            </a:pPr>
            <a:r>
              <a:rPr lang="en-US" dirty="0" smtClean="0">
                <a:latin typeface="Arial" pitchFamily="34" charset="0"/>
                <a:ea typeface="ＭＳ Ｐゴシック" pitchFamily="34" charset="-128"/>
              </a:rPr>
              <a:t>The third and last category of risks relates to how the patient is treated. What therapies and treatments were prescribed or used in conjunction with the catheter placement?</a:t>
            </a:r>
          </a:p>
          <a:p>
            <a:pPr eaLnBrk="1" hangingPunct="1">
              <a:buFontTx/>
              <a:buChar char="•"/>
            </a:pPr>
            <a:r>
              <a:rPr lang="en-US" dirty="0" smtClean="0">
                <a:latin typeface="Arial" pitchFamily="34" charset="0"/>
                <a:ea typeface="ＭＳ Ｐゴシック" pitchFamily="34" charset="-128"/>
              </a:rPr>
              <a:t>Each time a CVC is placed it is important to consider all of these factors to help determine the risk for the patient.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miter lim="800000"/>
            <a:headEnd/>
            <a:tailEnd/>
          </a:ln>
        </p:spPr>
        <p:txBody>
          <a:bodyPr/>
          <a:lstStyle/>
          <a:p>
            <a:fld id="{0CB0023E-5D85-4B9F-B89B-7E4DB5E9BAAC}" type="slidenum">
              <a:rPr lang="en-US" smtClean="0"/>
              <a:pPr/>
              <a:t>33</a:t>
            </a:fld>
            <a:endParaRPr lang="en-US" dirty="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This venogram shows the position of a catheter-related thrombus as well as the blockage of flow in the collateral vessels.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034F60EC-7CF9-4B11-A267-115657014255}" type="slidenum">
              <a:rPr lang="en-US" smtClean="0"/>
              <a:pPr/>
              <a:t>34</a:t>
            </a:fld>
            <a:endParaRPr lang="en-US" dirty="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cs typeface="Arial" pitchFamily="34" charset="0"/>
              </a:rPr>
              <a:t>There is a significant difference in symptomatic DVTs vs. asymptomatic DVTs rates.</a:t>
            </a:r>
          </a:p>
          <a:p>
            <a:pPr eaLnBrk="1" hangingPunct="1">
              <a:buFontTx/>
              <a:buChar char="•"/>
            </a:pPr>
            <a:r>
              <a:rPr lang="en-US" dirty="0" smtClean="0">
                <a:latin typeface="Arial" pitchFamily="34" charset="0"/>
                <a:ea typeface="ＭＳ Ｐゴシック" pitchFamily="34" charset="-128"/>
              </a:rPr>
              <a:t>In most cases, PICC-related DVT is asymptomatic, which is critical to know because the typical signs of DVT are not present.</a:t>
            </a:r>
          </a:p>
          <a:p>
            <a:pPr eaLnBrk="1" hangingPunct="1">
              <a:buFontTx/>
              <a:buChar char="•"/>
            </a:pPr>
            <a:r>
              <a:rPr lang="en-US" dirty="0" smtClean="0">
                <a:latin typeface="Arial" pitchFamily="34" charset="0"/>
                <a:ea typeface="ＭＳ Ｐゴシック" pitchFamily="34" charset="-128"/>
              </a:rPr>
              <a:t>Studies have shown that symptomatic PICC-related DVTs are as low as 1-4%, but combined with asymptomatic DVTs, the rate reaches approximately 38%.</a:t>
            </a:r>
          </a:p>
          <a:p>
            <a:pPr eaLnBrk="1" hangingPunct="1"/>
            <a:endParaRPr lang="en-US" dirty="0" smtClean="0">
              <a:latin typeface="Arial" pitchFamily="34" charset="0"/>
              <a:ea typeface="ＭＳ Ｐゴシック" pitchFamily="34" charset="-128"/>
            </a:endParaRPr>
          </a:p>
          <a:p>
            <a:pPr eaLnBrk="1" hangingPunct="1"/>
            <a:endParaRPr lang="en-US" dirty="0" smtClean="0">
              <a:solidFill>
                <a:srgbClr val="000000"/>
              </a:solidFill>
              <a:latin typeface="Arial"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B2E202CF-8FD8-49E4-BA69-7DC95F6FE96B}" type="slidenum">
              <a:rPr lang="en-US" smtClean="0"/>
              <a:pPr/>
              <a:t>38</a:t>
            </a:fld>
            <a:endParaRPr lang="en-US" dirty="0"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r>
              <a:rPr lang="en-US" dirty="0" smtClean="0">
                <a:latin typeface="Arial" pitchFamily="34" charset="0"/>
                <a:ea typeface="ＭＳ Ｐゴシック" pitchFamily="34" charset="-128"/>
              </a:rPr>
              <a:t>Stenosis can also occur when the vessel wall has been traumatized, as this image demonstrates.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miter lim="800000"/>
            <a:headEnd/>
            <a:tailEnd/>
          </a:ln>
        </p:spPr>
        <p:txBody>
          <a:bodyPr/>
          <a:lstStyle/>
          <a:p>
            <a:fld id="{9C78CDCD-1D5C-4C28-8404-5A01E885E612}" type="slidenum">
              <a:rPr lang="en-US" smtClean="0"/>
              <a:pPr/>
              <a:t>44</a:t>
            </a:fld>
            <a:endParaRPr lang="en-US" dirty="0"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For patients presenting with acute DVT, initial treatment with </a:t>
            </a:r>
            <a:r>
              <a:rPr lang="en-US" dirty="0" smtClean="0">
                <a:latin typeface="Arial" pitchFamily="34" charset="0"/>
                <a:ea typeface="ＭＳ Ｐゴシック" pitchFamily="34" charset="-128"/>
                <a:cs typeface="Arial" pitchFamily="34" charset="0"/>
              </a:rPr>
              <a:t>low molecular weight heparin, unfractionated heparin, or fondaparinux </a:t>
            </a:r>
            <a:r>
              <a:rPr lang="en-US" dirty="0" smtClean="0">
                <a:latin typeface="Arial" pitchFamily="34" charset="0"/>
                <a:ea typeface="ＭＳ Ｐゴシック" pitchFamily="34" charset="-128"/>
              </a:rPr>
              <a:t>for at least 5 days is recommended.</a:t>
            </a:r>
          </a:p>
          <a:p>
            <a:pPr eaLnBrk="1" hangingPunct="1">
              <a:buFontTx/>
              <a:buChar char="•"/>
            </a:pPr>
            <a:r>
              <a:rPr lang="en-US" dirty="0" smtClean="0">
                <a:latin typeface="Arial" pitchFamily="34" charset="0"/>
                <a:ea typeface="ＭＳ Ｐゴシック" pitchFamily="34" charset="-128"/>
              </a:rPr>
              <a:t>In addition, Coumadin should be combined with the selected treatment on the first day of treatment.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miter lim="800000"/>
            <a:headEnd/>
            <a:tailEnd/>
          </a:ln>
        </p:spPr>
        <p:txBody>
          <a:bodyPr/>
          <a:lstStyle/>
          <a:p>
            <a:fld id="{90832BAE-8497-414A-8201-A8A597289B6E}" type="slidenum">
              <a:rPr lang="en-US" smtClean="0"/>
              <a:pPr/>
              <a:t>45</a:t>
            </a:fld>
            <a:endParaRPr lang="en-US" dirty="0"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Treatment with Coumadin is recommended to continue for a minimum of 3 months.</a:t>
            </a:r>
          </a:p>
          <a:p>
            <a:pPr eaLnBrk="1" hangingPunct="1">
              <a:buFontTx/>
              <a:buChar char="•"/>
            </a:pPr>
            <a:r>
              <a:rPr lang="en-US" dirty="0" smtClean="0">
                <a:latin typeface="Arial" pitchFamily="34" charset="0"/>
                <a:ea typeface="ＭＳ Ｐゴシック" pitchFamily="34" charset="-128"/>
              </a:rPr>
              <a:t>In patients with catheter-related UEDVT, anticoagulant treatment should continue for no less than 3 months post removal.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miter lim="800000"/>
            <a:headEnd/>
            <a:tailEnd/>
          </a:ln>
        </p:spPr>
        <p:txBody>
          <a:bodyPr/>
          <a:lstStyle/>
          <a:p>
            <a:fld id="{893D86DD-7FA2-437D-8246-1F2EDE686BA5}" type="slidenum">
              <a:rPr lang="en-US" smtClean="0"/>
              <a:pPr/>
              <a:t>46</a:t>
            </a:fld>
            <a:endParaRPr lang="en-US" dirty="0"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If a patient complains of persistent pain and of has persistent swelling in the arm, compression sleeves or elastic bandages are should be used to reduce post-thrombotic symptoms.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miter lim="800000"/>
            <a:headEnd/>
            <a:tailEnd/>
          </a:ln>
        </p:spPr>
        <p:txBody>
          <a:bodyPr/>
          <a:lstStyle/>
          <a:p>
            <a:fld id="{A1C37160-898D-4CD4-A4B2-7D49D5ACB8E5}" type="slidenum">
              <a:rPr lang="en-US" smtClean="0"/>
              <a:pPr/>
              <a:t>47</a:t>
            </a:fld>
            <a:endParaRPr lang="en-US" dirty="0"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buFontTx/>
              <a:buChar char="•"/>
            </a:pPr>
            <a:r>
              <a:rPr lang="en-US" dirty="0" smtClean="0">
                <a:latin typeface="Arial" pitchFamily="34" charset="0"/>
                <a:ea typeface="ＭＳ Ｐゴシック" pitchFamily="34" charset="-128"/>
              </a:rPr>
              <a:t>In general, if the catheter is still functional and necessary, it is recommended the catheter not be removed despite the UEDVT complication.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EC65-F00D-401C-AFCE-4180B19A77B3}" type="slidenum">
              <a:rPr lang="en-US" smtClean="0"/>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2FEC65-F00D-401C-AFCE-4180B19A77B3}" type="slidenum">
              <a:rPr lang="en-US" smtClean="0"/>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1C47468-B810-4FA7-9876-5C310E6A05B8}" type="datetimeFigureOut">
              <a:rPr lang="en-US" smtClean="0"/>
              <a:pPr/>
              <a:t>5/24/2014</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E62FEC65-F00D-401C-AFCE-4180B19A77B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C47468-B810-4FA7-9876-5C310E6A05B8}" type="datetimeFigureOut">
              <a:rPr lang="en-US" smtClean="0"/>
              <a:pPr/>
              <a:t>5/24/2014</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E62FEC65-F00D-401C-AFCE-4180B19A77B3}"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02425" y="6173788"/>
            <a:ext cx="1984375"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Grp="1" noChangeArrowheads="1"/>
          </p:cNvSpPr>
          <p:nvPr>
            <p:ph type="ftr" sz="quarter" idx="10"/>
          </p:nvPr>
        </p:nvSpPr>
        <p:spPr>
          <a:xfrm>
            <a:off x="0" y="6477000"/>
            <a:ext cx="9144000" cy="244475"/>
          </a:xfrm>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904839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1061856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2656090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427635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2576052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2655266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39080266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4054250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3630826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23166289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r>
              <a:rPr lang="en-US" dirty="0"/>
              <a:t>Company Confidential</a:t>
            </a:r>
          </a:p>
        </p:txBody>
      </p:sp>
    </p:spTree>
    <p:extLst>
      <p:ext uri="{BB962C8B-B14F-4D97-AF65-F5344CB8AC3E}">
        <p14:creationId xmlns:p14="http://schemas.microsoft.com/office/powerpoint/2010/main" val="13552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1C47468-B810-4FA7-9876-5C310E6A05B8}" type="datetimeFigureOut">
              <a:rPr lang="en-US" smtClean="0"/>
              <a:pPr/>
              <a:t>5/24/2014</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62FEC65-F00D-401C-AFCE-4180B19A77B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228600"/>
            <a:ext cx="9144000" cy="533400"/>
          </a:xfrm>
          <a:prstGeom prst="rect">
            <a:avLst/>
          </a:prstGeom>
          <a:solidFill>
            <a:srgbClr val="1946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b="1" dirty="0">
              <a:solidFill>
                <a:srgbClr val="FFFFFF"/>
              </a:solidFill>
            </a:endParaRPr>
          </a:p>
        </p:txBody>
      </p:sp>
      <p:sp>
        <p:nvSpPr>
          <p:cNvPr id="1027" name="Rectangle 2"/>
          <p:cNvSpPr>
            <a:spLocks noGrp="1" noChangeArrowheads="1"/>
          </p:cNvSpPr>
          <p:nvPr>
            <p:ph type="title"/>
          </p:nvPr>
        </p:nvSpPr>
        <p:spPr bwMode="auto">
          <a:xfrm>
            <a:off x="457200" y="274638"/>
            <a:ext cx="82296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201" name="Rectangle 9"/>
          <p:cNvSpPr>
            <a:spLocks noGrp="1" noChangeArrowheads="1"/>
          </p:cNvSpPr>
          <p:nvPr>
            <p:ph type="ftr" sz="quarter" idx="3"/>
          </p:nvPr>
        </p:nvSpPr>
        <p:spPr bwMode="auto">
          <a:xfrm>
            <a:off x="457200" y="6477000"/>
            <a:ext cx="8229600" cy="244475"/>
          </a:xfrm>
          <a:prstGeom prst="rect">
            <a:avLst/>
          </a:prstGeom>
          <a:noFill/>
          <a:ln>
            <a:noFill/>
          </a:ln>
          <a:effectLst/>
          <a:extLst/>
        </p:spPr>
        <p:txBody>
          <a:bodyPr vert="horz" wrap="square" lIns="0" tIns="0" rIns="0" bIns="0" numCol="1" anchor="b" anchorCtr="0" compatLnSpc="1">
            <a:prstTxWarp prst="textNoShape">
              <a:avLst/>
            </a:prstTxWarp>
          </a:bodyPr>
          <a:lstStyle>
            <a:lvl1pPr algn="ctr">
              <a:defRPr sz="800" b="0">
                <a:solidFill>
                  <a:srgbClr val="58595B"/>
                </a:solidFill>
                <a:latin typeface="Arial" charset="0"/>
                <a:ea typeface="+mn-ea"/>
                <a:cs typeface="+mn-cs"/>
              </a:defRPr>
            </a:lvl1pPr>
          </a:lstStyle>
          <a:p>
            <a:pPr fontAlgn="base">
              <a:spcBef>
                <a:spcPct val="0"/>
              </a:spcBef>
              <a:spcAft>
                <a:spcPct val="0"/>
              </a:spcAft>
              <a:defRPr/>
            </a:pPr>
            <a:r>
              <a:rPr lang="en-US" dirty="0"/>
              <a:t>Company Confidential</a:t>
            </a:r>
          </a:p>
        </p:txBody>
      </p:sp>
      <p:pic>
        <p:nvPicPr>
          <p:cNvPr id="1030" name="Picture 6"/>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702425" y="6173788"/>
            <a:ext cx="1984375"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784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2400">
          <a:solidFill>
            <a:schemeClr val="bg1"/>
          </a:solidFill>
          <a:latin typeface="+mj-lt"/>
          <a:ea typeface="ＭＳ Ｐゴシック" pitchFamily="-111" charset="-128"/>
          <a:cs typeface="ＭＳ Ｐゴシック" pitchFamily="-111" charset="-128"/>
        </a:defRPr>
      </a:lvl1pPr>
      <a:lvl2pPr algn="l" rtl="0" eaLnBrk="0" fontAlgn="base" hangingPunct="0">
        <a:spcBef>
          <a:spcPct val="0"/>
        </a:spcBef>
        <a:spcAft>
          <a:spcPct val="0"/>
        </a:spcAft>
        <a:defRPr sz="2400">
          <a:solidFill>
            <a:schemeClr val="bg1"/>
          </a:solidFill>
          <a:latin typeface="Arial" charset="0"/>
          <a:ea typeface="ＭＳ Ｐゴシック" pitchFamily="-111" charset="-128"/>
          <a:cs typeface="ＭＳ Ｐゴシック" pitchFamily="-111" charset="-128"/>
        </a:defRPr>
      </a:lvl2pPr>
      <a:lvl3pPr algn="l" rtl="0" eaLnBrk="0" fontAlgn="base" hangingPunct="0">
        <a:spcBef>
          <a:spcPct val="0"/>
        </a:spcBef>
        <a:spcAft>
          <a:spcPct val="0"/>
        </a:spcAft>
        <a:defRPr sz="2400">
          <a:solidFill>
            <a:schemeClr val="bg1"/>
          </a:solidFill>
          <a:latin typeface="Arial" charset="0"/>
          <a:ea typeface="ＭＳ Ｐゴシック" pitchFamily="-111" charset="-128"/>
          <a:cs typeface="ＭＳ Ｐゴシック" pitchFamily="-111" charset="-128"/>
        </a:defRPr>
      </a:lvl3pPr>
      <a:lvl4pPr algn="l" rtl="0" eaLnBrk="0" fontAlgn="base" hangingPunct="0">
        <a:spcBef>
          <a:spcPct val="0"/>
        </a:spcBef>
        <a:spcAft>
          <a:spcPct val="0"/>
        </a:spcAft>
        <a:defRPr sz="2400">
          <a:solidFill>
            <a:schemeClr val="bg1"/>
          </a:solidFill>
          <a:latin typeface="Arial" charset="0"/>
          <a:ea typeface="ＭＳ Ｐゴシック" pitchFamily="-111" charset="-128"/>
          <a:cs typeface="ＭＳ Ｐゴシック" pitchFamily="-111" charset="-128"/>
        </a:defRPr>
      </a:lvl4pPr>
      <a:lvl5pPr algn="l" rtl="0" eaLnBrk="0" fontAlgn="base" hangingPunct="0">
        <a:spcBef>
          <a:spcPct val="0"/>
        </a:spcBef>
        <a:spcAft>
          <a:spcPct val="0"/>
        </a:spcAft>
        <a:defRPr sz="2400">
          <a:solidFill>
            <a:schemeClr val="bg1"/>
          </a:solidFill>
          <a:latin typeface="Arial" charset="0"/>
          <a:ea typeface="ＭＳ Ｐゴシック" pitchFamily="-111" charset="-128"/>
          <a:cs typeface="ＭＳ Ｐゴシック" pitchFamily="-111" charset="-128"/>
        </a:defRPr>
      </a:lvl5pPr>
      <a:lvl6pPr marL="457200" algn="l" rtl="0" fontAlgn="base">
        <a:spcBef>
          <a:spcPct val="0"/>
        </a:spcBef>
        <a:spcAft>
          <a:spcPct val="0"/>
        </a:spcAft>
        <a:defRPr sz="2400">
          <a:solidFill>
            <a:schemeClr val="tx2"/>
          </a:solidFill>
          <a:latin typeface="Arial" charset="0"/>
        </a:defRPr>
      </a:lvl6pPr>
      <a:lvl7pPr marL="914400" algn="l" rtl="0" fontAlgn="base">
        <a:spcBef>
          <a:spcPct val="0"/>
        </a:spcBef>
        <a:spcAft>
          <a:spcPct val="0"/>
        </a:spcAft>
        <a:defRPr sz="2400">
          <a:solidFill>
            <a:schemeClr val="tx2"/>
          </a:solidFill>
          <a:latin typeface="Arial" charset="0"/>
        </a:defRPr>
      </a:lvl7pPr>
      <a:lvl8pPr marL="1371600" algn="l" rtl="0" fontAlgn="base">
        <a:spcBef>
          <a:spcPct val="0"/>
        </a:spcBef>
        <a:spcAft>
          <a:spcPct val="0"/>
        </a:spcAft>
        <a:defRPr sz="2400">
          <a:solidFill>
            <a:schemeClr val="tx2"/>
          </a:solidFill>
          <a:latin typeface="Arial" charset="0"/>
        </a:defRPr>
      </a:lvl8pPr>
      <a:lvl9pPr marL="1828800" algn="l" rtl="0" fontAlgn="base">
        <a:spcBef>
          <a:spcPct val="0"/>
        </a:spcBef>
        <a:spcAft>
          <a:spcPct val="0"/>
        </a:spcAft>
        <a:defRPr sz="2400">
          <a:solidFill>
            <a:schemeClr val="tx2"/>
          </a:solidFill>
          <a:latin typeface="Arial" charset="0"/>
        </a:defRPr>
      </a:lvl9pPr>
    </p:titleStyle>
    <p:bodyStyle>
      <a:lvl1pPr marL="342900" indent="-342900" algn="l" rtl="0" eaLnBrk="0" fontAlgn="base" hangingPunct="0">
        <a:spcBef>
          <a:spcPct val="20000"/>
        </a:spcBef>
        <a:spcAft>
          <a:spcPct val="0"/>
        </a:spcAft>
        <a:buClr>
          <a:srgbClr val="58595B"/>
        </a:buClr>
        <a:buChar char="•"/>
        <a:defRPr b="1">
          <a:solidFill>
            <a:srgbClr val="58595B"/>
          </a:solidFill>
          <a:latin typeface="+mn-lt"/>
          <a:ea typeface="ＭＳ Ｐゴシック" pitchFamily="-111" charset="-128"/>
          <a:cs typeface="ＭＳ Ｐゴシック" pitchFamily="-111" charset="-128"/>
        </a:defRPr>
      </a:lvl1pPr>
      <a:lvl2pPr marL="742950" indent="-285750" algn="l" rtl="0" eaLnBrk="0" fontAlgn="base" hangingPunct="0">
        <a:spcBef>
          <a:spcPct val="20000"/>
        </a:spcBef>
        <a:spcAft>
          <a:spcPct val="0"/>
        </a:spcAft>
        <a:buClr>
          <a:srgbClr val="58595B"/>
        </a:buClr>
        <a:buChar char="•"/>
        <a:defRPr sz="1600">
          <a:solidFill>
            <a:srgbClr val="58595B"/>
          </a:solidFill>
          <a:latin typeface="+mn-lt"/>
          <a:ea typeface="ＭＳ Ｐゴシック" pitchFamily="-111" charset="-128"/>
        </a:defRPr>
      </a:lvl2pPr>
      <a:lvl3pPr marL="1143000" indent="-228600" algn="l" rtl="0" eaLnBrk="0" fontAlgn="base" hangingPunct="0">
        <a:spcBef>
          <a:spcPct val="20000"/>
        </a:spcBef>
        <a:spcAft>
          <a:spcPct val="0"/>
        </a:spcAft>
        <a:buClr>
          <a:srgbClr val="58595B"/>
        </a:buClr>
        <a:buChar char="•"/>
        <a:defRPr sz="1400">
          <a:solidFill>
            <a:srgbClr val="58595B"/>
          </a:solidFill>
          <a:latin typeface="+mn-lt"/>
          <a:ea typeface="ＭＳ Ｐゴシック" pitchFamily="-111" charset="-128"/>
        </a:defRPr>
      </a:lvl3pPr>
      <a:lvl4pPr marL="1600200" indent="-228600" algn="l" rtl="0" eaLnBrk="0" fontAlgn="base" hangingPunct="0">
        <a:spcBef>
          <a:spcPct val="20000"/>
        </a:spcBef>
        <a:spcAft>
          <a:spcPct val="0"/>
        </a:spcAft>
        <a:buClr>
          <a:srgbClr val="58595B"/>
        </a:buClr>
        <a:buChar char="•"/>
        <a:defRPr sz="1200">
          <a:solidFill>
            <a:srgbClr val="58595B"/>
          </a:solidFill>
          <a:latin typeface="+mn-lt"/>
          <a:ea typeface="ＭＳ Ｐゴシック" pitchFamily="-111" charset="-128"/>
        </a:defRPr>
      </a:lvl4pPr>
      <a:lvl5pPr marL="2057400" indent="-228600" algn="l" rtl="0" eaLnBrk="0" fontAlgn="base" hangingPunct="0">
        <a:spcBef>
          <a:spcPct val="20000"/>
        </a:spcBef>
        <a:spcAft>
          <a:spcPct val="0"/>
        </a:spcAft>
        <a:buClr>
          <a:srgbClr val="58595B"/>
        </a:buClr>
        <a:buChar char="•"/>
        <a:defRPr sz="1000">
          <a:solidFill>
            <a:srgbClr val="58595B"/>
          </a:solidFill>
          <a:latin typeface="+mn-lt"/>
          <a:ea typeface="ＭＳ Ｐゴシック" pitchFamily="-111" charset="-128"/>
        </a:defRPr>
      </a:lvl5pPr>
      <a:lvl6pPr marL="2514600" indent="-228600" algn="l" rtl="0" fontAlgn="base">
        <a:spcBef>
          <a:spcPct val="20000"/>
        </a:spcBef>
        <a:spcAft>
          <a:spcPct val="0"/>
        </a:spcAft>
        <a:buClr>
          <a:schemeClr val="tx2"/>
        </a:buClr>
        <a:buChar char="•"/>
        <a:defRPr sz="1000">
          <a:solidFill>
            <a:schemeClr val="tx1"/>
          </a:solidFill>
          <a:latin typeface="+mn-lt"/>
        </a:defRPr>
      </a:lvl6pPr>
      <a:lvl7pPr marL="2971800" indent="-228600" algn="l" rtl="0" fontAlgn="base">
        <a:spcBef>
          <a:spcPct val="20000"/>
        </a:spcBef>
        <a:spcAft>
          <a:spcPct val="0"/>
        </a:spcAft>
        <a:buClr>
          <a:schemeClr val="tx2"/>
        </a:buClr>
        <a:buChar char="•"/>
        <a:defRPr sz="1000">
          <a:solidFill>
            <a:schemeClr val="tx1"/>
          </a:solidFill>
          <a:latin typeface="+mn-lt"/>
        </a:defRPr>
      </a:lvl7pPr>
      <a:lvl8pPr marL="3429000" indent="-228600" algn="l" rtl="0" fontAlgn="base">
        <a:spcBef>
          <a:spcPct val="20000"/>
        </a:spcBef>
        <a:spcAft>
          <a:spcPct val="0"/>
        </a:spcAft>
        <a:buClr>
          <a:schemeClr val="tx2"/>
        </a:buClr>
        <a:buChar char="•"/>
        <a:defRPr sz="1000">
          <a:solidFill>
            <a:schemeClr val="tx1"/>
          </a:solidFill>
          <a:latin typeface="+mn-lt"/>
        </a:defRPr>
      </a:lvl8pPr>
      <a:lvl9pPr marL="3886200" indent="-228600" algn="l" rtl="0" fontAlgn="base">
        <a:spcBef>
          <a:spcPct val="20000"/>
        </a:spcBef>
        <a:spcAft>
          <a:spcPct val="0"/>
        </a:spcAft>
        <a:buClr>
          <a:schemeClr val="tx2"/>
        </a:buClr>
        <a:buChar char="•"/>
        <a:defRPr sz="1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emf"/></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en.wikipedia.org/wiki/Image:Rudolf_Virchow.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hyperlink" Target="http://upload.wikimedia.org/wikipedia/commons/0/05/Anatomy_artery.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com/url?sa=i&amp;rct=j&amp;q=&amp;esrc=s&amp;frm=1&amp;source=images&amp;cd=&amp;cad=rja&amp;uact=8&amp;docid=t5X1sgu0_pC2AM&amp;tbnid=UfMDBfwrplEJjM:&amp;ved=0CAUQjRw&amp;url=http://www.riversearch.com/&amp;ei=qpJIU4KFMY_62gXOhIGQCg&amp;bvm=bv.64542518,d.b2I&amp;psig=AFQjCNGvzBkYPB0z1NCOsM7HSwyx3ahOGg&amp;ust=1397351428203875"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8.png"/><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www.thrombosisadviser.com/en/resources/thrombosis-facts.php" TargetMode="External"/><Relationship Id="rId2" Type="http://schemas.openxmlformats.org/officeDocument/2006/relationships/hyperlink" Target="http://www.faqs.org/periodicals/201007/2095040541.html" TargetMode="External"/><Relationship Id="rId1" Type="http://schemas.openxmlformats.org/officeDocument/2006/relationships/slideLayout" Target="../slideLayouts/slideLayout2.xml"/><Relationship Id="rId4" Type="http://schemas.openxmlformats.org/officeDocument/2006/relationships/hyperlink" Target="http://www.medscape.com/viewarticle/508109" TargetMode="External"/></Relationships>
</file>

<file path=ppt/slides/_rels/slide50.xml.rels><?xml version="1.0" encoding="UTF-8" standalone="yes"?>
<Relationships xmlns="http://schemas.openxmlformats.org/package/2006/relationships"><Relationship Id="rId2" Type="http://schemas.openxmlformats.org/officeDocument/2006/relationships/hyperlink" Target="http://www.oley.org/lifeline/95-065.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Heighten Your DVT Awareness</a:t>
            </a:r>
            <a:endParaRPr lang="en-US" dirty="0"/>
          </a:p>
        </p:txBody>
      </p:sp>
      <p:sp>
        <p:nvSpPr>
          <p:cNvPr id="3" name="Subtitle 2"/>
          <p:cNvSpPr>
            <a:spLocks noGrp="1"/>
          </p:cNvSpPr>
          <p:nvPr>
            <p:ph type="subTitle" idx="1"/>
          </p:nvPr>
        </p:nvSpPr>
        <p:spPr/>
        <p:txBody>
          <a:bodyPr>
            <a:normAutofit/>
          </a:bodyPr>
          <a:lstStyle/>
          <a:p>
            <a:r>
              <a:rPr lang="en-US" sz="2400" b="1" dirty="0" smtClean="0"/>
              <a:t>Reaching New Heights in Understanding CVC Complications	</a:t>
            </a:r>
            <a:endParaRPr lang="en-US" sz="2400" b="1" dirty="0"/>
          </a:p>
        </p:txBody>
      </p:sp>
      <p:sp>
        <p:nvSpPr>
          <p:cNvPr id="4" name="TextBox 3"/>
          <p:cNvSpPr txBox="1"/>
          <p:nvPr/>
        </p:nvSpPr>
        <p:spPr>
          <a:xfrm>
            <a:off x="838200" y="5486400"/>
            <a:ext cx="6400800" cy="461665"/>
          </a:xfrm>
          <a:prstGeom prst="rect">
            <a:avLst/>
          </a:prstGeom>
          <a:noFill/>
        </p:spPr>
        <p:txBody>
          <a:bodyPr wrap="square" rtlCol="0">
            <a:spAutoFit/>
          </a:bodyPr>
          <a:lstStyle/>
          <a:p>
            <a:r>
              <a:rPr lang="en-US" sz="2400" b="1" dirty="0" smtClean="0">
                <a:solidFill>
                  <a:schemeClr val="bg1"/>
                </a:solidFill>
              </a:rPr>
              <a:t>Michael Brazunas, RN, BSN, VA-BC</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Content Placeholder 2"/>
          <p:cNvSpPr>
            <a:spLocks noGrp="1"/>
          </p:cNvSpPr>
          <p:nvPr>
            <p:ph idx="1"/>
          </p:nvPr>
        </p:nvSpPr>
        <p:spPr/>
        <p:txBody>
          <a:bodyPr/>
          <a:lstStyle/>
          <a:p>
            <a:r>
              <a:rPr lang="en-US" dirty="0" smtClean="0"/>
              <a:t>AngioDynamics, Inc.</a:t>
            </a:r>
          </a:p>
          <a:p>
            <a:r>
              <a:rPr lang="en-US" dirty="0" smtClean="0"/>
              <a:t>Association for Vascular Access – Director-at-Large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a:t>
            </a:r>
            <a:endParaRPr lang="en-US" dirty="0"/>
          </a:p>
        </p:txBody>
      </p:sp>
      <p:sp>
        <p:nvSpPr>
          <p:cNvPr id="3" name="Content Placeholder 2"/>
          <p:cNvSpPr>
            <a:spLocks noGrp="1"/>
          </p:cNvSpPr>
          <p:nvPr>
            <p:ph idx="1"/>
          </p:nvPr>
        </p:nvSpPr>
        <p:spPr/>
        <p:txBody>
          <a:bodyPr/>
          <a:lstStyle/>
          <a:p>
            <a:r>
              <a:rPr lang="en-US" dirty="0" smtClean="0"/>
              <a:t>Identify 3 central venous catheter (CVC) complications</a:t>
            </a:r>
          </a:p>
          <a:p>
            <a:r>
              <a:rPr lang="en-US" dirty="0" smtClean="0"/>
              <a:t>Recognize the prevalence and clinical relevance of 3 CVC complications</a:t>
            </a:r>
          </a:p>
          <a:p>
            <a:r>
              <a:rPr lang="en-US" dirty="0" smtClean="0"/>
              <a:t>Examine in-depth details of CVC-related thrombosis</a:t>
            </a:r>
          </a:p>
          <a:p>
            <a:r>
              <a:rPr lang="en-US" dirty="0" smtClean="0"/>
              <a:t>Distinguish varying methods of managing catheter-related thrombosis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124200"/>
            <a:ext cx="8077200" cy="1673352"/>
          </a:xfrm>
        </p:spPr>
        <p:txBody>
          <a:bodyPr/>
          <a:lstStyle/>
          <a:p>
            <a:r>
              <a:rPr lang="en-US" dirty="0" smtClean="0"/>
              <a:t>Complications of Central Venous Catheters (CVCs)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Catheter-Related Infections</a:t>
            </a:r>
            <a:endParaRPr lang="en-US" dirty="0"/>
          </a:p>
        </p:txBody>
      </p:sp>
      <p:sp>
        <p:nvSpPr>
          <p:cNvPr id="5" name="Content Placeholder 4"/>
          <p:cNvSpPr>
            <a:spLocks noGrp="1"/>
          </p:cNvSpPr>
          <p:nvPr>
            <p:ph idx="1"/>
          </p:nvPr>
        </p:nvSpPr>
        <p:spPr/>
        <p:txBody>
          <a:bodyPr/>
          <a:lstStyle/>
          <a:p>
            <a:pPr>
              <a:buNone/>
            </a:pPr>
            <a:r>
              <a:rPr lang="en-US" b="1" i="1" dirty="0" smtClean="0"/>
              <a:t>There are three types of catheter-related infections</a:t>
            </a:r>
            <a:r>
              <a:rPr lang="en-US" baseline="30000" dirty="0" smtClean="0">
                <a:ea typeface="ＭＳ Ｐゴシック" pitchFamily="34" charset="-128"/>
              </a:rPr>
              <a:t>1</a:t>
            </a:r>
            <a:r>
              <a:rPr lang="en-US" b="1" i="1" dirty="0" smtClean="0"/>
              <a:t>:</a:t>
            </a:r>
          </a:p>
          <a:p>
            <a:endParaRPr lang="en-US" dirty="0" smtClean="0"/>
          </a:p>
          <a:p>
            <a:r>
              <a:rPr lang="en-US" dirty="0" smtClean="0"/>
              <a:t>Blood stream infections</a:t>
            </a:r>
          </a:p>
          <a:p>
            <a:r>
              <a:rPr lang="en-US" dirty="0" smtClean="0"/>
              <a:t>Catheter colonization</a:t>
            </a:r>
          </a:p>
          <a:p>
            <a:r>
              <a:rPr lang="en-US" dirty="0" smtClean="0"/>
              <a:t>Exit-site infection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Often Do PICCs Cause CLA-BSI</a:t>
            </a:r>
            <a:r>
              <a:rPr lang="en-US" sz="4800" baseline="30000" dirty="0" smtClean="0">
                <a:ea typeface="ＭＳ Ｐゴシック" pitchFamily="34" charset="-128"/>
              </a:rPr>
              <a:t>6,31</a:t>
            </a:r>
            <a:endParaRPr lang="en-US" dirty="0"/>
          </a:p>
        </p:txBody>
      </p:sp>
      <p:sp>
        <p:nvSpPr>
          <p:cNvPr id="4" name="Rectangle 4"/>
          <p:cNvSpPr>
            <a:spLocks noGrp="1" noChangeArrowheads="1"/>
          </p:cNvSpPr>
          <p:nvPr>
            <p:ph idx="1"/>
          </p:nvPr>
        </p:nvSpPr>
        <p:spPr>
          <a:xfrm>
            <a:off x="381000" y="1600200"/>
            <a:ext cx="8229600" cy="4625609"/>
          </a:xfrm>
        </p:spPr>
        <p:txBody>
          <a:bodyPr/>
          <a:lstStyle/>
          <a:p>
            <a:pPr>
              <a:spcBef>
                <a:spcPct val="0"/>
              </a:spcBef>
              <a:buClrTx/>
              <a:buFontTx/>
              <a:buNone/>
            </a:pPr>
            <a:r>
              <a:rPr lang="en-US" sz="2000" dirty="0" smtClean="0">
                <a:solidFill>
                  <a:srgbClr val="19468D"/>
                </a:solidFill>
                <a:ea typeface="ＭＳ Ｐゴシック" pitchFamily="34" charset="-128"/>
              </a:rPr>
              <a:t>Prevalence and Relevance</a:t>
            </a:r>
            <a:r>
              <a:rPr lang="en-US" dirty="0" smtClean="0">
                <a:solidFill>
                  <a:srgbClr val="19468D"/>
                </a:solidFill>
                <a:ea typeface="ＭＳ Ｐゴシック" pitchFamily="34" charset="-128"/>
              </a:rPr>
              <a:t>                  </a:t>
            </a:r>
          </a:p>
          <a:p>
            <a:pPr>
              <a:spcBef>
                <a:spcPct val="0"/>
              </a:spcBef>
              <a:buClrTx/>
              <a:buFontTx/>
              <a:buNone/>
            </a:pPr>
            <a:endParaRPr lang="en-US" sz="1200" dirty="0" smtClean="0">
              <a:solidFill>
                <a:schemeClr val="tx2"/>
              </a:solidFill>
              <a:ea typeface="ＭＳ Ｐゴシック" pitchFamily="34" charset="-128"/>
            </a:endParaRPr>
          </a:p>
          <a:p>
            <a:pPr algn="ctr">
              <a:spcBef>
                <a:spcPct val="0"/>
              </a:spcBef>
              <a:buClrTx/>
              <a:buFontTx/>
              <a:buNone/>
            </a:pPr>
            <a:r>
              <a:rPr lang="en-US" sz="1600" dirty="0" smtClean="0">
                <a:solidFill>
                  <a:srgbClr val="19468D"/>
                </a:solidFill>
                <a:ea typeface="ＭＳ Ｐゴシック" pitchFamily="34" charset="-128"/>
                <a:cs typeface="Arial" pitchFamily="34" charset="0"/>
              </a:rPr>
              <a:t>Approximately .5 – 2.2% of PICCs have CR-BSIs</a:t>
            </a:r>
          </a:p>
          <a:p>
            <a:pPr algn="ctr">
              <a:spcBef>
                <a:spcPct val="0"/>
              </a:spcBef>
              <a:buClrTx/>
              <a:buFontTx/>
              <a:buNone/>
            </a:pPr>
            <a:r>
              <a:rPr lang="en-US" sz="1200" dirty="0" smtClean="0">
                <a:solidFill>
                  <a:srgbClr val="19468D"/>
                </a:solidFill>
                <a:ea typeface="ＭＳ Ｐゴシック" pitchFamily="34" charset="-128"/>
                <a:cs typeface="Arial" pitchFamily="34" charset="0"/>
              </a:rPr>
              <a:t>(per 100 catheters)</a:t>
            </a:r>
            <a:endParaRPr lang="en-US" sz="1200" b="0" dirty="0" smtClean="0">
              <a:solidFill>
                <a:srgbClr val="19468D"/>
              </a:solidFill>
              <a:ea typeface="ＭＳ Ｐゴシック" pitchFamily="34" charset="-128"/>
              <a:cs typeface="Arial" pitchFamily="34" charset="0"/>
            </a:endParaRPr>
          </a:p>
          <a:p>
            <a:pPr eaLnBrk="1" hangingPunct="1"/>
            <a:endParaRPr lang="en-US" sz="1200" dirty="0" smtClean="0">
              <a:solidFill>
                <a:srgbClr val="19468D"/>
              </a:solidFill>
              <a:ea typeface="ＭＳ Ｐゴシック" pitchFamily="34" charset="-128"/>
            </a:endParaRPr>
          </a:p>
        </p:txBody>
      </p:sp>
      <p:pic>
        <p:nvPicPr>
          <p:cNvPr id="5" name="Picture 13"/>
          <p:cNvPicPr>
            <a:picLocks noChangeAspect="1" noChangeArrowheads="1"/>
          </p:cNvPicPr>
          <p:nvPr/>
        </p:nvPicPr>
        <p:blipFill>
          <a:blip r:embed="rId2" cstate="print"/>
          <a:srcRect/>
          <a:stretch>
            <a:fillRect/>
          </a:stretch>
        </p:blipFill>
        <p:spPr bwMode="auto">
          <a:xfrm>
            <a:off x="1066800" y="3048000"/>
            <a:ext cx="6934200" cy="3619500"/>
          </a:xfrm>
          <a:prstGeom prst="rect">
            <a:avLst/>
          </a:prstGeom>
          <a:noFill/>
          <a:ln w="0" cap="rnd">
            <a:noFill/>
            <a:prstDash val="sysDot"/>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762000" y="274638"/>
            <a:ext cx="7924800" cy="868362"/>
          </a:xfrm>
        </p:spPr>
        <p:txBody>
          <a:bodyPr>
            <a:normAutofit fontScale="90000"/>
          </a:bodyPr>
          <a:lstStyle/>
          <a:p>
            <a:r>
              <a:rPr lang="en-US" dirty="0" smtClean="0">
                <a:ea typeface="ＭＳ Ｐゴシック" pitchFamily="34" charset="-128"/>
              </a:rPr>
              <a:t>CR-BSI – Stacking the ODDs in YOUR Patients’ Favor</a:t>
            </a:r>
          </a:p>
        </p:txBody>
      </p:sp>
      <p:sp>
        <p:nvSpPr>
          <p:cNvPr id="82947" name="Content Placeholder 2"/>
          <p:cNvSpPr>
            <a:spLocks noGrp="1"/>
          </p:cNvSpPr>
          <p:nvPr>
            <p:ph idx="1"/>
          </p:nvPr>
        </p:nvSpPr>
        <p:spPr>
          <a:xfrm>
            <a:off x="457200" y="1676400"/>
            <a:ext cx="8229600" cy="4800600"/>
          </a:xfrm>
        </p:spPr>
        <p:txBody>
          <a:bodyPr>
            <a:normAutofit fontScale="85000" lnSpcReduction="20000"/>
          </a:bodyPr>
          <a:lstStyle/>
          <a:p>
            <a:pPr>
              <a:buFontTx/>
              <a:buNone/>
            </a:pPr>
            <a:r>
              <a:rPr lang="en-US" dirty="0" smtClean="0">
                <a:ea typeface="ＭＳ Ｐゴシック" pitchFamily="34" charset="-128"/>
              </a:rPr>
              <a:t>According to the  APIC “Guide to the Elimination of Catheter-Related Bloodstream Infections” 2009, evidence-based recommendations are categorized as follows:</a:t>
            </a:r>
          </a:p>
          <a:p>
            <a:pPr>
              <a:buFontTx/>
              <a:buNone/>
            </a:pPr>
            <a:endParaRPr lang="en-US" dirty="0" smtClean="0">
              <a:ea typeface="ＭＳ Ｐゴシック" pitchFamily="34" charset="-128"/>
            </a:endParaRPr>
          </a:p>
          <a:p>
            <a:pPr>
              <a:buFontTx/>
              <a:buNone/>
            </a:pPr>
            <a:r>
              <a:rPr lang="en-US" dirty="0" smtClean="0">
                <a:ea typeface="ＭＳ Ｐゴシック" pitchFamily="34" charset="-128"/>
              </a:rPr>
              <a:t>• Healthcare worker and patient education</a:t>
            </a:r>
          </a:p>
          <a:p>
            <a:pPr>
              <a:buFontTx/>
              <a:buNone/>
            </a:pPr>
            <a:r>
              <a:rPr lang="en-US" dirty="0" smtClean="0">
                <a:ea typeface="ＭＳ Ｐゴシック" pitchFamily="34" charset="-128"/>
              </a:rPr>
              <a:t>• Asepsis</a:t>
            </a:r>
          </a:p>
          <a:p>
            <a:pPr>
              <a:buFontTx/>
              <a:buNone/>
            </a:pPr>
            <a:r>
              <a:rPr lang="en-US" dirty="0" smtClean="0">
                <a:ea typeface="ＭＳ Ｐゴシック" pitchFamily="34" charset="-128"/>
              </a:rPr>
              <a:t>• Catheter selection</a:t>
            </a:r>
          </a:p>
          <a:p>
            <a:pPr>
              <a:buFontTx/>
              <a:buNone/>
            </a:pPr>
            <a:r>
              <a:rPr lang="en-US" dirty="0" smtClean="0">
                <a:ea typeface="ＭＳ Ｐゴシック" pitchFamily="34" charset="-128"/>
              </a:rPr>
              <a:t>• Catheter site selection</a:t>
            </a:r>
          </a:p>
          <a:p>
            <a:pPr>
              <a:buFontTx/>
              <a:buNone/>
            </a:pPr>
            <a:r>
              <a:rPr lang="en-US" dirty="0" smtClean="0">
                <a:ea typeface="ＭＳ Ｐゴシック" pitchFamily="34" charset="-128"/>
              </a:rPr>
              <a:t>• Maximum sterile barrier precautions</a:t>
            </a:r>
          </a:p>
          <a:p>
            <a:pPr>
              <a:buFontTx/>
              <a:buNone/>
            </a:pPr>
            <a:r>
              <a:rPr lang="en-US" dirty="0" smtClean="0">
                <a:ea typeface="ＭＳ Ｐゴシック" pitchFamily="34" charset="-128"/>
              </a:rPr>
              <a:t>• Cutaneous antisepsis</a:t>
            </a:r>
          </a:p>
          <a:p>
            <a:pPr>
              <a:buFontTx/>
              <a:buNone/>
            </a:pPr>
            <a:r>
              <a:rPr lang="en-US" dirty="0" smtClean="0">
                <a:ea typeface="ＭＳ Ｐゴシック" pitchFamily="34" charset="-128"/>
              </a:rPr>
              <a:t>• Catheter and catheter site care</a:t>
            </a:r>
          </a:p>
          <a:p>
            <a:pPr>
              <a:buFontTx/>
              <a:buNone/>
            </a:pPr>
            <a:r>
              <a:rPr lang="en-US" dirty="0" smtClean="0">
                <a:ea typeface="ＭＳ Ｐゴシック" pitchFamily="34" charset="-128"/>
              </a:rPr>
              <a:t>• Catheter replacement strategies</a:t>
            </a:r>
          </a:p>
          <a:p>
            <a:pPr>
              <a:buFontTx/>
              <a:buNone/>
            </a:pPr>
            <a:r>
              <a:rPr lang="en-US" dirty="0" smtClean="0">
                <a:ea typeface="ＭＳ Ｐゴシック" pitchFamily="34" charset="-128"/>
              </a:rPr>
              <a:t>• General catheter management strategies</a:t>
            </a:r>
          </a:p>
          <a:p>
            <a:pPr>
              <a:buFontTx/>
              <a:buNone/>
            </a:pPr>
            <a:endParaRPr lang="en-US" dirty="0" smtClean="0">
              <a:ea typeface="ＭＳ Ｐゴシック" pitchFamily="34" charset="-128"/>
            </a:endParaRPr>
          </a:p>
          <a:p>
            <a:pPr>
              <a:buFontTx/>
              <a:buNone/>
            </a:pPr>
            <a:endParaRPr lang="en-US" dirty="0" smtClean="0">
              <a:ea typeface="ＭＳ Ｐゴシック" pitchFamily="34" charset="-128"/>
            </a:endParaRPr>
          </a:p>
        </p:txBody>
      </p:sp>
    </p:spTree>
    <p:extLst>
      <p:ext uri="{BB962C8B-B14F-4D97-AF65-F5344CB8AC3E}">
        <p14:creationId xmlns:p14="http://schemas.microsoft.com/office/powerpoint/2010/main" val="28009167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dPICC"/>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971749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odPICC"/>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4255117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normAutofit fontScale="90000"/>
          </a:bodyPr>
          <a:lstStyle/>
          <a:p>
            <a:r>
              <a:rPr lang="en-US" dirty="0" smtClean="0">
                <a:ea typeface="ＭＳ Ｐゴシック" pitchFamily="34" charset="-128"/>
              </a:rPr>
              <a:t>CR-BSI – Stacking the ODDs in YOUR Patients’ Favor</a:t>
            </a:r>
          </a:p>
        </p:txBody>
      </p:sp>
      <p:sp>
        <p:nvSpPr>
          <p:cNvPr id="83971" name="Content Placeholder 2"/>
          <p:cNvSpPr>
            <a:spLocks noGrp="1"/>
          </p:cNvSpPr>
          <p:nvPr>
            <p:ph idx="1"/>
          </p:nvPr>
        </p:nvSpPr>
        <p:spPr>
          <a:xfrm>
            <a:off x="457200" y="1828800"/>
            <a:ext cx="8229600" cy="4297363"/>
          </a:xfrm>
        </p:spPr>
        <p:txBody>
          <a:bodyPr>
            <a:normAutofit fontScale="77500" lnSpcReduction="20000"/>
          </a:bodyPr>
          <a:lstStyle/>
          <a:p>
            <a:pPr>
              <a:buFontTx/>
              <a:buNone/>
            </a:pPr>
            <a:r>
              <a:rPr lang="en-US" u="sng" dirty="0" smtClean="0">
                <a:ea typeface="ＭＳ Ｐゴシック" pitchFamily="34" charset="-128"/>
              </a:rPr>
              <a:t>From APIC “Guide to the Elimination of Catheter-Related Bloodstream Infections” 2009:</a:t>
            </a:r>
          </a:p>
          <a:p>
            <a:pPr>
              <a:buFontTx/>
              <a:buNone/>
            </a:pPr>
            <a:endParaRPr lang="en-US" dirty="0" smtClean="0">
              <a:ea typeface="ＭＳ Ｐゴシック" pitchFamily="34" charset="-128"/>
            </a:endParaRPr>
          </a:p>
          <a:p>
            <a:pPr>
              <a:buFontTx/>
              <a:buNone/>
            </a:pPr>
            <a:endParaRPr lang="en-US" dirty="0" smtClean="0">
              <a:ea typeface="ＭＳ Ｐゴシック" pitchFamily="34" charset="-128"/>
            </a:endParaRPr>
          </a:p>
          <a:p>
            <a:pPr>
              <a:buFontTx/>
              <a:buNone/>
            </a:pPr>
            <a:r>
              <a:rPr lang="en-US" dirty="0" smtClean="0">
                <a:ea typeface="ＭＳ Ｐゴシック" pitchFamily="34" charset="-128"/>
              </a:rPr>
              <a:t>“Raad and colleagues caution that a multi-pronged approach to CRBSI prevention is still required and should include a combination of novel preventative measures such as:</a:t>
            </a:r>
          </a:p>
          <a:p>
            <a:pPr>
              <a:buFontTx/>
              <a:buNone/>
            </a:pPr>
            <a:endParaRPr lang="en-US" dirty="0" smtClean="0">
              <a:ea typeface="ＭＳ Ｐゴシック" pitchFamily="34" charset="-128"/>
            </a:endParaRPr>
          </a:p>
          <a:p>
            <a:pPr>
              <a:buFontTx/>
              <a:buNone/>
            </a:pPr>
            <a:r>
              <a:rPr lang="en-US" dirty="0" smtClean="0">
                <a:ea typeface="ＭＳ Ｐゴシック" pitchFamily="34" charset="-128"/>
              </a:rPr>
              <a:t>• Antiseptic techniques</a:t>
            </a:r>
          </a:p>
          <a:p>
            <a:pPr>
              <a:buFontTx/>
              <a:buNone/>
            </a:pPr>
            <a:endParaRPr lang="en-US" dirty="0" smtClean="0">
              <a:ea typeface="ＭＳ Ｐゴシック" pitchFamily="34" charset="-128"/>
            </a:endParaRPr>
          </a:p>
          <a:p>
            <a:pPr>
              <a:buFontTx/>
              <a:buNone/>
            </a:pPr>
            <a:r>
              <a:rPr lang="en-US" dirty="0" smtClean="0">
                <a:ea typeface="ＭＳ Ｐゴシック" pitchFamily="34" charset="-128"/>
              </a:rPr>
              <a:t>• Novel technologies</a:t>
            </a:r>
          </a:p>
          <a:p>
            <a:pPr>
              <a:buFontTx/>
              <a:buNone/>
            </a:pPr>
            <a:endParaRPr lang="en-US" dirty="0" smtClean="0">
              <a:ea typeface="ＭＳ Ｐゴシック" pitchFamily="34" charset="-128"/>
            </a:endParaRPr>
          </a:p>
          <a:p>
            <a:pPr>
              <a:buFontTx/>
              <a:buNone/>
            </a:pPr>
            <a:r>
              <a:rPr lang="en-US" dirty="0" smtClean="0">
                <a:ea typeface="ＭＳ Ｐゴシック" pitchFamily="34" charset="-128"/>
              </a:rPr>
              <a:t>• Prudent catheter insertion and timely removal”</a:t>
            </a:r>
          </a:p>
          <a:p>
            <a:pPr>
              <a:buFontTx/>
              <a:buNone/>
            </a:pPr>
            <a:endParaRPr lang="en-US" dirty="0" smtClean="0">
              <a:ea typeface="ＭＳ Ｐゴシック" pitchFamily="34" charset="-128"/>
            </a:endParaRPr>
          </a:p>
          <a:p>
            <a:pPr>
              <a:buFontTx/>
              <a:buNone/>
            </a:pPr>
            <a:endParaRPr lang="en-US" dirty="0" smtClean="0">
              <a:ea typeface="ＭＳ Ｐゴシック" pitchFamily="34" charset="-128"/>
            </a:endParaRPr>
          </a:p>
          <a:p>
            <a:pPr>
              <a:buFontTx/>
              <a:buNone/>
            </a:pPr>
            <a:endParaRPr lang="en-US" dirty="0" smtClean="0">
              <a:ea typeface="ＭＳ Ｐゴシック" pitchFamily="34" charset="-128"/>
            </a:endParaRPr>
          </a:p>
          <a:p>
            <a:pPr>
              <a:buFontTx/>
              <a:buNone/>
            </a:pPr>
            <a:endParaRPr lang="en-US" dirty="0" smtClean="0">
              <a:ea typeface="ＭＳ Ｐゴシック" pitchFamily="34" charset="-128"/>
            </a:endParaRPr>
          </a:p>
        </p:txBody>
      </p:sp>
    </p:spTree>
    <p:extLst>
      <p:ext uri="{BB962C8B-B14F-4D97-AF65-F5344CB8AC3E}">
        <p14:creationId xmlns:p14="http://schemas.microsoft.com/office/powerpoint/2010/main" val="30666019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9"/>
            <a:ext cx="8813800" cy="1143000"/>
          </a:xfrm>
        </p:spPr>
        <p:txBody>
          <a:bodyPr>
            <a:normAutofit fontScale="90000"/>
          </a:bodyPr>
          <a:lstStyle/>
          <a:p>
            <a:r>
              <a:rPr lang="en-US" dirty="0" smtClean="0"/>
              <a:t>THE LINK BETWEEN THROMBUS &amp; INFECTION</a:t>
            </a:r>
            <a:endParaRPr lang="en-US" dirty="0"/>
          </a:p>
        </p:txBody>
      </p:sp>
      <p:sp>
        <p:nvSpPr>
          <p:cNvPr id="3" name="Content Placeholder 2"/>
          <p:cNvSpPr>
            <a:spLocks noGrp="1"/>
          </p:cNvSpPr>
          <p:nvPr>
            <p:ph idx="1"/>
          </p:nvPr>
        </p:nvSpPr>
        <p:spPr>
          <a:xfrm>
            <a:off x="457200" y="1417639"/>
            <a:ext cx="8686800" cy="5110161"/>
          </a:xfrm>
        </p:spPr>
        <p:txBody>
          <a:bodyPr>
            <a:normAutofit/>
          </a:bodyPr>
          <a:lstStyle/>
          <a:p>
            <a:pPr marL="457200" lvl="1" indent="0">
              <a:buNone/>
            </a:pPr>
            <a:endParaRPr lang="en-US" sz="3000" b="1" dirty="0" smtClean="0"/>
          </a:p>
          <a:p>
            <a:pPr marL="457200" lvl="1" indent="0">
              <a:buNone/>
            </a:pPr>
            <a:r>
              <a:rPr lang="en-US" sz="3000" b="1" dirty="0" smtClean="0"/>
              <a:t>What </a:t>
            </a:r>
            <a:r>
              <a:rPr lang="en-US" sz="3000" b="1" dirty="0"/>
              <a:t>comes first; the thrombus or the infection</a:t>
            </a:r>
            <a:r>
              <a:rPr lang="en-US" sz="3000" b="1" dirty="0" smtClean="0"/>
              <a:t>?</a:t>
            </a:r>
          </a:p>
          <a:p>
            <a:pPr marL="457200" lvl="1" indent="0">
              <a:buNone/>
            </a:pPr>
            <a:endParaRPr lang="en-US" sz="2000" b="1" dirty="0" smtClean="0"/>
          </a:p>
          <a:p>
            <a:pPr lvl="1"/>
            <a:r>
              <a:rPr lang="en-US" sz="2000" b="1" dirty="0" smtClean="0"/>
              <a:t>Thrombus and fibrin sheaths are the food that bacteria live and thrive on </a:t>
            </a:r>
          </a:p>
          <a:p>
            <a:pPr lvl="1"/>
            <a:r>
              <a:rPr lang="en-US" sz="2000" b="1" dirty="0" smtClean="0"/>
              <a:t>The correlation between the two is widely accepted</a:t>
            </a:r>
          </a:p>
          <a:p>
            <a:pPr lvl="1"/>
            <a:r>
              <a:rPr lang="en-US" sz="2000" b="1" dirty="0" smtClean="0"/>
              <a:t>Preventing thrombus reduces infection</a:t>
            </a:r>
          </a:p>
          <a:p>
            <a:pPr marL="914400" lvl="2" indent="0">
              <a:buNone/>
            </a:pPr>
            <a:endParaRPr lang="en-US" sz="1600" b="1" dirty="0" smtClean="0"/>
          </a:p>
          <a:p>
            <a:pPr>
              <a:buFontTx/>
              <a:buNone/>
            </a:pPr>
            <a:r>
              <a:rPr lang="en-US" sz="3000" dirty="0" smtClean="0">
                <a:ea typeface="ＭＳ Ｐゴシック" pitchFamily="34" charset="-128"/>
              </a:rPr>
              <a:t>	</a:t>
            </a:r>
            <a:endParaRPr lang="en-US" sz="1400" b="1" dirty="0" smtClean="0"/>
          </a:p>
        </p:txBody>
      </p:sp>
    </p:spTree>
    <p:extLst>
      <p:ext uri="{BB962C8B-B14F-4D97-AF65-F5344CB8AC3E}">
        <p14:creationId xmlns:p14="http://schemas.microsoft.com/office/powerpoint/2010/main" val="2225960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9"/>
            <a:ext cx="8813800" cy="1143000"/>
          </a:xfrm>
        </p:spPr>
        <p:txBody>
          <a:bodyPr>
            <a:normAutofit fontScale="90000"/>
          </a:bodyPr>
          <a:lstStyle/>
          <a:p>
            <a:r>
              <a:rPr lang="en-US" dirty="0" smtClean="0"/>
              <a:t>THE LINK BETWEEN THROMBUS &amp; INFECTION</a:t>
            </a:r>
            <a:endParaRPr lang="en-US" dirty="0"/>
          </a:p>
        </p:txBody>
      </p:sp>
      <p:sp>
        <p:nvSpPr>
          <p:cNvPr id="3" name="Content Placeholder 2"/>
          <p:cNvSpPr>
            <a:spLocks noGrp="1"/>
          </p:cNvSpPr>
          <p:nvPr>
            <p:ph idx="1"/>
          </p:nvPr>
        </p:nvSpPr>
        <p:spPr>
          <a:xfrm>
            <a:off x="457200" y="1417639"/>
            <a:ext cx="8686800" cy="5110161"/>
          </a:xfrm>
        </p:spPr>
        <p:txBody>
          <a:bodyPr>
            <a:normAutofit/>
          </a:bodyPr>
          <a:lstStyle/>
          <a:p>
            <a:pPr marL="0" indent="0">
              <a:buNone/>
            </a:pPr>
            <a:r>
              <a:rPr lang="en-US" dirty="0" smtClean="0"/>
              <a:t>Show me the data</a:t>
            </a:r>
          </a:p>
          <a:p>
            <a:pPr marL="0" indent="0">
              <a:lnSpc>
                <a:spcPct val="90000"/>
              </a:lnSpc>
              <a:buNone/>
            </a:pPr>
            <a:endParaRPr lang="en-US" sz="2000" dirty="0">
              <a:latin typeface="Arial" charset="0"/>
              <a:ea typeface="ＭＳ Ｐゴシック" charset="0"/>
              <a:cs typeface="ＭＳ Ｐゴシック" charset="0"/>
            </a:endParaRPr>
          </a:p>
          <a:p>
            <a:pPr>
              <a:lnSpc>
                <a:spcPct val="90000"/>
              </a:lnSpc>
            </a:pPr>
            <a:r>
              <a:rPr lang="en-US" sz="2000" dirty="0" smtClean="0">
                <a:latin typeface="Arial" charset="0"/>
                <a:ea typeface="ＭＳ Ｐゴシック" charset="0"/>
                <a:cs typeface="ＭＳ Ｐゴシック" charset="0"/>
              </a:rPr>
              <a:t>Raad, </a:t>
            </a:r>
            <a:r>
              <a:rPr lang="en-US" sz="2000" i="1" dirty="0" smtClean="0">
                <a:latin typeface="Arial" charset="0"/>
                <a:ea typeface="ＭＳ Ｐゴシック" charset="0"/>
                <a:cs typeface="ＭＳ Ｐゴシック" charset="0"/>
              </a:rPr>
              <a:t>The Relationship Between the Thrombotic and Infectious Complications of Central Venous Catheters</a:t>
            </a:r>
            <a:r>
              <a:rPr lang="en-US" sz="2000" dirty="0" smtClean="0">
                <a:latin typeface="Arial" charset="0"/>
                <a:ea typeface="ＭＳ Ｐゴシック" charset="0"/>
                <a:cs typeface="ＭＳ Ｐゴシック" charset="0"/>
              </a:rPr>
              <a:t>, JAMA 1194</a:t>
            </a:r>
          </a:p>
          <a:p>
            <a:pPr>
              <a:lnSpc>
                <a:spcPct val="90000"/>
              </a:lnSpc>
            </a:pPr>
            <a:endParaRPr lang="en-US" sz="2000" dirty="0" smtClean="0">
              <a:latin typeface="Arial" charset="0"/>
              <a:ea typeface="ＭＳ Ｐゴシック" charset="0"/>
              <a:cs typeface="ＭＳ Ｐゴシック" charset="0"/>
            </a:endParaRPr>
          </a:p>
          <a:p>
            <a:pPr lvl="1">
              <a:lnSpc>
                <a:spcPct val="90000"/>
              </a:lnSpc>
            </a:pPr>
            <a:r>
              <a:rPr lang="en-US" sz="2000" dirty="0" smtClean="0">
                <a:latin typeface="Arial" charset="0"/>
                <a:ea typeface="ＭＳ Ｐゴシック" charset="0"/>
                <a:cs typeface="ＭＳ Ｐゴシック" charset="0"/>
              </a:rPr>
              <a:t>Post-mortem </a:t>
            </a:r>
            <a:r>
              <a:rPr lang="en-US" sz="2000" dirty="0">
                <a:latin typeface="Arial" charset="0"/>
                <a:ea typeface="ＭＳ Ｐゴシック" charset="0"/>
                <a:cs typeface="ＭＳ Ｐゴシック" charset="0"/>
              </a:rPr>
              <a:t>evaluation of 72 cancer patients with CVCs showed a strong correlation between CR-sepsis and CVC </a:t>
            </a:r>
            <a:r>
              <a:rPr lang="en-US" sz="2000" dirty="0" smtClean="0">
                <a:latin typeface="Arial" charset="0"/>
                <a:ea typeface="ＭＳ Ｐゴシック" charset="0"/>
                <a:cs typeface="ＭＳ Ｐゴシック" charset="0"/>
              </a:rPr>
              <a:t>thrombosis</a:t>
            </a:r>
          </a:p>
          <a:p>
            <a:pPr>
              <a:lnSpc>
                <a:spcPct val="90000"/>
              </a:lnSpc>
            </a:pPr>
            <a:endParaRPr lang="en-US" sz="2000" baseline="30000" dirty="0">
              <a:latin typeface="Arial" charset="0"/>
              <a:ea typeface="ＭＳ Ｐゴシック" charset="0"/>
              <a:cs typeface="ＭＳ Ｐゴシック" charset="0"/>
            </a:endParaRPr>
          </a:p>
          <a:p>
            <a:pPr lvl="2">
              <a:lnSpc>
                <a:spcPct val="90000"/>
              </a:lnSpc>
            </a:pPr>
            <a:r>
              <a:rPr lang="en-US" sz="2000" dirty="0">
                <a:latin typeface="Arial" charset="0"/>
                <a:ea typeface="ＭＳ Ｐゴシック" charset="0"/>
              </a:rPr>
              <a:t>Fibrin layer present on ALL </a:t>
            </a:r>
            <a:r>
              <a:rPr lang="en-US" sz="2000" dirty="0" smtClean="0">
                <a:latin typeface="Arial" charset="0"/>
                <a:ea typeface="ＭＳ Ｐゴシック" charset="0"/>
              </a:rPr>
              <a:t>catheters</a:t>
            </a:r>
          </a:p>
          <a:p>
            <a:pPr lvl="2">
              <a:lnSpc>
                <a:spcPct val="90000"/>
              </a:lnSpc>
            </a:pPr>
            <a:r>
              <a:rPr lang="en-US" sz="2000" dirty="0" smtClean="0">
                <a:latin typeface="Arial" charset="0"/>
                <a:ea typeface="ＭＳ Ｐゴシック" charset="0"/>
              </a:rPr>
              <a:t>CR-Thrombosis </a:t>
            </a:r>
            <a:r>
              <a:rPr lang="en-US" sz="2000" dirty="0">
                <a:latin typeface="Arial" charset="0"/>
                <a:ea typeface="ＭＳ Ｐゴシック" charset="0"/>
              </a:rPr>
              <a:t>present in 38% of </a:t>
            </a:r>
            <a:r>
              <a:rPr lang="en-US" sz="2000" dirty="0" smtClean="0">
                <a:latin typeface="Arial" charset="0"/>
                <a:ea typeface="ＭＳ Ｐゴシック" charset="0"/>
              </a:rPr>
              <a:t>cases</a:t>
            </a:r>
          </a:p>
          <a:p>
            <a:pPr lvl="2">
              <a:lnSpc>
                <a:spcPct val="90000"/>
              </a:lnSpc>
            </a:pPr>
            <a:r>
              <a:rPr lang="en-US" sz="2000" dirty="0" smtClean="0">
                <a:latin typeface="Arial" charset="0"/>
                <a:ea typeface="ＭＳ Ｐゴシック" charset="0"/>
              </a:rPr>
              <a:t>23</a:t>
            </a:r>
            <a:r>
              <a:rPr lang="en-US" sz="2000" dirty="0">
                <a:latin typeface="Arial" charset="0"/>
                <a:ea typeface="ＭＳ Ｐゴシック" charset="0"/>
              </a:rPr>
              <a:t>% of these had </a:t>
            </a:r>
            <a:r>
              <a:rPr lang="en-US" sz="2000" dirty="0" smtClean="0">
                <a:latin typeface="Arial" charset="0"/>
                <a:ea typeface="ＭＳ Ｐゴシック" charset="0"/>
              </a:rPr>
              <a:t>sepsis</a:t>
            </a:r>
            <a:endParaRPr lang="en-US" sz="2000" dirty="0">
              <a:latin typeface="Arial" charset="0"/>
              <a:ea typeface="ＭＳ Ｐゴシック" charset="0"/>
            </a:endParaRPr>
          </a:p>
          <a:p>
            <a:pPr lvl="1">
              <a:lnSpc>
                <a:spcPct val="90000"/>
              </a:lnSpc>
            </a:pPr>
            <a:r>
              <a:rPr lang="en-US" sz="2000" b="1" dirty="0" smtClean="0">
                <a:latin typeface="Arial" charset="0"/>
                <a:ea typeface="ＭＳ Ｐゴシック" charset="0"/>
              </a:rPr>
              <a:t> All </a:t>
            </a:r>
            <a:r>
              <a:rPr lang="en-US" sz="2000" b="1" dirty="0">
                <a:latin typeface="Arial" charset="0"/>
                <a:ea typeface="ＭＳ Ｐゴシック" charset="0"/>
              </a:rPr>
              <a:t>patients with sepsis had </a:t>
            </a:r>
            <a:r>
              <a:rPr lang="en-US" sz="2000" b="1" dirty="0" smtClean="0">
                <a:latin typeface="Arial" charset="0"/>
                <a:ea typeface="ＭＳ Ｐゴシック" charset="0"/>
              </a:rPr>
              <a:t>thrombosis--</a:t>
            </a:r>
            <a:endParaRPr lang="en-US" sz="2000" b="1" baseline="30000" dirty="0">
              <a:latin typeface="Arial" charset="0"/>
              <a:ea typeface="ＭＳ Ｐゴシック" charset="0"/>
            </a:endParaRPr>
          </a:p>
        </p:txBody>
      </p:sp>
    </p:spTree>
    <p:extLst>
      <p:ext uri="{BB962C8B-B14F-4D97-AF65-F5344CB8AC3E}">
        <p14:creationId xmlns:p14="http://schemas.microsoft.com/office/powerpoint/2010/main" val="27636892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9"/>
            <a:ext cx="8813800" cy="1143000"/>
          </a:xfrm>
        </p:spPr>
        <p:txBody>
          <a:bodyPr>
            <a:normAutofit fontScale="90000"/>
          </a:bodyPr>
          <a:lstStyle/>
          <a:p>
            <a:r>
              <a:rPr lang="en-US" dirty="0" smtClean="0"/>
              <a:t>THE LINK BETWEEN THROMBUS &amp; INFECTION</a:t>
            </a:r>
            <a:endParaRPr lang="en-US" dirty="0"/>
          </a:p>
        </p:txBody>
      </p:sp>
      <p:sp>
        <p:nvSpPr>
          <p:cNvPr id="3" name="Content Placeholder 2"/>
          <p:cNvSpPr>
            <a:spLocks noGrp="1"/>
          </p:cNvSpPr>
          <p:nvPr>
            <p:ph idx="1"/>
          </p:nvPr>
        </p:nvSpPr>
        <p:spPr>
          <a:xfrm>
            <a:off x="457200" y="1417639"/>
            <a:ext cx="8686800" cy="5110161"/>
          </a:xfrm>
        </p:spPr>
        <p:txBody>
          <a:bodyPr/>
          <a:lstStyle/>
          <a:p>
            <a:pPr marL="0" indent="0">
              <a:buNone/>
            </a:pPr>
            <a:r>
              <a:rPr lang="en-US" dirty="0" smtClean="0"/>
              <a:t>Show me the data</a:t>
            </a:r>
          </a:p>
          <a:p>
            <a:r>
              <a:rPr lang="en-US" sz="2000" b="1" i="1" dirty="0"/>
              <a:t>The role of tissue plasminogen activator use and </a:t>
            </a:r>
            <a:r>
              <a:rPr lang="en-US" sz="2000" b="1" i="1" dirty="0" smtClean="0"/>
              <a:t>systemic hypercoagulability </a:t>
            </a:r>
            <a:r>
              <a:rPr lang="en-US" sz="2000" b="1" i="1" dirty="0"/>
              <a:t>in central line-associated bloodstream </a:t>
            </a:r>
            <a:r>
              <a:rPr lang="en-US" sz="2000" b="1" i="1" dirty="0" smtClean="0"/>
              <a:t>infections</a:t>
            </a:r>
            <a:r>
              <a:rPr lang="en-US" sz="2000" i="1" dirty="0" smtClean="0"/>
              <a:t>.  (</a:t>
            </a:r>
            <a:r>
              <a:rPr lang="en-US" sz="2000" dirty="0" smtClean="0"/>
              <a:t>American </a:t>
            </a:r>
            <a:r>
              <a:rPr lang="en-US" sz="2000" dirty="0"/>
              <a:t>Journal of Infection Control 42 (2014) </a:t>
            </a:r>
            <a:r>
              <a:rPr lang="en-US" sz="2000" dirty="0" smtClean="0"/>
              <a:t>417-20)</a:t>
            </a:r>
            <a:endParaRPr lang="en-US" sz="2000" i="1" dirty="0" smtClean="0">
              <a:latin typeface="Arial"/>
              <a:cs typeface="Arial"/>
            </a:endParaRPr>
          </a:p>
          <a:p>
            <a:endParaRPr lang="en-US" sz="2000" dirty="0">
              <a:latin typeface="Arial"/>
              <a:cs typeface="Arial"/>
            </a:endParaRPr>
          </a:p>
          <a:p>
            <a:r>
              <a:rPr lang="en-US" sz="2000" dirty="0" smtClean="0">
                <a:latin typeface="Arial"/>
                <a:cs typeface="Arial"/>
              </a:rPr>
              <a:t>The use of TPA was associated with a higher risk of developing CLABSI.</a:t>
            </a:r>
          </a:p>
          <a:p>
            <a:pPr lvl="1"/>
            <a:r>
              <a:rPr lang="en-US" sz="2000" b="1" dirty="0" smtClean="0"/>
              <a:t>3901 patients with PICCs, 178 excluded….left a total of 3723 pts.</a:t>
            </a:r>
          </a:p>
          <a:p>
            <a:pPr lvl="1"/>
            <a:r>
              <a:rPr lang="en-US" sz="2000" b="1" dirty="0" smtClean="0"/>
              <a:t>1463 received TPA</a:t>
            </a:r>
          </a:p>
          <a:p>
            <a:pPr lvl="2"/>
            <a:r>
              <a:rPr lang="en-US" sz="2000" b="1" dirty="0" smtClean="0"/>
              <a:t>32 developed a CLABSI = </a:t>
            </a:r>
            <a:r>
              <a:rPr lang="en-US" sz="2000" b="1" dirty="0" smtClean="0">
                <a:solidFill>
                  <a:srgbClr val="FF0000"/>
                </a:solidFill>
              </a:rPr>
              <a:t>2.2%</a:t>
            </a:r>
          </a:p>
          <a:p>
            <a:pPr lvl="1"/>
            <a:r>
              <a:rPr lang="en-US" sz="2000" b="1" dirty="0" smtClean="0"/>
              <a:t>2260 did not receive TPA                                    WHAT CAN WE INFER ?</a:t>
            </a:r>
          </a:p>
          <a:p>
            <a:pPr lvl="2"/>
            <a:r>
              <a:rPr lang="en-US" sz="2000" b="1" dirty="0" smtClean="0"/>
              <a:t>14 developed a CLABSI = </a:t>
            </a:r>
            <a:r>
              <a:rPr lang="en-US" sz="2000" b="1" dirty="0" smtClean="0">
                <a:solidFill>
                  <a:srgbClr val="FF0000"/>
                </a:solidFill>
              </a:rPr>
              <a:t>0.62%                                 </a:t>
            </a:r>
          </a:p>
          <a:p>
            <a:pPr lvl="1"/>
            <a:endParaRPr lang="en-US" sz="2000" b="1" dirty="0" smtClean="0"/>
          </a:p>
        </p:txBody>
      </p:sp>
      <p:sp>
        <p:nvSpPr>
          <p:cNvPr id="6" name="Right Brace 5"/>
          <p:cNvSpPr/>
          <p:nvPr/>
        </p:nvSpPr>
        <p:spPr>
          <a:xfrm>
            <a:off x="5060950" y="4314825"/>
            <a:ext cx="736600" cy="11811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659056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9"/>
            <a:ext cx="8813800" cy="1143000"/>
          </a:xfrm>
        </p:spPr>
        <p:txBody>
          <a:bodyPr>
            <a:normAutofit fontScale="90000"/>
          </a:bodyPr>
          <a:lstStyle/>
          <a:p>
            <a:r>
              <a:rPr lang="en-US" dirty="0" smtClean="0"/>
              <a:t>THE LINK BETWEEN THROMBUS &amp; INFECTION</a:t>
            </a:r>
            <a:endParaRPr lang="en-US" dirty="0"/>
          </a:p>
        </p:txBody>
      </p:sp>
      <p:sp>
        <p:nvSpPr>
          <p:cNvPr id="3" name="Content Placeholder 2"/>
          <p:cNvSpPr>
            <a:spLocks noGrp="1"/>
          </p:cNvSpPr>
          <p:nvPr>
            <p:ph idx="1"/>
          </p:nvPr>
        </p:nvSpPr>
        <p:spPr>
          <a:xfrm>
            <a:off x="457200" y="1417639"/>
            <a:ext cx="8686800" cy="5110161"/>
          </a:xfrm>
        </p:spPr>
        <p:txBody>
          <a:bodyPr/>
          <a:lstStyle/>
          <a:p>
            <a:pPr marL="0" indent="0">
              <a:buNone/>
            </a:pPr>
            <a:r>
              <a:rPr lang="en-US" dirty="0" smtClean="0"/>
              <a:t>Show me more data:</a:t>
            </a:r>
            <a:endParaRPr lang="en-US" dirty="0"/>
          </a:p>
          <a:p>
            <a:r>
              <a:rPr lang="en-US" sz="2000" i="1" dirty="0" smtClean="0"/>
              <a:t>Management of occlusion and thrombosis associated with long-term indwelling central venous catheters  </a:t>
            </a:r>
            <a:r>
              <a:rPr lang="en-US" sz="2000" dirty="0" smtClean="0"/>
              <a:t>Lancet 2009</a:t>
            </a:r>
          </a:p>
          <a:p>
            <a:pPr lvl="1"/>
            <a:r>
              <a:rPr lang="en-US" sz="1600" dirty="0" smtClean="0"/>
              <a:t>“Catheter Related Thrombosis can lead to further complications such as increased risk of subsequent catheter infections…”</a:t>
            </a:r>
          </a:p>
          <a:p>
            <a:pPr lvl="1"/>
            <a:r>
              <a:rPr lang="en-US" sz="1600" dirty="0" smtClean="0"/>
              <a:t>“Microbiological studies have shown that proteins within a clot, such as fibrinogen and fibronectin, attract staphylococcal species… thereby increasing the risk of catheter infection”</a:t>
            </a:r>
          </a:p>
          <a:p>
            <a:pPr lvl="1"/>
            <a:endParaRPr lang="en-US" sz="1600" dirty="0"/>
          </a:p>
          <a:p>
            <a:r>
              <a:rPr lang="en-US" sz="2000" i="1" dirty="0" smtClean="0"/>
              <a:t>Infections increase the risk of central venous catheter-related thrombosis in adult acute myeloid leukemia.  </a:t>
            </a:r>
            <a:r>
              <a:rPr lang="en-US" sz="2000" dirty="0" smtClean="0"/>
              <a:t>Thrombosis Research 2013</a:t>
            </a:r>
          </a:p>
          <a:p>
            <a:pPr lvl="1"/>
            <a:r>
              <a:rPr lang="en-US" sz="1600" dirty="0" smtClean="0"/>
              <a:t>“…both CVC-exit site infections and sepsis were confirmed to be independent risk factors for CRT development.”</a:t>
            </a:r>
          </a:p>
          <a:p>
            <a:pPr marL="0" indent="0">
              <a:buNone/>
            </a:pPr>
            <a:endParaRPr lang="en-US" sz="2400" dirty="0" smtClean="0"/>
          </a:p>
        </p:txBody>
      </p:sp>
    </p:spTree>
    <p:extLst>
      <p:ext uri="{BB962C8B-B14F-4D97-AF65-F5344CB8AC3E}">
        <p14:creationId xmlns:p14="http://schemas.microsoft.com/office/powerpoint/2010/main" val="1175498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9"/>
            <a:ext cx="8813800" cy="1143000"/>
          </a:xfrm>
        </p:spPr>
        <p:txBody>
          <a:bodyPr>
            <a:normAutofit fontScale="90000"/>
          </a:bodyPr>
          <a:lstStyle/>
          <a:p>
            <a:r>
              <a:rPr lang="en-US" dirty="0" smtClean="0"/>
              <a:t>THE LINK BETWEEN THROMBUS &amp; INFECTION</a:t>
            </a:r>
            <a:endParaRPr lang="en-US" dirty="0"/>
          </a:p>
        </p:txBody>
      </p:sp>
      <p:sp>
        <p:nvSpPr>
          <p:cNvPr id="3" name="Content Placeholder 2"/>
          <p:cNvSpPr>
            <a:spLocks noGrp="1"/>
          </p:cNvSpPr>
          <p:nvPr>
            <p:ph idx="1"/>
          </p:nvPr>
        </p:nvSpPr>
        <p:spPr>
          <a:xfrm>
            <a:off x="457200" y="1417639"/>
            <a:ext cx="8686800" cy="5110161"/>
          </a:xfrm>
        </p:spPr>
        <p:txBody>
          <a:bodyPr/>
          <a:lstStyle/>
          <a:p>
            <a:pPr marL="0" indent="0">
              <a:buNone/>
            </a:pPr>
            <a:r>
              <a:rPr lang="en-US" dirty="0" smtClean="0"/>
              <a:t>Show me more data:</a:t>
            </a:r>
          </a:p>
          <a:p>
            <a:pPr>
              <a:buFontTx/>
              <a:buNone/>
            </a:pPr>
            <a:endParaRPr lang="en-US" sz="2000" dirty="0" smtClean="0">
              <a:ea typeface="ＭＳ Ｐゴシック" pitchFamily="34" charset="-128"/>
            </a:endParaRPr>
          </a:p>
          <a:p>
            <a:pPr>
              <a:buFontTx/>
              <a:buNone/>
            </a:pPr>
            <a:r>
              <a:rPr lang="en-US" sz="2000" dirty="0" smtClean="0">
                <a:ea typeface="ＭＳ Ｐゴシック" pitchFamily="34" charset="-128"/>
              </a:rPr>
              <a:t>From </a:t>
            </a:r>
            <a:r>
              <a:rPr lang="en-US" sz="2000" dirty="0">
                <a:ea typeface="ＭＳ Ｐゴシック" pitchFamily="34" charset="-128"/>
              </a:rPr>
              <a:t>APIC </a:t>
            </a:r>
            <a:r>
              <a:rPr lang="en-US" sz="2000" i="1" dirty="0">
                <a:ea typeface="ＭＳ Ｐゴシック" pitchFamily="34" charset="-128"/>
              </a:rPr>
              <a:t>“Guide to the Elimination of Catheter-Related Bloodstream Infections</a:t>
            </a:r>
            <a:r>
              <a:rPr lang="en-US" sz="2000" dirty="0">
                <a:ea typeface="ＭＳ Ｐゴシック" pitchFamily="34" charset="-128"/>
              </a:rPr>
              <a:t>” 2009:</a:t>
            </a:r>
          </a:p>
          <a:p>
            <a:pPr lvl="1"/>
            <a:r>
              <a:rPr lang="en-US" sz="2000" dirty="0">
                <a:ea typeface="ＭＳ Ｐゴシック" pitchFamily="34" charset="-128"/>
              </a:rPr>
              <a:t>	“…infected thrombus of the great vessels secondary to vascular catheter use, continues to pose a risk to patients.”</a:t>
            </a:r>
          </a:p>
          <a:p>
            <a:pPr lvl="1"/>
            <a:r>
              <a:rPr lang="en-US" sz="2000" dirty="0">
                <a:ea typeface="ＭＳ Ｐゴシック" pitchFamily="34" charset="-128"/>
              </a:rPr>
              <a:t>	</a:t>
            </a:r>
            <a:r>
              <a:rPr lang="en-US" sz="2000" dirty="0" smtClean="0">
                <a:ea typeface="ＭＳ Ｐゴシック" pitchFamily="34" charset="-128"/>
              </a:rPr>
              <a:t>“Future </a:t>
            </a:r>
            <a:r>
              <a:rPr lang="en-US" sz="2000" dirty="0">
                <a:ea typeface="ＭＳ Ｐゴシック" pitchFamily="34" charset="-128"/>
              </a:rPr>
              <a:t>technologies may also include agents or materials that prevent thrombus formation</a:t>
            </a:r>
            <a:r>
              <a:rPr lang="en-US" sz="1600" dirty="0">
                <a:ea typeface="ＭＳ Ｐゴシック" pitchFamily="34" charset="-128"/>
              </a:rPr>
              <a:t>.”</a:t>
            </a:r>
          </a:p>
          <a:p>
            <a:pPr lvl="1"/>
            <a:endParaRPr lang="en-US" sz="1400" b="1" dirty="0"/>
          </a:p>
          <a:p>
            <a:endParaRPr lang="en-US" dirty="0"/>
          </a:p>
          <a:p>
            <a:pPr marL="0" indent="0">
              <a:buNone/>
            </a:pPr>
            <a:endParaRPr lang="en-US" dirty="0" smtClean="0"/>
          </a:p>
          <a:p>
            <a:pPr marL="0" indent="0">
              <a:buNone/>
            </a:pPr>
            <a:endParaRPr lang="en-US" sz="20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7781925"/>
            <a:ext cx="3695754" cy="3162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365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9"/>
            <a:ext cx="8813800" cy="1143000"/>
          </a:xfrm>
        </p:spPr>
        <p:txBody>
          <a:bodyPr>
            <a:normAutofit fontScale="90000"/>
          </a:bodyPr>
          <a:lstStyle/>
          <a:p>
            <a:r>
              <a:rPr lang="en-US" dirty="0" smtClean="0"/>
              <a:t>THE LINK BETWEEN THROMBUS &amp; INFECTION</a:t>
            </a:r>
            <a:endParaRPr lang="en-US" dirty="0"/>
          </a:p>
        </p:txBody>
      </p:sp>
      <p:sp>
        <p:nvSpPr>
          <p:cNvPr id="3" name="Content Placeholder 2"/>
          <p:cNvSpPr>
            <a:spLocks noGrp="1"/>
          </p:cNvSpPr>
          <p:nvPr>
            <p:ph idx="1"/>
          </p:nvPr>
        </p:nvSpPr>
        <p:spPr>
          <a:xfrm>
            <a:off x="457200" y="1417639"/>
            <a:ext cx="8686800" cy="5110161"/>
          </a:xfrm>
        </p:spPr>
        <p:txBody>
          <a:bodyPr/>
          <a:lstStyle/>
          <a:p>
            <a:pPr marL="0" indent="0">
              <a:buNone/>
            </a:pPr>
            <a:r>
              <a:rPr lang="en-US" dirty="0" smtClean="0"/>
              <a:t>Show me more data:</a:t>
            </a:r>
          </a:p>
          <a:p>
            <a:pPr>
              <a:buFontTx/>
              <a:buNone/>
            </a:pPr>
            <a:endParaRPr lang="en-US" sz="2000" dirty="0" smtClean="0">
              <a:ea typeface="ＭＳ Ｐゴシック" pitchFamily="34" charset="-128"/>
            </a:endParaRPr>
          </a:p>
          <a:p>
            <a:r>
              <a:rPr lang="en-US" sz="2000" dirty="0" smtClean="0"/>
              <a:t>Ryder et. al. The Effect of Chlorhexidine Catheter Coating Compared to Biomimetic Catheter on the reduction of Fibrin Sheath Formation in the of Staphylococcus aureus colonization in an in vivo Clinically Simulated Ovine Model </a:t>
            </a:r>
          </a:p>
          <a:p>
            <a:pPr lvl="1"/>
            <a:r>
              <a:rPr lang="en-US" sz="2000" dirty="0" smtClean="0"/>
              <a:t>“The correlation of catheter-related infection and thrombosis has been observed Clinically”</a:t>
            </a:r>
            <a:endParaRPr lang="en-US" sz="2000" dirty="0"/>
          </a:p>
          <a:p>
            <a:endParaRPr lang="en-US" sz="2000" dirty="0" smtClean="0"/>
          </a:p>
          <a:p>
            <a:pPr marL="0" indent="0">
              <a:buNone/>
            </a:pPr>
            <a:endParaRPr lang="en-US" dirty="0"/>
          </a:p>
          <a:p>
            <a:pPr marL="0" indent="0">
              <a:buNone/>
            </a:pPr>
            <a:endParaRPr lang="en-US" dirty="0" smtClean="0"/>
          </a:p>
          <a:p>
            <a:pPr marL="0" indent="0">
              <a:buNone/>
            </a:pPr>
            <a:endParaRPr lang="en-US" sz="20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8424" y="4433849"/>
            <a:ext cx="3638551" cy="2093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41962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9"/>
            <a:ext cx="8813800" cy="1143000"/>
          </a:xfrm>
        </p:spPr>
        <p:txBody>
          <a:bodyPr>
            <a:normAutofit fontScale="90000"/>
          </a:bodyPr>
          <a:lstStyle/>
          <a:p>
            <a:r>
              <a:rPr lang="en-US" dirty="0" smtClean="0"/>
              <a:t>THE LINK BETWEEN THROMBUS &amp; INFECTION</a:t>
            </a:r>
            <a:endParaRPr lang="en-US" dirty="0"/>
          </a:p>
        </p:txBody>
      </p:sp>
      <p:sp>
        <p:nvSpPr>
          <p:cNvPr id="3" name="Content Placeholder 2"/>
          <p:cNvSpPr>
            <a:spLocks noGrp="1"/>
          </p:cNvSpPr>
          <p:nvPr>
            <p:ph idx="1"/>
          </p:nvPr>
        </p:nvSpPr>
        <p:spPr>
          <a:xfrm>
            <a:off x="561975" y="1417639"/>
            <a:ext cx="8686800" cy="5110161"/>
          </a:xfrm>
        </p:spPr>
        <p:txBody>
          <a:bodyPr/>
          <a:lstStyle/>
          <a:p>
            <a:pPr marL="0" indent="0">
              <a:buNone/>
            </a:pPr>
            <a:r>
              <a:rPr lang="en-US" dirty="0" smtClean="0"/>
              <a:t>Show me more data:</a:t>
            </a:r>
          </a:p>
          <a:p>
            <a:pPr>
              <a:buFontTx/>
              <a:buNone/>
            </a:pPr>
            <a:endParaRPr lang="en-US" sz="2000" dirty="0" smtClean="0">
              <a:ea typeface="ＭＳ Ｐゴシック" pitchFamily="34" charset="-128"/>
            </a:endParaRPr>
          </a:p>
          <a:p>
            <a:r>
              <a:rPr lang="en-US" sz="2000" dirty="0">
                <a:ea typeface="ＭＳ Ｐゴシック" pitchFamily="34" charset="-128"/>
              </a:rPr>
              <a:t>Catheter-Related Infection and </a:t>
            </a:r>
            <a:r>
              <a:rPr lang="en-US" sz="2000" dirty="0" smtClean="0">
                <a:ea typeface="ＭＳ Ｐゴシック" pitchFamily="34" charset="-128"/>
              </a:rPr>
              <a:t>Thrombosis</a:t>
            </a:r>
            <a:r>
              <a:rPr lang="en-US" sz="2000" dirty="0">
                <a:ea typeface="ＭＳ Ｐゴシック" pitchFamily="34" charset="-128"/>
              </a:rPr>
              <a:t>: A Proven </a:t>
            </a:r>
            <a:r>
              <a:rPr lang="en-US" sz="2000" dirty="0" smtClean="0">
                <a:ea typeface="ＭＳ Ｐゴシック" pitchFamily="34" charset="-128"/>
              </a:rPr>
              <a:t>Relationship. </a:t>
            </a:r>
            <a:r>
              <a:rPr lang="en-US" sz="2000" i="1" dirty="0"/>
              <a:t>A Review of Innovative PICC Technology to </a:t>
            </a:r>
            <a:r>
              <a:rPr lang="en-US" sz="2000" i="1" dirty="0" smtClean="0"/>
              <a:t>Reduce Catheter-Related </a:t>
            </a:r>
            <a:r>
              <a:rPr lang="en-US" sz="2000" i="1" dirty="0"/>
              <a:t>Infection and </a:t>
            </a:r>
            <a:r>
              <a:rPr lang="en-US" sz="2000" i="1" dirty="0" smtClean="0"/>
              <a:t>Thrombosis – </a:t>
            </a:r>
            <a:r>
              <a:rPr lang="en-US" sz="2000" dirty="0" smtClean="0"/>
              <a:t>Nancy Mareau</a:t>
            </a:r>
          </a:p>
          <a:p>
            <a:endParaRPr lang="en-US" sz="2000" dirty="0"/>
          </a:p>
          <a:p>
            <a:r>
              <a:rPr lang="en-US" sz="2000" dirty="0" smtClean="0"/>
              <a:t>“The </a:t>
            </a:r>
            <a:r>
              <a:rPr lang="en-US" sz="2000" dirty="0"/>
              <a:t>relationship between thrombosis and infection has been established with significant colonization in areas of </a:t>
            </a:r>
            <a:r>
              <a:rPr lang="en-US" sz="2000" dirty="0" smtClean="0"/>
              <a:t>clot, and </a:t>
            </a:r>
            <a:r>
              <a:rPr lang="en-US" sz="2000" dirty="0"/>
              <a:t>higher rates of catheter-related sepsis and catheter-related septicemia when thrombosis is present</a:t>
            </a:r>
            <a:r>
              <a:rPr lang="en-US" sz="2000" dirty="0" smtClean="0"/>
              <a:t>.”</a:t>
            </a:r>
          </a:p>
          <a:p>
            <a:r>
              <a:rPr lang="en-US" sz="2000" dirty="0" smtClean="0"/>
              <a:t>“ </a:t>
            </a:r>
            <a:r>
              <a:rPr lang="en-US" sz="2000" dirty="0"/>
              <a:t>In </a:t>
            </a:r>
            <a:r>
              <a:rPr lang="en-US" sz="2000" dirty="0" smtClean="0"/>
              <a:t>animal studies</a:t>
            </a:r>
            <a:r>
              <a:rPr lang="en-US" sz="2000" dirty="0"/>
              <a:t>, fibrin sheath formation around central venous catheters significantly </a:t>
            </a:r>
            <a:r>
              <a:rPr lang="en-US" sz="2000" dirty="0" smtClean="0"/>
              <a:t>promoted colonization</a:t>
            </a:r>
            <a:r>
              <a:rPr lang="en-US" sz="2000" dirty="0"/>
              <a:t>, catheter-related infection and persistent </a:t>
            </a:r>
            <a:r>
              <a:rPr lang="en-US" sz="2000" dirty="0" smtClean="0"/>
              <a:t>bacteremia.”</a:t>
            </a:r>
          </a:p>
          <a:p>
            <a:pPr lvl="1"/>
            <a:endParaRPr lang="en-US" sz="1600" i="1" dirty="0" smtClean="0">
              <a:ea typeface="ＭＳ Ｐゴシック" pitchFamily="34" charset="-128"/>
            </a:endParaRPr>
          </a:p>
        </p:txBody>
      </p:sp>
    </p:spTree>
    <p:extLst>
      <p:ext uri="{BB962C8B-B14F-4D97-AF65-F5344CB8AC3E}">
        <p14:creationId xmlns:p14="http://schemas.microsoft.com/office/powerpoint/2010/main" val="8965097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Catheter-Related Thrombotic Occlusions</a:t>
            </a:r>
            <a:endParaRPr lang="en-US" dirty="0"/>
          </a:p>
        </p:txBody>
      </p:sp>
      <p:sp>
        <p:nvSpPr>
          <p:cNvPr id="6" name="Subtitle 5"/>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Catheter-Related Occlusions</a:t>
            </a:r>
            <a:r>
              <a:rPr lang="en-US" sz="4400" baseline="30000" dirty="0" smtClean="0">
                <a:ea typeface="ＭＳ Ｐゴシック" pitchFamily="34" charset="-128"/>
              </a:rPr>
              <a:t>5,7,8</a:t>
            </a:r>
            <a:endParaRPr lang="en-US" dirty="0"/>
          </a:p>
        </p:txBody>
      </p:sp>
      <p:sp>
        <p:nvSpPr>
          <p:cNvPr id="5" name="Content Placeholder 4"/>
          <p:cNvSpPr>
            <a:spLocks noGrp="1"/>
          </p:cNvSpPr>
          <p:nvPr>
            <p:ph idx="1"/>
          </p:nvPr>
        </p:nvSpPr>
        <p:spPr>
          <a:xfrm>
            <a:off x="381000" y="1981200"/>
            <a:ext cx="8229600" cy="4625609"/>
          </a:xfrm>
        </p:spPr>
        <p:txBody>
          <a:bodyPr/>
          <a:lstStyle/>
          <a:p>
            <a:r>
              <a:rPr lang="en-US" dirty="0" smtClean="0"/>
              <a:t>Most common non-infectious complication in the long-term use of CVCs, and in particular PICCs</a:t>
            </a:r>
            <a:r>
              <a:rPr lang="en-US" baseline="30000" dirty="0" smtClean="0">
                <a:ea typeface="ＭＳ Ｐゴシック" pitchFamily="34" charset="-128"/>
              </a:rPr>
              <a:t>5,7</a:t>
            </a:r>
            <a:endParaRPr lang="en-US" dirty="0" smtClean="0"/>
          </a:p>
          <a:p>
            <a:r>
              <a:rPr lang="en-US" dirty="0" smtClean="0"/>
              <a:t>Approximately 1 in 4 CVCs may become occluded</a:t>
            </a:r>
            <a:r>
              <a:rPr lang="en-US" baseline="30000" dirty="0" smtClean="0">
                <a:ea typeface="ＭＳ Ｐゴシック" pitchFamily="34" charset="-128"/>
              </a:rPr>
              <a:t>8</a:t>
            </a:r>
            <a:endParaRPr lang="en-US" dirty="0" smtClean="0"/>
          </a:p>
          <a:p>
            <a:r>
              <a:rPr lang="en-US" dirty="0" smtClean="0"/>
              <a:t>Occlusions may present as</a:t>
            </a:r>
          </a:p>
          <a:p>
            <a:pPr lvl="1"/>
            <a:r>
              <a:rPr lang="en-US" dirty="0" smtClean="0"/>
              <a:t>Partial or complete</a:t>
            </a:r>
          </a:p>
          <a:p>
            <a:pPr lvl="1"/>
            <a:r>
              <a:rPr lang="en-US" dirty="0" smtClean="0"/>
              <a:t>Thrombotic or non-thrombotic</a:t>
            </a:r>
          </a:p>
          <a:p>
            <a:pPr lvl="1"/>
            <a:r>
              <a:rPr lang="en-US" dirty="0" smtClean="0"/>
              <a:t>Intraluminal or extraluminal</a:t>
            </a:r>
            <a:endParaRPr lang="en-US" dirty="0"/>
          </a:p>
        </p:txBody>
      </p:sp>
      <p:pic>
        <p:nvPicPr>
          <p:cNvPr id="6" name="Picture 5"/>
          <p:cNvPicPr>
            <a:picLocks noChangeAspect="1" noChangeArrowheads="1"/>
          </p:cNvPicPr>
          <p:nvPr/>
        </p:nvPicPr>
        <p:blipFill>
          <a:blip r:embed="rId2" cstate="print"/>
          <a:srcRect l="2313" b="7127"/>
          <a:stretch>
            <a:fillRect/>
          </a:stretch>
        </p:blipFill>
        <p:spPr bwMode="auto">
          <a:xfrm>
            <a:off x="6019800" y="4114800"/>
            <a:ext cx="2781300" cy="2432050"/>
          </a:xfrm>
          <a:prstGeom prst="rect">
            <a:avLst/>
          </a:prstGeom>
          <a:noFill/>
          <a:ln w="9525">
            <a:noFill/>
            <a:miter lim="800000"/>
            <a:headEnd/>
            <a:tailEnd/>
          </a:ln>
        </p:spPr>
      </p:pic>
      <p:sp>
        <p:nvSpPr>
          <p:cNvPr id="7" name="TextBox 6"/>
          <p:cNvSpPr txBox="1"/>
          <p:nvPr/>
        </p:nvSpPr>
        <p:spPr>
          <a:xfrm>
            <a:off x="304800" y="1600200"/>
            <a:ext cx="4876800" cy="523220"/>
          </a:xfrm>
          <a:prstGeom prst="rect">
            <a:avLst/>
          </a:prstGeom>
          <a:noFill/>
        </p:spPr>
        <p:txBody>
          <a:bodyPr wrap="square" rtlCol="0">
            <a:spAutoFit/>
          </a:bodyPr>
          <a:lstStyle/>
          <a:p>
            <a:r>
              <a:rPr lang="en-US" sz="2800" b="1" dirty="0" smtClean="0">
                <a:solidFill>
                  <a:schemeClr val="bg2">
                    <a:lumMod val="50000"/>
                  </a:schemeClr>
                </a:solidFill>
              </a:rPr>
              <a:t>Prevalence and Relevance</a:t>
            </a:r>
            <a:endParaRPr lang="en-US" sz="2800" b="1"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How do YOU Determine Occlusions?</a:t>
            </a:r>
            <a:endParaRPr lang="en-US" dirty="0"/>
          </a:p>
        </p:txBody>
      </p:sp>
      <p:sp>
        <p:nvSpPr>
          <p:cNvPr id="5" name="Content Placeholder 4"/>
          <p:cNvSpPr>
            <a:spLocks noGrp="1"/>
          </p:cNvSpPr>
          <p:nvPr>
            <p:ph idx="1"/>
          </p:nvPr>
        </p:nvSpPr>
        <p:spPr>
          <a:xfrm>
            <a:off x="381000" y="2232391"/>
            <a:ext cx="8229600" cy="4625609"/>
          </a:xfrm>
        </p:spPr>
        <p:txBody>
          <a:bodyPr/>
          <a:lstStyle/>
          <a:p>
            <a:r>
              <a:rPr lang="en-US" dirty="0" smtClean="0"/>
              <a:t>Potential indicators of catheter occlusion</a:t>
            </a:r>
            <a:r>
              <a:rPr lang="en-US" baseline="30000" dirty="0" smtClean="0">
                <a:ea typeface="ＭＳ Ｐゴシック" pitchFamily="34" charset="-128"/>
              </a:rPr>
              <a:t>7</a:t>
            </a:r>
            <a:endParaRPr lang="en-US" dirty="0" smtClean="0"/>
          </a:p>
          <a:p>
            <a:pPr lvl="1"/>
            <a:r>
              <a:rPr lang="en-US" dirty="0" smtClean="0"/>
              <a:t>Inability to infuse fluids</a:t>
            </a:r>
          </a:p>
          <a:p>
            <a:pPr lvl="1"/>
            <a:r>
              <a:rPr lang="en-US" dirty="0" smtClean="0"/>
              <a:t>Lack of free-flowing blood return</a:t>
            </a:r>
          </a:p>
          <a:p>
            <a:pPr lvl="1"/>
            <a:r>
              <a:rPr lang="en-US" dirty="0" smtClean="0"/>
              <a:t>Increased resistance when flushing</a:t>
            </a:r>
          </a:p>
          <a:p>
            <a:pPr lvl="1"/>
            <a:r>
              <a:rPr lang="en-US" dirty="0" smtClean="0"/>
              <a:t>Sluggish flow</a:t>
            </a:r>
          </a:p>
          <a:p>
            <a:pPr lvl="1"/>
            <a:r>
              <a:rPr lang="en-US" dirty="0" smtClean="0"/>
              <a:t>Frequent infusion pump alarms</a:t>
            </a:r>
            <a:endParaRPr lang="en-US" dirty="0"/>
          </a:p>
        </p:txBody>
      </p:sp>
      <p:sp>
        <p:nvSpPr>
          <p:cNvPr id="7" name="TextBox 6"/>
          <p:cNvSpPr txBox="1"/>
          <p:nvPr/>
        </p:nvSpPr>
        <p:spPr>
          <a:xfrm>
            <a:off x="304800" y="1600200"/>
            <a:ext cx="4876800" cy="523220"/>
          </a:xfrm>
          <a:prstGeom prst="rect">
            <a:avLst/>
          </a:prstGeom>
          <a:noFill/>
        </p:spPr>
        <p:txBody>
          <a:bodyPr wrap="square" rtlCol="0">
            <a:spAutoFit/>
          </a:bodyPr>
          <a:lstStyle/>
          <a:p>
            <a:r>
              <a:rPr lang="en-US" sz="2800" b="1" dirty="0" smtClean="0">
                <a:solidFill>
                  <a:schemeClr val="bg2">
                    <a:lumMod val="50000"/>
                  </a:schemeClr>
                </a:solidFill>
              </a:rPr>
              <a:t>Prevalence and Relevance</a:t>
            </a:r>
            <a:endParaRPr lang="en-US" sz="2800" b="1" dirty="0">
              <a:solidFill>
                <a:schemeClr val="bg2">
                  <a:lumMod val="50000"/>
                </a:schemeClr>
              </a:solidFill>
            </a:endParaRPr>
          </a:p>
        </p:txBody>
      </p:sp>
      <p:sp>
        <p:nvSpPr>
          <p:cNvPr id="8" name="TextBox 7"/>
          <p:cNvSpPr txBox="1"/>
          <p:nvPr/>
        </p:nvSpPr>
        <p:spPr>
          <a:xfrm>
            <a:off x="990600" y="5715000"/>
            <a:ext cx="8153400" cy="523220"/>
          </a:xfrm>
          <a:prstGeom prst="rect">
            <a:avLst/>
          </a:prstGeom>
          <a:noFill/>
        </p:spPr>
        <p:txBody>
          <a:bodyPr wrap="square" rtlCol="0">
            <a:spAutoFit/>
          </a:bodyPr>
          <a:lstStyle/>
          <a:p>
            <a:r>
              <a:rPr lang="en-US" sz="2800" b="1" i="1" dirty="0" smtClean="0">
                <a:solidFill>
                  <a:schemeClr val="bg2">
                    <a:lumMod val="50000"/>
                  </a:schemeClr>
                </a:solidFill>
              </a:rPr>
              <a:t>Learn what YOUR prevalence and relevance are!</a:t>
            </a:r>
            <a:endParaRPr lang="en-US" sz="2800" b="1" i="1"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CVC-Related Occlusion</a:t>
            </a:r>
            <a:r>
              <a:rPr lang="en-US" sz="4800" baseline="30000" dirty="0" smtClean="0">
                <a:ea typeface="ＭＳ Ｐゴシック" pitchFamily="34" charset="-128"/>
              </a:rPr>
              <a:t>7,8</a:t>
            </a:r>
            <a:endParaRPr lang="en-US" dirty="0"/>
          </a:p>
        </p:txBody>
      </p:sp>
      <p:sp>
        <p:nvSpPr>
          <p:cNvPr id="3" name="Content Placeholder 2"/>
          <p:cNvSpPr>
            <a:spLocks noGrp="1"/>
          </p:cNvSpPr>
          <p:nvPr>
            <p:ph idx="1"/>
          </p:nvPr>
        </p:nvSpPr>
        <p:spPr>
          <a:xfrm>
            <a:off x="457200" y="2057400"/>
            <a:ext cx="8229600" cy="4625609"/>
          </a:xfrm>
        </p:spPr>
        <p:txBody>
          <a:bodyPr>
            <a:normAutofit lnSpcReduction="10000"/>
          </a:bodyPr>
          <a:lstStyle/>
          <a:p>
            <a:r>
              <a:rPr lang="en-US" dirty="0" smtClean="0"/>
              <a:t>Non-thrombotic occlusions</a:t>
            </a:r>
          </a:p>
          <a:p>
            <a:pPr lvl="1"/>
            <a:r>
              <a:rPr lang="en-US" dirty="0" smtClean="0"/>
              <a:t>Mechanical</a:t>
            </a:r>
          </a:p>
          <a:p>
            <a:pPr lvl="1"/>
            <a:r>
              <a:rPr lang="en-US" dirty="0" smtClean="0"/>
              <a:t>Lipid or chemical aggregation</a:t>
            </a:r>
          </a:p>
          <a:p>
            <a:pPr lvl="1"/>
            <a:r>
              <a:rPr lang="en-US" dirty="0" smtClean="0"/>
              <a:t>Precipitate</a:t>
            </a:r>
          </a:p>
          <a:p>
            <a:r>
              <a:rPr lang="en-US" dirty="0" smtClean="0"/>
              <a:t>Thrombotic occlusions</a:t>
            </a:r>
          </a:p>
          <a:p>
            <a:pPr lvl="1"/>
            <a:r>
              <a:rPr lang="en-US" dirty="0" smtClean="0"/>
              <a:t>Intraluminal</a:t>
            </a:r>
          </a:p>
          <a:p>
            <a:pPr lvl="2"/>
            <a:r>
              <a:rPr lang="en-US" dirty="0" smtClean="0"/>
              <a:t>Thrombus</a:t>
            </a:r>
          </a:p>
          <a:p>
            <a:pPr lvl="1"/>
            <a:r>
              <a:rPr lang="en-US" dirty="0" smtClean="0"/>
              <a:t>Extraluminal</a:t>
            </a:r>
          </a:p>
          <a:p>
            <a:pPr lvl="2"/>
            <a:r>
              <a:rPr lang="en-US" dirty="0" smtClean="0"/>
              <a:t>Fibrin Sheath</a:t>
            </a:r>
          </a:p>
          <a:p>
            <a:pPr lvl="2"/>
            <a:r>
              <a:rPr lang="en-US" dirty="0" smtClean="0"/>
              <a:t>Mural thrombosis</a:t>
            </a:r>
          </a:p>
        </p:txBody>
      </p:sp>
      <p:sp>
        <p:nvSpPr>
          <p:cNvPr id="4" name="TextBox 3"/>
          <p:cNvSpPr txBox="1"/>
          <p:nvPr/>
        </p:nvSpPr>
        <p:spPr>
          <a:xfrm>
            <a:off x="304800" y="1600200"/>
            <a:ext cx="4876800" cy="523220"/>
          </a:xfrm>
          <a:prstGeom prst="rect">
            <a:avLst/>
          </a:prstGeom>
          <a:noFill/>
        </p:spPr>
        <p:txBody>
          <a:bodyPr wrap="square" rtlCol="0">
            <a:spAutoFit/>
          </a:bodyPr>
          <a:lstStyle/>
          <a:p>
            <a:r>
              <a:rPr lang="en-US" sz="2800" b="1" dirty="0" smtClean="0">
                <a:solidFill>
                  <a:schemeClr val="bg2">
                    <a:lumMod val="50000"/>
                  </a:schemeClr>
                </a:solidFill>
              </a:rPr>
              <a:t>Prevalence and Relevance</a:t>
            </a:r>
            <a:endParaRPr lang="en-US" sz="2800" b="1" dirty="0">
              <a:solidFill>
                <a:schemeClr val="bg2">
                  <a:lumMod val="50000"/>
                </a:schemeClr>
              </a:solidFill>
            </a:endParaRPr>
          </a:p>
        </p:txBody>
      </p:sp>
      <p:graphicFrame>
        <p:nvGraphicFramePr>
          <p:cNvPr id="1026" name="Chart 8"/>
          <p:cNvGraphicFramePr>
            <a:graphicFrameLocks/>
          </p:cNvGraphicFramePr>
          <p:nvPr/>
        </p:nvGraphicFramePr>
        <p:xfrm>
          <a:off x="5227637" y="3563938"/>
          <a:ext cx="3916363" cy="3294062"/>
        </p:xfrm>
        <a:graphic>
          <a:graphicData uri="http://schemas.openxmlformats.org/presentationml/2006/ole">
            <mc:AlternateContent xmlns:mc="http://schemas.openxmlformats.org/markup-compatibility/2006">
              <mc:Choice xmlns:v="urn:schemas-microsoft-com:vml" Requires="v">
                <p:oleObj spid="_x0000_s1036" name="Chart" r:id="rId3" imgW="3124335" imgH="1905000" progId="Excel.Sheet.8">
                  <p:embed/>
                </p:oleObj>
              </mc:Choice>
              <mc:Fallback>
                <p:oleObj name="Chart" r:id="rId3" imgW="3124335" imgH="1905000" progId="Excel.Sheet.8">
                  <p:embed/>
                  <p:pic>
                    <p:nvPicPr>
                      <p:cNvPr id="0" name="Chart 8"/>
                      <p:cNvPicPr>
                        <a:picLocks noChangeArrowheads="1"/>
                      </p:cNvPicPr>
                      <p:nvPr/>
                    </p:nvPicPr>
                    <p:blipFill>
                      <a:blip r:embed="rId4">
                        <a:extLst>
                          <a:ext uri="{28A0092B-C50C-407E-A947-70E740481C1C}">
                            <a14:useLocalDpi xmlns:a14="http://schemas.microsoft.com/office/drawing/2010/main" val="0"/>
                          </a:ext>
                        </a:extLst>
                      </a:blip>
                      <a:srcRect l="1730" t="6383" r="4831"/>
                      <a:stretch>
                        <a:fillRect/>
                      </a:stretch>
                    </p:blipFill>
                    <p:spPr bwMode="auto">
                      <a:xfrm>
                        <a:off x="5227637" y="3563938"/>
                        <a:ext cx="3916363" cy="3294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Box 13"/>
          <p:cNvSpPr txBox="1">
            <a:spLocks noChangeArrowheads="1"/>
          </p:cNvSpPr>
          <p:nvPr/>
        </p:nvSpPr>
        <p:spPr bwMode="auto">
          <a:xfrm>
            <a:off x="5562600" y="4419600"/>
            <a:ext cx="1655763" cy="107632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spAutoFit/>
          </a:bodyPr>
          <a:lstStyle>
            <a:lvl1pPr eaLnBrk="0" hangingPunct="0">
              <a:defRPr sz="2400">
                <a:solidFill>
                  <a:schemeClr val="tx1"/>
                </a:solidFill>
                <a:latin typeface="Arial" charset="0"/>
                <a:ea typeface="ＭＳ Ｐゴシック" pitchFamily="-111" charset="-128"/>
              </a:defRPr>
            </a:lvl1pPr>
            <a:lvl2pPr marL="37931725" indent="-37474525" eaLnBrk="0" hangingPunct="0">
              <a:defRPr sz="2400">
                <a:solidFill>
                  <a:schemeClr val="tx1"/>
                </a:solidFill>
                <a:latin typeface="Arial" charset="0"/>
                <a:ea typeface="ＭＳ Ｐゴシック" pitchFamily="-111" charset="-128"/>
              </a:defRPr>
            </a:lvl2pPr>
            <a:lvl3pPr eaLnBrk="0" hangingPunct="0">
              <a:defRPr sz="2400">
                <a:solidFill>
                  <a:schemeClr val="tx1"/>
                </a:solidFill>
                <a:latin typeface="Arial" charset="0"/>
                <a:ea typeface="ＭＳ Ｐゴシック" pitchFamily="-111" charset="-128"/>
              </a:defRPr>
            </a:lvl3pPr>
            <a:lvl4pPr eaLnBrk="0" hangingPunct="0">
              <a:defRPr sz="2400">
                <a:solidFill>
                  <a:schemeClr val="tx1"/>
                </a:solidFill>
                <a:latin typeface="Arial" charset="0"/>
                <a:ea typeface="ＭＳ Ｐゴシック" pitchFamily="-111" charset="-128"/>
              </a:defRPr>
            </a:lvl4pPr>
            <a:lvl5pPr eaLnBrk="0" hangingPunct="0">
              <a:defRPr sz="2400">
                <a:solidFill>
                  <a:schemeClr val="tx1"/>
                </a:solidFill>
                <a:latin typeface="Arial" charset="0"/>
                <a:ea typeface="ＭＳ Ｐゴシック" pitchFamily="-111" charset="-128"/>
              </a:defRPr>
            </a:lvl5pPr>
            <a:lvl6pPr marL="457200" eaLnBrk="0" fontAlgn="base" hangingPunct="0">
              <a:spcBef>
                <a:spcPct val="0"/>
              </a:spcBef>
              <a:spcAft>
                <a:spcPct val="0"/>
              </a:spcAft>
              <a:defRPr sz="2400">
                <a:solidFill>
                  <a:schemeClr val="tx1"/>
                </a:solidFill>
                <a:latin typeface="Arial" charset="0"/>
                <a:ea typeface="ＭＳ Ｐゴシック" pitchFamily="-111" charset="-128"/>
              </a:defRPr>
            </a:lvl6pPr>
            <a:lvl7pPr marL="914400" eaLnBrk="0" fontAlgn="base" hangingPunct="0">
              <a:spcBef>
                <a:spcPct val="0"/>
              </a:spcBef>
              <a:spcAft>
                <a:spcPct val="0"/>
              </a:spcAft>
              <a:defRPr sz="2400">
                <a:solidFill>
                  <a:schemeClr val="tx1"/>
                </a:solidFill>
                <a:latin typeface="Arial" charset="0"/>
                <a:ea typeface="ＭＳ Ｐゴシック" pitchFamily="-111" charset="-128"/>
              </a:defRPr>
            </a:lvl7pPr>
            <a:lvl8pPr marL="1371600" eaLnBrk="0" fontAlgn="base" hangingPunct="0">
              <a:spcBef>
                <a:spcPct val="0"/>
              </a:spcBef>
              <a:spcAft>
                <a:spcPct val="0"/>
              </a:spcAft>
              <a:defRPr sz="2400">
                <a:solidFill>
                  <a:schemeClr val="tx1"/>
                </a:solidFill>
                <a:latin typeface="Arial" charset="0"/>
                <a:ea typeface="ＭＳ Ｐゴシック" pitchFamily="-111" charset="-128"/>
              </a:defRPr>
            </a:lvl8pPr>
            <a:lvl9pPr marL="1828800" eaLnBrk="0" fontAlgn="base" hangingPunct="0">
              <a:spcBef>
                <a:spcPct val="0"/>
              </a:spcBef>
              <a:spcAft>
                <a:spcPct val="0"/>
              </a:spcAft>
              <a:defRPr sz="2400">
                <a:solidFill>
                  <a:schemeClr val="tx1"/>
                </a:solidFill>
                <a:latin typeface="Arial" charset="0"/>
                <a:ea typeface="ＭＳ Ｐゴシック" pitchFamily="-111" charset="-128"/>
              </a:defRPr>
            </a:lvl9pPr>
          </a:lstStyle>
          <a:p>
            <a:pPr algn="ctr" eaLnBrk="1" hangingPunct="1">
              <a:defRPr/>
            </a:pPr>
            <a:r>
              <a:rPr lang="en-US" sz="1600" dirty="0" smtClean="0">
                <a:solidFill>
                  <a:schemeClr val="bg1"/>
                </a:solidFill>
              </a:rPr>
              <a:t>Non-Thrombotic</a:t>
            </a:r>
          </a:p>
          <a:p>
            <a:pPr algn="ctr" eaLnBrk="1" hangingPunct="1">
              <a:defRPr/>
            </a:pPr>
            <a:r>
              <a:rPr lang="en-US" sz="1600" dirty="0" smtClean="0">
                <a:solidFill>
                  <a:schemeClr val="bg1"/>
                </a:solidFill>
              </a:rPr>
              <a:t>42%</a:t>
            </a:r>
          </a:p>
          <a:p>
            <a:pPr algn="ctr" eaLnBrk="1" hangingPunct="1">
              <a:defRPr/>
            </a:pPr>
            <a:endParaRPr lang="en-US" sz="1600" dirty="0" smtClean="0">
              <a:solidFill>
                <a:schemeClr val="bg1"/>
              </a:solidFill>
            </a:endParaRPr>
          </a:p>
        </p:txBody>
      </p:sp>
      <p:sp>
        <p:nvSpPr>
          <p:cNvPr id="7" name="Text Box 12"/>
          <p:cNvSpPr txBox="1">
            <a:spLocks noChangeArrowheads="1"/>
          </p:cNvSpPr>
          <p:nvPr/>
        </p:nvSpPr>
        <p:spPr bwMode="auto">
          <a:xfrm>
            <a:off x="7239000" y="4572000"/>
            <a:ext cx="1655763" cy="8255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spAutoFit/>
          </a:bodyPr>
          <a:lstStyle>
            <a:lvl1pPr eaLnBrk="0" hangingPunct="0">
              <a:defRPr sz="2400">
                <a:solidFill>
                  <a:schemeClr val="tx1"/>
                </a:solidFill>
                <a:latin typeface="Arial" charset="0"/>
                <a:ea typeface="ＭＳ Ｐゴシック" pitchFamily="-111" charset="-128"/>
              </a:defRPr>
            </a:lvl1pPr>
            <a:lvl2pPr marL="37931725" indent="-37474525" eaLnBrk="0" hangingPunct="0">
              <a:defRPr sz="2400">
                <a:solidFill>
                  <a:schemeClr val="tx1"/>
                </a:solidFill>
                <a:latin typeface="Arial" charset="0"/>
                <a:ea typeface="ＭＳ Ｐゴシック" pitchFamily="-111" charset="-128"/>
              </a:defRPr>
            </a:lvl2pPr>
            <a:lvl3pPr eaLnBrk="0" hangingPunct="0">
              <a:defRPr sz="2400">
                <a:solidFill>
                  <a:schemeClr val="tx1"/>
                </a:solidFill>
                <a:latin typeface="Arial" charset="0"/>
                <a:ea typeface="ＭＳ Ｐゴシック" pitchFamily="-111" charset="-128"/>
              </a:defRPr>
            </a:lvl3pPr>
            <a:lvl4pPr eaLnBrk="0" hangingPunct="0">
              <a:defRPr sz="2400">
                <a:solidFill>
                  <a:schemeClr val="tx1"/>
                </a:solidFill>
                <a:latin typeface="Arial" charset="0"/>
                <a:ea typeface="ＭＳ Ｐゴシック" pitchFamily="-111" charset="-128"/>
              </a:defRPr>
            </a:lvl4pPr>
            <a:lvl5pPr eaLnBrk="0" hangingPunct="0">
              <a:defRPr sz="2400">
                <a:solidFill>
                  <a:schemeClr val="tx1"/>
                </a:solidFill>
                <a:latin typeface="Arial" charset="0"/>
                <a:ea typeface="ＭＳ Ｐゴシック" pitchFamily="-111" charset="-128"/>
              </a:defRPr>
            </a:lvl5pPr>
            <a:lvl6pPr marL="457200" eaLnBrk="0" fontAlgn="base" hangingPunct="0">
              <a:spcBef>
                <a:spcPct val="0"/>
              </a:spcBef>
              <a:spcAft>
                <a:spcPct val="0"/>
              </a:spcAft>
              <a:defRPr sz="2400">
                <a:solidFill>
                  <a:schemeClr val="tx1"/>
                </a:solidFill>
                <a:latin typeface="Arial" charset="0"/>
                <a:ea typeface="ＭＳ Ｐゴシック" pitchFamily="-111" charset="-128"/>
              </a:defRPr>
            </a:lvl6pPr>
            <a:lvl7pPr marL="914400" eaLnBrk="0" fontAlgn="base" hangingPunct="0">
              <a:spcBef>
                <a:spcPct val="0"/>
              </a:spcBef>
              <a:spcAft>
                <a:spcPct val="0"/>
              </a:spcAft>
              <a:defRPr sz="2400">
                <a:solidFill>
                  <a:schemeClr val="tx1"/>
                </a:solidFill>
                <a:latin typeface="Arial" charset="0"/>
                <a:ea typeface="ＭＳ Ｐゴシック" pitchFamily="-111" charset="-128"/>
              </a:defRPr>
            </a:lvl7pPr>
            <a:lvl8pPr marL="1371600" eaLnBrk="0" fontAlgn="base" hangingPunct="0">
              <a:spcBef>
                <a:spcPct val="0"/>
              </a:spcBef>
              <a:spcAft>
                <a:spcPct val="0"/>
              </a:spcAft>
              <a:defRPr sz="2400">
                <a:solidFill>
                  <a:schemeClr val="tx1"/>
                </a:solidFill>
                <a:latin typeface="Arial" charset="0"/>
                <a:ea typeface="ＭＳ Ｐゴシック" pitchFamily="-111" charset="-128"/>
              </a:defRPr>
            </a:lvl8pPr>
            <a:lvl9pPr marL="1828800" eaLnBrk="0" fontAlgn="base" hangingPunct="0">
              <a:spcBef>
                <a:spcPct val="0"/>
              </a:spcBef>
              <a:spcAft>
                <a:spcPct val="0"/>
              </a:spcAft>
              <a:defRPr sz="2400">
                <a:solidFill>
                  <a:schemeClr val="tx1"/>
                </a:solidFill>
                <a:latin typeface="Arial" charset="0"/>
                <a:ea typeface="ＭＳ Ｐゴシック" pitchFamily="-111" charset="-128"/>
              </a:defRPr>
            </a:lvl9pPr>
          </a:lstStyle>
          <a:p>
            <a:pPr algn="ctr" eaLnBrk="1" hangingPunct="1">
              <a:defRPr/>
            </a:pPr>
            <a:r>
              <a:rPr lang="en-US" sz="1600" dirty="0" smtClean="0">
                <a:solidFill>
                  <a:schemeClr val="bg1"/>
                </a:solidFill>
              </a:rPr>
              <a:t>Thrombotic</a:t>
            </a:r>
          </a:p>
          <a:p>
            <a:pPr algn="ctr" eaLnBrk="1" hangingPunct="1">
              <a:defRPr/>
            </a:pPr>
            <a:r>
              <a:rPr lang="en-US" sz="1600" dirty="0" smtClean="0">
                <a:solidFill>
                  <a:schemeClr val="bg1"/>
                </a:solidFill>
              </a:rPr>
              <a:t>58%</a:t>
            </a:r>
          </a:p>
          <a:p>
            <a:pPr algn="ctr" eaLnBrk="1" hangingPunct="1">
              <a:defRPr/>
            </a:pPr>
            <a:endParaRPr lang="en-US" sz="1600" dirty="0" smtClean="0">
              <a:solidFill>
                <a:schemeClr val="bg1"/>
              </a:solidFill>
            </a:endParaRPr>
          </a:p>
        </p:txBody>
      </p:sp>
      <p:sp>
        <p:nvSpPr>
          <p:cNvPr id="8" name="Text Box 8"/>
          <p:cNvSpPr txBox="1">
            <a:spLocks noChangeArrowheads="1"/>
          </p:cNvSpPr>
          <p:nvPr/>
        </p:nvSpPr>
        <p:spPr bwMode="auto">
          <a:xfrm>
            <a:off x="5453062" y="6400800"/>
            <a:ext cx="3690938" cy="276225"/>
          </a:xfrm>
          <a:prstGeom prst="rect">
            <a:avLst/>
          </a:prstGeom>
          <a:noFill/>
          <a:ln w="38100">
            <a:noFill/>
            <a:miter lim="800000"/>
            <a:headEnd/>
            <a:tailEnd/>
          </a:ln>
        </p:spPr>
        <p:txBody>
          <a:bodyPr>
            <a:spAutoFit/>
          </a:bodyPr>
          <a:lstStyle/>
          <a:p>
            <a:pPr algn="ctr"/>
            <a:r>
              <a:rPr lang="en-US" sz="1200" b="0" dirty="0">
                <a:solidFill>
                  <a:srgbClr val="595959"/>
                </a:solidFill>
              </a:rPr>
              <a:t>Haire &amp; Herbst, 2000; Herbst &amp; McKinnon, 2001</a:t>
            </a:r>
            <a:r>
              <a:rPr lang="en-US" sz="1200" b="0" dirty="0">
                <a:solidFill>
                  <a:schemeClr val="bg1"/>
                </a:solidFill>
                <a:latin typeface="ITC Officina Sans Std Book" pitchFamily="50"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Fibrin Formation</a:t>
            </a:r>
            <a:endParaRPr lang="en-US" dirty="0"/>
          </a:p>
        </p:txBody>
      </p:sp>
      <p:sp>
        <p:nvSpPr>
          <p:cNvPr id="4" name="Rectangle 7"/>
          <p:cNvSpPr>
            <a:spLocks noGrp="1" noChangeArrowheads="1"/>
          </p:cNvSpPr>
          <p:nvPr>
            <p:ph idx="1"/>
          </p:nvPr>
        </p:nvSpPr>
        <p:spPr bwMode="auto">
          <a:xfrm>
            <a:off x="304800" y="1981200"/>
            <a:ext cx="8229600" cy="4625609"/>
          </a:xfrm>
          <a:prstGeom prst="rect">
            <a:avLst/>
          </a:prstGeom>
          <a:noFill/>
          <a:ln w="9525">
            <a:noFill/>
            <a:miter lim="800000"/>
            <a:headEnd/>
            <a:tailEnd/>
          </a:ln>
        </p:spPr>
        <p:txBody>
          <a:bodyPr/>
          <a:lstStyle/>
          <a:p>
            <a:pPr marL="342900" indent="-342900" defTabSz="912813">
              <a:lnSpc>
                <a:spcPct val="150000"/>
              </a:lnSpc>
              <a:spcBef>
                <a:spcPct val="20000"/>
              </a:spcBef>
              <a:buClr>
                <a:srgbClr val="19468D"/>
              </a:buClr>
              <a:buSzPct val="100000"/>
              <a:buFont typeface="Wingdings" pitchFamily="2" charset="2"/>
              <a:buChar char="ü"/>
            </a:pPr>
            <a:r>
              <a:rPr lang="en-US" sz="2500" b="0" dirty="0">
                <a:solidFill>
                  <a:srgbClr val="58595B"/>
                </a:solidFill>
                <a:cs typeface="Arial" pitchFamily="34" charset="0"/>
              </a:rPr>
              <a:t>Proteins bind to surface</a:t>
            </a:r>
          </a:p>
          <a:p>
            <a:pPr marL="342900" indent="-342900" defTabSz="912813">
              <a:lnSpc>
                <a:spcPct val="150000"/>
              </a:lnSpc>
              <a:spcBef>
                <a:spcPct val="20000"/>
              </a:spcBef>
              <a:buClr>
                <a:srgbClr val="19468D"/>
              </a:buClr>
              <a:buSzPct val="100000"/>
              <a:buFont typeface="Wingdings" pitchFamily="2" charset="2"/>
              <a:buChar char="ü"/>
            </a:pPr>
            <a:endParaRPr lang="en-US" sz="2500" b="0" dirty="0">
              <a:solidFill>
                <a:srgbClr val="58595B"/>
              </a:solidFill>
              <a:cs typeface="Arial" pitchFamily="34" charset="0"/>
            </a:endParaRPr>
          </a:p>
          <a:p>
            <a:pPr marL="342900" indent="-342900" defTabSz="912813">
              <a:lnSpc>
                <a:spcPct val="150000"/>
              </a:lnSpc>
              <a:spcBef>
                <a:spcPct val="20000"/>
              </a:spcBef>
              <a:buClr>
                <a:srgbClr val="19468D"/>
              </a:buClr>
              <a:buSzPct val="100000"/>
              <a:buNone/>
            </a:pPr>
            <a:endParaRPr lang="en-US" sz="2500" b="0" dirty="0">
              <a:solidFill>
                <a:srgbClr val="58595B"/>
              </a:solidFill>
              <a:cs typeface="Arial" pitchFamily="34" charset="0"/>
            </a:endParaRPr>
          </a:p>
          <a:p>
            <a:pPr marL="342900" indent="-342900" defTabSz="912813">
              <a:lnSpc>
                <a:spcPct val="150000"/>
              </a:lnSpc>
              <a:spcBef>
                <a:spcPct val="20000"/>
              </a:spcBef>
              <a:buClr>
                <a:srgbClr val="19468D"/>
              </a:buClr>
              <a:buSzPct val="100000"/>
              <a:buFont typeface="Wingdings" pitchFamily="2" charset="2"/>
              <a:buChar char="ü"/>
            </a:pPr>
            <a:r>
              <a:rPr lang="en-US" sz="2500" b="0" dirty="0">
                <a:solidFill>
                  <a:srgbClr val="58595B"/>
                </a:solidFill>
                <a:cs typeface="Arial" pitchFamily="34" charset="0"/>
              </a:rPr>
              <a:t>Platelets and white cells adhere to proteins</a:t>
            </a:r>
          </a:p>
          <a:p>
            <a:pPr marL="342900" indent="-342900" defTabSz="912813">
              <a:lnSpc>
                <a:spcPct val="150000"/>
              </a:lnSpc>
              <a:spcBef>
                <a:spcPct val="20000"/>
              </a:spcBef>
              <a:buClr>
                <a:srgbClr val="19468D"/>
              </a:buClr>
              <a:buSzPct val="100000"/>
              <a:buFont typeface="Wingdings" pitchFamily="2" charset="2"/>
              <a:buChar char="ü"/>
            </a:pPr>
            <a:endParaRPr lang="en-US" sz="2500" b="0" dirty="0">
              <a:solidFill>
                <a:srgbClr val="58595B"/>
              </a:solidFill>
              <a:cs typeface="Arial" pitchFamily="34" charset="0"/>
            </a:endParaRPr>
          </a:p>
          <a:p>
            <a:pPr marL="342900" indent="-342900" defTabSz="912813">
              <a:lnSpc>
                <a:spcPct val="150000"/>
              </a:lnSpc>
              <a:spcBef>
                <a:spcPct val="20000"/>
              </a:spcBef>
              <a:buClr>
                <a:srgbClr val="19468D"/>
              </a:buClr>
              <a:buSzPct val="100000"/>
              <a:buFont typeface="Wingdings" pitchFamily="2" charset="2"/>
              <a:buChar char="ü"/>
            </a:pPr>
            <a:endParaRPr lang="en-US" sz="2500" b="0" dirty="0">
              <a:solidFill>
                <a:srgbClr val="58595B"/>
              </a:solidFill>
              <a:cs typeface="Arial" pitchFamily="34" charset="0"/>
            </a:endParaRPr>
          </a:p>
          <a:p>
            <a:pPr marL="342900" indent="-342900" defTabSz="912813">
              <a:lnSpc>
                <a:spcPct val="150000"/>
              </a:lnSpc>
              <a:spcBef>
                <a:spcPct val="20000"/>
              </a:spcBef>
              <a:buClr>
                <a:srgbClr val="19468D"/>
              </a:buClr>
              <a:buSzPct val="100000"/>
              <a:buFont typeface="Wingdings" pitchFamily="2" charset="2"/>
              <a:buChar char="ü"/>
            </a:pPr>
            <a:r>
              <a:rPr lang="en-US" sz="2500" b="0" dirty="0">
                <a:solidFill>
                  <a:srgbClr val="58595B"/>
                </a:solidFill>
                <a:cs typeface="Arial" pitchFamily="34" charset="0"/>
              </a:rPr>
              <a:t>Fibrinous sheath forms, 1 mm thickness within 24 hrs</a:t>
            </a:r>
            <a:r>
              <a:rPr lang="en-US" sz="2500" b="0" baseline="30000" dirty="0">
                <a:solidFill>
                  <a:srgbClr val="58595B"/>
                </a:solidFill>
                <a:cs typeface="Arial" pitchFamily="34" charset="0"/>
              </a:rPr>
              <a:t>12</a:t>
            </a:r>
            <a:r>
              <a:rPr lang="en-US" sz="2500" b="0" dirty="0">
                <a:solidFill>
                  <a:srgbClr val="58595B"/>
                </a:solidFill>
                <a:cs typeface="Arial" pitchFamily="34" charset="0"/>
              </a:rPr>
              <a:t>  </a:t>
            </a:r>
          </a:p>
        </p:txBody>
      </p:sp>
      <p:pic>
        <p:nvPicPr>
          <p:cNvPr id="5" name="Picture 10"/>
          <p:cNvPicPr>
            <a:picLocks noChangeAspect="1" noChangeArrowheads="1"/>
          </p:cNvPicPr>
          <p:nvPr/>
        </p:nvPicPr>
        <p:blipFill>
          <a:blip r:embed="rId2" cstate="print"/>
          <a:srcRect/>
          <a:stretch>
            <a:fillRect/>
          </a:stretch>
        </p:blipFill>
        <p:spPr bwMode="auto">
          <a:xfrm>
            <a:off x="1066800" y="2971800"/>
            <a:ext cx="6248400" cy="635000"/>
          </a:xfrm>
          <a:prstGeom prst="rect">
            <a:avLst/>
          </a:prstGeom>
          <a:noFill/>
          <a:ln w="9525">
            <a:noFill/>
            <a:miter lim="800000"/>
            <a:headEnd/>
            <a:tailEnd/>
          </a:ln>
          <a:effectLst>
            <a:outerShdw dist="107763" dir="2700000" algn="ctr" rotWithShape="0">
              <a:srgbClr val="808080">
                <a:alpha val="50000"/>
              </a:srgbClr>
            </a:outerShdw>
          </a:effectLst>
        </p:spPr>
      </p:pic>
      <p:pic>
        <p:nvPicPr>
          <p:cNvPr id="6" name="Picture 9"/>
          <p:cNvPicPr>
            <a:picLocks noChangeAspect="1" noChangeArrowheads="1"/>
          </p:cNvPicPr>
          <p:nvPr/>
        </p:nvPicPr>
        <p:blipFill>
          <a:blip r:embed="rId3" cstate="print"/>
          <a:srcRect/>
          <a:stretch>
            <a:fillRect/>
          </a:stretch>
        </p:blipFill>
        <p:spPr bwMode="auto">
          <a:xfrm>
            <a:off x="1143000" y="4953000"/>
            <a:ext cx="6324600" cy="693738"/>
          </a:xfrm>
          <a:prstGeom prst="rect">
            <a:avLst/>
          </a:prstGeom>
          <a:noFill/>
          <a:ln w="9525">
            <a:noFill/>
            <a:miter lim="800000"/>
            <a:headEnd/>
            <a:tailEnd/>
          </a:ln>
          <a:effectLst>
            <a:outerShdw dist="107763" dir="27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Fibrin Sheath</a:t>
            </a:r>
            <a:endParaRPr lang="en-US" dirty="0"/>
          </a:p>
        </p:txBody>
      </p:sp>
      <p:pic>
        <p:nvPicPr>
          <p:cNvPr id="4" name="Picture 4"/>
          <p:cNvPicPr>
            <a:picLocks noGrp="1" noChangeAspect="1" noChangeArrowheads="1"/>
          </p:cNvPicPr>
          <p:nvPr>
            <p:ph idx="1"/>
          </p:nvPr>
        </p:nvPicPr>
        <p:blipFill>
          <a:blip r:embed="rId2" cstate="print"/>
          <a:srcRect l="1740" t="7353" r="3479" b="5882"/>
          <a:stretch>
            <a:fillRect/>
          </a:stretch>
        </p:blipFill>
        <p:spPr bwMode="auto">
          <a:xfrm>
            <a:off x="762000" y="2209800"/>
            <a:ext cx="7754287" cy="3692085"/>
          </a:xfrm>
          <a:prstGeom prst="rect">
            <a:avLst/>
          </a:prstGeom>
          <a:solidFill>
            <a:srgbClr val="58595B"/>
          </a:solidFill>
          <a:ln w="12700">
            <a:solidFill>
              <a:srgbClr val="58595B"/>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Intraluminal Thrombotic Occlusions</a:t>
            </a:r>
            <a:r>
              <a:rPr lang="en-US" sz="4000" baseline="30000" dirty="0" smtClean="0">
                <a:ea typeface="ＭＳ Ｐゴシック" pitchFamily="34" charset="-128"/>
              </a:rPr>
              <a:t> </a:t>
            </a:r>
            <a:r>
              <a:rPr lang="en-US" sz="4800" baseline="30000" dirty="0" smtClean="0">
                <a:ea typeface="ＭＳ Ｐゴシック" pitchFamily="34" charset="-128"/>
              </a:rPr>
              <a:t>4,7,13</a:t>
            </a:r>
            <a:endParaRPr lang="en-US" dirty="0"/>
          </a:p>
        </p:txBody>
      </p:sp>
      <p:sp>
        <p:nvSpPr>
          <p:cNvPr id="3" name="Content Placeholder 2"/>
          <p:cNvSpPr>
            <a:spLocks noGrp="1"/>
          </p:cNvSpPr>
          <p:nvPr>
            <p:ph idx="1"/>
          </p:nvPr>
        </p:nvSpPr>
        <p:spPr/>
        <p:txBody>
          <a:bodyPr/>
          <a:lstStyle/>
          <a:p>
            <a:r>
              <a:rPr lang="en-US" dirty="0" smtClean="0"/>
              <a:t>Fibrin accumulation can initiate inside the catheter tip and is often the result of blood reflux into the catheter</a:t>
            </a:r>
            <a:endParaRPr lang="en-US" dirty="0"/>
          </a:p>
        </p:txBody>
      </p:sp>
      <p:pic>
        <p:nvPicPr>
          <p:cNvPr id="4" name="Picture 1" descr="Fibrin_graphic.jpg"/>
          <p:cNvPicPr>
            <a:picLocks noChangeAspect="1"/>
          </p:cNvPicPr>
          <p:nvPr/>
        </p:nvPicPr>
        <p:blipFill>
          <a:blip r:embed="rId2" cstate="print"/>
          <a:srcRect/>
          <a:stretch>
            <a:fillRect/>
          </a:stretch>
        </p:blipFill>
        <p:spPr bwMode="auto">
          <a:xfrm>
            <a:off x="1295400" y="3657600"/>
            <a:ext cx="6480175" cy="242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Intraluminal Thrombus</a:t>
            </a:r>
            <a:endParaRPr lang="en-US" dirty="0"/>
          </a:p>
        </p:txBody>
      </p:sp>
      <p:pic>
        <p:nvPicPr>
          <p:cNvPr id="4" name="Picture 4"/>
          <p:cNvPicPr>
            <a:picLocks noGrp="1" noChangeAspect="1" noChangeArrowheads="1"/>
          </p:cNvPicPr>
          <p:nvPr>
            <p:ph idx="1"/>
          </p:nvPr>
        </p:nvPicPr>
        <p:blipFill>
          <a:blip r:embed="rId2" cstate="print"/>
          <a:srcRect l="3116" t="3679" r="2359" b="9885"/>
          <a:stretch>
            <a:fillRect/>
          </a:stretch>
        </p:blipFill>
        <p:spPr bwMode="auto">
          <a:xfrm>
            <a:off x="1066800" y="1791520"/>
            <a:ext cx="7010400" cy="4592584"/>
          </a:xfrm>
          <a:prstGeom prst="rect">
            <a:avLst/>
          </a:prstGeom>
          <a:noFill/>
          <a:ln w="12700">
            <a:solidFill>
              <a:srgbClr val="58595B"/>
            </a:solid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Catheter-Related </a:t>
            </a:r>
            <a:br>
              <a:rPr lang="en-US" dirty="0" smtClean="0"/>
            </a:br>
            <a:r>
              <a:rPr lang="en-US" dirty="0" smtClean="0"/>
              <a:t>Deep Vein Thrombosis</a:t>
            </a:r>
            <a:endParaRPr lang="en-US" dirty="0"/>
          </a:p>
        </p:txBody>
      </p:sp>
      <p:sp>
        <p:nvSpPr>
          <p:cNvPr id="6" name="Subtitle 5"/>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Deep Vein Thrombosis Awareness</a:t>
            </a:r>
            <a:r>
              <a:rPr lang="en-US" sz="4400" baseline="30000" dirty="0" smtClean="0">
                <a:ea typeface="ＭＳ Ｐゴシック" pitchFamily="34" charset="-128"/>
              </a:rPr>
              <a:t> </a:t>
            </a:r>
            <a:r>
              <a:rPr lang="en-US" sz="4000" baseline="30000" dirty="0" smtClean="0">
                <a:ea typeface="ＭＳ Ｐゴシック" pitchFamily="34" charset="-128"/>
              </a:rPr>
              <a:t>10,</a:t>
            </a:r>
            <a:r>
              <a:rPr lang="en-US" sz="4000" b="0" dirty="0" smtClean="0">
                <a:ea typeface="ＭＳ Ｐゴシック" pitchFamily="34" charset="-128"/>
              </a:rPr>
              <a:t>11</a:t>
            </a:r>
            <a:endParaRPr lang="en-US" sz="4000" dirty="0"/>
          </a:p>
        </p:txBody>
      </p:sp>
      <p:sp>
        <p:nvSpPr>
          <p:cNvPr id="3" name="Content Placeholder 2"/>
          <p:cNvSpPr>
            <a:spLocks noGrp="1"/>
          </p:cNvSpPr>
          <p:nvPr>
            <p:ph idx="1"/>
          </p:nvPr>
        </p:nvSpPr>
        <p:spPr>
          <a:xfrm>
            <a:off x="457200" y="2232391"/>
            <a:ext cx="8229600" cy="4625609"/>
          </a:xfrm>
        </p:spPr>
        <p:txBody>
          <a:bodyPr>
            <a:normAutofit/>
          </a:bodyPr>
          <a:lstStyle/>
          <a:p>
            <a:r>
              <a:rPr lang="en-US" sz="2400" dirty="0" smtClean="0"/>
              <a:t>Each year 200,000-600,000 Americans suffer from Venous Thromboembolism (VTE) which includes Deep Vein Thrombosis (DVT) and Pulmonary Embolism (PE)</a:t>
            </a:r>
            <a:r>
              <a:rPr lang="en-US" sz="2400" baseline="30000" dirty="0" smtClean="0">
                <a:ea typeface="ＭＳ Ｐゴシック" pitchFamily="34" charset="-128"/>
              </a:rPr>
              <a:t> 11</a:t>
            </a:r>
            <a:endParaRPr lang="en-US" sz="2400" dirty="0" smtClean="0"/>
          </a:p>
          <a:p>
            <a:pPr>
              <a:buNone/>
            </a:pPr>
            <a:endParaRPr lang="en-US" sz="2400" dirty="0" smtClean="0"/>
          </a:p>
          <a:p>
            <a:r>
              <a:rPr lang="en-US" sz="2400" dirty="0" smtClean="0"/>
              <a:t>At least 100,000 deaths per year are directly related to VTE</a:t>
            </a:r>
            <a:r>
              <a:rPr lang="en-US" sz="2400" baseline="30000" dirty="0" smtClean="0">
                <a:ea typeface="ＭＳ Ｐゴシック" pitchFamily="34" charset="-128"/>
              </a:rPr>
              <a:t>10</a:t>
            </a:r>
            <a:endParaRPr lang="en-US" sz="2400" dirty="0" smtClean="0"/>
          </a:p>
          <a:p>
            <a:pPr>
              <a:buNone/>
            </a:pPr>
            <a:endParaRPr lang="en-US" sz="2400" dirty="0" smtClean="0"/>
          </a:p>
          <a:p>
            <a:r>
              <a:rPr lang="en-US" sz="2400" dirty="0" smtClean="0"/>
              <a:t>VTE is the leading cause of preventable, in-hospital deaths affecting more people annually than highway fatalities and breast cancer combined</a:t>
            </a:r>
            <a:r>
              <a:rPr lang="en-US" sz="2400" baseline="30000" dirty="0" smtClean="0">
                <a:ea typeface="ＭＳ Ｐゴシック" pitchFamily="34" charset="-128"/>
              </a:rPr>
              <a:t>10</a:t>
            </a:r>
            <a:endParaRPr lang="en-US" sz="2400" dirty="0" smtClean="0"/>
          </a:p>
          <a:p>
            <a:pPr>
              <a:buNone/>
            </a:pPr>
            <a:endParaRPr lang="en-US" sz="2400" dirty="0" smtClean="0"/>
          </a:p>
          <a:p>
            <a:r>
              <a:rPr lang="en-US" sz="2400" dirty="0" smtClean="0"/>
              <a:t>74% of people surveyed have little or not awareness of DVT symptoms</a:t>
            </a:r>
            <a:r>
              <a:rPr lang="en-US" sz="2400" baseline="30000" dirty="0" smtClean="0">
                <a:ea typeface="ＭＳ Ｐゴシック" pitchFamily="34" charset="-128"/>
              </a:rPr>
              <a:t>11</a:t>
            </a:r>
            <a:endParaRPr lang="en-US" sz="2400" dirty="0"/>
          </a:p>
        </p:txBody>
      </p:sp>
      <p:sp>
        <p:nvSpPr>
          <p:cNvPr id="4" name="TextBox 3"/>
          <p:cNvSpPr txBox="1"/>
          <p:nvPr/>
        </p:nvSpPr>
        <p:spPr>
          <a:xfrm>
            <a:off x="304800" y="1600200"/>
            <a:ext cx="4876800" cy="523220"/>
          </a:xfrm>
          <a:prstGeom prst="rect">
            <a:avLst/>
          </a:prstGeom>
          <a:noFill/>
        </p:spPr>
        <p:txBody>
          <a:bodyPr wrap="square" rtlCol="0">
            <a:spAutoFit/>
          </a:bodyPr>
          <a:lstStyle/>
          <a:p>
            <a:r>
              <a:rPr lang="en-US" sz="2800" b="1" dirty="0" smtClean="0">
                <a:solidFill>
                  <a:schemeClr val="bg2">
                    <a:lumMod val="50000"/>
                  </a:schemeClr>
                </a:solidFill>
              </a:rPr>
              <a:t>Prevalence and Relevance</a:t>
            </a:r>
            <a:endParaRPr lang="en-US" sz="2800" b="1"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a:xfrm>
            <a:off x="609600" y="274638"/>
            <a:ext cx="8229600" cy="868362"/>
          </a:xfrm>
        </p:spPr>
        <p:txBody>
          <a:bodyPr>
            <a:normAutofit/>
          </a:bodyPr>
          <a:lstStyle/>
          <a:p>
            <a:pPr eaLnBrk="1" hangingPunct="1"/>
            <a:r>
              <a:rPr lang="en-US" sz="3200" dirty="0" smtClean="0">
                <a:ea typeface="ＭＳ Ｐゴシック" pitchFamily="34" charset="-128"/>
              </a:rPr>
              <a:t>Inherent CVC-Related Risk Factors for DVT</a:t>
            </a:r>
            <a:r>
              <a:rPr lang="en-US" sz="3200" baseline="30000" dirty="0" smtClean="0">
                <a:ea typeface="ＭＳ Ｐゴシック" pitchFamily="34" charset="-128"/>
              </a:rPr>
              <a:t>14,16</a:t>
            </a:r>
          </a:p>
        </p:txBody>
      </p:sp>
      <p:sp>
        <p:nvSpPr>
          <p:cNvPr id="23555" name="Rectangle 4"/>
          <p:cNvSpPr>
            <a:spLocks noGrp="1" noChangeArrowheads="1"/>
          </p:cNvSpPr>
          <p:nvPr>
            <p:ph type="body" idx="1"/>
          </p:nvPr>
        </p:nvSpPr>
        <p:spPr>
          <a:xfrm>
            <a:off x="609600" y="1447800"/>
            <a:ext cx="4495800" cy="5029200"/>
          </a:xfrm>
        </p:spPr>
        <p:txBody>
          <a:bodyPr>
            <a:normAutofit/>
          </a:bodyPr>
          <a:lstStyle/>
          <a:p>
            <a:pPr eaLnBrk="1" hangingPunct="1">
              <a:lnSpc>
                <a:spcPct val="110000"/>
              </a:lnSpc>
              <a:buFont typeface="Times" charset="0"/>
              <a:buChar char="•"/>
            </a:pPr>
            <a:r>
              <a:rPr lang="en-US" sz="2600" b="0" dirty="0" smtClean="0">
                <a:ea typeface="ＭＳ Ｐゴシック" pitchFamily="34" charset="-128"/>
                <a:cs typeface="Arial" pitchFamily="34" charset="0"/>
              </a:rPr>
              <a:t>Virchow</a:t>
            </a:r>
            <a:r>
              <a:rPr lang="ja-JP" altLang="en-US" sz="2600" b="0" smtClean="0">
                <a:ea typeface="ＭＳ Ｐゴシック" pitchFamily="34" charset="-128"/>
                <a:cs typeface="Arial" pitchFamily="34" charset="0"/>
              </a:rPr>
              <a:t>’</a:t>
            </a:r>
            <a:r>
              <a:rPr lang="en-US" altLang="ja-JP" sz="2600" b="0" dirty="0" smtClean="0">
                <a:ea typeface="ＭＳ Ｐゴシック" pitchFamily="34" charset="-128"/>
                <a:cs typeface="Arial" pitchFamily="34" charset="0"/>
              </a:rPr>
              <a:t>s Triad illustrates the inherent risk factors that present with CVC placement, predisposing a patient to DVT</a:t>
            </a:r>
            <a:r>
              <a:rPr lang="en-US" altLang="ja-JP" sz="2600" b="0" baseline="30000" dirty="0" smtClean="0">
                <a:ea typeface="ＭＳ Ｐゴシック" pitchFamily="34" charset="-128"/>
                <a:cs typeface="Arial" pitchFamily="34" charset="0"/>
              </a:rPr>
              <a:t>14,16</a:t>
            </a:r>
            <a:r>
              <a:rPr lang="en-US" altLang="ja-JP" sz="2600" b="0" dirty="0" smtClean="0">
                <a:ea typeface="ＭＳ Ｐゴシック" pitchFamily="34" charset="-128"/>
                <a:cs typeface="Arial" pitchFamily="34" charset="0"/>
              </a:rPr>
              <a:t> </a:t>
            </a:r>
          </a:p>
          <a:p>
            <a:pPr eaLnBrk="1" hangingPunct="1">
              <a:lnSpc>
                <a:spcPct val="110000"/>
              </a:lnSpc>
              <a:buFont typeface="Times" charset="0"/>
              <a:buChar char="•"/>
            </a:pPr>
            <a:endParaRPr lang="en-US" altLang="ja-JP" sz="2600" b="0" dirty="0" smtClean="0">
              <a:ea typeface="ＭＳ Ｐゴシック" pitchFamily="34" charset="-128"/>
              <a:cs typeface="Arial" pitchFamily="34" charset="0"/>
            </a:endParaRPr>
          </a:p>
          <a:p>
            <a:pPr marL="914400" lvl="1" indent="-457200" eaLnBrk="1" hangingPunct="1">
              <a:lnSpc>
                <a:spcPct val="90000"/>
              </a:lnSpc>
              <a:buFontTx/>
              <a:buAutoNum type="arabicPeriod"/>
            </a:pPr>
            <a:r>
              <a:rPr lang="en-US" sz="2400" dirty="0" smtClean="0">
                <a:ea typeface="ＭＳ Ｐゴシック" pitchFamily="34" charset="-128"/>
                <a:cs typeface="Arial" pitchFamily="34" charset="0"/>
              </a:rPr>
              <a:t>Vessel wall injury</a:t>
            </a:r>
          </a:p>
          <a:p>
            <a:pPr marL="914400" lvl="1" indent="-457200" eaLnBrk="1" hangingPunct="1">
              <a:lnSpc>
                <a:spcPct val="90000"/>
              </a:lnSpc>
              <a:buFontTx/>
              <a:buAutoNum type="arabicPeriod"/>
            </a:pPr>
            <a:r>
              <a:rPr lang="en-US" sz="2400" dirty="0" smtClean="0">
                <a:ea typeface="ＭＳ Ｐゴシック" pitchFamily="34" charset="-128"/>
                <a:cs typeface="Arial" pitchFamily="34" charset="0"/>
              </a:rPr>
              <a:t>Stasis </a:t>
            </a:r>
          </a:p>
          <a:p>
            <a:pPr marL="914400" lvl="1" indent="-457200" eaLnBrk="1" hangingPunct="1">
              <a:lnSpc>
                <a:spcPct val="90000"/>
              </a:lnSpc>
              <a:buFontTx/>
              <a:buAutoNum type="arabicPeriod"/>
            </a:pPr>
            <a:r>
              <a:rPr lang="en-US" sz="2400" dirty="0" smtClean="0">
                <a:ea typeface="ＭＳ Ｐゴシック" pitchFamily="34" charset="-128"/>
                <a:cs typeface="Arial" pitchFamily="34" charset="0"/>
              </a:rPr>
              <a:t>Hypercoagulable state</a:t>
            </a:r>
          </a:p>
          <a:p>
            <a:pPr marL="914400" lvl="1" indent="-457200" eaLnBrk="1" hangingPunct="1">
              <a:lnSpc>
                <a:spcPct val="90000"/>
              </a:lnSpc>
              <a:buFont typeface="Times" charset="0"/>
              <a:buChar char="•"/>
            </a:pPr>
            <a:endParaRPr lang="en-US" sz="2400" dirty="0" smtClean="0">
              <a:ea typeface="ＭＳ Ｐゴシック" pitchFamily="34" charset="-128"/>
              <a:cs typeface="Arial" pitchFamily="34" charset="0"/>
            </a:endParaRPr>
          </a:p>
          <a:p>
            <a:pPr eaLnBrk="1" hangingPunct="1">
              <a:lnSpc>
                <a:spcPct val="90000"/>
              </a:lnSpc>
              <a:buFont typeface="Times" charset="0"/>
              <a:buChar char="•"/>
            </a:pPr>
            <a:endParaRPr lang="en-US" sz="2400" b="0" baseline="30000" dirty="0" smtClean="0">
              <a:ea typeface="ＭＳ Ｐゴシック" pitchFamily="34" charset="-128"/>
              <a:cs typeface="Arial" pitchFamily="34" charset="0"/>
            </a:endParaRPr>
          </a:p>
        </p:txBody>
      </p:sp>
      <p:sp>
        <p:nvSpPr>
          <p:cNvPr id="15364" name="AutoShape 6"/>
          <p:cNvSpPr>
            <a:spLocks noChangeArrowheads="1"/>
          </p:cNvSpPr>
          <p:nvPr/>
        </p:nvSpPr>
        <p:spPr bwMode="auto">
          <a:xfrm>
            <a:off x="5257800" y="1314450"/>
            <a:ext cx="3581400" cy="3200400"/>
          </a:xfrm>
          <a:prstGeom prst="roundRect">
            <a:avLst>
              <a:gd name="adj" fmla="val 16667"/>
            </a:avLst>
          </a:prstGeom>
          <a:solidFill>
            <a:srgbClr val="E1F4FD"/>
          </a:solidFill>
          <a:ln w="9525" algn="ctr">
            <a:solidFill>
              <a:srgbClr val="19468D"/>
            </a:solidFill>
            <a:round/>
            <a:headEnd/>
            <a:tailEnd/>
          </a:ln>
          <a:effectLst>
            <a:prstShdw prst="shdw17" dist="17961" dir="2700000">
              <a:srgbClr val="1F7A7A"/>
            </a:prstShdw>
          </a:effectLst>
        </p:spPr>
        <p:txBody>
          <a:bodyPr/>
          <a:lstStyle/>
          <a:p>
            <a:pPr>
              <a:defRPr/>
            </a:pPr>
            <a:endParaRPr lang="en-US" sz="1000" b="0" dirty="0">
              <a:solidFill>
                <a:schemeClr val="bg2"/>
              </a:solidFill>
              <a:latin typeface="Trebuchet MS" pitchFamily="34" charset="0"/>
              <a:ea typeface="+mn-ea"/>
            </a:endParaRPr>
          </a:p>
        </p:txBody>
      </p:sp>
      <p:sp>
        <p:nvSpPr>
          <p:cNvPr id="15365" name="Rectangle 7"/>
          <p:cNvSpPr>
            <a:spLocks noChangeArrowheads="1"/>
          </p:cNvSpPr>
          <p:nvPr/>
        </p:nvSpPr>
        <p:spPr bwMode="auto">
          <a:xfrm>
            <a:off x="6224680" y="1312863"/>
            <a:ext cx="1776320" cy="338616"/>
          </a:xfrm>
          <a:prstGeom prst="rect">
            <a:avLst/>
          </a:prstGeom>
          <a:noFill/>
          <a:ln w="38100" algn="ctr">
            <a:noFill/>
            <a:miter lim="800000"/>
            <a:headEnd/>
            <a:tailEnd/>
          </a:ln>
          <a:scene3d>
            <a:camera prst="orthographicFront"/>
            <a:lightRig rig="threePt" dir="t"/>
          </a:scene3d>
          <a:sp3d>
            <a:bevelT/>
          </a:sp3d>
        </p:spPr>
        <p:txBody>
          <a:bodyPr wrap="none" anchor="ctr">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algn="ctr" eaLnBrk="1" hangingPunct="1">
              <a:defRPr/>
            </a:pPr>
            <a:r>
              <a:rPr lang="en-US" sz="1600" dirty="0" smtClean="0">
                <a:solidFill>
                  <a:srgbClr val="19468D"/>
                </a:solidFill>
                <a:latin typeface="Arial Rounded MT Bold" pitchFamily="34" charset="0"/>
              </a:rPr>
              <a:t>Virchow</a:t>
            </a:r>
            <a:r>
              <a:rPr lang="ja-JP" altLang="en-US" sz="1600" dirty="0" smtClean="0">
                <a:solidFill>
                  <a:srgbClr val="19468D"/>
                </a:solidFill>
                <a:latin typeface="Arial Rounded MT Bold" pitchFamily="34" charset="0"/>
              </a:rPr>
              <a:t>’</a:t>
            </a:r>
            <a:r>
              <a:rPr lang="en-US" altLang="ja-JP" sz="1600" dirty="0" smtClean="0">
                <a:solidFill>
                  <a:srgbClr val="19468D"/>
                </a:solidFill>
                <a:latin typeface="Arial Rounded MT Bold" pitchFamily="34" charset="0"/>
              </a:rPr>
              <a:t>s Triad</a:t>
            </a:r>
            <a:endParaRPr lang="en-US" sz="1600" dirty="0" smtClean="0">
              <a:solidFill>
                <a:srgbClr val="19468D"/>
              </a:solidFill>
              <a:latin typeface="Arial Rounded MT Bold" pitchFamily="34" charset="0"/>
            </a:endParaRPr>
          </a:p>
        </p:txBody>
      </p:sp>
      <p:sp>
        <p:nvSpPr>
          <p:cNvPr id="15367" name="AutoShape 8"/>
          <p:cNvSpPr>
            <a:spLocks noChangeArrowheads="1"/>
          </p:cNvSpPr>
          <p:nvPr/>
        </p:nvSpPr>
        <p:spPr bwMode="auto">
          <a:xfrm>
            <a:off x="6048375" y="2196676"/>
            <a:ext cx="2105025" cy="1829134"/>
          </a:xfrm>
          <a:prstGeom prst="triangle">
            <a:avLst>
              <a:gd name="adj" fmla="val 50000"/>
            </a:avLst>
          </a:prstGeom>
          <a:solidFill>
            <a:srgbClr val="58595B"/>
          </a:solidFill>
          <a:ln w="38100" algn="ctr">
            <a:noFill/>
            <a:miter lim="800000"/>
            <a:headEnd/>
            <a:tailEnd/>
          </a:ln>
          <a:scene3d>
            <a:camera prst="orthographicFront"/>
            <a:lightRig rig="balanced" dir="t"/>
          </a:scene3d>
          <a:sp3d extrusionH="76200" contourW="12700">
            <a:bevelT/>
            <a:extrusionClr>
              <a:schemeClr val="accent2">
                <a:lumMod val="75000"/>
              </a:schemeClr>
            </a:extrusionClr>
            <a:contourClr>
              <a:schemeClr val="accent2">
                <a:lumMod val="60000"/>
                <a:lumOff val="40000"/>
              </a:schemeClr>
            </a:contourClr>
          </a:sp3d>
        </p:spPr>
        <p:txBody>
          <a:bodyPr anchor="ctr"/>
          <a:lstStyle/>
          <a:p>
            <a:pPr>
              <a:defRPr/>
            </a:pPr>
            <a:endParaRPr lang="en-US" sz="1000" b="0" dirty="0">
              <a:solidFill>
                <a:schemeClr val="bg2"/>
              </a:solidFill>
              <a:latin typeface="Trebuchet MS" pitchFamily="34" charset="0"/>
              <a:ea typeface="+mn-ea"/>
            </a:endParaRPr>
          </a:p>
        </p:txBody>
      </p:sp>
      <p:pic>
        <p:nvPicPr>
          <p:cNvPr id="23563" name="Picture 19" descr="Rudolf Virchow">
            <a:hlinkClick r:id="rId3" tooltip="Rudolf Virchow"/>
          </p:cNvPr>
          <p:cNvPicPr>
            <a:picLocks noChangeAspect="1" noChangeArrowheads="1"/>
          </p:cNvPicPr>
          <p:nvPr/>
        </p:nvPicPr>
        <p:blipFill>
          <a:blip r:embed="rId4" cstate="print"/>
          <a:srcRect/>
          <a:stretch>
            <a:fillRect/>
          </a:stretch>
        </p:blipFill>
        <p:spPr bwMode="auto">
          <a:xfrm>
            <a:off x="5486400" y="1752600"/>
            <a:ext cx="914400" cy="1206500"/>
          </a:xfrm>
          <a:prstGeom prst="rect">
            <a:avLst/>
          </a:prstGeom>
          <a:noFill/>
          <a:ln w="9525">
            <a:noFill/>
            <a:miter lim="800000"/>
            <a:headEnd/>
            <a:tailEnd/>
          </a:ln>
        </p:spPr>
      </p:pic>
      <p:sp>
        <p:nvSpPr>
          <p:cNvPr id="23564" name="Text Box 15"/>
          <p:cNvSpPr txBox="1">
            <a:spLocks noChangeArrowheads="1"/>
          </p:cNvSpPr>
          <p:nvPr/>
        </p:nvSpPr>
        <p:spPr bwMode="auto">
          <a:xfrm>
            <a:off x="6462713" y="3111500"/>
            <a:ext cx="1233487" cy="274638"/>
          </a:xfrm>
          <a:prstGeom prst="rect">
            <a:avLst/>
          </a:prstGeom>
          <a:noFill/>
          <a:ln w="38100">
            <a:noFill/>
            <a:miter lim="800000"/>
            <a:headEnd/>
            <a:tailEnd/>
          </a:ln>
        </p:spPr>
        <p:txBody>
          <a:bodyPr wrap="none">
            <a:spAutoFit/>
          </a:bodyPr>
          <a:lstStyle/>
          <a:p>
            <a:pPr algn="ctr"/>
            <a:r>
              <a:rPr lang="en-US" sz="1200" dirty="0">
                <a:solidFill>
                  <a:schemeClr val="bg1"/>
                </a:solidFill>
                <a:latin typeface="Arial Rounded MT Bold" pitchFamily="34" charset="0"/>
                <a:cs typeface="Arial" pitchFamily="34" charset="0"/>
              </a:rPr>
              <a:t>THROMBOSIS</a:t>
            </a:r>
          </a:p>
        </p:txBody>
      </p:sp>
      <p:sp>
        <p:nvSpPr>
          <p:cNvPr id="15373" name="Oval 17"/>
          <p:cNvSpPr>
            <a:spLocks noChangeArrowheads="1"/>
          </p:cNvSpPr>
          <p:nvPr/>
        </p:nvSpPr>
        <p:spPr bwMode="auto">
          <a:xfrm>
            <a:off x="7666037" y="3798757"/>
            <a:ext cx="1096963" cy="638292"/>
          </a:xfrm>
          <a:prstGeom prst="ellipse">
            <a:avLst/>
          </a:prstGeom>
          <a:solidFill>
            <a:srgbClr val="19468D"/>
          </a:solidFill>
          <a:ln w="38100" algn="ctr">
            <a:noFill/>
            <a:round/>
            <a:headEnd/>
            <a:tailEnd/>
          </a:ln>
          <a:scene3d>
            <a:camera prst="orthographicFront"/>
            <a:lightRig rig="threePt" dir="t"/>
          </a:scene3d>
          <a:sp3d>
            <a:bevelT/>
          </a:sp3d>
        </p:spPr>
        <p:txBody>
          <a:bodyPr anchor="ctr">
            <a:spAutoFit/>
          </a:bodyPr>
          <a:lstStyle/>
          <a:p>
            <a:pPr>
              <a:defRPr/>
            </a:pPr>
            <a:endParaRPr lang="en-US" sz="1000" b="0" dirty="0">
              <a:solidFill>
                <a:schemeClr val="bg2"/>
              </a:solidFill>
              <a:latin typeface="Trebuchet MS" pitchFamily="34" charset="0"/>
              <a:ea typeface="+mn-ea"/>
            </a:endParaRPr>
          </a:p>
        </p:txBody>
      </p:sp>
      <p:sp>
        <p:nvSpPr>
          <p:cNvPr id="23568" name="Text Box 18"/>
          <p:cNvSpPr txBox="1">
            <a:spLocks noChangeArrowheads="1"/>
          </p:cNvSpPr>
          <p:nvPr/>
        </p:nvSpPr>
        <p:spPr bwMode="auto">
          <a:xfrm>
            <a:off x="7610475" y="3886200"/>
            <a:ext cx="1228725" cy="430213"/>
          </a:xfrm>
          <a:prstGeom prst="rect">
            <a:avLst/>
          </a:prstGeom>
          <a:noFill/>
          <a:ln w="38100">
            <a:noFill/>
            <a:miter lim="800000"/>
            <a:headEnd/>
            <a:tailEnd/>
          </a:ln>
        </p:spPr>
        <p:txBody>
          <a:bodyPr>
            <a:spAutoFit/>
          </a:bodyPr>
          <a:lstStyle/>
          <a:p>
            <a:pPr algn="ctr"/>
            <a:r>
              <a:rPr lang="en-US" sz="1100" dirty="0">
                <a:solidFill>
                  <a:schemeClr val="bg1"/>
                </a:solidFill>
                <a:latin typeface="Arial Rounded MT Bold" pitchFamily="34" charset="0"/>
                <a:cs typeface="Arial" pitchFamily="34" charset="0"/>
              </a:rPr>
              <a:t>Hyper</a:t>
            </a:r>
          </a:p>
          <a:p>
            <a:pPr algn="ctr"/>
            <a:r>
              <a:rPr lang="en-US" sz="1100" dirty="0">
                <a:solidFill>
                  <a:schemeClr val="bg1"/>
                </a:solidFill>
                <a:latin typeface="Arial Rounded MT Bold" pitchFamily="34" charset="0"/>
                <a:cs typeface="Arial" pitchFamily="34" charset="0"/>
              </a:rPr>
              <a:t>coagulability</a:t>
            </a:r>
          </a:p>
        </p:txBody>
      </p:sp>
      <p:sp>
        <p:nvSpPr>
          <p:cNvPr id="23569" name="Line 20"/>
          <p:cNvSpPr>
            <a:spLocks noChangeShapeType="1"/>
          </p:cNvSpPr>
          <p:nvPr/>
        </p:nvSpPr>
        <p:spPr bwMode="auto">
          <a:xfrm>
            <a:off x="7086600" y="2425700"/>
            <a:ext cx="0" cy="481013"/>
          </a:xfrm>
          <a:prstGeom prst="line">
            <a:avLst/>
          </a:prstGeom>
          <a:noFill/>
          <a:ln w="28575">
            <a:solidFill>
              <a:srgbClr val="FFFFCC"/>
            </a:solidFill>
            <a:round/>
            <a:headEnd/>
            <a:tailEnd type="triangle" w="med" len="med"/>
          </a:ln>
        </p:spPr>
        <p:txBody>
          <a:bodyPr wrap="none">
            <a:spAutoFit/>
          </a:bodyPr>
          <a:lstStyle/>
          <a:p>
            <a:endParaRPr lang="en-US" dirty="0"/>
          </a:p>
        </p:txBody>
      </p:sp>
      <p:sp>
        <p:nvSpPr>
          <p:cNvPr id="23570" name="Line 21"/>
          <p:cNvSpPr>
            <a:spLocks noChangeShapeType="1"/>
          </p:cNvSpPr>
          <p:nvPr/>
        </p:nvSpPr>
        <p:spPr bwMode="auto">
          <a:xfrm flipV="1">
            <a:off x="6327775" y="3487738"/>
            <a:ext cx="377825" cy="385762"/>
          </a:xfrm>
          <a:prstGeom prst="line">
            <a:avLst/>
          </a:prstGeom>
          <a:noFill/>
          <a:ln w="28575">
            <a:solidFill>
              <a:srgbClr val="FFFFCC"/>
            </a:solidFill>
            <a:round/>
            <a:headEnd/>
            <a:tailEnd type="triangle" w="med" len="med"/>
          </a:ln>
        </p:spPr>
        <p:txBody>
          <a:bodyPr>
            <a:spAutoFit/>
          </a:bodyPr>
          <a:lstStyle/>
          <a:p>
            <a:endParaRPr lang="en-US" dirty="0"/>
          </a:p>
        </p:txBody>
      </p:sp>
      <p:sp>
        <p:nvSpPr>
          <p:cNvPr id="23571" name="Line 22"/>
          <p:cNvSpPr>
            <a:spLocks noChangeShapeType="1"/>
          </p:cNvSpPr>
          <p:nvPr/>
        </p:nvSpPr>
        <p:spPr bwMode="auto">
          <a:xfrm flipH="1" flipV="1">
            <a:off x="7437438" y="3487738"/>
            <a:ext cx="334962" cy="385762"/>
          </a:xfrm>
          <a:prstGeom prst="line">
            <a:avLst/>
          </a:prstGeom>
          <a:noFill/>
          <a:ln w="28575">
            <a:solidFill>
              <a:srgbClr val="FFFFCC"/>
            </a:solidFill>
            <a:round/>
            <a:headEnd/>
            <a:tailEnd type="triangle" w="med" len="med"/>
          </a:ln>
        </p:spPr>
        <p:txBody>
          <a:bodyPr>
            <a:spAutoFit/>
          </a:bodyPr>
          <a:lstStyle/>
          <a:p>
            <a:endParaRPr lang="en-US" dirty="0"/>
          </a:p>
        </p:txBody>
      </p:sp>
      <p:sp>
        <p:nvSpPr>
          <p:cNvPr id="15368" name="Oval 10"/>
          <p:cNvSpPr>
            <a:spLocks noChangeArrowheads="1"/>
          </p:cNvSpPr>
          <p:nvPr/>
        </p:nvSpPr>
        <p:spPr bwMode="auto">
          <a:xfrm>
            <a:off x="5380037" y="3797169"/>
            <a:ext cx="1096963" cy="639880"/>
          </a:xfrm>
          <a:prstGeom prst="ellipse">
            <a:avLst/>
          </a:prstGeom>
          <a:solidFill>
            <a:srgbClr val="19468D"/>
          </a:solidFill>
          <a:ln w="38100" algn="ctr">
            <a:noFill/>
            <a:round/>
            <a:headEnd/>
            <a:tailEnd/>
          </a:ln>
          <a:scene3d>
            <a:camera prst="orthographicFront"/>
            <a:lightRig rig="threePt" dir="t"/>
          </a:scene3d>
          <a:sp3d>
            <a:bevelT/>
          </a:sp3d>
        </p:spPr>
        <p:txBody>
          <a:bodyPr anchor="ctr">
            <a:spAutoFit/>
          </a:bodyPr>
          <a:lstStyle/>
          <a:p>
            <a:pPr>
              <a:defRPr/>
            </a:pPr>
            <a:endParaRPr lang="en-US" sz="1000" b="0" dirty="0">
              <a:solidFill>
                <a:schemeClr val="bg2"/>
              </a:solidFill>
              <a:latin typeface="Trebuchet MS" pitchFamily="34" charset="0"/>
              <a:ea typeface="+mn-ea"/>
            </a:endParaRPr>
          </a:p>
        </p:txBody>
      </p:sp>
      <p:sp>
        <p:nvSpPr>
          <p:cNvPr id="23575" name="Text Box 11"/>
          <p:cNvSpPr txBox="1">
            <a:spLocks noChangeArrowheads="1"/>
          </p:cNvSpPr>
          <p:nvPr/>
        </p:nvSpPr>
        <p:spPr bwMode="auto">
          <a:xfrm>
            <a:off x="5340350" y="3895725"/>
            <a:ext cx="1212850" cy="430213"/>
          </a:xfrm>
          <a:prstGeom prst="rect">
            <a:avLst/>
          </a:prstGeom>
          <a:noFill/>
          <a:ln w="38100">
            <a:noFill/>
            <a:miter lim="800000"/>
            <a:headEnd/>
            <a:tailEnd/>
          </a:ln>
        </p:spPr>
        <p:txBody>
          <a:bodyPr>
            <a:spAutoFit/>
          </a:bodyPr>
          <a:lstStyle/>
          <a:p>
            <a:pPr algn="ctr"/>
            <a:r>
              <a:rPr lang="en-US" sz="1100" dirty="0">
                <a:solidFill>
                  <a:schemeClr val="bg1"/>
                </a:solidFill>
                <a:latin typeface="Arial Rounded MT Bold" pitchFamily="34" charset="0"/>
                <a:cs typeface="Arial" pitchFamily="34" charset="0"/>
              </a:rPr>
              <a:t>Vessel Wall Injury</a:t>
            </a:r>
          </a:p>
        </p:txBody>
      </p:sp>
      <p:sp>
        <p:nvSpPr>
          <p:cNvPr id="19" name="Oval 17"/>
          <p:cNvSpPr>
            <a:spLocks noChangeArrowheads="1"/>
          </p:cNvSpPr>
          <p:nvPr/>
        </p:nvSpPr>
        <p:spPr bwMode="auto">
          <a:xfrm>
            <a:off x="6480175" y="1981200"/>
            <a:ext cx="1139825" cy="638292"/>
          </a:xfrm>
          <a:prstGeom prst="ellipse">
            <a:avLst/>
          </a:prstGeom>
          <a:solidFill>
            <a:srgbClr val="19468D"/>
          </a:solidFill>
          <a:ln w="38100" algn="ctr">
            <a:noFill/>
            <a:round/>
            <a:headEnd/>
            <a:tailEnd/>
          </a:ln>
          <a:scene3d>
            <a:camera prst="orthographicFront"/>
            <a:lightRig rig="threePt" dir="t"/>
          </a:scene3d>
          <a:sp3d>
            <a:bevelT/>
          </a:sp3d>
        </p:spPr>
        <p:txBody>
          <a:bodyPr anchor="ctr">
            <a:spAutoFit/>
          </a:bodyPr>
          <a:lstStyle/>
          <a:p>
            <a:pPr>
              <a:defRPr/>
            </a:pPr>
            <a:endParaRPr lang="en-US" sz="1000" b="0" dirty="0">
              <a:solidFill>
                <a:schemeClr val="bg2"/>
              </a:solidFill>
              <a:latin typeface="Trebuchet MS" pitchFamily="34" charset="0"/>
              <a:ea typeface="+mn-ea"/>
            </a:endParaRPr>
          </a:p>
        </p:txBody>
      </p:sp>
      <p:sp>
        <p:nvSpPr>
          <p:cNvPr id="23579" name="Text Box 14"/>
          <p:cNvSpPr txBox="1">
            <a:spLocks noChangeArrowheads="1"/>
          </p:cNvSpPr>
          <p:nvPr/>
        </p:nvSpPr>
        <p:spPr bwMode="auto">
          <a:xfrm>
            <a:off x="6605588" y="2176463"/>
            <a:ext cx="938212" cy="261937"/>
          </a:xfrm>
          <a:prstGeom prst="rect">
            <a:avLst/>
          </a:prstGeom>
          <a:noFill/>
          <a:ln w="38100">
            <a:noFill/>
            <a:miter lim="800000"/>
            <a:headEnd/>
            <a:tailEnd/>
          </a:ln>
        </p:spPr>
        <p:txBody>
          <a:bodyPr>
            <a:spAutoFit/>
          </a:bodyPr>
          <a:lstStyle/>
          <a:p>
            <a:pPr algn="ctr"/>
            <a:r>
              <a:rPr lang="en-US" sz="1100" dirty="0">
                <a:solidFill>
                  <a:schemeClr val="bg1"/>
                </a:solidFill>
                <a:latin typeface="Arial Rounded MT Bold" pitchFamily="34" charset="0"/>
                <a:cs typeface="Arial" pitchFamily="34" charset="0"/>
              </a:rPr>
              <a:t>Stasis</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title"/>
          </p:nvPr>
        </p:nvSpPr>
        <p:spPr>
          <a:xfrm>
            <a:off x="609600" y="274638"/>
            <a:ext cx="8229600" cy="868362"/>
          </a:xfrm>
        </p:spPr>
        <p:txBody>
          <a:bodyPr>
            <a:normAutofit/>
          </a:bodyPr>
          <a:lstStyle/>
          <a:p>
            <a:pPr eaLnBrk="1" hangingPunct="1"/>
            <a:r>
              <a:rPr lang="en-US" sz="3600" dirty="0" smtClean="0">
                <a:ea typeface="ＭＳ Ｐゴシック" pitchFamily="34" charset="-128"/>
              </a:rPr>
              <a:t>Why is Vessel Wall Injury a Risk for VT?</a:t>
            </a:r>
          </a:p>
        </p:txBody>
      </p:sp>
      <p:sp>
        <p:nvSpPr>
          <p:cNvPr id="24579" name="Rectangle 5"/>
          <p:cNvSpPr>
            <a:spLocks noChangeArrowheads="1"/>
          </p:cNvSpPr>
          <p:nvPr/>
        </p:nvSpPr>
        <p:spPr bwMode="auto">
          <a:xfrm>
            <a:off x="457200" y="1752600"/>
            <a:ext cx="4648200" cy="3581400"/>
          </a:xfrm>
          <a:prstGeom prst="rect">
            <a:avLst/>
          </a:prstGeom>
          <a:noFill/>
          <a:ln w="9525">
            <a:noFill/>
            <a:miter lim="800000"/>
            <a:headEnd/>
            <a:tailEnd/>
          </a:ln>
        </p:spPr>
        <p:txBody>
          <a:bodyPr/>
          <a:lstStyle/>
          <a:p>
            <a:pPr marL="342900" indent="-342900">
              <a:spcBef>
                <a:spcPct val="20000"/>
              </a:spcBef>
              <a:buClr>
                <a:srgbClr val="58595B"/>
              </a:buClr>
              <a:buFontTx/>
              <a:buChar char="•"/>
            </a:pPr>
            <a:r>
              <a:rPr lang="en-US" b="0" dirty="0">
                <a:solidFill>
                  <a:srgbClr val="58595B"/>
                </a:solidFill>
              </a:rPr>
              <a:t>The endothelium is the thin layer </a:t>
            </a:r>
            <a:br>
              <a:rPr lang="en-US" b="0" dirty="0">
                <a:solidFill>
                  <a:srgbClr val="58595B"/>
                </a:solidFill>
              </a:rPr>
            </a:br>
            <a:r>
              <a:rPr lang="en-US" b="0" dirty="0">
                <a:solidFill>
                  <a:srgbClr val="58595B"/>
                </a:solidFill>
              </a:rPr>
              <a:t>of cells forming an interface between circulating blood in the lumen and the rest of the vessel wall. The endothelium provides a non-thrombogenic surface.</a:t>
            </a:r>
          </a:p>
          <a:p>
            <a:pPr marL="342900" indent="-342900">
              <a:lnSpc>
                <a:spcPct val="50000"/>
              </a:lnSpc>
              <a:spcBef>
                <a:spcPct val="20000"/>
              </a:spcBef>
              <a:buClr>
                <a:srgbClr val="58595B"/>
              </a:buClr>
              <a:buFontTx/>
              <a:buChar char="•"/>
            </a:pPr>
            <a:endParaRPr lang="en-US" b="0" dirty="0">
              <a:solidFill>
                <a:srgbClr val="58595B"/>
              </a:solidFill>
            </a:endParaRPr>
          </a:p>
          <a:p>
            <a:pPr marL="342900" indent="-342900">
              <a:spcBef>
                <a:spcPct val="20000"/>
              </a:spcBef>
              <a:buClr>
                <a:srgbClr val="58595B"/>
              </a:buClr>
              <a:buFontTx/>
              <a:buChar char="•"/>
            </a:pPr>
            <a:r>
              <a:rPr lang="en-US" u="sng" dirty="0">
                <a:solidFill>
                  <a:srgbClr val="58595B"/>
                </a:solidFill>
              </a:rPr>
              <a:t>Disruptions in the endothelium may cause the thrombin cascade to become activated</a:t>
            </a:r>
            <a:r>
              <a:rPr lang="en-US" b="0" dirty="0">
                <a:solidFill>
                  <a:srgbClr val="58595B"/>
                </a:solidFill>
              </a:rPr>
              <a:t>.</a:t>
            </a:r>
          </a:p>
          <a:p>
            <a:pPr marL="342900" indent="-342900">
              <a:lnSpc>
                <a:spcPct val="50000"/>
              </a:lnSpc>
              <a:spcBef>
                <a:spcPct val="20000"/>
              </a:spcBef>
              <a:buClr>
                <a:srgbClr val="58595B"/>
              </a:buClr>
              <a:buFontTx/>
              <a:buChar char="•"/>
            </a:pPr>
            <a:endParaRPr lang="en-US" b="0" dirty="0">
              <a:solidFill>
                <a:srgbClr val="58595B"/>
              </a:solidFill>
            </a:endParaRPr>
          </a:p>
          <a:p>
            <a:pPr marL="342900" indent="-342900">
              <a:spcBef>
                <a:spcPct val="20000"/>
              </a:spcBef>
              <a:buClr>
                <a:srgbClr val="58595B"/>
              </a:buClr>
              <a:buFontTx/>
              <a:buChar char="•"/>
            </a:pPr>
            <a:r>
              <a:rPr lang="en-US" b="0" dirty="0">
                <a:solidFill>
                  <a:srgbClr val="58595B"/>
                </a:solidFill>
              </a:rPr>
              <a:t>PICC placement causes a disruption to the endothelium.</a:t>
            </a:r>
          </a:p>
        </p:txBody>
      </p:sp>
      <p:pic>
        <p:nvPicPr>
          <p:cNvPr id="24580" name="Picture 8" descr="File:Anatomy artery.png">
            <a:hlinkClick r:id="rId3"/>
          </p:cNvPr>
          <p:cNvPicPr>
            <a:picLocks noChangeAspect="1" noChangeArrowheads="1"/>
          </p:cNvPicPr>
          <p:nvPr/>
        </p:nvPicPr>
        <p:blipFill>
          <a:blip r:embed="rId4" cstate="print"/>
          <a:srcRect l="24240" t="17926" r="23160" b="27477"/>
          <a:stretch>
            <a:fillRect/>
          </a:stretch>
        </p:blipFill>
        <p:spPr bwMode="auto">
          <a:xfrm>
            <a:off x="5099050" y="2133600"/>
            <a:ext cx="4044950" cy="2867025"/>
          </a:xfrm>
          <a:prstGeom prst="rect">
            <a:avLst/>
          </a:prstGeom>
          <a:noFill/>
          <a:ln w="12700">
            <a:solidFill>
              <a:srgbClr val="58595B"/>
            </a:solidFill>
            <a:miter lim="800000"/>
            <a:headEnd/>
            <a:tailEnd/>
          </a:ln>
        </p:spPr>
      </p:pic>
      <p:sp>
        <p:nvSpPr>
          <p:cNvPr id="24581" name="Rectangle 9"/>
          <p:cNvSpPr>
            <a:spLocks noChangeArrowheads="1"/>
          </p:cNvSpPr>
          <p:nvPr/>
        </p:nvSpPr>
        <p:spPr bwMode="auto">
          <a:xfrm>
            <a:off x="381000" y="5334000"/>
            <a:ext cx="7620000" cy="2057400"/>
          </a:xfrm>
          <a:prstGeom prst="rect">
            <a:avLst/>
          </a:prstGeom>
          <a:noFill/>
          <a:ln w="9525">
            <a:noFill/>
            <a:miter lim="800000"/>
            <a:headEnd/>
            <a:tailEnd/>
          </a:ln>
        </p:spPr>
        <p:txBody>
          <a:bodyPr/>
          <a:lstStyle/>
          <a:p>
            <a:pPr marL="742950" lvl="1" indent="-285750">
              <a:lnSpc>
                <a:spcPct val="125000"/>
              </a:lnSpc>
              <a:spcBef>
                <a:spcPct val="20000"/>
              </a:spcBef>
              <a:buClr>
                <a:srgbClr val="58595B"/>
              </a:buClr>
              <a:buFontTx/>
              <a:buChar char="•"/>
            </a:pPr>
            <a:r>
              <a:rPr lang="en-US" sz="1600" b="0" dirty="0">
                <a:solidFill>
                  <a:srgbClr val="58595B"/>
                </a:solidFill>
              </a:rPr>
              <a:t>21 G needle puncture (sometimes double wall)</a:t>
            </a:r>
          </a:p>
          <a:p>
            <a:pPr marL="742950" lvl="1" indent="-285750">
              <a:lnSpc>
                <a:spcPct val="125000"/>
              </a:lnSpc>
              <a:spcBef>
                <a:spcPct val="20000"/>
              </a:spcBef>
              <a:buClr>
                <a:srgbClr val="58595B"/>
              </a:buClr>
              <a:buFontTx/>
              <a:buChar char="•"/>
            </a:pPr>
            <a:r>
              <a:rPr lang="en-US" sz="1600" b="0" dirty="0">
                <a:solidFill>
                  <a:srgbClr val="58595B"/>
                </a:solidFill>
              </a:rPr>
              <a:t>Wire and sheath/ dilator trauma</a:t>
            </a:r>
          </a:p>
          <a:p>
            <a:pPr marL="742950" lvl="1" indent="-285750">
              <a:lnSpc>
                <a:spcPct val="125000"/>
              </a:lnSpc>
              <a:spcBef>
                <a:spcPct val="20000"/>
              </a:spcBef>
              <a:buClr>
                <a:srgbClr val="58595B"/>
              </a:buClr>
              <a:buFontTx/>
              <a:buChar char="•"/>
            </a:pPr>
            <a:r>
              <a:rPr lang="en-US" sz="1600" b="0" dirty="0">
                <a:solidFill>
                  <a:srgbClr val="58595B"/>
                </a:solidFill>
              </a:rPr>
              <a:t>Irritation caused by indwelling PICC</a:t>
            </a:r>
            <a:endParaRPr lang="en-US" sz="1300" b="0" dirty="0">
              <a:solidFill>
                <a:srgbClr val="58595B"/>
              </a:solidFill>
            </a:endParaRPr>
          </a:p>
          <a:p>
            <a:pPr marL="342900" indent="-342900">
              <a:lnSpc>
                <a:spcPct val="125000"/>
              </a:lnSpc>
              <a:spcBef>
                <a:spcPct val="20000"/>
              </a:spcBef>
              <a:buClr>
                <a:schemeClr val="tx2"/>
              </a:buClr>
            </a:pPr>
            <a:endParaRPr lang="en-US" sz="16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431800" y="1133475"/>
            <a:ext cx="2616200" cy="620713"/>
          </a:xfrm>
          <a:prstGeom prst="roundRect">
            <a:avLst/>
          </a:prstGeom>
          <a:solidFill>
            <a:srgbClr val="E1F4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Rounded Rectangle 11"/>
          <p:cNvSpPr/>
          <p:nvPr/>
        </p:nvSpPr>
        <p:spPr>
          <a:xfrm>
            <a:off x="6080125" y="1143000"/>
            <a:ext cx="2619375" cy="620713"/>
          </a:xfrm>
          <a:prstGeom prst="roundRect">
            <a:avLst/>
          </a:prstGeom>
          <a:solidFill>
            <a:srgbClr val="C7EA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ounded Rectangle 19"/>
          <p:cNvSpPr/>
          <p:nvPr/>
        </p:nvSpPr>
        <p:spPr>
          <a:xfrm>
            <a:off x="6083300" y="1143000"/>
            <a:ext cx="2616200" cy="4343400"/>
          </a:xfrm>
          <a:prstGeom prst="roundRect">
            <a:avLst/>
          </a:prstGeom>
          <a:solidFill>
            <a:srgbClr val="C7EA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p>
        </p:txBody>
      </p:sp>
      <p:sp>
        <p:nvSpPr>
          <p:cNvPr id="14" name="Rounded Rectangle 13"/>
          <p:cNvSpPr/>
          <p:nvPr/>
        </p:nvSpPr>
        <p:spPr>
          <a:xfrm>
            <a:off x="3257550" y="1133475"/>
            <a:ext cx="2616200" cy="4505325"/>
          </a:xfrm>
          <a:prstGeom prst="roundRect">
            <a:avLst/>
          </a:prstGeom>
          <a:solidFill>
            <a:srgbClr val="D4EF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ounded Rectangle 17"/>
          <p:cNvSpPr/>
          <p:nvPr/>
        </p:nvSpPr>
        <p:spPr>
          <a:xfrm>
            <a:off x="3257550" y="1133475"/>
            <a:ext cx="2616200" cy="847725"/>
          </a:xfrm>
          <a:prstGeom prst="roundRect">
            <a:avLst/>
          </a:prstGeom>
          <a:solidFill>
            <a:srgbClr val="D4EF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4" name="Rounded Rectangle 23"/>
          <p:cNvSpPr/>
          <p:nvPr/>
        </p:nvSpPr>
        <p:spPr>
          <a:xfrm>
            <a:off x="3257550" y="4791075"/>
            <a:ext cx="2616200" cy="847725"/>
          </a:xfrm>
          <a:prstGeom prst="roundRect">
            <a:avLst/>
          </a:prstGeom>
          <a:solidFill>
            <a:srgbClr val="D4EF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608" name="Rectangle 3"/>
          <p:cNvSpPr>
            <a:spLocks noGrp="1" noChangeArrowheads="1"/>
          </p:cNvSpPr>
          <p:nvPr>
            <p:ph type="title"/>
          </p:nvPr>
        </p:nvSpPr>
        <p:spPr>
          <a:xfrm>
            <a:off x="609600" y="274638"/>
            <a:ext cx="8229600" cy="868362"/>
          </a:xfrm>
        </p:spPr>
        <p:txBody>
          <a:bodyPr>
            <a:normAutofit/>
          </a:bodyPr>
          <a:lstStyle/>
          <a:p>
            <a:pPr eaLnBrk="1" hangingPunct="1"/>
            <a:r>
              <a:rPr lang="en-US" sz="4000" dirty="0" smtClean="0">
                <a:ea typeface="ＭＳ Ｐゴシック" pitchFamily="34" charset="-128"/>
              </a:rPr>
              <a:t>Venous Thrombosis Risks</a:t>
            </a:r>
            <a:r>
              <a:rPr lang="en-US" sz="4000" baseline="30000" dirty="0" smtClean="0">
                <a:ea typeface="ＭＳ Ｐゴシック" pitchFamily="34" charset="-128"/>
              </a:rPr>
              <a:t>15</a:t>
            </a:r>
          </a:p>
        </p:txBody>
      </p:sp>
      <p:sp>
        <p:nvSpPr>
          <p:cNvPr id="25609" name="AutoShape 5"/>
          <p:cNvSpPr>
            <a:spLocks noChangeAspect="1" noChangeArrowheads="1"/>
          </p:cNvSpPr>
          <p:nvPr/>
        </p:nvSpPr>
        <p:spPr bwMode="auto">
          <a:xfrm>
            <a:off x="431800" y="1133475"/>
            <a:ext cx="8267700" cy="4962525"/>
          </a:xfrm>
          <a:prstGeom prst="rect">
            <a:avLst/>
          </a:prstGeom>
          <a:noFill/>
          <a:ln w="9525">
            <a:noFill/>
            <a:miter lim="800000"/>
            <a:headEnd/>
            <a:tailEnd/>
          </a:ln>
        </p:spPr>
        <p:txBody>
          <a:bodyPr/>
          <a:lstStyle/>
          <a:p>
            <a:endParaRPr lang="en-US" dirty="0"/>
          </a:p>
        </p:txBody>
      </p:sp>
      <p:sp>
        <p:nvSpPr>
          <p:cNvPr id="2" name="Rounded Rectangle 1"/>
          <p:cNvSpPr/>
          <p:nvPr/>
        </p:nvSpPr>
        <p:spPr>
          <a:xfrm>
            <a:off x="431800" y="1133475"/>
            <a:ext cx="2616200" cy="4505325"/>
          </a:xfrm>
          <a:prstGeom prst="roundRect">
            <a:avLst/>
          </a:prstGeom>
          <a:solidFill>
            <a:srgbClr val="E1F4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B2B2B2"/>
              </a:solidFill>
            </a:endParaRPr>
          </a:p>
        </p:txBody>
      </p:sp>
      <p:sp>
        <p:nvSpPr>
          <p:cNvPr id="3" name="TextBox 2"/>
          <p:cNvSpPr txBox="1"/>
          <p:nvPr/>
        </p:nvSpPr>
        <p:spPr>
          <a:xfrm>
            <a:off x="520700" y="1517650"/>
            <a:ext cx="2590800" cy="3078163"/>
          </a:xfrm>
          <a:prstGeom prst="rect">
            <a:avLst/>
          </a:prstGeom>
          <a:noFill/>
        </p:spPr>
        <p:txBody>
          <a:bodyPr>
            <a:spAutoFit/>
          </a:bodyPr>
          <a:lstStyle/>
          <a:p>
            <a:pPr>
              <a:defRPr/>
            </a:pPr>
            <a:r>
              <a:rPr lang="en-US" sz="1800" dirty="0">
                <a:solidFill>
                  <a:srgbClr val="58595B"/>
                </a:solidFill>
              </a:rPr>
              <a:t>Patient and Vascular</a:t>
            </a:r>
          </a:p>
          <a:p>
            <a:pPr marL="285750" indent="-285750">
              <a:buFont typeface="Arial" pitchFamily="34" charset="0"/>
              <a:buChar char="•"/>
              <a:defRPr/>
            </a:pPr>
            <a:r>
              <a:rPr lang="en-US" sz="1600" b="0" dirty="0">
                <a:solidFill>
                  <a:srgbClr val="58595B"/>
                </a:solidFill>
              </a:rPr>
              <a:t>Catheter-associated infection</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Fibrinous catheter lumen occlusion</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Extrinsic vascular compression</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Age extreme (old/young)</a:t>
            </a:r>
          </a:p>
        </p:txBody>
      </p:sp>
      <p:sp>
        <p:nvSpPr>
          <p:cNvPr id="8" name="TextBox 7"/>
          <p:cNvSpPr txBox="1"/>
          <p:nvPr/>
        </p:nvSpPr>
        <p:spPr>
          <a:xfrm>
            <a:off x="3321050" y="1517650"/>
            <a:ext cx="2616200" cy="3816350"/>
          </a:xfrm>
          <a:prstGeom prst="rect">
            <a:avLst/>
          </a:prstGeom>
          <a:noFill/>
        </p:spPr>
        <p:txBody>
          <a:bodyPr>
            <a:spAutoFit/>
          </a:bodyPr>
          <a:lstStyle/>
          <a:p>
            <a:pPr>
              <a:defRPr/>
            </a:pPr>
            <a:r>
              <a:rPr lang="en-US" sz="1800" dirty="0">
                <a:solidFill>
                  <a:srgbClr val="58595B"/>
                </a:solidFill>
              </a:rPr>
              <a:t>Technical</a:t>
            </a:r>
          </a:p>
          <a:p>
            <a:pPr marL="285750" indent="-285750">
              <a:buFont typeface="Arial" pitchFamily="34" charset="0"/>
              <a:buChar char="•"/>
              <a:defRPr/>
            </a:pPr>
            <a:r>
              <a:rPr lang="en-US" sz="1600" b="0" dirty="0">
                <a:solidFill>
                  <a:srgbClr val="58595B"/>
                </a:solidFill>
              </a:rPr>
              <a:t>Larger catheter diameter</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Multi-lumen catheters</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Catheter tip malposition</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Two or more </a:t>
            </a:r>
            <a:br>
              <a:rPr lang="en-US" sz="1600" b="0" dirty="0">
                <a:solidFill>
                  <a:srgbClr val="58595B"/>
                </a:solidFill>
              </a:rPr>
            </a:br>
            <a:r>
              <a:rPr lang="en-US" sz="1600" b="0" dirty="0">
                <a:solidFill>
                  <a:srgbClr val="58595B"/>
                </a:solidFill>
              </a:rPr>
              <a:t>insertion attempts</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Left-sided placement</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Subclavian vein insertion</a:t>
            </a:r>
          </a:p>
        </p:txBody>
      </p:sp>
      <p:sp>
        <p:nvSpPr>
          <p:cNvPr id="10" name="TextBox 9"/>
          <p:cNvSpPr txBox="1"/>
          <p:nvPr/>
        </p:nvSpPr>
        <p:spPr>
          <a:xfrm>
            <a:off x="6146800" y="1517650"/>
            <a:ext cx="2616200" cy="3570288"/>
          </a:xfrm>
          <a:prstGeom prst="rect">
            <a:avLst/>
          </a:prstGeom>
          <a:noFill/>
        </p:spPr>
        <p:txBody>
          <a:bodyPr>
            <a:spAutoFit/>
          </a:bodyPr>
          <a:lstStyle/>
          <a:p>
            <a:pPr>
              <a:defRPr/>
            </a:pPr>
            <a:r>
              <a:rPr lang="en-US" sz="1800" dirty="0">
                <a:solidFill>
                  <a:srgbClr val="58595B"/>
                </a:solidFill>
              </a:rPr>
              <a:t>Treatment-Related</a:t>
            </a:r>
          </a:p>
          <a:p>
            <a:pPr marL="285750" indent="-285750">
              <a:buFont typeface="Arial" pitchFamily="34" charset="0"/>
              <a:buChar char="•"/>
              <a:defRPr/>
            </a:pPr>
            <a:r>
              <a:rPr lang="en-US" sz="1600" b="0" dirty="0">
                <a:solidFill>
                  <a:srgbClr val="58595B"/>
                </a:solidFill>
              </a:rPr>
              <a:t>L-asparaginase</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Estrogen or progesterone agents</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Recombinant human Interleukin-2</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Granulocyte-macrophage CSF</a:t>
            </a:r>
            <a:br>
              <a:rPr lang="en-US" sz="1600" b="0" dirty="0">
                <a:solidFill>
                  <a:srgbClr val="58595B"/>
                </a:solidFill>
              </a:rPr>
            </a:br>
            <a:endParaRPr lang="en-US" sz="1600" b="0" dirty="0">
              <a:solidFill>
                <a:srgbClr val="58595B"/>
              </a:solidFill>
            </a:endParaRPr>
          </a:p>
          <a:p>
            <a:pPr marL="285750" indent="-285750">
              <a:buFont typeface="Arial" pitchFamily="34" charset="0"/>
              <a:buChar char="•"/>
              <a:defRPr/>
            </a:pPr>
            <a:r>
              <a:rPr lang="en-US" sz="1600" b="0" dirty="0">
                <a:solidFill>
                  <a:srgbClr val="58595B"/>
                </a:solidFill>
              </a:rPr>
              <a:t>Thalidomide</a:t>
            </a:r>
            <a:br>
              <a:rPr lang="en-US" sz="1600" b="0" dirty="0">
                <a:solidFill>
                  <a:srgbClr val="58595B"/>
                </a:solidFill>
              </a:rPr>
            </a:br>
            <a:endParaRPr lang="en-US" sz="1600" b="0" dirty="0">
              <a:solidFill>
                <a:srgbClr val="58595B"/>
              </a:solidFill>
            </a:endParaRPr>
          </a:p>
        </p:txBody>
      </p:sp>
      <p:sp>
        <p:nvSpPr>
          <p:cNvPr id="13" name="Rounded Rectangle 12"/>
          <p:cNvSpPr/>
          <p:nvPr/>
        </p:nvSpPr>
        <p:spPr>
          <a:xfrm>
            <a:off x="1552575" y="9258300"/>
            <a:ext cx="2044700" cy="620713"/>
          </a:xfrm>
          <a:prstGeom prst="roundRect">
            <a:avLst/>
          </a:prstGeom>
          <a:solidFill>
            <a:srgbClr val="D4EF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Rounded Rectangle 21"/>
          <p:cNvSpPr/>
          <p:nvPr/>
        </p:nvSpPr>
        <p:spPr>
          <a:xfrm>
            <a:off x="-682625" y="9258300"/>
            <a:ext cx="2044700" cy="620713"/>
          </a:xfrm>
          <a:prstGeom prst="roundRect">
            <a:avLst/>
          </a:prstGeom>
          <a:solidFill>
            <a:srgbClr val="E1F4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3" name="Rounded Rectangle 22"/>
          <p:cNvSpPr/>
          <p:nvPr/>
        </p:nvSpPr>
        <p:spPr>
          <a:xfrm>
            <a:off x="3749675" y="9259888"/>
            <a:ext cx="2044700" cy="622300"/>
          </a:xfrm>
          <a:prstGeom prst="roundRect">
            <a:avLst/>
          </a:prstGeom>
          <a:solidFill>
            <a:srgbClr val="C7EA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Rounded Rectangle 24"/>
          <p:cNvSpPr/>
          <p:nvPr/>
        </p:nvSpPr>
        <p:spPr>
          <a:xfrm>
            <a:off x="6080125" y="5018088"/>
            <a:ext cx="2619375" cy="620712"/>
          </a:xfrm>
          <a:prstGeom prst="roundRect">
            <a:avLst/>
          </a:prstGeom>
          <a:solidFill>
            <a:srgbClr val="C7EA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6" name="Rounded Rectangle 25"/>
          <p:cNvSpPr/>
          <p:nvPr/>
        </p:nvSpPr>
        <p:spPr>
          <a:xfrm>
            <a:off x="431800" y="5008563"/>
            <a:ext cx="2616200" cy="620712"/>
          </a:xfrm>
          <a:prstGeom prst="roundRect">
            <a:avLst/>
          </a:prstGeom>
          <a:solidFill>
            <a:srgbClr val="E1F4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Cather-Related Venous Thrombosis</a:t>
            </a:r>
            <a:r>
              <a:rPr lang="en-US" sz="3600" baseline="30000" dirty="0" smtClean="0">
                <a:ea typeface="ＭＳ Ｐゴシック" pitchFamily="34" charset="-128"/>
              </a:rPr>
              <a:t>33,34</a:t>
            </a:r>
            <a:endParaRPr lang="en-US" sz="3600" dirty="0"/>
          </a:p>
        </p:txBody>
      </p:sp>
      <p:sp>
        <p:nvSpPr>
          <p:cNvPr id="3" name="Content Placeholder 2"/>
          <p:cNvSpPr>
            <a:spLocks noGrp="1"/>
          </p:cNvSpPr>
          <p:nvPr>
            <p:ph idx="1"/>
          </p:nvPr>
        </p:nvSpPr>
        <p:spPr>
          <a:xfrm>
            <a:off x="457200" y="2590800"/>
            <a:ext cx="8229600" cy="4625609"/>
          </a:xfrm>
        </p:spPr>
        <p:txBody>
          <a:bodyPr/>
          <a:lstStyle/>
          <a:p>
            <a:r>
              <a:rPr lang="en-US" dirty="0" smtClean="0"/>
              <a:t>Lead to blockage of the vein</a:t>
            </a:r>
          </a:p>
          <a:p>
            <a:r>
              <a:rPr lang="en-US" dirty="0" smtClean="0"/>
              <a:t>Be a life-threatening condition</a:t>
            </a:r>
          </a:p>
          <a:p>
            <a:r>
              <a:rPr lang="en-US" dirty="0" smtClean="0"/>
              <a:t>Have potential complications including, but not limited to, pulmonary embolism</a:t>
            </a:r>
            <a:endParaRPr lang="en-US" dirty="0"/>
          </a:p>
        </p:txBody>
      </p:sp>
      <p:sp>
        <p:nvSpPr>
          <p:cNvPr id="4" name="TextBox 3"/>
          <p:cNvSpPr txBox="1"/>
          <p:nvPr/>
        </p:nvSpPr>
        <p:spPr>
          <a:xfrm>
            <a:off x="304800" y="1600200"/>
            <a:ext cx="7848600" cy="954107"/>
          </a:xfrm>
          <a:prstGeom prst="rect">
            <a:avLst/>
          </a:prstGeom>
          <a:noFill/>
        </p:spPr>
        <p:txBody>
          <a:bodyPr wrap="square" rtlCol="0">
            <a:spAutoFit/>
          </a:bodyPr>
          <a:lstStyle/>
          <a:p>
            <a:r>
              <a:rPr lang="en-US" sz="2800" b="1" dirty="0" smtClean="0">
                <a:solidFill>
                  <a:schemeClr val="bg2">
                    <a:lumMod val="50000"/>
                  </a:schemeClr>
                </a:solidFill>
              </a:rPr>
              <a:t>If a CR-venous thrombus develops, between the catheter and the vessel wall it may:</a:t>
            </a:r>
            <a:endParaRPr lang="en-US" sz="2800" b="1" dirty="0">
              <a:solidFill>
                <a:schemeClr val="bg2">
                  <a:lumMod val="50000"/>
                </a:schemeClr>
              </a:solidFill>
            </a:endParaRPr>
          </a:p>
        </p:txBody>
      </p:sp>
      <p:pic>
        <p:nvPicPr>
          <p:cNvPr id="5" name="Picture 9" descr="C:\Users\grimpeur\Desktop\Picture2.jpg"/>
          <p:cNvPicPr>
            <a:picLocks noChangeAspect="1" noChangeArrowheads="1"/>
          </p:cNvPicPr>
          <p:nvPr/>
        </p:nvPicPr>
        <p:blipFill>
          <a:blip r:embed="rId2" cstate="print"/>
          <a:srcRect/>
          <a:stretch>
            <a:fillRect/>
          </a:stretch>
        </p:blipFill>
        <p:spPr bwMode="auto">
          <a:xfrm>
            <a:off x="2743200" y="4724400"/>
            <a:ext cx="3505200" cy="1812925"/>
          </a:xfrm>
          <a:prstGeom prst="rect">
            <a:avLst/>
          </a:prstGeom>
          <a:noFill/>
          <a:ln w="12700">
            <a:solidFill>
              <a:srgbClr val="58595B"/>
            </a:solid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Venous Thrombosis</a:t>
            </a:r>
            <a:endParaRPr lang="en-US" dirty="0"/>
          </a:p>
        </p:txBody>
      </p:sp>
      <p:pic>
        <p:nvPicPr>
          <p:cNvPr id="4" name="Picture 6"/>
          <p:cNvPicPr>
            <a:picLocks noGrp="1" noChangeAspect="1" noChangeArrowheads="1"/>
          </p:cNvPicPr>
          <p:nvPr>
            <p:ph idx="1"/>
          </p:nvPr>
        </p:nvPicPr>
        <p:blipFill>
          <a:blip r:embed="rId2" cstate="print"/>
          <a:srcRect/>
          <a:stretch>
            <a:fillRect/>
          </a:stretch>
        </p:blipFill>
        <p:spPr bwMode="auto">
          <a:xfrm>
            <a:off x="1600200" y="1600200"/>
            <a:ext cx="5943600" cy="5013895"/>
          </a:xfrm>
          <a:prstGeom prst="rect">
            <a:avLst/>
          </a:prstGeom>
          <a:noFill/>
          <a:ln w="12700">
            <a:solidFill>
              <a:srgbClr val="58595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title"/>
          </p:nvPr>
        </p:nvSpPr>
        <p:spPr>
          <a:xfrm>
            <a:off x="609600" y="274638"/>
            <a:ext cx="8229600" cy="868362"/>
          </a:xfrm>
        </p:spPr>
        <p:txBody>
          <a:bodyPr>
            <a:normAutofit/>
          </a:bodyPr>
          <a:lstStyle/>
          <a:p>
            <a:pPr eaLnBrk="1" hangingPunct="1"/>
            <a:r>
              <a:rPr lang="en-US" sz="3200" dirty="0" smtClean="0">
                <a:ea typeface="ＭＳ Ｐゴシック" pitchFamily="34" charset="-128"/>
              </a:rPr>
              <a:t>Venogram – Subclavian Venous Thrombosis</a:t>
            </a:r>
          </a:p>
        </p:txBody>
      </p:sp>
      <p:pic>
        <p:nvPicPr>
          <p:cNvPr id="29699" name="Picture 5" descr="collaterals-asymptomatic"/>
          <p:cNvPicPr>
            <a:picLocks noChangeAspect="1" noChangeArrowheads="1"/>
          </p:cNvPicPr>
          <p:nvPr/>
        </p:nvPicPr>
        <p:blipFill>
          <a:blip r:embed="rId3" cstate="print"/>
          <a:srcRect l="10321" t="2689" r="7115" b="1849"/>
          <a:stretch>
            <a:fillRect/>
          </a:stretch>
        </p:blipFill>
        <p:spPr bwMode="auto">
          <a:xfrm>
            <a:off x="1905000" y="1752600"/>
            <a:ext cx="5534025" cy="4911725"/>
          </a:xfrm>
          <a:prstGeom prst="rect">
            <a:avLst/>
          </a:prstGeom>
          <a:noFill/>
          <a:ln w="9525">
            <a:noFill/>
            <a:miter lim="800000"/>
            <a:headEnd/>
            <a:tailEnd/>
          </a:ln>
        </p:spPr>
      </p:pic>
      <p:sp>
        <p:nvSpPr>
          <p:cNvPr id="29700" name="Text Box 8"/>
          <p:cNvSpPr txBox="1">
            <a:spLocks noChangeArrowheads="1"/>
          </p:cNvSpPr>
          <p:nvPr/>
        </p:nvSpPr>
        <p:spPr bwMode="auto">
          <a:xfrm>
            <a:off x="6172200" y="1981200"/>
            <a:ext cx="1749425" cy="461963"/>
          </a:xfrm>
          <a:prstGeom prst="rect">
            <a:avLst/>
          </a:prstGeom>
          <a:solidFill>
            <a:srgbClr val="E1F4FD"/>
          </a:solidFill>
          <a:ln w="38100">
            <a:noFill/>
            <a:miter lim="800000"/>
            <a:headEnd/>
            <a:tailEnd/>
          </a:ln>
        </p:spPr>
        <p:txBody>
          <a:bodyPr>
            <a:spAutoFit/>
          </a:bodyPr>
          <a:lstStyle/>
          <a:p>
            <a:pPr eaLnBrk="0" hangingPunct="0"/>
            <a:r>
              <a:rPr lang="en-US" dirty="0">
                <a:solidFill>
                  <a:srgbClr val="19468D"/>
                </a:solidFill>
              </a:rPr>
              <a:t>Collaterals</a:t>
            </a:r>
          </a:p>
        </p:txBody>
      </p:sp>
      <p:sp>
        <p:nvSpPr>
          <p:cNvPr id="29701" name="Text Box 9"/>
          <p:cNvSpPr txBox="1">
            <a:spLocks noChangeArrowheads="1"/>
          </p:cNvSpPr>
          <p:nvPr/>
        </p:nvSpPr>
        <p:spPr bwMode="auto">
          <a:xfrm>
            <a:off x="4724400" y="4267200"/>
            <a:ext cx="2039937" cy="461963"/>
          </a:xfrm>
          <a:prstGeom prst="rect">
            <a:avLst/>
          </a:prstGeom>
          <a:solidFill>
            <a:srgbClr val="E1F4FD"/>
          </a:solidFill>
          <a:ln w="38100">
            <a:noFill/>
            <a:miter lim="800000"/>
            <a:headEnd/>
            <a:tailEnd/>
          </a:ln>
        </p:spPr>
        <p:txBody>
          <a:bodyPr>
            <a:spAutoFit/>
          </a:bodyPr>
          <a:lstStyle/>
          <a:p>
            <a:pPr eaLnBrk="0" hangingPunct="0"/>
            <a:r>
              <a:rPr lang="en-US" dirty="0">
                <a:solidFill>
                  <a:srgbClr val="19468D"/>
                </a:solidFill>
              </a:rPr>
              <a:t>Thrombosis</a:t>
            </a:r>
          </a:p>
        </p:txBody>
      </p:sp>
      <p:sp>
        <p:nvSpPr>
          <p:cNvPr id="29702" name="Text Box 10"/>
          <p:cNvSpPr txBox="1">
            <a:spLocks noChangeArrowheads="1"/>
          </p:cNvSpPr>
          <p:nvPr/>
        </p:nvSpPr>
        <p:spPr bwMode="auto">
          <a:xfrm>
            <a:off x="457200" y="4572000"/>
            <a:ext cx="1452562" cy="831850"/>
          </a:xfrm>
          <a:prstGeom prst="rect">
            <a:avLst/>
          </a:prstGeom>
          <a:solidFill>
            <a:srgbClr val="E1F4FD"/>
          </a:solidFill>
          <a:ln w="38100">
            <a:noFill/>
            <a:miter lim="800000"/>
            <a:headEnd/>
            <a:tailEnd/>
          </a:ln>
        </p:spPr>
        <p:txBody>
          <a:bodyPr>
            <a:spAutoFit/>
          </a:bodyPr>
          <a:lstStyle/>
          <a:p>
            <a:pPr eaLnBrk="0" hangingPunct="0"/>
            <a:r>
              <a:rPr lang="en-US" dirty="0">
                <a:solidFill>
                  <a:srgbClr val="19468D"/>
                </a:solidFill>
              </a:rPr>
              <a:t>Catheter </a:t>
            </a:r>
            <a:br>
              <a:rPr lang="en-US" dirty="0">
                <a:solidFill>
                  <a:srgbClr val="19468D"/>
                </a:solidFill>
              </a:rPr>
            </a:br>
            <a:r>
              <a:rPr lang="en-US" dirty="0">
                <a:solidFill>
                  <a:srgbClr val="19468D"/>
                </a:solidFill>
              </a:rPr>
              <a:t>Tip</a:t>
            </a:r>
          </a:p>
        </p:txBody>
      </p:sp>
      <p:sp>
        <p:nvSpPr>
          <p:cNvPr id="24585" name="Line 11"/>
          <p:cNvSpPr>
            <a:spLocks noChangeShapeType="1"/>
          </p:cNvSpPr>
          <p:nvPr/>
        </p:nvSpPr>
        <p:spPr bwMode="auto">
          <a:xfrm>
            <a:off x="1676400" y="5105400"/>
            <a:ext cx="830262" cy="622300"/>
          </a:xfrm>
          <a:prstGeom prst="line">
            <a:avLst/>
          </a:prstGeom>
          <a:noFill/>
          <a:ln w="76200">
            <a:solidFill>
              <a:srgbClr val="FFFF00"/>
            </a:solidFill>
            <a:round/>
            <a:headEnd/>
            <a:tailEnd type="triangle" w="med" len="med"/>
          </a:ln>
          <a:effectLst>
            <a:outerShdw blurRad="63500" dist="38099" dir="2700000" algn="ctr" rotWithShape="0">
              <a:schemeClr val="bg2">
                <a:alpha val="74997"/>
              </a:schemeClr>
            </a:outerShdw>
          </a:effectLst>
          <a:extLst/>
        </p:spPr>
        <p:txBody>
          <a:bodyPr wrap="none" anchor="ctr"/>
          <a:lstStyle/>
          <a:p>
            <a:pPr>
              <a:defRPr/>
            </a:pPr>
            <a:endParaRPr lang="en-US" sz="1800" dirty="0">
              <a:latin typeface="Arial" charset="0"/>
              <a:ea typeface="ＭＳ Ｐゴシック" charset="0"/>
              <a:cs typeface="ＭＳ Ｐゴシック" charset="0"/>
            </a:endParaRPr>
          </a:p>
        </p:txBody>
      </p:sp>
      <p:sp>
        <p:nvSpPr>
          <p:cNvPr id="24586" name="Line 12"/>
          <p:cNvSpPr>
            <a:spLocks noChangeShapeType="1"/>
          </p:cNvSpPr>
          <p:nvPr/>
        </p:nvSpPr>
        <p:spPr bwMode="auto">
          <a:xfrm flipH="1">
            <a:off x="4724400" y="1905000"/>
            <a:ext cx="968375" cy="346075"/>
          </a:xfrm>
          <a:prstGeom prst="line">
            <a:avLst/>
          </a:prstGeom>
          <a:noFill/>
          <a:ln w="85725">
            <a:solidFill>
              <a:srgbClr val="FFFF00"/>
            </a:solidFill>
            <a:round/>
            <a:headEnd/>
            <a:tailEnd type="triangle" w="med" len="med"/>
          </a:ln>
          <a:effectLst>
            <a:outerShdw blurRad="63500" dist="38099" dir="2700000" algn="ctr" rotWithShape="0">
              <a:schemeClr val="bg2">
                <a:alpha val="74997"/>
              </a:schemeClr>
            </a:outerShdw>
          </a:effectLst>
          <a:extLst/>
        </p:spPr>
        <p:txBody>
          <a:bodyPr wrap="none" anchor="ctr"/>
          <a:lstStyle/>
          <a:p>
            <a:pPr>
              <a:defRPr/>
            </a:pPr>
            <a:endParaRPr lang="en-US" sz="1800" dirty="0">
              <a:latin typeface="Arial" charset="0"/>
              <a:ea typeface="ＭＳ Ｐゴシック" charset="0"/>
              <a:cs typeface="ＭＳ Ｐゴシック" charset="0"/>
            </a:endParaRPr>
          </a:p>
        </p:txBody>
      </p:sp>
      <p:sp>
        <p:nvSpPr>
          <p:cNvPr id="24587" name="Line 13"/>
          <p:cNvSpPr>
            <a:spLocks noChangeShapeType="1"/>
          </p:cNvSpPr>
          <p:nvPr/>
        </p:nvSpPr>
        <p:spPr bwMode="auto">
          <a:xfrm flipH="1">
            <a:off x="5257800" y="1981200"/>
            <a:ext cx="830263" cy="414337"/>
          </a:xfrm>
          <a:prstGeom prst="line">
            <a:avLst/>
          </a:prstGeom>
          <a:noFill/>
          <a:ln w="85725">
            <a:solidFill>
              <a:srgbClr val="FFFF00"/>
            </a:solidFill>
            <a:round/>
            <a:headEnd/>
            <a:tailEnd type="triangle" w="med" len="med"/>
          </a:ln>
          <a:effectLst>
            <a:outerShdw blurRad="63500" dist="38099" dir="2700000" algn="ctr" rotWithShape="0">
              <a:schemeClr val="bg2">
                <a:alpha val="74997"/>
              </a:schemeClr>
            </a:outerShdw>
          </a:effectLst>
          <a:extLst/>
        </p:spPr>
        <p:txBody>
          <a:bodyPr wrap="none" anchor="ctr"/>
          <a:lstStyle/>
          <a:p>
            <a:pPr>
              <a:defRPr/>
            </a:pPr>
            <a:endParaRPr lang="en-US" sz="1800" dirty="0">
              <a:latin typeface="Arial" charset="0"/>
              <a:ea typeface="ＭＳ Ｐゴシック" charset="0"/>
              <a:cs typeface="ＭＳ Ｐゴシック" charset="0"/>
            </a:endParaRPr>
          </a:p>
        </p:txBody>
      </p:sp>
      <p:sp>
        <p:nvSpPr>
          <p:cNvPr id="24588" name="Line 14"/>
          <p:cNvSpPr>
            <a:spLocks noChangeShapeType="1"/>
          </p:cNvSpPr>
          <p:nvPr/>
        </p:nvSpPr>
        <p:spPr bwMode="auto">
          <a:xfrm flipH="1" flipV="1">
            <a:off x="5638800" y="3048000"/>
            <a:ext cx="138113" cy="830263"/>
          </a:xfrm>
          <a:prstGeom prst="line">
            <a:avLst/>
          </a:prstGeom>
          <a:noFill/>
          <a:ln w="85725">
            <a:solidFill>
              <a:srgbClr val="FFFF00"/>
            </a:solidFill>
            <a:round/>
            <a:headEnd/>
            <a:tailEnd type="triangle" w="med" len="med"/>
          </a:ln>
          <a:effectLst>
            <a:outerShdw blurRad="63500" dist="38099" dir="2700000" algn="ctr" rotWithShape="0">
              <a:schemeClr val="bg2">
                <a:alpha val="74997"/>
              </a:schemeClr>
            </a:outerShdw>
          </a:effectLst>
          <a:extLst/>
        </p:spPr>
        <p:txBody>
          <a:bodyPr wrap="none" anchor="ctr"/>
          <a:lstStyle/>
          <a:p>
            <a:pPr>
              <a:defRPr/>
            </a:pPr>
            <a:endParaRPr lang="en-US" sz="1800" dirty="0">
              <a:latin typeface="Arial" charset="0"/>
              <a:ea typeface="ＭＳ Ｐゴシック" charset="0"/>
              <a:cs typeface="ＭＳ Ｐゴシック" charset="0"/>
            </a:endParaRPr>
          </a:p>
        </p:txBody>
      </p:sp>
      <p:sp>
        <p:nvSpPr>
          <p:cNvPr id="29707" name="Text Box 15"/>
          <p:cNvSpPr txBox="1">
            <a:spLocks noChangeArrowheads="1"/>
          </p:cNvSpPr>
          <p:nvPr/>
        </p:nvSpPr>
        <p:spPr bwMode="auto">
          <a:xfrm>
            <a:off x="1344613" y="5949950"/>
            <a:ext cx="3817937" cy="246063"/>
          </a:xfrm>
          <a:prstGeom prst="rect">
            <a:avLst/>
          </a:prstGeom>
          <a:noFill/>
          <a:ln w="9525">
            <a:noFill/>
            <a:miter lim="800000"/>
            <a:headEnd/>
            <a:tailEnd/>
          </a:ln>
        </p:spPr>
        <p:txBody>
          <a:bodyPr>
            <a:spAutoFit/>
          </a:bodyPr>
          <a:lstStyle/>
          <a:p>
            <a:pPr eaLnBrk="0" hangingPunct="0"/>
            <a:r>
              <a:rPr lang="en-US" sz="1000" b="0" dirty="0">
                <a:solidFill>
                  <a:srgbClr val="58595B"/>
                </a:solidFill>
              </a:rPr>
              <a:t>Slide-courtesy of NIH, D.J. Mayo, RN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title"/>
          </p:nvPr>
        </p:nvSpPr>
        <p:spPr>
          <a:xfrm>
            <a:off x="609600" y="274638"/>
            <a:ext cx="8229600" cy="868362"/>
          </a:xfrm>
        </p:spPr>
        <p:txBody>
          <a:bodyPr>
            <a:normAutofit/>
          </a:bodyPr>
          <a:lstStyle/>
          <a:p>
            <a:pPr eaLnBrk="1" hangingPunct="1"/>
            <a:r>
              <a:rPr lang="en-US" sz="4000" dirty="0" smtClean="0">
                <a:ea typeface="ＭＳ Ｐゴシック" pitchFamily="34" charset="-128"/>
              </a:rPr>
              <a:t>PICC-Related DVT Incidence Rates</a:t>
            </a:r>
            <a:endParaRPr lang="en-US" sz="4000" baseline="30000" dirty="0" smtClean="0">
              <a:ea typeface="ＭＳ Ｐゴシック" pitchFamily="34" charset="-128"/>
            </a:endParaRPr>
          </a:p>
        </p:txBody>
      </p:sp>
      <p:sp>
        <p:nvSpPr>
          <p:cNvPr id="2052" name="Rectangle 23"/>
          <p:cNvSpPr>
            <a:spLocks noGrp="1" noChangeArrowheads="1"/>
          </p:cNvSpPr>
          <p:nvPr>
            <p:ph type="body" idx="1"/>
          </p:nvPr>
        </p:nvSpPr>
        <p:spPr>
          <a:xfrm>
            <a:off x="533400" y="1722437"/>
            <a:ext cx="8229600" cy="5135563"/>
          </a:xfrm>
        </p:spPr>
        <p:txBody>
          <a:bodyPr/>
          <a:lstStyle/>
          <a:p>
            <a:pPr eaLnBrk="1" hangingPunct="1">
              <a:buFontTx/>
              <a:buNone/>
            </a:pPr>
            <a:r>
              <a:rPr lang="en-US" sz="2400" dirty="0" smtClean="0">
                <a:solidFill>
                  <a:srgbClr val="19468D"/>
                </a:solidFill>
                <a:ea typeface="ＭＳ Ｐゴシック" pitchFamily="34" charset="-128"/>
              </a:rPr>
              <a:t>Prevalence and Relevance</a:t>
            </a:r>
            <a:endParaRPr lang="en-US" sz="2400" baseline="30000" dirty="0" smtClean="0">
              <a:solidFill>
                <a:srgbClr val="19468D"/>
              </a:solidFill>
              <a:ea typeface="ＭＳ Ｐゴシック" pitchFamily="34" charset="-128"/>
            </a:endParaRPr>
          </a:p>
        </p:txBody>
      </p:sp>
      <p:sp>
        <p:nvSpPr>
          <p:cNvPr id="2053" name="Rectangle 28"/>
          <p:cNvSpPr>
            <a:spLocks noChangeArrowheads="1"/>
          </p:cNvSpPr>
          <p:nvPr/>
        </p:nvSpPr>
        <p:spPr bwMode="auto">
          <a:xfrm>
            <a:off x="533400" y="1828800"/>
            <a:ext cx="4343400" cy="4419600"/>
          </a:xfrm>
          <a:prstGeom prst="rect">
            <a:avLst/>
          </a:prstGeom>
          <a:solidFill>
            <a:schemeClr val="bg1"/>
          </a:solidFill>
          <a:ln w="9525">
            <a:noFill/>
            <a:miter lim="800000"/>
            <a:headEnd/>
            <a:tailEnd/>
          </a:ln>
        </p:spPr>
        <p:txBody>
          <a:bodyPr/>
          <a:lstStyle/>
          <a:p>
            <a:pPr marL="341313" indent="-341313" defTabSz="912813">
              <a:lnSpc>
                <a:spcPct val="110000"/>
              </a:lnSpc>
              <a:spcBef>
                <a:spcPct val="20000"/>
              </a:spcBef>
              <a:buClr>
                <a:srgbClr val="58595B"/>
              </a:buClr>
              <a:buSzPct val="80000"/>
              <a:buFont typeface="Times" charset="0"/>
              <a:buChar char="•"/>
            </a:pPr>
            <a:r>
              <a:rPr lang="en-US" sz="2000" b="0" dirty="0">
                <a:solidFill>
                  <a:srgbClr val="58595B"/>
                </a:solidFill>
                <a:cs typeface="Arial" pitchFamily="34" charset="0"/>
              </a:rPr>
              <a:t>Symptomatic PICC related DVTs</a:t>
            </a:r>
          </a:p>
          <a:p>
            <a:pPr marL="798513" lvl="1" indent="-341313" defTabSz="912813">
              <a:lnSpc>
                <a:spcPct val="110000"/>
              </a:lnSpc>
              <a:spcBef>
                <a:spcPct val="20000"/>
              </a:spcBef>
              <a:buClr>
                <a:srgbClr val="58595B"/>
              </a:buClr>
              <a:buSzPct val="80000"/>
              <a:buFont typeface="Times" charset="0"/>
              <a:buChar char="•"/>
            </a:pPr>
            <a:r>
              <a:rPr lang="en-US" sz="2000" b="0" dirty="0" smtClean="0">
                <a:solidFill>
                  <a:srgbClr val="58595B"/>
                </a:solidFill>
                <a:cs typeface="Arial" pitchFamily="34" charset="0"/>
              </a:rPr>
              <a:t>3-7.8% </a:t>
            </a:r>
            <a:r>
              <a:rPr lang="en-US" sz="2000" b="0" dirty="0">
                <a:solidFill>
                  <a:srgbClr val="58595B"/>
                </a:solidFill>
                <a:cs typeface="Arial" pitchFamily="34" charset="0"/>
              </a:rPr>
              <a:t>incidence </a:t>
            </a:r>
          </a:p>
          <a:p>
            <a:pPr marL="341313" indent="-341313" defTabSz="912813">
              <a:lnSpc>
                <a:spcPct val="110000"/>
              </a:lnSpc>
              <a:spcBef>
                <a:spcPct val="20000"/>
              </a:spcBef>
              <a:buClr>
                <a:srgbClr val="58595B"/>
              </a:buClr>
              <a:buSzPct val="80000"/>
              <a:buFont typeface="Times" charset="0"/>
              <a:buChar char="•"/>
            </a:pPr>
            <a:endParaRPr lang="en-US" sz="2000" b="0" dirty="0">
              <a:solidFill>
                <a:srgbClr val="58595B"/>
              </a:solidFill>
              <a:cs typeface="Arial" pitchFamily="34" charset="0"/>
            </a:endParaRPr>
          </a:p>
          <a:p>
            <a:pPr marL="341313" indent="-341313" defTabSz="912813">
              <a:lnSpc>
                <a:spcPct val="110000"/>
              </a:lnSpc>
              <a:spcBef>
                <a:spcPct val="20000"/>
              </a:spcBef>
              <a:buClr>
                <a:srgbClr val="58595B"/>
              </a:buClr>
              <a:buSzPct val="80000"/>
              <a:buFont typeface="Times" charset="0"/>
              <a:buChar char="•"/>
            </a:pPr>
            <a:r>
              <a:rPr lang="en-US" sz="2000" b="0" dirty="0">
                <a:solidFill>
                  <a:srgbClr val="58595B"/>
                </a:solidFill>
                <a:cs typeface="Arial" pitchFamily="34" charset="0"/>
              </a:rPr>
              <a:t>Asymptomatic + symptomatic PICC related DVTs </a:t>
            </a:r>
          </a:p>
          <a:p>
            <a:pPr marL="798513" lvl="1" indent="-341313" defTabSz="912813">
              <a:lnSpc>
                <a:spcPct val="110000"/>
              </a:lnSpc>
              <a:spcBef>
                <a:spcPct val="20000"/>
              </a:spcBef>
              <a:buClr>
                <a:srgbClr val="58595B"/>
              </a:buClr>
              <a:buSzPct val="80000"/>
              <a:buFont typeface="Times" charset="0"/>
              <a:buChar char="•"/>
            </a:pPr>
            <a:r>
              <a:rPr lang="en-US" sz="2000" b="0" dirty="0">
                <a:solidFill>
                  <a:srgbClr val="58595B"/>
                </a:solidFill>
                <a:cs typeface="Arial" pitchFamily="34" charset="0"/>
              </a:rPr>
              <a:t>Up to </a:t>
            </a:r>
            <a:r>
              <a:rPr lang="en-US" sz="2000" b="0" dirty="0" smtClean="0">
                <a:solidFill>
                  <a:srgbClr val="58595B"/>
                </a:solidFill>
                <a:cs typeface="Arial" pitchFamily="34" charset="0"/>
              </a:rPr>
              <a:t>64% </a:t>
            </a:r>
            <a:r>
              <a:rPr lang="en-US" sz="2000" b="0" dirty="0">
                <a:solidFill>
                  <a:srgbClr val="58595B"/>
                </a:solidFill>
                <a:cs typeface="Arial" pitchFamily="34" charset="0"/>
              </a:rPr>
              <a:t>incidence</a:t>
            </a:r>
            <a:endParaRPr lang="en-US" sz="1200" b="0" dirty="0">
              <a:solidFill>
                <a:srgbClr val="58595B"/>
              </a:solidFill>
              <a:cs typeface="Arial" pitchFamily="34" charset="0"/>
            </a:endParaRPr>
          </a:p>
          <a:p>
            <a:pPr marL="341313" indent="-341313" defTabSz="912813">
              <a:lnSpc>
                <a:spcPct val="110000"/>
              </a:lnSpc>
              <a:spcBef>
                <a:spcPct val="20000"/>
              </a:spcBef>
              <a:buClr>
                <a:srgbClr val="58595B"/>
              </a:buClr>
              <a:buSzPct val="80000"/>
              <a:buFont typeface="Times" charset="0"/>
              <a:buChar char="•"/>
            </a:pPr>
            <a:endParaRPr lang="en-US" sz="2000" b="0" dirty="0">
              <a:solidFill>
                <a:srgbClr val="58595B"/>
              </a:solidFill>
            </a:endParaRPr>
          </a:p>
          <a:p>
            <a:pPr marL="341313" indent="-341313" defTabSz="912813">
              <a:lnSpc>
                <a:spcPct val="110000"/>
              </a:lnSpc>
              <a:spcBef>
                <a:spcPct val="20000"/>
              </a:spcBef>
              <a:buClr>
                <a:srgbClr val="58595B"/>
              </a:buClr>
              <a:buSzPct val="80000"/>
              <a:buFont typeface="Times" charset="0"/>
              <a:buChar char="•"/>
            </a:pPr>
            <a:r>
              <a:rPr lang="en-US" sz="2000" b="0" dirty="0">
                <a:solidFill>
                  <a:srgbClr val="58595B"/>
                </a:solidFill>
              </a:rPr>
              <a:t>Median time to thrombus: 8 to 12 days</a:t>
            </a:r>
          </a:p>
          <a:p>
            <a:pPr marL="341313" indent="-341313" defTabSz="912813">
              <a:lnSpc>
                <a:spcPct val="110000"/>
              </a:lnSpc>
              <a:spcBef>
                <a:spcPct val="20000"/>
              </a:spcBef>
              <a:buClr>
                <a:srgbClr val="19468D"/>
              </a:buClr>
              <a:buSzPct val="80000"/>
              <a:buFont typeface="Times" charset="0"/>
              <a:buChar char="•"/>
            </a:pPr>
            <a:endParaRPr lang="en-US" sz="2000" b="0" baseline="42000" dirty="0">
              <a:solidFill>
                <a:srgbClr val="58595B"/>
              </a:solidFill>
              <a:cs typeface="Arial" pitchFamily="34" charset="0"/>
            </a:endParaRPr>
          </a:p>
        </p:txBody>
      </p:sp>
      <p:sp>
        <p:nvSpPr>
          <p:cNvPr id="2055" name="Text Box 16"/>
          <p:cNvSpPr txBox="1">
            <a:spLocks noChangeArrowheads="1"/>
          </p:cNvSpPr>
          <p:nvPr/>
        </p:nvSpPr>
        <p:spPr bwMode="auto">
          <a:xfrm>
            <a:off x="5486400" y="4572000"/>
            <a:ext cx="3071812" cy="641350"/>
          </a:xfrm>
          <a:prstGeom prst="rect">
            <a:avLst/>
          </a:prstGeom>
          <a:noFill/>
          <a:ln w="9525">
            <a:noFill/>
            <a:miter lim="800000"/>
            <a:headEnd/>
            <a:tailEnd/>
          </a:ln>
        </p:spPr>
        <p:txBody>
          <a:bodyPr>
            <a:spAutoFit/>
          </a:bodyPr>
          <a:lstStyle/>
          <a:p>
            <a:pPr algn="ctr" eaLnBrk="0" hangingPunct="0"/>
            <a:r>
              <a:rPr lang="en-US" sz="1800" b="0" dirty="0" smtClean="0">
                <a:solidFill>
                  <a:srgbClr val="58595B"/>
                </a:solidFill>
                <a:cs typeface="Arial" pitchFamily="34" charset="0"/>
              </a:rPr>
              <a:t>3-7.8% </a:t>
            </a:r>
            <a:r>
              <a:rPr lang="en-US" sz="1800" b="0" dirty="0">
                <a:solidFill>
                  <a:srgbClr val="58595B"/>
                </a:solidFill>
                <a:cs typeface="Arial" pitchFamily="34" charset="0"/>
              </a:rPr>
              <a:t>Rate of Symptomatic PICC Related DVTs</a:t>
            </a:r>
            <a:r>
              <a:rPr lang="en-US" sz="1800" b="0" baseline="30000" dirty="0">
                <a:solidFill>
                  <a:srgbClr val="58595B"/>
                </a:solidFill>
                <a:cs typeface="Arial" pitchFamily="34" charset="0"/>
              </a:rPr>
              <a:t>22</a:t>
            </a:r>
          </a:p>
        </p:txBody>
      </p:sp>
      <p:graphicFrame>
        <p:nvGraphicFramePr>
          <p:cNvPr id="10" name="Chart 9"/>
          <p:cNvGraphicFramePr/>
          <p:nvPr/>
        </p:nvGraphicFramePr>
        <p:xfrm>
          <a:off x="5257800" y="2057400"/>
          <a:ext cx="3276600" cy="2870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p:cNvCxnSpPr/>
          <p:nvPr/>
        </p:nvCxnSpPr>
        <p:spPr>
          <a:xfrm>
            <a:off x="5562600" y="3657600"/>
            <a:ext cx="76200" cy="9906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248400" y="1676400"/>
            <a:ext cx="2667000" cy="646331"/>
          </a:xfrm>
          <a:prstGeom prst="rect">
            <a:avLst/>
          </a:prstGeom>
          <a:noFill/>
        </p:spPr>
        <p:txBody>
          <a:bodyPr wrap="square" rtlCol="0">
            <a:spAutoFit/>
          </a:bodyPr>
          <a:lstStyle/>
          <a:p>
            <a:r>
              <a:rPr lang="en-US" dirty="0" smtClean="0">
                <a:solidFill>
                  <a:schemeClr val="bg1">
                    <a:lumMod val="50000"/>
                  </a:schemeClr>
                </a:solidFill>
              </a:rPr>
              <a:t>64% Asymptomatic &amp; symptomatic</a:t>
            </a:r>
            <a:endParaRPr lang="en-US" dirty="0">
              <a:solidFill>
                <a:schemeClr val="bg1">
                  <a:lumMod val="50000"/>
                </a:schemeClr>
              </a:solidFill>
            </a:endParaRPr>
          </a:p>
        </p:txBody>
      </p:sp>
      <p:cxnSp>
        <p:nvCxnSpPr>
          <p:cNvPr id="15" name="Straight Connector 14"/>
          <p:cNvCxnSpPr/>
          <p:nvPr/>
        </p:nvCxnSpPr>
        <p:spPr>
          <a:xfrm>
            <a:off x="7924800" y="2133600"/>
            <a:ext cx="76200" cy="685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Known Sequelae of UEDVT</a:t>
            </a:r>
            <a:r>
              <a:rPr lang="en-US" sz="4800" baseline="30000" dirty="0" smtClean="0">
                <a:ea typeface="ＭＳ Ｐゴシック" pitchFamily="34" charset="-128"/>
              </a:rPr>
              <a:t>23,28</a:t>
            </a:r>
            <a:endParaRPr lang="en-US" dirty="0"/>
          </a:p>
        </p:txBody>
      </p:sp>
      <p:sp>
        <p:nvSpPr>
          <p:cNvPr id="3" name="Content Placeholder 2"/>
          <p:cNvSpPr>
            <a:spLocks noGrp="1"/>
          </p:cNvSpPr>
          <p:nvPr>
            <p:ph idx="1"/>
          </p:nvPr>
        </p:nvSpPr>
        <p:spPr/>
        <p:txBody>
          <a:bodyPr>
            <a:normAutofit lnSpcReduction="10000"/>
          </a:bodyPr>
          <a:lstStyle/>
          <a:p>
            <a:r>
              <a:rPr lang="en-US" dirty="0" smtClean="0"/>
              <a:t>Pulmonary Embolism</a:t>
            </a:r>
          </a:p>
          <a:p>
            <a:pPr lvl="1"/>
            <a:r>
              <a:rPr lang="en-US" dirty="0" smtClean="0"/>
              <a:t>Occurs in approximately 6% of patients</a:t>
            </a:r>
          </a:p>
          <a:p>
            <a:r>
              <a:rPr lang="en-US" dirty="0" smtClean="0"/>
              <a:t>Post-thrombotic syndrome</a:t>
            </a:r>
          </a:p>
          <a:p>
            <a:pPr lvl="1"/>
            <a:r>
              <a:rPr lang="en-US" dirty="0" smtClean="0"/>
              <a:t>Pain</a:t>
            </a:r>
          </a:p>
          <a:p>
            <a:pPr lvl="1"/>
            <a:r>
              <a:rPr lang="en-US" dirty="0" smtClean="0"/>
              <a:t>Limb edema</a:t>
            </a:r>
          </a:p>
          <a:p>
            <a:pPr lvl="1"/>
            <a:r>
              <a:rPr lang="en-US" dirty="0" smtClean="0"/>
              <a:t>Lipodermatosclerosis</a:t>
            </a:r>
          </a:p>
          <a:p>
            <a:pPr lvl="1"/>
            <a:r>
              <a:rPr lang="en-US" dirty="0" smtClean="0"/>
              <a:t>Skin changes</a:t>
            </a:r>
          </a:p>
          <a:p>
            <a:pPr lvl="1"/>
            <a:r>
              <a:rPr lang="en-US" dirty="0" smtClean="0"/>
              <a:t>Secondary varicose veins</a:t>
            </a:r>
          </a:p>
          <a:p>
            <a:r>
              <a:rPr lang="en-US" dirty="0" smtClean="0"/>
              <a:t>SVC syndrome</a:t>
            </a:r>
            <a:endParaRPr lang="en-US" dirty="0"/>
          </a:p>
        </p:txBody>
      </p:sp>
      <p:pic>
        <p:nvPicPr>
          <p:cNvPr id="4" name="Picture 1" descr="C:\Users\grimpeur\Desktop\Office\Upcoming Lectures\2010 AVA Sept 25 - 26\PICC Thrombosis\PICC Images\UE DVT from PICC.jpg"/>
          <p:cNvPicPr>
            <a:picLocks noChangeAspect="1" noChangeArrowheads="1"/>
          </p:cNvPicPr>
          <p:nvPr/>
        </p:nvPicPr>
        <p:blipFill>
          <a:blip r:embed="rId2" cstate="print"/>
          <a:srcRect l="18407" r="21114" b="14351"/>
          <a:stretch>
            <a:fillRect/>
          </a:stretch>
        </p:blipFill>
        <p:spPr bwMode="auto">
          <a:xfrm>
            <a:off x="5638800" y="3247825"/>
            <a:ext cx="2743200" cy="29158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Factors for CR-UEDVT</a:t>
            </a:r>
            <a:r>
              <a:rPr lang="en-US" sz="4000" baseline="30000" dirty="0" smtClean="0">
                <a:ea typeface="ＭＳ Ｐゴシック" pitchFamily="34" charset="-128"/>
              </a:rPr>
              <a:t>17,19,25,26,27</a:t>
            </a:r>
            <a:endParaRPr lang="en-US" sz="4000" dirty="0"/>
          </a:p>
        </p:txBody>
      </p:sp>
      <p:sp>
        <p:nvSpPr>
          <p:cNvPr id="3" name="Content Placeholder 2"/>
          <p:cNvSpPr>
            <a:spLocks noGrp="1"/>
          </p:cNvSpPr>
          <p:nvPr>
            <p:ph idx="1"/>
          </p:nvPr>
        </p:nvSpPr>
        <p:spPr>
          <a:xfrm>
            <a:off x="457200" y="1828800"/>
            <a:ext cx="4114800" cy="4625609"/>
          </a:xfrm>
        </p:spPr>
        <p:txBody>
          <a:bodyPr>
            <a:normAutofit fontScale="92500" lnSpcReduction="20000"/>
          </a:bodyPr>
          <a:lstStyle/>
          <a:p>
            <a:r>
              <a:rPr lang="en-US" dirty="0" smtClean="0"/>
              <a:t>Catheter Diameter</a:t>
            </a:r>
            <a:r>
              <a:rPr lang="en-US" baseline="30000" dirty="0" smtClean="0">
                <a:ea typeface="ＭＳ Ｐゴシック" pitchFamily="34" charset="-128"/>
              </a:rPr>
              <a:t>25,26</a:t>
            </a:r>
            <a:endParaRPr lang="en-US" dirty="0" smtClean="0"/>
          </a:p>
          <a:p>
            <a:pPr lvl="1"/>
            <a:r>
              <a:rPr lang="en-US" dirty="0" smtClean="0"/>
              <a:t>Increased incidence of thrombosis with larger diameter catheters &amp; smaller vessels</a:t>
            </a:r>
          </a:p>
          <a:p>
            <a:r>
              <a:rPr lang="en-US" dirty="0" smtClean="0"/>
              <a:t>Prior DVT</a:t>
            </a:r>
            <a:r>
              <a:rPr lang="en-US" baseline="30000" dirty="0" smtClean="0">
                <a:ea typeface="ＭＳ Ｐゴシック" pitchFamily="34" charset="-128"/>
              </a:rPr>
              <a:t>25</a:t>
            </a:r>
            <a:endParaRPr lang="en-US" sz="800" dirty="0" smtClean="0"/>
          </a:p>
          <a:p>
            <a:r>
              <a:rPr lang="en-US" dirty="0" smtClean="0"/>
              <a:t>Hypercoagulability</a:t>
            </a:r>
            <a:r>
              <a:rPr lang="en-US" sz="2000" baseline="30000" dirty="0" smtClean="0">
                <a:ea typeface="ＭＳ Ｐゴシック" pitchFamily="34" charset="-128"/>
              </a:rPr>
              <a:t>17,27</a:t>
            </a:r>
            <a:endParaRPr lang="en-US" sz="2000" dirty="0" smtClean="0"/>
          </a:p>
          <a:p>
            <a:r>
              <a:rPr lang="en-US" dirty="0" smtClean="0"/>
              <a:t>Anticoagulant use</a:t>
            </a:r>
            <a:r>
              <a:rPr lang="en-US" sz="2000" baseline="30000" dirty="0" smtClean="0">
                <a:ea typeface="ＭＳ Ｐゴシック" pitchFamily="34" charset="-128"/>
              </a:rPr>
              <a:t>17,27</a:t>
            </a:r>
            <a:endParaRPr lang="en-US" sz="2000" dirty="0" smtClean="0"/>
          </a:p>
          <a:p>
            <a:r>
              <a:rPr lang="en-US" dirty="0" smtClean="0"/>
              <a:t>Surgery Duration</a:t>
            </a:r>
            <a:r>
              <a:rPr lang="en-US" baseline="30000" dirty="0" smtClean="0">
                <a:ea typeface="ＭＳ Ｐゴシック" pitchFamily="34" charset="-128"/>
              </a:rPr>
              <a:t>25</a:t>
            </a:r>
            <a:endParaRPr lang="en-US" dirty="0" smtClean="0"/>
          </a:p>
          <a:p>
            <a:r>
              <a:rPr lang="en-US" dirty="0" smtClean="0"/>
              <a:t>PICC Duration</a:t>
            </a:r>
            <a:r>
              <a:rPr lang="en-US" baseline="30000" dirty="0" smtClean="0">
                <a:ea typeface="ＭＳ Ｐゴシック" pitchFamily="34" charset="-128"/>
              </a:rPr>
              <a:t>25</a:t>
            </a:r>
            <a:endParaRPr lang="en-US" dirty="0" smtClean="0"/>
          </a:p>
          <a:p>
            <a:r>
              <a:rPr lang="en-US" dirty="0" smtClean="0"/>
              <a:t>Length of Stay</a:t>
            </a:r>
            <a:r>
              <a:rPr lang="en-US" baseline="30000" dirty="0" smtClean="0">
                <a:ea typeface="ＭＳ Ｐゴシック" pitchFamily="34" charset="-128"/>
              </a:rPr>
              <a:t>25</a:t>
            </a:r>
            <a:endParaRPr lang="en-US" dirty="0" smtClean="0"/>
          </a:p>
          <a:p>
            <a:r>
              <a:rPr lang="en-US" dirty="0" smtClean="0"/>
              <a:t>Males</a:t>
            </a:r>
            <a:r>
              <a:rPr lang="en-US" baseline="30000" dirty="0" smtClean="0">
                <a:ea typeface="ＭＳ Ｐゴシック" pitchFamily="34" charset="-128"/>
              </a:rPr>
              <a:t>19</a:t>
            </a:r>
            <a:endParaRPr lang="en-US" dirty="0"/>
          </a:p>
        </p:txBody>
      </p:sp>
      <p:sp>
        <p:nvSpPr>
          <p:cNvPr id="4" name="Rectangle 3"/>
          <p:cNvSpPr>
            <a:spLocks noChangeArrowheads="1"/>
          </p:cNvSpPr>
          <p:nvPr/>
        </p:nvSpPr>
        <p:spPr bwMode="auto">
          <a:xfrm>
            <a:off x="4495800" y="2514600"/>
            <a:ext cx="4419600" cy="3810000"/>
          </a:xfrm>
          <a:prstGeom prst="rect">
            <a:avLst/>
          </a:prstGeom>
          <a:solidFill>
            <a:schemeClr val="bg1"/>
          </a:solidFill>
          <a:ln>
            <a:noFill/>
          </a:ln>
          <a:effectLst>
            <a:outerShdw blurRad="355600" dist="23000" dir="5400000" rotWithShape="0">
              <a:srgbClr val="808080">
                <a:alpha val="53999"/>
              </a:srgbClr>
            </a:outerShdw>
          </a:effectLst>
          <a:extLst/>
        </p:spPr>
        <p:txBody>
          <a:bodyPr anchor="ctr"/>
          <a:lstStyle/>
          <a:p>
            <a:pPr algn="ctr">
              <a:defRPr/>
            </a:pPr>
            <a:endParaRPr lang="en-US" sz="1800" dirty="0">
              <a:solidFill>
                <a:schemeClr val="lt1"/>
              </a:solidFill>
              <a:latin typeface="+mn-lt"/>
              <a:ea typeface="+mn-ea"/>
            </a:endParaRPr>
          </a:p>
        </p:txBody>
      </p:sp>
      <p:pic>
        <p:nvPicPr>
          <p:cNvPr id="5" name="Picture 2"/>
          <p:cNvPicPr>
            <a:picLocks noChangeAspect="1" noChangeArrowheads="1"/>
          </p:cNvPicPr>
          <p:nvPr/>
        </p:nvPicPr>
        <p:blipFill>
          <a:blip r:embed="rId2" cstate="print"/>
          <a:srcRect/>
          <a:stretch>
            <a:fillRect/>
          </a:stretch>
        </p:blipFill>
        <p:spPr bwMode="auto">
          <a:xfrm>
            <a:off x="4724400" y="3048000"/>
            <a:ext cx="3992562" cy="2565400"/>
          </a:xfrm>
          <a:prstGeom prst="rect">
            <a:avLst/>
          </a:prstGeom>
          <a:noFill/>
          <a:ln w="9525">
            <a:noFill/>
            <a:miter lim="800000"/>
            <a:headEnd/>
            <a:tailEnd/>
          </a:ln>
        </p:spPr>
      </p:pic>
      <p:sp>
        <p:nvSpPr>
          <p:cNvPr id="6" name="TextBox 9"/>
          <p:cNvSpPr txBox="1">
            <a:spLocks noChangeArrowheads="1"/>
          </p:cNvSpPr>
          <p:nvPr/>
        </p:nvSpPr>
        <p:spPr bwMode="auto">
          <a:xfrm>
            <a:off x="5029200" y="5867400"/>
            <a:ext cx="3624262" cy="274638"/>
          </a:xfrm>
          <a:prstGeom prst="rect">
            <a:avLst/>
          </a:prstGeom>
          <a:noFill/>
          <a:ln w="9525">
            <a:noFill/>
            <a:miter lim="800000"/>
            <a:headEnd/>
            <a:tailEnd/>
          </a:ln>
        </p:spPr>
        <p:txBody>
          <a:bodyPr>
            <a:spAutoFit/>
          </a:bodyPr>
          <a:lstStyle/>
          <a:p>
            <a:pPr algn="ctr"/>
            <a:r>
              <a:rPr lang="en-US" sz="1200" dirty="0"/>
              <a:t>Evans et. al CHEST 2010</a:t>
            </a:r>
          </a:p>
        </p:txBody>
      </p:sp>
      <p:sp>
        <p:nvSpPr>
          <p:cNvPr id="7" name="TextBox 11"/>
          <p:cNvSpPr txBox="1">
            <a:spLocks noChangeArrowheads="1"/>
          </p:cNvSpPr>
          <p:nvPr/>
        </p:nvSpPr>
        <p:spPr bwMode="auto">
          <a:xfrm>
            <a:off x="5105400" y="2667000"/>
            <a:ext cx="3624263" cy="307975"/>
          </a:xfrm>
          <a:prstGeom prst="rect">
            <a:avLst/>
          </a:prstGeom>
          <a:noFill/>
          <a:ln w="9525">
            <a:noFill/>
            <a:miter lim="800000"/>
            <a:headEnd/>
            <a:tailEnd/>
          </a:ln>
        </p:spPr>
        <p:txBody>
          <a:bodyPr>
            <a:spAutoFit/>
          </a:bodyPr>
          <a:lstStyle/>
          <a:p>
            <a:pPr algn="ctr"/>
            <a:r>
              <a:rPr lang="en-US" sz="1400" dirty="0">
                <a:solidFill>
                  <a:srgbClr val="597B7B"/>
                </a:solidFill>
              </a:rPr>
              <a:t>Symptomatic DVT Rates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Tools for PICC Insertion &amp; </a:t>
            </a:r>
            <a:br>
              <a:rPr lang="en-US" dirty="0" smtClean="0"/>
            </a:br>
            <a:r>
              <a:rPr lang="en-US" dirty="0" smtClean="0"/>
              <a:t>Vessel Wall Injury</a:t>
            </a:r>
            <a:r>
              <a:rPr lang="en-US" sz="4800" baseline="30000" dirty="0" smtClean="0">
                <a:ea typeface="ＭＳ Ｐゴシック" pitchFamily="34" charset="-128"/>
              </a:rPr>
              <a:t>18,19</a:t>
            </a:r>
            <a:endParaRPr lang="en-US" dirty="0"/>
          </a:p>
        </p:txBody>
      </p:sp>
      <p:sp>
        <p:nvSpPr>
          <p:cNvPr id="3" name="Content Placeholder 2"/>
          <p:cNvSpPr>
            <a:spLocks noGrp="1"/>
          </p:cNvSpPr>
          <p:nvPr>
            <p:ph idx="1"/>
          </p:nvPr>
        </p:nvSpPr>
        <p:spPr>
          <a:xfrm>
            <a:off x="228600" y="1676400"/>
            <a:ext cx="8382000" cy="4625609"/>
          </a:xfrm>
        </p:spPr>
        <p:txBody>
          <a:bodyPr>
            <a:normAutofit/>
          </a:bodyPr>
          <a:lstStyle/>
          <a:p>
            <a:pPr algn="ctr">
              <a:buNone/>
            </a:pPr>
            <a:r>
              <a:rPr lang="en-US" sz="2400" dirty="0" smtClean="0"/>
              <a:t>The “tools” for PICC insertion can be a part of the ‘issue’</a:t>
            </a:r>
            <a:endParaRPr lang="en-US" sz="2400" dirty="0"/>
          </a:p>
        </p:txBody>
      </p:sp>
      <p:pic>
        <p:nvPicPr>
          <p:cNvPr id="4" name="Picture 1" descr="C:\Users\Tom Vesely\Desktop\a12fig09.jpg"/>
          <p:cNvPicPr>
            <a:picLocks noChangeAspect="1" noChangeArrowheads="1"/>
          </p:cNvPicPr>
          <p:nvPr/>
        </p:nvPicPr>
        <p:blipFill>
          <a:blip r:embed="rId2" cstate="print"/>
          <a:srcRect l="35597" t="23328" r="10555" b="26784"/>
          <a:stretch>
            <a:fillRect/>
          </a:stretch>
        </p:blipFill>
        <p:spPr bwMode="auto">
          <a:xfrm>
            <a:off x="533400" y="2514600"/>
            <a:ext cx="3962400" cy="3567113"/>
          </a:xfrm>
          <a:prstGeom prst="rect">
            <a:avLst/>
          </a:prstGeom>
          <a:noFill/>
          <a:ln w="12700">
            <a:solidFill>
              <a:srgbClr val="58595B"/>
            </a:solidFill>
            <a:miter lim="800000"/>
            <a:headEnd/>
            <a:tailEnd/>
          </a:ln>
        </p:spPr>
      </p:pic>
      <p:pic>
        <p:nvPicPr>
          <p:cNvPr id="5" name="Picture 2" descr="C:\Users\Tom Vesely\Desktop\images.jpg"/>
          <p:cNvPicPr>
            <a:picLocks noChangeAspect="1" noChangeArrowheads="1"/>
          </p:cNvPicPr>
          <p:nvPr/>
        </p:nvPicPr>
        <p:blipFill>
          <a:blip r:embed="rId3" cstate="print"/>
          <a:srcRect l="2043" t="4037" r="11029" b="6281"/>
          <a:stretch>
            <a:fillRect/>
          </a:stretch>
        </p:blipFill>
        <p:spPr bwMode="auto">
          <a:xfrm>
            <a:off x="4876800" y="2514600"/>
            <a:ext cx="3803650" cy="3571875"/>
          </a:xfrm>
          <a:prstGeom prst="rect">
            <a:avLst/>
          </a:prstGeom>
          <a:noFill/>
          <a:ln w="12700">
            <a:solidFill>
              <a:srgbClr val="58595B"/>
            </a:solid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609600" y="274638"/>
            <a:ext cx="8229600" cy="868362"/>
          </a:xfrm>
        </p:spPr>
        <p:txBody>
          <a:bodyPr>
            <a:normAutofit/>
          </a:bodyPr>
          <a:lstStyle/>
          <a:p>
            <a:pPr eaLnBrk="1" hangingPunct="1"/>
            <a:r>
              <a:rPr lang="en-US" sz="4400" dirty="0" smtClean="0">
                <a:ea typeface="ＭＳ Ｐゴシック" pitchFamily="34" charset="-128"/>
              </a:rPr>
              <a:t>Stenosis in Vessel</a:t>
            </a:r>
          </a:p>
        </p:txBody>
      </p:sp>
      <p:sp>
        <p:nvSpPr>
          <p:cNvPr id="35843" name="Rectangle 5"/>
          <p:cNvSpPr>
            <a:spLocks noGrp="1" noChangeArrowheads="1"/>
          </p:cNvSpPr>
          <p:nvPr>
            <p:ph type="body" idx="1"/>
          </p:nvPr>
        </p:nvSpPr>
        <p:spPr>
          <a:xfrm>
            <a:off x="457200" y="5943600"/>
            <a:ext cx="8229600" cy="411163"/>
          </a:xfrm>
        </p:spPr>
        <p:txBody>
          <a:bodyPr>
            <a:normAutofit lnSpcReduction="10000"/>
          </a:bodyPr>
          <a:lstStyle/>
          <a:p>
            <a:pPr algn="ctr" eaLnBrk="1" hangingPunct="1">
              <a:lnSpc>
                <a:spcPct val="90000"/>
              </a:lnSpc>
              <a:spcBef>
                <a:spcPct val="0"/>
              </a:spcBef>
              <a:buClrTx/>
              <a:buFontTx/>
              <a:buNone/>
            </a:pPr>
            <a:r>
              <a:rPr lang="en-US" sz="2000" dirty="0" smtClean="0">
                <a:ea typeface="ＭＳ Ｐゴシック" pitchFamily="34" charset="-128"/>
                <a:cs typeface="Arial" pitchFamily="34" charset="0"/>
              </a:rPr>
              <a:t>Stenosis and thrombosis of cephalic vein due to PICC</a:t>
            </a:r>
          </a:p>
          <a:p>
            <a:pPr eaLnBrk="1" hangingPunct="1">
              <a:lnSpc>
                <a:spcPct val="90000"/>
              </a:lnSpc>
            </a:pPr>
            <a:endParaRPr lang="en-US" sz="2000" dirty="0" smtClean="0">
              <a:ea typeface="ＭＳ Ｐゴシック" pitchFamily="34" charset="-128"/>
            </a:endParaRPr>
          </a:p>
        </p:txBody>
      </p:sp>
      <p:pic>
        <p:nvPicPr>
          <p:cNvPr id="35844" name="Picture 9" descr="C:\Users\grimpeur\Desktop\Picture2.jpg"/>
          <p:cNvPicPr>
            <a:picLocks noChangeAspect="1" noChangeArrowheads="1"/>
          </p:cNvPicPr>
          <p:nvPr/>
        </p:nvPicPr>
        <p:blipFill>
          <a:blip r:embed="rId3" cstate="print"/>
          <a:srcRect/>
          <a:stretch>
            <a:fillRect/>
          </a:stretch>
        </p:blipFill>
        <p:spPr bwMode="auto">
          <a:xfrm>
            <a:off x="228600" y="1524000"/>
            <a:ext cx="8686800" cy="4495800"/>
          </a:xfrm>
          <a:prstGeom prst="rect">
            <a:avLst/>
          </a:prstGeom>
          <a:noFill/>
          <a:ln w="12700">
            <a:solidFill>
              <a:srgbClr val="58595B"/>
            </a:solidFill>
            <a:miter lim="800000"/>
            <a:headEnd/>
            <a:tailEnd/>
          </a:ln>
        </p:spPr>
      </p:pic>
      <p:sp>
        <p:nvSpPr>
          <p:cNvPr id="29703" name="Line 7"/>
          <p:cNvSpPr>
            <a:spLocks noChangeShapeType="1"/>
          </p:cNvSpPr>
          <p:nvPr/>
        </p:nvSpPr>
        <p:spPr bwMode="auto">
          <a:xfrm>
            <a:off x="5181600" y="1905000"/>
            <a:ext cx="0" cy="914400"/>
          </a:xfrm>
          <a:prstGeom prst="line">
            <a:avLst/>
          </a:prstGeom>
          <a:noFill/>
          <a:ln w="76200">
            <a:solidFill>
              <a:srgbClr val="FFFF00"/>
            </a:solidFill>
            <a:round/>
            <a:headEnd/>
            <a:tailEnd type="triangle" w="med" len="med"/>
          </a:ln>
          <a:effectLst>
            <a:outerShdw blurRad="63500" dist="38099" dir="2700000" algn="ctr" rotWithShape="0">
              <a:schemeClr val="bg2">
                <a:alpha val="74997"/>
              </a:schemeClr>
            </a:outerShdw>
          </a:effectLst>
          <a:extLst/>
        </p:spPr>
        <p:txBody>
          <a:bodyPr wrap="none" anchor="ctr"/>
          <a:lstStyle/>
          <a:p>
            <a:pPr>
              <a:defRPr/>
            </a:pPr>
            <a:endParaRPr lang="en-US" sz="1800" dirty="0">
              <a:latin typeface="Arial" charset="0"/>
              <a:ea typeface="ＭＳ Ｐゴシック" charset="0"/>
              <a:cs typeface="ＭＳ Ｐゴシック" charset="0"/>
            </a:endParaRPr>
          </a:p>
        </p:txBody>
      </p:sp>
      <p:sp>
        <p:nvSpPr>
          <p:cNvPr id="29704" name="Line 8"/>
          <p:cNvSpPr>
            <a:spLocks noChangeShapeType="1"/>
          </p:cNvSpPr>
          <p:nvPr/>
        </p:nvSpPr>
        <p:spPr bwMode="auto">
          <a:xfrm>
            <a:off x="4191000" y="1676400"/>
            <a:ext cx="0" cy="990600"/>
          </a:xfrm>
          <a:prstGeom prst="line">
            <a:avLst/>
          </a:prstGeom>
          <a:noFill/>
          <a:ln w="76200">
            <a:solidFill>
              <a:srgbClr val="FFFF00"/>
            </a:solidFill>
            <a:round/>
            <a:headEnd/>
            <a:tailEnd type="triangle" w="med" len="med"/>
          </a:ln>
          <a:effectLst>
            <a:outerShdw blurRad="63500" dist="38099" dir="2700000" algn="ctr" rotWithShape="0">
              <a:schemeClr val="bg2">
                <a:alpha val="74997"/>
              </a:schemeClr>
            </a:outerShdw>
          </a:effectLst>
          <a:extLst/>
        </p:spPr>
        <p:txBody>
          <a:bodyPr wrap="none" anchor="ctr"/>
          <a:lstStyle/>
          <a:p>
            <a:pPr>
              <a:defRPr/>
            </a:pPr>
            <a:endParaRPr lang="en-US" sz="1800" dirty="0">
              <a:latin typeface="Arial" charset="0"/>
              <a:ea typeface="ＭＳ Ｐゴシック" charset="0"/>
              <a:cs typeface="ＭＳ Ｐゴシック" charset="0"/>
            </a:endParaRPr>
          </a:p>
        </p:txBody>
      </p:sp>
      <p:sp>
        <p:nvSpPr>
          <p:cNvPr id="35847" name="Text Box 9"/>
          <p:cNvSpPr txBox="1">
            <a:spLocks noChangeArrowheads="1"/>
          </p:cNvSpPr>
          <p:nvPr/>
        </p:nvSpPr>
        <p:spPr bwMode="auto">
          <a:xfrm>
            <a:off x="371475" y="6308725"/>
            <a:ext cx="4205288" cy="244475"/>
          </a:xfrm>
          <a:prstGeom prst="rect">
            <a:avLst/>
          </a:prstGeom>
          <a:noFill/>
          <a:ln w="9525">
            <a:noFill/>
            <a:miter lim="800000"/>
            <a:headEnd/>
            <a:tailEnd/>
          </a:ln>
        </p:spPr>
        <p:txBody>
          <a:bodyPr>
            <a:spAutoFit/>
          </a:bodyPr>
          <a:lstStyle/>
          <a:p>
            <a:pPr eaLnBrk="0" hangingPunct="0"/>
            <a:r>
              <a:rPr lang="en-US" sz="1000" b="0" dirty="0">
                <a:solidFill>
                  <a:srgbClr val="58595B"/>
                </a:solidFill>
              </a:rPr>
              <a:t>Slide-courtesy of Tom Vesely, MD</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Stasis a Risk for VT?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Understanding Stasis and Poiseuille’s Law – Mathematical equation related to fluid flow and hemodynamics (blood flow)</a:t>
            </a:r>
          </a:p>
          <a:p>
            <a:pPr lvl="1"/>
            <a:r>
              <a:rPr lang="en-US" dirty="0" smtClean="0">
                <a:solidFill>
                  <a:schemeClr val="tx1">
                    <a:lumMod val="95000"/>
                    <a:lumOff val="5000"/>
                  </a:schemeClr>
                </a:solidFill>
              </a:rPr>
              <a:t>Fluid movement within a tube – movement near the edge moves slowly due to friction</a:t>
            </a:r>
          </a:p>
          <a:p>
            <a:pPr lvl="1"/>
            <a:r>
              <a:rPr lang="en-US" dirty="0" smtClean="0">
                <a:solidFill>
                  <a:schemeClr val="tx1">
                    <a:lumMod val="95000"/>
                    <a:lumOff val="5000"/>
                  </a:schemeClr>
                </a:solidFill>
              </a:rPr>
              <a:t>Fluid movement near center of the tube (vessel) moves more quickly</a:t>
            </a:r>
          </a:p>
          <a:p>
            <a:pPr lvl="1"/>
            <a:r>
              <a:rPr lang="en-US" dirty="0" smtClean="0">
                <a:solidFill>
                  <a:schemeClr val="tx1">
                    <a:lumMod val="95000"/>
                    <a:lumOff val="5000"/>
                  </a:schemeClr>
                </a:solidFill>
              </a:rPr>
              <a:t>A CVC displaces some of the faster-moving blood AND creates turbulence</a:t>
            </a:r>
          </a:p>
          <a:p>
            <a:pPr lvl="1"/>
            <a:r>
              <a:rPr lang="en-US" dirty="0" smtClean="0">
                <a:solidFill>
                  <a:schemeClr val="tx1">
                    <a:lumMod val="95000"/>
                    <a:lumOff val="5000"/>
                  </a:schemeClr>
                </a:solidFill>
              </a:rPr>
              <a:t>A CVC also provides additional friction due to its own surface</a:t>
            </a:r>
          </a:p>
          <a:p>
            <a:pPr lvl="1"/>
            <a:r>
              <a:rPr lang="en-US" b="1" dirty="0" smtClean="0"/>
              <a:t>Overall flow is reduced and a level of stasis results</a:t>
            </a:r>
            <a:endParaRPr lang="en-US"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ncrypted-tbn3.gstatic.com/images?q=tbn:ANd9GcRASQ9PT80Gg64nM80-H53soGctfc8zxoCPYm_jyCs8Utv4Isb8">
            <a:hlinkClick r:id="rId2"/>
          </p:cNvPr>
          <p:cNvPicPr>
            <a:picLocks noChangeAspect="1" noChangeArrowheads="1"/>
          </p:cNvPicPr>
          <p:nvPr/>
        </p:nvPicPr>
        <p:blipFill>
          <a:blip r:embed="rId3" cstate="print"/>
          <a:srcRect/>
          <a:stretch>
            <a:fillRect/>
          </a:stretch>
        </p:blipFill>
        <p:spPr bwMode="auto">
          <a:xfrm>
            <a:off x="4572000" y="228600"/>
            <a:ext cx="4114800" cy="6309361"/>
          </a:xfrm>
          <a:prstGeom prst="rect">
            <a:avLst/>
          </a:prstGeom>
          <a:noFill/>
        </p:spPr>
      </p:pic>
      <p:sp>
        <p:nvSpPr>
          <p:cNvPr id="5" name="TextBox 4"/>
          <p:cNvSpPr txBox="1"/>
          <p:nvPr/>
        </p:nvSpPr>
        <p:spPr>
          <a:xfrm>
            <a:off x="228600" y="1981200"/>
            <a:ext cx="4343400" cy="523220"/>
          </a:xfrm>
          <a:prstGeom prst="rect">
            <a:avLst/>
          </a:prstGeom>
          <a:noFill/>
        </p:spPr>
        <p:txBody>
          <a:bodyPr wrap="square" rtlCol="0">
            <a:spAutoFit/>
          </a:bodyPr>
          <a:lstStyle/>
          <a:p>
            <a:r>
              <a:rPr lang="en-US" sz="2800" b="1" dirty="0" smtClean="0"/>
              <a:t>Similar to how a river flows</a:t>
            </a:r>
            <a:endParaRPr lang="en-US" sz="28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are Devices Related to Venous Stasis?</a:t>
            </a:r>
            <a:r>
              <a:rPr lang="en-US" sz="4400" baseline="30000" dirty="0" smtClean="0">
                <a:ea typeface="ＭＳ Ｐゴシック" pitchFamily="34" charset="-128"/>
              </a:rPr>
              <a:t> 20</a:t>
            </a:r>
            <a:endParaRPr lang="en-US" dirty="0"/>
          </a:p>
        </p:txBody>
      </p:sp>
      <p:sp>
        <p:nvSpPr>
          <p:cNvPr id="3" name="Content Placeholder 2"/>
          <p:cNvSpPr>
            <a:spLocks noGrp="1"/>
          </p:cNvSpPr>
          <p:nvPr>
            <p:ph idx="1"/>
          </p:nvPr>
        </p:nvSpPr>
        <p:spPr/>
        <p:txBody>
          <a:bodyPr/>
          <a:lstStyle/>
          <a:p>
            <a:r>
              <a:rPr lang="en-US" dirty="0" smtClean="0"/>
              <a:t>PICC French size may contribute to venous stasis</a:t>
            </a:r>
          </a:p>
          <a:p>
            <a:r>
              <a:rPr lang="en-US" dirty="0" smtClean="0"/>
              <a:t>Smaller devices in larger vessels are less likely to cause venous stasis</a:t>
            </a:r>
            <a:endParaRPr lang="en-US" dirty="0"/>
          </a:p>
        </p:txBody>
      </p:sp>
      <p:pic>
        <p:nvPicPr>
          <p:cNvPr id="4" name="Picture 1" descr="Related_to_Venous_table.eps"/>
          <p:cNvPicPr>
            <a:picLocks noChangeAspect="1"/>
          </p:cNvPicPr>
          <p:nvPr/>
        </p:nvPicPr>
        <p:blipFill>
          <a:blip r:embed="rId2" cstate="print"/>
          <a:srcRect/>
          <a:stretch>
            <a:fillRect/>
          </a:stretch>
        </p:blipFill>
        <p:spPr bwMode="auto">
          <a:xfrm>
            <a:off x="762000" y="4343400"/>
            <a:ext cx="77470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PICC Related Thrombosis</a:t>
            </a:r>
            <a:r>
              <a:rPr lang="en-US" sz="4800" baseline="30000" dirty="0" smtClean="0">
                <a:ea typeface="ＭＳ Ｐゴシック" pitchFamily="34" charset="-128"/>
              </a:rPr>
              <a:t> 20</a:t>
            </a:r>
            <a:endParaRPr lang="en-US" dirty="0"/>
          </a:p>
        </p:txBody>
      </p:sp>
      <p:graphicFrame>
        <p:nvGraphicFramePr>
          <p:cNvPr id="4" name="Group 70"/>
          <p:cNvGraphicFramePr>
            <a:graphicFrameLocks noGrp="1"/>
          </p:cNvGraphicFramePr>
          <p:nvPr>
            <p:extLst>
              <p:ext uri="{D42A27DB-BD31-4B8C-83A1-F6EECF244321}">
                <p14:modId xmlns:p14="http://schemas.microsoft.com/office/powerpoint/2010/main" val="4281932471"/>
              </p:ext>
            </p:extLst>
          </p:nvPr>
        </p:nvGraphicFramePr>
        <p:xfrm>
          <a:off x="838200" y="1752600"/>
          <a:ext cx="7467600" cy="4648201"/>
        </p:xfrm>
        <a:graphic>
          <a:graphicData uri="http://schemas.openxmlformats.org/drawingml/2006/table">
            <a:tbl>
              <a:tblPr/>
              <a:tblGrid>
                <a:gridCol w="1554163"/>
                <a:gridCol w="1554162"/>
                <a:gridCol w="1555750"/>
                <a:gridCol w="1554163"/>
                <a:gridCol w="1249362"/>
              </a:tblGrid>
              <a:tr h="466725">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1400" b="1" i="0" u="none" strike="noStrike" cap="none" normalizeH="0" baseline="0" dirty="0">
                          <a:ln>
                            <a:noFill/>
                          </a:ln>
                          <a:solidFill>
                            <a:srgbClr val="19468D"/>
                          </a:solidFill>
                          <a:effectLst/>
                          <a:latin typeface="Arial" charset="0"/>
                          <a:ea typeface="ＭＳ Ｐゴシック" charset="0"/>
                          <a:cs typeface="ＭＳ Ｐゴシック" charset="0"/>
                        </a:rPr>
                        <a:t>Study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7EAFB">
                        <a:alpha val="49804"/>
                      </a:srgbClr>
                    </a:solidFill>
                  </a:tcPr>
                </a:tc>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1400" b="1" i="0" u="none" strike="noStrike" cap="none" normalizeH="0" baseline="0" dirty="0">
                          <a:ln>
                            <a:noFill/>
                          </a:ln>
                          <a:solidFill>
                            <a:srgbClr val="19468D"/>
                          </a:solidFill>
                          <a:effectLst/>
                          <a:latin typeface="Arial" charset="0"/>
                          <a:ea typeface="ＭＳ Ｐゴシック" charset="0"/>
                          <a:cs typeface="ＭＳ Ｐゴシック" charset="0"/>
                        </a:rPr>
                        <a:t>Type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7EAFB">
                        <a:alpha val="49804"/>
                      </a:srgbClr>
                    </a:solidFill>
                  </a:tcPr>
                </a:tc>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endParaRPr kumimoji="0" lang="en-US" sz="1400" b="1" i="0" u="none" strike="noStrike" cap="none" normalizeH="0" baseline="0" dirty="0">
                        <a:ln>
                          <a:noFill/>
                        </a:ln>
                        <a:solidFill>
                          <a:srgbClr val="19468D"/>
                        </a:solidFill>
                        <a:effectLst/>
                        <a:latin typeface="Arial"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7EAFB">
                        <a:alpha val="49804"/>
                      </a:srgbClr>
                    </a:solidFill>
                  </a:tcPr>
                </a:tc>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1400" b="1" i="0" u="none" strike="noStrike" cap="none" normalizeH="0" baseline="0" dirty="0">
                          <a:ln>
                            <a:noFill/>
                          </a:ln>
                          <a:solidFill>
                            <a:srgbClr val="19468D"/>
                          </a:solidFill>
                          <a:effectLst/>
                          <a:latin typeface="Arial" charset="0"/>
                          <a:ea typeface="ＭＳ Ｐゴシック" charset="0"/>
                          <a:cs typeface="ＭＳ Ｐゴシック" charset="0"/>
                        </a:rPr>
                        <a:t>Detection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7EAFB">
                        <a:alpha val="49804"/>
                      </a:srgbClr>
                    </a:solidFill>
                  </a:tcPr>
                </a:tc>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1400" b="1" i="0" u="none" strike="noStrike" cap="none" normalizeH="0" baseline="0" dirty="0">
                          <a:ln>
                            <a:noFill/>
                          </a:ln>
                          <a:solidFill>
                            <a:srgbClr val="19468D"/>
                          </a:solidFill>
                          <a:effectLst/>
                          <a:latin typeface="Arial" charset="0"/>
                          <a:ea typeface="ＭＳ Ｐゴシック" charset="0"/>
                          <a:cs typeface="ＭＳ Ｐゴシック" charset="0"/>
                        </a:rPr>
                        <a:t>Thrombosis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7EAFB">
                        <a:alpha val="49804"/>
                      </a:srgbClr>
                    </a:solid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Prospective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Clinical with US Confirmation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Grove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Retrospective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Presumed</a:t>
                      </a:r>
                      <a:b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b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Ultrasound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r h="534988">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Chemaly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Retrospective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Presumed</a:t>
                      </a:r>
                      <a:b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b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US or </a:t>
                      </a:r>
                      <a:b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b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Venogram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King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Retrospective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Clinical with US Confirmation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r h="577850">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Cowl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Prospective</a:t>
                      </a:r>
                    </a:p>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(PICC vs. SC)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Clinical with US Confirmation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Gonsalves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Retrospective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Asymptomatic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US Central </a:t>
                      </a:r>
                      <a:b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b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Veins Only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r h="468313">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Abdullah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Prospective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Asymptomatic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Venogram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38.5%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r h="4667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Allen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Retrospective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Asymptomatic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Venogram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0" i="0" u="none" strike="noStrike" cap="none" normalizeH="0" baseline="0" dirty="0">
                          <a:ln>
                            <a:noFill/>
                          </a:ln>
                          <a:solidFill>
                            <a:srgbClr val="58595B"/>
                          </a:solidFill>
                          <a:effectLst/>
                          <a:latin typeface="Arial" charset="0"/>
                          <a:ea typeface="ＭＳ Ｐゴシック" charset="0"/>
                          <a:cs typeface="ＭＳ Ｐゴシック" charset="0"/>
                        </a:rPr>
                        <a:t>23.3%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4FD">
                        <a:alpha val="50195"/>
                      </a:srgbClr>
                    </a:solid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Significance of </a:t>
            </a:r>
            <a:br>
              <a:rPr lang="en-US" dirty="0" smtClean="0"/>
            </a:br>
            <a:r>
              <a:rPr lang="en-US" dirty="0" smtClean="0"/>
              <a:t>PICC-Related DVT</a:t>
            </a:r>
            <a:r>
              <a:rPr lang="en-US" sz="4400" baseline="30000" dirty="0" smtClean="0">
                <a:ea typeface="ＭＳ Ｐゴシック" pitchFamily="34" charset="-128"/>
              </a:rPr>
              <a:t> 19</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Fletcher, J., et al., </a:t>
            </a:r>
            <a:r>
              <a:rPr lang="en-US" i="1" dirty="0" smtClean="0"/>
              <a:t>Neurocritical Care</a:t>
            </a:r>
            <a:r>
              <a:rPr lang="en-US" dirty="0" smtClean="0"/>
              <a:t>, 2011</a:t>
            </a:r>
          </a:p>
          <a:p>
            <a:r>
              <a:rPr lang="en-US" dirty="0" smtClean="0">
                <a:solidFill>
                  <a:schemeClr val="bg1">
                    <a:lumMod val="50000"/>
                  </a:schemeClr>
                </a:solidFill>
              </a:rPr>
              <a:t>Study aims to determine the clinical significance of PICC-Related DVT in critically ill patients</a:t>
            </a:r>
          </a:p>
          <a:p>
            <a:r>
              <a:rPr lang="en-US" dirty="0" smtClean="0">
                <a:solidFill>
                  <a:schemeClr val="bg1">
                    <a:lumMod val="50000"/>
                  </a:schemeClr>
                </a:solidFill>
              </a:rPr>
              <a:t>Retrospective study</a:t>
            </a:r>
          </a:p>
          <a:p>
            <a:pPr lvl="1"/>
            <a:r>
              <a:rPr lang="en-US" dirty="0" smtClean="0">
                <a:solidFill>
                  <a:schemeClr val="bg1">
                    <a:lumMod val="50000"/>
                  </a:schemeClr>
                </a:solidFill>
              </a:rPr>
              <a:t>479 had PICCs placed over course of 2-year review</a:t>
            </a:r>
          </a:p>
          <a:p>
            <a:pPr lvl="1"/>
            <a:r>
              <a:rPr lang="en-US" dirty="0" smtClean="0">
                <a:solidFill>
                  <a:schemeClr val="bg1">
                    <a:lumMod val="50000"/>
                  </a:schemeClr>
                </a:solidFill>
              </a:rPr>
              <a:t>39 patients developed symptomatic PICC-related DVT (8.1%)</a:t>
            </a:r>
          </a:p>
          <a:p>
            <a:pPr lvl="1"/>
            <a:r>
              <a:rPr lang="en-US" dirty="0" smtClean="0">
                <a:solidFill>
                  <a:schemeClr val="bg1">
                    <a:lumMod val="50000"/>
                  </a:schemeClr>
                </a:solidFill>
              </a:rPr>
              <a:t>Size and location of device was not associated with thrombosis development</a:t>
            </a:r>
          </a:p>
          <a:p>
            <a:r>
              <a:rPr lang="en-US" dirty="0" smtClean="0">
                <a:solidFill>
                  <a:schemeClr val="bg1">
                    <a:lumMod val="50000"/>
                  </a:schemeClr>
                </a:solidFill>
              </a:rPr>
              <a:t>Pulmonary embolus attributed to PICC-related DVT (1.3%)</a:t>
            </a:r>
          </a:p>
          <a:p>
            <a:r>
              <a:rPr lang="en-US" dirty="0" smtClean="0">
                <a:solidFill>
                  <a:schemeClr val="bg1">
                    <a:lumMod val="50000"/>
                  </a:schemeClr>
                </a:solidFill>
              </a:rPr>
              <a:t>Authors recommend prospective studies comparing PICCs and CVCs in critically ill patients</a:t>
            </a:r>
            <a:endParaRPr lang="en-US"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2"/>
          <p:cNvSpPr>
            <a:spLocks noChangeArrowheads="1"/>
          </p:cNvSpPr>
          <p:nvPr/>
        </p:nvSpPr>
        <p:spPr bwMode="auto">
          <a:xfrm>
            <a:off x="2971800" y="1219200"/>
            <a:ext cx="2971800" cy="2209800"/>
          </a:xfrm>
          <a:prstGeom prst="rect">
            <a:avLst/>
          </a:prstGeom>
          <a:solidFill>
            <a:schemeClr val="bg1"/>
          </a:solidFill>
          <a:ln w="12700">
            <a:solidFill>
              <a:srgbClr val="58595B"/>
            </a:solidFill>
            <a:miter lim="800000"/>
            <a:headEnd/>
            <a:tailEnd/>
          </a:ln>
          <a:effectLst>
            <a:outerShdw blurRad="63500" dist="107763" dir="2700000" algn="ctr" rotWithShape="0">
              <a:srgbClr val="000000">
                <a:alpha val="50000"/>
              </a:srgbClr>
            </a:outerShdw>
          </a:effectLst>
        </p:spPr>
        <p:txBody>
          <a:bodyPr anchor="ctr"/>
          <a:lstStyle/>
          <a:p>
            <a:pPr algn="ctr">
              <a:defRPr/>
            </a:pPr>
            <a:endParaRPr lang="en-US" sz="1800" b="0" dirty="0">
              <a:latin typeface="Arial" pitchFamily="-111" charset="0"/>
              <a:ea typeface="Arial" pitchFamily="-111" charset="0"/>
              <a:cs typeface="Arial" pitchFamily="-111" charset="0"/>
            </a:endParaRPr>
          </a:p>
        </p:txBody>
      </p:sp>
      <p:sp>
        <p:nvSpPr>
          <p:cNvPr id="46083" name="Rectangle 8"/>
          <p:cNvSpPr>
            <a:spLocks noChangeArrowheads="1"/>
          </p:cNvSpPr>
          <p:nvPr/>
        </p:nvSpPr>
        <p:spPr bwMode="auto">
          <a:xfrm>
            <a:off x="685800" y="3581400"/>
            <a:ext cx="7924800" cy="2786063"/>
          </a:xfrm>
          <a:prstGeom prst="rect">
            <a:avLst/>
          </a:prstGeom>
          <a:noFill/>
          <a:ln w="9525">
            <a:noFill/>
            <a:miter lim="800000"/>
            <a:headEnd/>
            <a:tailEnd/>
          </a:ln>
        </p:spPr>
        <p:txBody>
          <a:bodyPr>
            <a:spAutoFit/>
          </a:bodyPr>
          <a:lstStyle/>
          <a:p>
            <a:pPr>
              <a:spcAft>
                <a:spcPts val="600"/>
              </a:spcAft>
            </a:pPr>
            <a:r>
              <a:rPr lang="en-US" sz="2200" b="0" dirty="0">
                <a:solidFill>
                  <a:srgbClr val="58595B"/>
                </a:solidFill>
                <a:cs typeface="Arial" pitchFamily="34" charset="0"/>
              </a:rPr>
              <a:t>1.1.3.   For patients with acute DVT, we recommend initial treatment with low molecular weight heparin, unfractionated heparin, or fondaparinux for at least 5 days and until the INR is &gt; 2.0 for 24 h.</a:t>
            </a:r>
          </a:p>
          <a:p>
            <a:pPr>
              <a:lnSpc>
                <a:spcPct val="50000"/>
              </a:lnSpc>
              <a:spcAft>
                <a:spcPts val="600"/>
              </a:spcAft>
            </a:pPr>
            <a:endParaRPr lang="en-US" sz="2200" b="0" dirty="0">
              <a:solidFill>
                <a:srgbClr val="58595B"/>
              </a:solidFill>
              <a:cs typeface="Arial" pitchFamily="34" charset="0"/>
            </a:endParaRPr>
          </a:p>
          <a:p>
            <a:pPr>
              <a:spcAft>
                <a:spcPts val="600"/>
              </a:spcAft>
            </a:pPr>
            <a:r>
              <a:rPr lang="en-US" sz="2200" b="0" dirty="0">
                <a:solidFill>
                  <a:srgbClr val="58595B"/>
                </a:solidFill>
                <a:cs typeface="Arial" pitchFamily="34" charset="0"/>
              </a:rPr>
              <a:t>1.1.4.   In patients with acute DVT, we recommend initiation of Coumadin together with LMWH, UFH, or fondaparinux on the first treatment day.</a:t>
            </a:r>
          </a:p>
        </p:txBody>
      </p:sp>
      <p:pic>
        <p:nvPicPr>
          <p:cNvPr id="46084" name="Picture 6" descr="C:\Users\grimpeur\Desktop\9-19-2010 7-40-09 AM.png"/>
          <p:cNvPicPr>
            <a:picLocks noChangeAspect="1" noChangeArrowheads="1"/>
          </p:cNvPicPr>
          <p:nvPr/>
        </p:nvPicPr>
        <p:blipFill>
          <a:blip r:embed="rId3" cstate="print"/>
          <a:srcRect/>
          <a:stretch>
            <a:fillRect/>
          </a:stretch>
        </p:blipFill>
        <p:spPr bwMode="auto">
          <a:xfrm>
            <a:off x="3246438" y="2160588"/>
            <a:ext cx="2506662" cy="1109662"/>
          </a:xfrm>
          <a:prstGeom prst="rect">
            <a:avLst/>
          </a:prstGeom>
          <a:noFill/>
          <a:ln w="9525">
            <a:noFill/>
            <a:miter lim="800000"/>
            <a:headEnd/>
            <a:tailEnd/>
          </a:ln>
        </p:spPr>
      </p:pic>
      <p:pic>
        <p:nvPicPr>
          <p:cNvPr id="46085" name="Picture 8" descr="C:\Users\grimpeur\Desktop\9-19-2010 7-42-16 AM.png"/>
          <p:cNvPicPr>
            <a:picLocks noChangeAspect="1" noChangeArrowheads="1"/>
          </p:cNvPicPr>
          <p:nvPr/>
        </p:nvPicPr>
        <p:blipFill>
          <a:blip r:embed="rId4" cstate="print"/>
          <a:srcRect/>
          <a:stretch>
            <a:fillRect/>
          </a:stretch>
        </p:blipFill>
        <p:spPr bwMode="auto">
          <a:xfrm>
            <a:off x="3314700" y="1990725"/>
            <a:ext cx="1401763" cy="146050"/>
          </a:xfrm>
          <a:prstGeom prst="rect">
            <a:avLst/>
          </a:prstGeom>
          <a:noFill/>
          <a:ln w="9525">
            <a:noFill/>
            <a:miter lim="800000"/>
            <a:headEnd/>
            <a:tailEnd/>
          </a:ln>
        </p:spPr>
      </p:pic>
      <p:pic>
        <p:nvPicPr>
          <p:cNvPr id="46086" name="Picture 7" descr="C:\Users\grimpeur\Desktop\9-19-2010 7-41-10 AM.png"/>
          <p:cNvPicPr>
            <a:picLocks noChangeAspect="1" noChangeArrowheads="1"/>
          </p:cNvPicPr>
          <p:nvPr/>
        </p:nvPicPr>
        <p:blipFill>
          <a:blip r:embed="rId5" cstate="print"/>
          <a:srcRect/>
          <a:stretch>
            <a:fillRect/>
          </a:stretch>
        </p:blipFill>
        <p:spPr bwMode="auto">
          <a:xfrm>
            <a:off x="3162300" y="1271588"/>
            <a:ext cx="1792288" cy="647700"/>
          </a:xfrm>
          <a:prstGeom prst="rect">
            <a:avLst/>
          </a:prstGeom>
          <a:noFill/>
          <a:ln w="9525">
            <a:noFill/>
            <a:miter lim="800000"/>
            <a:headEnd/>
            <a:tailEnd/>
          </a:ln>
        </p:spPr>
      </p:pic>
      <p:sp>
        <p:nvSpPr>
          <p:cNvPr id="46087" name="Rectangle 3"/>
          <p:cNvSpPr>
            <a:spLocks noGrp="1" noChangeArrowheads="1"/>
          </p:cNvSpPr>
          <p:nvPr>
            <p:ph type="title"/>
          </p:nvPr>
        </p:nvSpPr>
        <p:spPr>
          <a:xfrm>
            <a:off x="609600" y="274638"/>
            <a:ext cx="8686800" cy="868362"/>
          </a:xfrm>
        </p:spPr>
        <p:txBody>
          <a:bodyPr>
            <a:noAutofit/>
          </a:bodyPr>
          <a:lstStyle/>
          <a:p>
            <a:pPr eaLnBrk="1" hangingPunct="1"/>
            <a:r>
              <a:rPr lang="en-US" sz="3600" dirty="0" smtClean="0">
                <a:ea typeface="ＭＳ Ｐゴシック" pitchFamily="34" charset="-128"/>
              </a:rPr>
              <a:t>Managing Catheter-Related Thrombosis – Clinical Review</a:t>
            </a:r>
            <a:r>
              <a:rPr lang="en-US" sz="3600" baseline="30000" dirty="0" smtClean="0">
                <a:ea typeface="ＭＳ Ｐゴシック" pitchFamily="34" charset="-128"/>
              </a:rPr>
              <a:t>30</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12"/>
          <p:cNvSpPr>
            <a:spLocks noChangeArrowheads="1"/>
          </p:cNvSpPr>
          <p:nvPr/>
        </p:nvSpPr>
        <p:spPr bwMode="auto">
          <a:xfrm>
            <a:off x="1066800" y="1143000"/>
            <a:ext cx="2971800" cy="2209800"/>
          </a:xfrm>
          <a:prstGeom prst="rect">
            <a:avLst/>
          </a:prstGeom>
          <a:solidFill>
            <a:schemeClr val="bg1"/>
          </a:solidFill>
          <a:ln w="12700">
            <a:solidFill>
              <a:srgbClr val="58595B"/>
            </a:solidFill>
            <a:miter lim="800000"/>
            <a:headEnd/>
            <a:tailEnd/>
          </a:ln>
          <a:effectLst>
            <a:outerShdw blurRad="63500" dist="107763" dir="2700000" algn="ctr" rotWithShape="0">
              <a:srgbClr val="000000">
                <a:alpha val="50000"/>
              </a:srgbClr>
            </a:outerShdw>
          </a:effectLst>
        </p:spPr>
        <p:txBody>
          <a:bodyPr anchor="ctr"/>
          <a:lstStyle/>
          <a:p>
            <a:pPr algn="ctr">
              <a:defRPr/>
            </a:pPr>
            <a:endParaRPr lang="en-US" sz="1800" b="0" dirty="0">
              <a:latin typeface="Arial" pitchFamily="-111" charset="0"/>
              <a:ea typeface="Arial" pitchFamily="-111" charset="0"/>
              <a:cs typeface="Arial" pitchFamily="-111" charset="0"/>
            </a:endParaRPr>
          </a:p>
        </p:txBody>
      </p:sp>
      <p:pic>
        <p:nvPicPr>
          <p:cNvPr id="47107" name="Picture 6" descr="C:\Users\grimpeur\Desktop\9-19-2010 7-40-09 AM.png"/>
          <p:cNvPicPr>
            <a:picLocks noChangeAspect="1" noChangeArrowheads="1"/>
          </p:cNvPicPr>
          <p:nvPr/>
        </p:nvPicPr>
        <p:blipFill>
          <a:blip r:embed="rId3" cstate="print"/>
          <a:srcRect/>
          <a:stretch>
            <a:fillRect/>
          </a:stretch>
        </p:blipFill>
        <p:spPr bwMode="auto">
          <a:xfrm>
            <a:off x="1227138" y="2084388"/>
            <a:ext cx="2506662" cy="1109662"/>
          </a:xfrm>
          <a:prstGeom prst="rect">
            <a:avLst/>
          </a:prstGeom>
          <a:noFill/>
          <a:ln w="9525">
            <a:noFill/>
            <a:miter lim="800000"/>
            <a:headEnd/>
            <a:tailEnd/>
          </a:ln>
        </p:spPr>
      </p:pic>
      <p:pic>
        <p:nvPicPr>
          <p:cNvPr id="47108" name="Picture 8" descr="C:\Users\grimpeur\Desktop\9-19-2010 7-42-16 AM.png"/>
          <p:cNvPicPr>
            <a:picLocks noChangeAspect="1" noChangeArrowheads="1"/>
          </p:cNvPicPr>
          <p:nvPr/>
        </p:nvPicPr>
        <p:blipFill>
          <a:blip r:embed="rId4" cstate="print"/>
          <a:srcRect/>
          <a:stretch>
            <a:fillRect/>
          </a:stretch>
        </p:blipFill>
        <p:spPr bwMode="auto">
          <a:xfrm>
            <a:off x="1295400" y="1914525"/>
            <a:ext cx="1401763" cy="146050"/>
          </a:xfrm>
          <a:prstGeom prst="rect">
            <a:avLst/>
          </a:prstGeom>
          <a:noFill/>
          <a:ln w="9525">
            <a:noFill/>
            <a:miter lim="800000"/>
            <a:headEnd/>
            <a:tailEnd/>
          </a:ln>
        </p:spPr>
      </p:pic>
      <p:pic>
        <p:nvPicPr>
          <p:cNvPr id="47109" name="Picture 7" descr="C:\Users\grimpeur\Desktop\9-19-2010 7-41-10 AM.png"/>
          <p:cNvPicPr>
            <a:picLocks noChangeAspect="1" noChangeArrowheads="1"/>
          </p:cNvPicPr>
          <p:nvPr/>
        </p:nvPicPr>
        <p:blipFill>
          <a:blip r:embed="rId5" cstate="print"/>
          <a:srcRect/>
          <a:stretch>
            <a:fillRect/>
          </a:stretch>
        </p:blipFill>
        <p:spPr bwMode="auto">
          <a:xfrm>
            <a:off x="1143000" y="1195388"/>
            <a:ext cx="1792288" cy="647700"/>
          </a:xfrm>
          <a:prstGeom prst="rect">
            <a:avLst/>
          </a:prstGeom>
          <a:noFill/>
          <a:ln w="9525">
            <a:noFill/>
            <a:miter lim="800000"/>
            <a:headEnd/>
            <a:tailEnd/>
          </a:ln>
        </p:spPr>
      </p:pic>
      <p:pic>
        <p:nvPicPr>
          <p:cNvPr id="47110" name="Picture 1" descr="C:\Users\grimpeur\Desktop\Office\Upcoming Lectures\2010 AVA Sept 25 - 26\PICC Thrombosis\PICC Images\coumpills1.jpg"/>
          <p:cNvPicPr>
            <a:picLocks noChangeAspect="1" noChangeArrowheads="1"/>
          </p:cNvPicPr>
          <p:nvPr/>
        </p:nvPicPr>
        <p:blipFill>
          <a:blip r:embed="rId6" cstate="print"/>
          <a:srcRect l="3847" t="31535"/>
          <a:stretch>
            <a:fillRect/>
          </a:stretch>
        </p:blipFill>
        <p:spPr bwMode="auto">
          <a:xfrm>
            <a:off x="7086600" y="1371600"/>
            <a:ext cx="1905000" cy="3405188"/>
          </a:xfrm>
          <a:prstGeom prst="rect">
            <a:avLst/>
          </a:prstGeom>
          <a:noFill/>
          <a:ln w="9525">
            <a:noFill/>
            <a:miter lim="800000"/>
            <a:headEnd/>
            <a:tailEnd/>
          </a:ln>
        </p:spPr>
      </p:pic>
      <p:pic>
        <p:nvPicPr>
          <p:cNvPr id="47111" name="Picture 1" descr="C:\Users\grimpeur\Desktop\Office\Upcoming Lectures\2010 AVA Sept 25 - 26\PICC Thrombosis\PICC Images\coumpills1.jpg"/>
          <p:cNvPicPr>
            <a:picLocks noChangeAspect="1" noChangeArrowheads="1"/>
          </p:cNvPicPr>
          <p:nvPr/>
        </p:nvPicPr>
        <p:blipFill>
          <a:blip r:embed="rId6" cstate="print"/>
          <a:srcRect t="3319" r="4762" b="65146"/>
          <a:stretch>
            <a:fillRect/>
          </a:stretch>
        </p:blipFill>
        <p:spPr bwMode="auto">
          <a:xfrm>
            <a:off x="5181600" y="1371600"/>
            <a:ext cx="1925638" cy="1600200"/>
          </a:xfrm>
          <a:prstGeom prst="rect">
            <a:avLst/>
          </a:prstGeom>
          <a:noFill/>
          <a:ln w="9525">
            <a:noFill/>
            <a:miter lim="800000"/>
            <a:headEnd/>
            <a:tailEnd/>
          </a:ln>
        </p:spPr>
      </p:pic>
      <p:sp>
        <p:nvSpPr>
          <p:cNvPr id="47112" name="Rectangle 8"/>
          <p:cNvSpPr>
            <a:spLocks noChangeArrowheads="1"/>
          </p:cNvSpPr>
          <p:nvPr/>
        </p:nvSpPr>
        <p:spPr bwMode="auto">
          <a:xfrm>
            <a:off x="990600" y="3611563"/>
            <a:ext cx="5715000" cy="1108075"/>
          </a:xfrm>
          <a:prstGeom prst="rect">
            <a:avLst/>
          </a:prstGeom>
          <a:noFill/>
          <a:ln w="9525">
            <a:noFill/>
            <a:miter lim="800000"/>
            <a:headEnd/>
            <a:tailEnd/>
          </a:ln>
        </p:spPr>
        <p:txBody>
          <a:bodyPr>
            <a:spAutoFit/>
          </a:bodyPr>
          <a:lstStyle/>
          <a:p>
            <a:r>
              <a:rPr lang="en-US" sz="2200" b="0" dirty="0">
                <a:solidFill>
                  <a:srgbClr val="58595B"/>
                </a:solidFill>
                <a:cs typeface="Arial" pitchFamily="34" charset="0"/>
              </a:rPr>
              <a:t>8.4.1.   For patients with acute UEDVT,</a:t>
            </a:r>
          </a:p>
          <a:p>
            <a:r>
              <a:rPr lang="en-US" sz="2200" b="0" dirty="0">
                <a:solidFill>
                  <a:srgbClr val="58595B"/>
                </a:solidFill>
                <a:cs typeface="Arial" pitchFamily="34" charset="0"/>
              </a:rPr>
              <a:t>we recommend treatment with </a:t>
            </a:r>
            <a:r>
              <a:rPr lang="en-US" sz="2200" b="0" dirty="0" smtClean="0">
                <a:solidFill>
                  <a:srgbClr val="58595B"/>
                </a:solidFill>
                <a:cs typeface="Arial" pitchFamily="34" charset="0"/>
              </a:rPr>
              <a:t>Coumadin </a:t>
            </a:r>
            <a:r>
              <a:rPr lang="en-US" sz="2200" b="0" dirty="0">
                <a:solidFill>
                  <a:srgbClr val="58595B"/>
                </a:solidFill>
                <a:cs typeface="Arial" pitchFamily="34" charset="0"/>
              </a:rPr>
              <a:t>for &gt; 3 months.</a:t>
            </a:r>
          </a:p>
        </p:txBody>
      </p:sp>
      <p:sp>
        <p:nvSpPr>
          <p:cNvPr id="47113" name="Rectangle 13"/>
          <p:cNvSpPr>
            <a:spLocks noChangeArrowheads="1"/>
          </p:cNvSpPr>
          <p:nvPr/>
        </p:nvSpPr>
        <p:spPr bwMode="auto">
          <a:xfrm>
            <a:off x="990600" y="4800600"/>
            <a:ext cx="8153400" cy="1446213"/>
          </a:xfrm>
          <a:prstGeom prst="rect">
            <a:avLst/>
          </a:prstGeom>
          <a:noFill/>
          <a:ln w="9525">
            <a:noFill/>
            <a:miter lim="800000"/>
            <a:headEnd/>
            <a:tailEnd/>
          </a:ln>
        </p:spPr>
        <p:txBody>
          <a:bodyPr>
            <a:spAutoFit/>
          </a:bodyPr>
          <a:lstStyle/>
          <a:p>
            <a:r>
              <a:rPr lang="en-US" sz="2200" b="0" dirty="0">
                <a:solidFill>
                  <a:srgbClr val="58595B"/>
                </a:solidFill>
                <a:cs typeface="Arial" pitchFamily="34" charset="0"/>
              </a:rPr>
              <a:t>8.4.3.   For patients who have UEDVT in association with a </a:t>
            </a:r>
            <a:br>
              <a:rPr lang="en-US" sz="2200" b="0" dirty="0">
                <a:solidFill>
                  <a:srgbClr val="58595B"/>
                </a:solidFill>
                <a:cs typeface="Arial" pitchFamily="34" charset="0"/>
              </a:rPr>
            </a:br>
            <a:r>
              <a:rPr lang="en-US" sz="2200" b="0" dirty="0">
                <a:solidFill>
                  <a:srgbClr val="58595B"/>
                </a:solidFill>
                <a:cs typeface="Arial" pitchFamily="34" charset="0"/>
              </a:rPr>
              <a:t>central venous catheter that is removed, we do not recommend </a:t>
            </a:r>
            <a:br>
              <a:rPr lang="en-US" sz="2200" b="0" dirty="0">
                <a:solidFill>
                  <a:srgbClr val="58595B"/>
                </a:solidFill>
                <a:cs typeface="Arial" pitchFamily="34" charset="0"/>
              </a:rPr>
            </a:br>
            <a:r>
              <a:rPr lang="en-US" sz="2200" b="0" dirty="0">
                <a:solidFill>
                  <a:srgbClr val="58595B"/>
                </a:solidFill>
                <a:cs typeface="Arial" pitchFamily="34" charset="0"/>
              </a:rPr>
              <a:t>that the duration of long-term anticoagulant treatment be </a:t>
            </a:r>
            <a:br>
              <a:rPr lang="en-US" sz="2200" b="0" dirty="0">
                <a:solidFill>
                  <a:srgbClr val="58595B"/>
                </a:solidFill>
                <a:cs typeface="Arial" pitchFamily="34" charset="0"/>
              </a:rPr>
            </a:br>
            <a:r>
              <a:rPr lang="en-US" sz="2200" b="0" dirty="0">
                <a:solidFill>
                  <a:srgbClr val="58595B"/>
                </a:solidFill>
                <a:cs typeface="Arial" pitchFamily="34" charset="0"/>
              </a:rPr>
              <a:t>shortened to &lt; 3 months.</a:t>
            </a:r>
          </a:p>
        </p:txBody>
      </p:sp>
      <p:sp>
        <p:nvSpPr>
          <p:cNvPr id="47114" name="Rectangle 3"/>
          <p:cNvSpPr>
            <a:spLocks noGrp="1" noChangeArrowheads="1"/>
          </p:cNvSpPr>
          <p:nvPr>
            <p:ph type="title"/>
          </p:nvPr>
        </p:nvSpPr>
        <p:spPr>
          <a:xfrm>
            <a:off x="609600" y="152400"/>
            <a:ext cx="8763000" cy="868362"/>
          </a:xfrm>
        </p:spPr>
        <p:txBody>
          <a:bodyPr>
            <a:noAutofit/>
          </a:bodyPr>
          <a:lstStyle/>
          <a:p>
            <a:pPr eaLnBrk="1" hangingPunct="1"/>
            <a:r>
              <a:rPr lang="en-US" sz="3600" dirty="0" smtClean="0">
                <a:ea typeface="ＭＳ Ｐゴシック" pitchFamily="34" charset="-128"/>
              </a:rPr>
              <a:t>Managing Catheter-Related Thrombosis – Clinical Review</a:t>
            </a:r>
            <a:r>
              <a:rPr lang="en-US" sz="3600" baseline="30000" dirty="0" smtClean="0">
                <a:ea typeface="ＭＳ Ｐゴシック" pitchFamily="34" charset="-128"/>
              </a:rPr>
              <a:t>30</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12"/>
          <p:cNvSpPr>
            <a:spLocks noChangeArrowheads="1"/>
          </p:cNvSpPr>
          <p:nvPr/>
        </p:nvSpPr>
        <p:spPr bwMode="auto">
          <a:xfrm>
            <a:off x="533400" y="1143000"/>
            <a:ext cx="2971800" cy="2209800"/>
          </a:xfrm>
          <a:prstGeom prst="rect">
            <a:avLst/>
          </a:prstGeom>
          <a:solidFill>
            <a:schemeClr val="bg1"/>
          </a:solidFill>
          <a:ln w="12700">
            <a:solidFill>
              <a:srgbClr val="58595B"/>
            </a:solidFill>
            <a:miter lim="800000"/>
            <a:headEnd/>
            <a:tailEnd/>
          </a:ln>
          <a:effectLst>
            <a:outerShdw blurRad="63500" dist="107763" dir="2700000" algn="ctr" rotWithShape="0">
              <a:srgbClr val="000000">
                <a:alpha val="50000"/>
              </a:srgbClr>
            </a:outerShdw>
          </a:effectLst>
        </p:spPr>
        <p:txBody>
          <a:bodyPr anchor="ctr"/>
          <a:lstStyle/>
          <a:p>
            <a:pPr algn="ctr">
              <a:defRPr/>
            </a:pPr>
            <a:endParaRPr lang="en-US" sz="1800" b="0" dirty="0">
              <a:latin typeface="Arial" pitchFamily="-111" charset="0"/>
              <a:ea typeface="Arial" pitchFamily="-111" charset="0"/>
              <a:cs typeface="Arial" pitchFamily="-111" charset="0"/>
            </a:endParaRPr>
          </a:p>
        </p:txBody>
      </p:sp>
      <p:pic>
        <p:nvPicPr>
          <p:cNvPr id="48131" name="Picture 6" descr="C:\Users\grimpeur\Desktop\9-19-2010 7-40-09 AM.png"/>
          <p:cNvPicPr>
            <a:picLocks noChangeAspect="1" noChangeArrowheads="1"/>
          </p:cNvPicPr>
          <p:nvPr/>
        </p:nvPicPr>
        <p:blipFill>
          <a:blip r:embed="rId3" cstate="print"/>
          <a:srcRect/>
          <a:stretch>
            <a:fillRect/>
          </a:stretch>
        </p:blipFill>
        <p:spPr bwMode="auto">
          <a:xfrm>
            <a:off x="685800" y="2057400"/>
            <a:ext cx="2506662" cy="1109662"/>
          </a:xfrm>
          <a:prstGeom prst="rect">
            <a:avLst/>
          </a:prstGeom>
          <a:noFill/>
          <a:ln w="9525">
            <a:noFill/>
            <a:miter lim="800000"/>
            <a:headEnd/>
            <a:tailEnd/>
          </a:ln>
        </p:spPr>
      </p:pic>
      <p:pic>
        <p:nvPicPr>
          <p:cNvPr id="48132" name="Picture 8" descr="C:\Users\grimpeur\Desktop\9-19-2010 7-42-16 AM.png"/>
          <p:cNvPicPr>
            <a:picLocks noChangeAspect="1" noChangeArrowheads="1"/>
          </p:cNvPicPr>
          <p:nvPr/>
        </p:nvPicPr>
        <p:blipFill>
          <a:blip r:embed="rId4" cstate="print"/>
          <a:srcRect/>
          <a:stretch>
            <a:fillRect/>
          </a:stretch>
        </p:blipFill>
        <p:spPr bwMode="auto">
          <a:xfrm>
            <a:off x="762000" y="1914525"/>
            <a:ext cx="1401763" cy="146050"/>
          </a:xfrm>
          <a:prstGeom prst="rect">
            <a:avLst/>
          </a:prstGeom>
          <a:noFill/>
          <a:ln w="9525">
            <a:noFill/>
            <a:miter lim="800000"/>
            <a:headEnd/>
            <a:tailEnd/>
          </a:ln>
        </p:spPr>
      </p:pic>
      <p:pic>
        <p:nvPicPr>
          <p:cNvPr id="48133" name="Picture 7" descr="C:\Users\grimpeur\Desktop\9-19-2010 7-41-10 AM.png"/>
          <p:cNvPicPr>
            <a:picLocks noChangeAspect="1" noChangeArrowheads="1"/>
          </p:cNvPicPr>
          <p:nvPr/>
        </p:nvPicPr>
        <p:blipFill>
          <a:blip r:embed="rId5" cstate="print"/>
          <a:srcRect/>
          <a:stretch>
            <a:fillRect/>
          </a:stretch>
        </p:blipFill>
        <p:spPr bwMode="auto">
          <a:xfrm>
            <a:off x="609600" y="1195388"/>
            <a:ext cx="1792288" cy="647700"/>
          </a:xfrm>
          <a:prstGeom prst="rect">
            <a:avLst/>
          </a:prstGeom>
          <a:noFill/>
          <a:ln w="9525">
            <a:noFill/>
            <a:miter lim="800000"/>
            <a:headEnd/>
            <a:tailEnd/>
          </a:ln>
        </p:spPr>
      </p:pic>
      <p:pic>
        <p:nvPicPr>
          <p:cNvPr id="176141" name="Picture 1" descr="C:\Users\grimpeur\Desktop\Office\Upcoming Lectures\2010 AVA Sept 25 - 26\PICC Thrombosis\PICC Images\thrombosis-fig2.jpg"/>
          <p:cNvPicPr>
            <a:picLocks noChangeAspect="1" noChangeArrowheads="1"/>
          </p:cNvPicPr>
          <p:nvPr/>
        </p:nvPicPr>
        <p:blipFill>
          <a:blip r:embed="rId6" cstate="print"/>
          <a:srcRect l="1685" b="10608"/>
          <a:stretch>
            <a:fillRect/>
          </a:stretch>
        </p:blipFill>
        <p:spPr bwMode="auto">
          <a:xfrm>
            <a:off x="3962400" y="1447800"/>
            <a:ext cx="3838575" cy="2211387"/>
          </a:xfrm>
          <a:prstGeom prst="rect">
            <a:avLst/>
          </a:prstGeom>
          <a:noFill/>
          <a:ln w="9525">
            <a:solidFill>
              <a:srgbClr val="58595B"/>
            </a:solidFill>
            <a:miter lim="800000"/>
            <a:headEnd/>
            <a:tailEnd/>
          </a:ln>
        </p:spPr>
      </p:pic>
      <p:sp>
        <p:nvSpPr>
          <p:cNvPr id="48135" name="Rectangle 7"/>
          <p:cNvSpPr>
            <a:spLocks noChangeArrowheads="1"/>
          </p:cNvSpPr>
          <p:nvPr/>
        </p:nvSpPr>
        <p:spPr bwMode="auto">
          <a:xfrm>
            <a:off x="609600" y="3810000"/>
            <a:ext cx="5791200" cy="2124075"/>
          </a:xfrm>
          <a:prstGeom prst="rect">
            <a:avLst/>
          </a:prstGeom>
          <a:noFill/>
          <a:ln w="9525">
            <a:noFill/>
            <a:miter lim="800000"/>
            <a:headEnd/>
            <a:tailEnd/>
          </a:ln>
        </p:spPr>
        <p:txBody>
          <a:bodyPr>
            <a:spAutoFit/>
          </a:bodyPr>
          <a:lstStyle/>
          <a:p>
            <a:pPr>
              <a:spcAft>
                <a:spcPts val="600"/>
              </a:spcAft>
            </a:pPr>
            <a:r>
              <a:rPr lang="en-US" sz="2200" b="0" dirty="0">
                <a:solidFill>
                  <a:srgbClr val="58595B"/>
                </a:solidFill>
                <a:cs typeface="Arial" pitchFamily="34" charset="0"/>
              </a:rPr>
              <a:t>8.6.1.   In patients with UEDVT who </a:t>
            </a:r>
            <a:br>
              <a:rPr lang="en-US" sz="2200" b="0" dirty="0">
                <a:solidFill>
                  <a:srgbClr val="58595B"/>
                </a:solidFill>
                <a:cs typeface="Arial" pitchFamily="34" charset="0"/>
              </a:rPr>
            </a:br>
            <a:r>
              <a:rPr lang="en-US" sz="2200" b="0" dirty="0">
                <a:solidFill>
                  <a:srgbClr val="58595B"/>
                </a:solidFill>
                <a:cs typeface="Arial" pitchFamily="34" charset="0"/>
              </a:rPr>
              <a:t>have persistent edema and pain, </a:t>
            </a:r>
            <a:br>
              <a:rPr lang="en-US" sz="2200" b="0" dirty="0">
                <a:solidFill>
                  <a:srgbClr val="58595B"/>
                </a:solidFill>
                <a:cs typeface="Arial" pitchFamily="34" charset="0"/>
              </a:rPr>
            </a:br>
            <a:r>
              <a:rPr lang="en-US" sz="2200" b="0" dirty="0">
                <a:solidFill>
                  <a:srgbClr val="58595B"/>
                </a:solidFill>
                <a:cs typeface="Arial" pitchFamily="34" charset="0"/>
              </a:rPr>
              <a:t>we suggest elastic bandages or elastic compression sleeves to reduce symptoms </a:t>
            </a:r>
            <a:br>
              <a:rPr lang="en-US" sz="2200" b="0" dirty="0">
                <a:solidFill>
                  <a:srgbClr val="58595B"/>
                </a:solidFill>
                <a:cs typeface="Arial" pitchFamily="34" charset="0"/>
              </a:rPr>
            </a:br>
            <a:r>
              <a:rPr lang="en-US" sz="2200" b="0" dirty="0">
                <a:solidFill>
                  <a:srgbClr val="58595B"/>
                </a:solidFill>
                <a:cs typeface="Arial" pitchFamily="34" charset="0"/>
              </a:rPr>
              <a:t>of post-thrombotic syndrome of the </a:t>
            </a:r>
            <a:br>
              <a:rPr lang="en-US" sz="2200" b="0" dirty="0">
                <a:solidFill>
                  <a:srgbClr val="58595B"/>
                </a:solidFill>
                <a:cs typeface="Arial" pitchFamily="34" charset="0"/>
              </a:rPr>
            </a:br>
            <a:r>
              <a:rPr lang="en-US" sz="2200" b="0" dirty="0">
                <a:solidFill>
                  <a:srgbClr val="58595B"/>
                </a:solidFill>
                <a:cs typeface="Arial" pitchFamily="34" charset="0"/>
              </a:rPr>
              <a:t>upper extremity.</a:t>
            </a:r>
            <a:endParaRPr lang="en-US" sz="2200" dirty="0">
              <a:solidFill>
                <a:srgbClr val="58595B"/>
              </a:solidFill>
              <a:cs typeface="Arial" pitchFamily="34" charset="0"/>
            </a:endParaRPr>
          </a:p>
        </p:txBody>
      </p:sp>
      <p:pic>
        <p:nvPicPr>
          <p:cNvPr id="176143" name="Picture 2" descr="C:\Users\grimpeur\Desktop\armsleeve.jpg"/>
          <p:cNvPicPr>
            <a:picLocks noChangeAspect="1" noChangeArrowheads="1"/>
          </p:cNvPicPr>
          <p:nvPr/>
        </p:nvPicPr>
        <p:blipFill>
          <a:blip r:embed="rId7" cstate="print">
            <a:lum contrast="20000"/>
          </a:blip>
          <a:srcRect t="1755"/>
          <a:stretch>
            <a:fillRect/>
          </a:stretch>
        </p:blipFill>
        <p:spPr bwMode="auto">
          <a:xfrm>
            <a:off x="7086600" y="3124200"/>
            <a:ext cx="1720850" cy="3581400"/>
          </a:xfrm>
          <a:prstGeom prst="rect">
            <a:avLst/>
          </a:prstGeom>
          <a:noFill/>
          <a:ln w="3175">
            <a:solidFill>
              <a:srgbClr val="58595B"/>
            </a:solidFill>
            <a:miter lim="800000"/>
            <a:headEnd/>
            <a:tailEnd/>
          </a:ln>
          <a:effectLst>
            <a:outerShdw blurRad="63500" dist="107763" dir="2700000" algn="ctr" rotWithShape="0">
              <a:srgbClr val="000000">
                <a:alpha val="50000"/>
              </a:srgbClr>
            </a:outerShdw>
          </a:effectLst>
          <a:extLst/>
        </p:spPr>
      </p:pic>
      <p:sp>
        <p:nvSpPr>
          <p:cNvPr id="48137" name="Rectangle 3"/>
          <p:cNvSpPr>
            <a:spLocks noGrp="1" noChangeArrowheads="1"/>
          </p:cNvSpPr>
          <p:nvPr>
            <p:ph type="title"/>
          </p:nvPr>
        </p:nvSpPr>
        <p:spPr>
          <a:xfrm>
            <a:off x="609600" y="274638"/>
            <a:ext cx="8686800" cy="868362"/>
          </a:xfrm>
        </p:spPr>
        <p:txBody>
          <a:bodyPr>
            <a:noAutofit/>
          </a:bodyPr>
          <a:lstStyle/>
          <a:p>
            <a:pPr eaLnBrk="1" hangingPunct="1"/>
            <a:r>
              <a:rPr lang="en-US" sz="3600" dirty="0" smtClean="0">
                <a:ea typeface="ＭＳ Ｐゴシック" pitchFamily="34" charset="-128"/>
              </a:rPr>
              <a:t>Managing Catheter-Related Thrombosis – Clinical Review</a:t>
            </a:r>
            <a:r>
              <a:rPr lang="en-US" sz="3600" baseline="30000" dirty="0" smtClean="0">
                <a:ea typeface="ＭＳ Ｐゴシック" pitchFamily="34" charset="-128"/>
              </a:rPr>
              <a:t>30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761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xit" presetSubtype="2" fill="hold" nodeType="clickEffect">
                                  <p:stCondLst>
                                    <p:cond delay="0"/>
                                  </p:stCondLst>
                                  <p:childTnLst>
                                    <p:anim calcmode="lin" valueType="num">
                                      <p:cBhvr additive="base">
                                        <p:cTn id="10" dur="500"/>
                                        <p:tgtEl>
                                          <p:spTgt spid="176141"/>
                                        </p:tgtEl>
                                        <p:attrNameLst>
                                          <p:attrName>ppt_x</p:attrName>
                                        </p:attrNameLst>
                                      </p:cBhvr>
                                      <p:tavLst>
                                        <p:tav tm="0">
                                          <p:val>
                                            <p:strVal val="ppt_x"/>
                                          </p:val>
                                        </p:tav>
                                        <p:tav tm="100000">
                                          <p:val>
                                            <p:strVal val="1+ppt_w/2"/>
                                          </p:val>
                                        </p:tav>
                                      </p:tavLst>
                                    </p:anim>
                                    <p:anim calcmode="lin" valueType="num">
                                      <p:cBhvr additive="base">
                                        <p:cTn id="11" dur="500"/>
                                        <p:tgtEl>
                                          <p:spTgt spid="176141"/>
                                        </p:tgtEl>
                                        <p:attrNameLst>
                                          <p:attrName>ppt_y</p:attrName>
                                        </p:attrNameLst>
                                      </p:cBhvr>
                                      <p:tavLst>
                                        <p:tav tm="0">
                                          <p:val>
                                            <p:strVal val="ppt_y"/>
                                          </p:val>
                                        </p:tav>
                                        <p:tav tm="100000">
                                          <p:val>
                                            <p:strVal val="ppt_y"/>
                                          </p:val>
                                        </p:tav>
                                      </p:tavLst>
                                    </p:anim>
                                    <p:set>
                                      <p:cBhvr>
                                        <p:cTn id="12" dur="1" fill="hold">
                                          <p:stCondLst>
                                            <p:cond delay="499"/>
                                          </p:stCondLst>
                                        </p:cTn>
                                        <p:tgtEl>
                                          <p:spTgt spid="176141"/>
                                        </p:tgtEl>
                                        <p:attrNameLst>
                                          <p:attrName>style.visibility</p:attrName>
                                        </p:attrNameLst>
                                      </p:cBhvr>
                                      <p:to>
                                        <p:strVal val="hidden"/>
                                      </p:to>
                                    </p:set>
                                  </p:childTnLst>
                                </p:cTn>
                              </p:par>
                              <p:par>
                                <p:cTn id="13" presetID="2" presetClass="entr" presetSubtype="2" fill="hold" nodeType="withEffect">
                                  <p:stCondLst>
                                    <p:cond delay="0"/>
                                  </p:stCondLst>
                                  <p:childTnLst>
                                    <p:set>
                                      <p:cBhvr>
                                        <p:cTn id="14" dur="1" fill="hold">
                                          <p:stCondLst>
                                            <p:cond delay="0"/>
                                          </p:stCondLst>
                                        </p:cTn>
                                        <p:tgtEl>
                                          <p:spTgt spid="176143"/>
                                        </p:tgtEl>
                                        <p:attrNameLst>
                                          <p:attrName>style.visibility</p:attrName>
                                        </p:attrNameLst>
                                      </p:cBhvr>
                                      <p:to>
                                        <p:strVal val="visible"/>
                                      </p:to>
                                    </p:set>
                                    <p:anim calcmode="lin" valueType="num">
                                      <p:cBhvr additive="base">
                                        <p:cTn id="15" dur="500" fill="hold"/>
                                        <p:tgtEl>
                                          <p:spTgt spid="176143"/>
                                        </p:tgtEl>
                                        <p:attrNameLst>
                                          <p:attrName>ppt_x</p:attrName>
                                        </p:attrNameLst>
                                      </p:cBhvr>
                                      <p:tavLst>
                                        <p:tav tm="0">
                                          <p:val>
                                            <p:strVal val="1+#ppt_w/2"/>
                                          </p:val>
                                        </p:tav>
                                        <p:tav tm="100000">
                                          <p:val>
                                            <p:strVal val="#ppt_x"/>
                                          </p:val>
                                        </p:tav>
                                      </p:tavLst>
                                    </p:anim>
                                    <p:anim calcmode="lin" valueType="num">
                                      <p:cBhvr additive="base">
                                        <p:cTn id="16" dur="500" fill="hold"/>
                                        <p:tgtEl>
                                          <p:spTgt spid="1761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12"/>
          <p:cNvSpPr>
            <a:spLocks noChangeArrowheads="1"/>
          </p:cNvSpPr>
          <p:nvPr/>
        </p:nvSpPr>
        <p:spPr bwMode="auto">
          <a:xfrm>
            <a:off x="3048000" y="1371600"/>
            <a:ext cx="2971800" cy="2209800"/>
          </a:xfrm>
          <a:prstGeom prst="rect">
            <a:avLst/>
          </a:prstGeom>
          <a:solidFill>
            <a:schemeClr val="bg1"/>
          </a:solidFill>
          <a:ln w="12700">
            <a:solidFill>
              <a:srgbClr val="58595B"/>
            </a:solidFill>
            <a:miter lim="800000"/>
            <a:headEnd/>
            <a:tailEnd/>
          </a:ln>
          <a:effectLst>
            <a:outerShdw blurRad="63500" dist="107763" dir="2700000" algn="ctr" rotWithShape="0">
              <a:srgbClr val="000000">
                <a:alpha val="50000"/>
              </a:srgbClr>
            </a:outerShdw>
          </a:effectLst>
        </p:spPr>
        <p:txBody>
          <a:bodyPr anchor="ctr"/>
          <a:lstStyle/>
          <a:p>
            <a:pPr algn="ctr">
              <a:defRPr/>
            </a:pPr>
            <a:endParaRPr lang="en-US" sz="1800" b="0" dirty="0">
              <a:latin typeface="Arial" pitchFamily="-111" charset="0"/>
              <a:ea typeface="Arial" pitchFamily="-111" charset="0"/>
              <a:cs typeface="Arial" pitchFamily="-111" charset="0"/>
            </a:endParaRPr>
          </a:p>
        </p:txBody>
      </p:sp>
      <p:pic>
        <p:nvPicPr>
          <p:cNvPr id="49155" name="Picture 6" descr="C:\Users\grimpeur\Desktop\9-19-2010 7-40-09 AM.png"/>
          <p:cNvPicPr>
            <a:picLocks noChangeAspect="1" noChangeArrowheads="1"/>
          </p:cNvPicPr>
          <p:nvPr/>
        </p:nvPicPr>
        <p:blipFill>
          <a:blip r:embed="rId3" cstate="print"/>
          <a:srcRect/>
          <a:stretch>
            <a:fillRect/>
          </a:stretch>
        </p:blipFill>
        <p:spPr bwMode="auto">
          <a:xfrm>
            <a:off x="3208338" y="2312988"/>
            <a:ext cx="2506662" cy="1109662"/>
          </a:xfrm>
          <a:prstGeom prst="rect">
            <a:avLst/>
          </a:prstGeom>
          <a:noFill/>
          <a:ln w="9525">
            <a:noFill/>
            <a:miter lim="800000"/>
            <a:headEnd/>
            <a:tailEnd/>
          </a:ln>
        </p:spPr>
      </p:pic>
      <p:pic>
        <p:nvPicPr>
          <p:cNvPr id="49156" name="Picture 8" descr="C:\Users\grimpeur\Desktop\9-19-2010 7-42-16 AM.png"/>
          <p:cNvPicPr>
            <a:picLocks noChangeAspect="1" noChangeArrowheads="1"/>
          </p:cNvPicPr>
          <p:nvPr/>
        </p:nvPicPr>
        <p:blipFill>
          <a:blip r:embed="rId4" cstate="print"/>
          <a:srcRect/>
          <a:stretch>
            <a:fillRect/>
          </a:stretch>
        </p:blipFill>
        <p:spPr bwMode="auto">
          <a:xfrm>
            <a:off x="3276600" y="2143125"/>
            <a:ext cx="1401763" cy="146050"/>
          </a:xfrm>
          <a:prstGeom prst="rect">
            <a:avLst/>
          </a:prstGeom>
          <a:noFill/>
          <a:ln w="9525">
            <a:noFill/>
            <a:miter lim="800000"/>
            <a:headEnd/>
            <a:tailEnd/>
          </a:ln>
        </p:spPr>
      </p:pic>
      <p:pic>
        <p:nvPicPr>
          <p:cNvPr id="49157" name="Picture 7" descr="C:\Users\grimpeur\Desktop\9-19-2010 7-41-10 AM.png"/>
          <p:cNvPicPr>
            <a:picLocks noChangeAspect="1" noChangeArrowheads="1"/>
          </p:cNvPicPr>
          <p:nvPr/>
        </p:nvPicPr>
        <p:blipFill>
          <a:blip r:embed="rId5" cstate="print"/>
          <a:srcRect/>
          <a:stretch>
            <a:fillRect/>
          </a:stretch>
        </p:blipFill>
        <p:spPr bwMode="auto">
          <a:xfrm>
            <a:off x="3124200" y="1423988"/>
            <a:ext cx="1792288" cy="647700"/>
          </a:xfrm>
          <a:prstGeom prst="rect">
            <a:avLst/>
          </a:prstGeom>
          <a:noFill/>
          <a:ln w="9525">
            <a:noFill/>
            <a:miter lim="800000"/>
            <a:headEnd/>
            <a:tailEnd/>
          </a:ln>
        </p:spPr>
      </p:pic>
      <p:sp>
        <p:nvSpPr>
          <p:cNvPr id="49158" name="Rectangle 5"/>
          <p:cNvSpPr>
            <a:spLocks noChangeArrowheads="1"/>
          </p:cNvSpPr>
          <p:nvPr/>
        </p:nvSpPr>
        <p:spPr bwMode="auto">
          <a:xfrm>
            <a:off x="990600" y="4114800"/>
            <a:ext cx="7391400" cy="1446213"/>
          </a:xfrm>
          <a:prstGeom prst="rect">
            <a:avLst/>
          </a:prstGeom>
          <a:noFill/>
          <a:ln w="9525">
            <a:noFill/>
            <a:miter lim="800000"/>
            <a:headEnd/>
            <a:tailEnd/>
          </a:ln>
        </p:spPr>
        <p:txBody>
          <a:bodyPr>
            <a:spAutoFit/>
          </a:bodyPr>
          <a:lstStyle/>
          <a:p>
            <a:pPr>
              <a:spcAft>
                <a:spcPts val="600"/>
              </a:spcAft>
            </a:pPr>
            <a:r>
              <a:rPr lang="en-US" sz="2200" b="0" dirty="0">
                <a:solidFill>
                  <a:srgbClr val="58595B"/>
                </a:solidFill>
                <a:effectLst>
                  <a:glow rad="63500">
                    <a:schemeClr val="accent5">
                      <a:satMod val="175000"/>
                      <a:alpha val="40000"/>
                    </a:schemeClr>
                  </a:glow>
                </a:effectLst>
                <a:cs typeface="Arial" pitchFamily="34" charset="0"/>
              </a:rPr>
              <a:t>8.4.2.   For most patients with UEDVT in association with a central venous catheter we suggest that the catheter not be removed if it is functional and there is an ongoing need for the catheter. </a:t>
            </a:r>
          </a:p>
        </p:txBody>
      </p:sp>
      <p:sp>
        <p:nvSpPr>
          <p:cNvPr id="49159" name="Rectangle 3"/>
          <p:cNvSpPr>
            <a:spLocks noGrp="1" noChangeArrowheads="1"/>
          </p:cNvSpPr>
          <p:nvPr>
            <p:ph type="title"/>
          </p:nvPr>
        </p:nvSpPr>
        <p:spPr>
          <a:xfrm>
            <a:off x="609600" y="274638"/>
            <a:ext cx="8534400" cy="868362"/>
          </a:xfrm>
        </p:spPr>
        <p:txBody>
          <a:bodyPr>
            <a:noAutofit/>
          </a:bodyPr>
          <a:lstStyle/>
          <a:p>
            <a:pPr eaLnBrk="1" hangingPunct="1"/>
            <a:r>
              <a:rPr lang="en-US" sz="3600" dirty="0" smtClean="0">
                <a:ea typeface="ＭＳ Ｐゴシック" pitchFamily="34" charset="-128"/>
              </a:rPr>
              <a:t>Managing Catheter-Related Thrombosis – Clinical Review</a:t>
            </a:r>
            <a:r>
              <a:rPr lang="en-US" sz="3600" baseline="30000" dirty="0" smtClean="0">
                <a:ea typeface="ＭＳ Ｐゴシック" pitchFamily="34" charset="-128"/>
              </a:rPr>
              <a:t>30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8"/>
                                        </p:tgtEl>
                                        <p:attrNameLst>
                                          <p:attrName>style.visibility</p:attrName>
                                        </p:attrNameLst>
                                      </p:cBhvr>
                                      <p:to>
                                        <p:strVal val="visible"/>
                                      </p:to>
                                    </p:set>
                                    <p:anim calcmode="lin" valueType="num">
                                      <p:cBhvr additive="base">
                                        <p:cTn id="7" dur="500" fill="hold"/>
                                        <p:tgtEl>
                                          <p:spTgt spid="49158"/>
                                        </p:tgtEl>
                                        <p:attrNameLst>
                                          <p:attrName>ppt_x</p:attrName>
                                        </p:attrNameLst>
                                      </p:cBhvr>
                                      <p:tavLst>
                                        <p:tav tm="0">
                                          <p:val>
                                            <p:strVal val="#ppt_x"/>
                                          </p:val>
                                        </p:tav>
                                        <p:tav tm="100000">
                                          <p:val>
                                            <p:strVal val="#ppt_x"/>
                                          </p:val>
                                        </p:tav>
                                      </p:tavLst>
                                    </p:anim>
                                    <p:anim calcmode="lin" valueType="num">
                                      <p:cBhvr additive="base">
                                        <p:cTn id="8" dur="500" fill="hold"/>
                                        <p:tgtEl>
                                          <p:spTgt spid="49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You Can Make A Difference!</a:t>
            </a:r>
            <a:endParaRPr lang="en-US" dirty="0"/>
          </a:p>
        </p:txBody>
      </p:sp>
      <p:sp>
        <p:nvSpPr>
          <p:cNvPr id="5" name="Subtitle 4"/>
          <p:cNvSpPr>
            <a:spLocks noGrp="1"/>
          </p:cNvSpPr>
          <p:nvPr>
            <p:ph type="subTitle" idx="1"/>
          </p:nvPr>
        </p:nvSpPr>
        <p:spPr>
          <a:xfrm>
            <a:off x="685800" y="1828800"/>
            <a:ext cx="8458200" cy="1499616"/>
          </a:xfrm>
        </p:spPr>
        <p:txBody>
          <a:bodyPr/>
          <a:lstStyle/>
          <a:p>
            <a:r>
              <a:rPr lang="en-US" dirty="0" smtClean="0"/>
              <a:t>Use  evidenced-based practice  to make the best decisions for your PATIENTS</a:t>
            </a:r>
            <a:endParaRPr lang="en-US" dirty="0"/>
          </a:p>
        </p:txBody>
      </p:sp>
    </p:spTree>
    <p:extLst>
      <p:ext uri="{BB962C8B-B14F-4D97-AF65-F5344CB8AC3E}">
        <p14:creationId xmlns:p14="http://schemas.microsoft.com/office/powerpoint/2010/main" val="197999797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Citations</a:t>
            </a:r>
            <a:endParaRPr lang="en-US" dirty="0"/>
          </a:p>
        </p:txBody>
      </p:sp>
      <p:sp>
        <p:nvSpPr>
          <p:cNvPr id="4" name="Text Box 17"/>
          <p:cNvSpPr txBox="1">
            <a:spLocks noChangeArrowheads="1"/>
          </p:cNvSpPr>
          <p:nvPr/>
        </p:nvSpPr>
        <p:spPr bwMode="auto">
          <a:xfrm>
            <a:off x="0" y="1447800"/>
            <a:ext cx="8915400" cy="6081712"/>
          </a:xfrm>
          <a:prstGeom prst="rect">
            <a:avLst/>
          </a:prstGeom>
          <a:noFill/>
          <a:ln w="9525">
            <a:noFill/>
            <a:miter lim="800000"/>
            <a:headEnd/>
            <a:tailEnd/>
          </a:ln>
        </p:spPr>
        <p:txBody>
          <a:bodyPr>
            <a:spAutoFit/>
          </a:bodyPr>
          <a:lstStyle/>
          <a:p>
            <a:pPr marL="285750" indent="-285750">
              <a:buFontTx/>
              <a:buAutoNum type="arabicPeriod"/>
              <a:tabLst>
                <a:tab pos="342900" algn="l"/>
              </a:tabLst>
            </a:pPr>
            <a:r>
              <a:rPr lang="en-US" sz="1000" b="0" dirty="0">
                <a:solidFill>
                  <a:srgbClr val="58595B"/>
                </a:solidFill>
                <a:latin typeface="Arial Narrow" pitchFamily="34" charset="0"/>
              </a:rPr>
              <a:t>McGee, D.C., Gould, M.K., “Preventing Complications of Central Venous Catheterization”, </a:t>
            </a:r>
            <a:r>
              <a:rPr lang="en-US" sz="1000" b="0" i="1" dirty="0">
                <a:solidFill>
                  <a:srgbClr val="58595B"/>
                </a:solidFill>
                <a:latin typeface="Arial Narrow" pitchFamily="34" charset="0"/>
              </a:rPr>
              <a:t>The New England Journal of Medicine</a:t>
            </a:r>
            <a:r>
              <a:rPr lang="en-US" sz="1000" b="0" dirty="0">
                <a:solidFill>
                  <a:srgbClr val="58595B"/>
                </a:solidFill>
                <a:latin typeface="Arial Narrow" pitchFamily="34" charset="0"/>
              </a:rPr>
              <a:t>, 2003, 348(12):1123-1133.</a:t>
            </a:r>
          </a:p>
          <a:p>
            <a:pPr marL="285750" indent="-285750">
              <a:tabLst>
                <a:tab pos="342900" algn="l"/>
              </a:tabLst>
            </a:pPr>
            <a:endParaRPr lang="en-US" sz="500" b="0" dirty="0">
              <a:solidFill>
                <a:srgbClr val="58595B"/>
              </a:solidFill>
              <a:latin typeface="Arial Narrow" pitchFamily="34" charset="0"/>
            </a:endParaRPr>
          </a:p>
          <a:p>
            <a:pPr marL="285750" indent="-285750">
              <a:buFontTx/>
              <a:buAutoNum type="arabicPeriod" startAt="2"/>
              <a:tabLst>
                <a:tab pos="342900" algn="l"/>
              </a:tabLst>
            </a:pPr>
            <a:r>
              <a:rPr lang="en-US" sz="1000" b="0" dirty="0">
                <a:solidFill>
                  <a:srgbClr val="58595B"/>
                </a:solidFill>
                <a:latin typeface="Arial Narrow" pitchFamily="34" charset="0"/>
              </a:rPr>
              <a:t>O'Grady, N.P., et al., “Guidelines for the Prevention of Intravascular Catheter-related Infections”, </a:t>
            </a:r>
            <a:r>
              <a:rPr lang="en-US" sz="1000" b="0" i="1" dirty="0">
                <a:solidFill>
                  <a:srgbClr val="58595B"/>
                </a:solidFill>
                <a:latin typeface="Arial Narrow" pitchFamily="34" charset="0"/>
              </a:rPr>
              <a:t>MMWR,</a:t>
            </a:r>
            <a:r>
              <a:rPr lang="en-US" sz="1000" b="0" dirty="0">
                <a:solidFill>
                  <a:srgbClr val="58595B"/>
                </a:solidFill>
                <a:latin typeface="Arial Narrow" pitchFamily="34" charset="0"/>
              </a:rPr>
              <a:t> 2002; 51:1-26. </a:t>
            </a:r>
          </a:p>
          <a:p>
            <a:pPr marL="285750" indent="-285750">
              <a:tabLst>
                <a:tab pos="342900" algn="l"/>
              </a:tabLst>
            </a:pPr>
            <a:endParaRPr lang="en-US" sz="500" b="0" dirty="0">
              <a:solidFill>
                <a:srgbClr val="58595B"/>
              </a:solidFill>
              <a:latin typeface="Arial Narrow" pitchFamily="34" charset="0"/>
            </a:endParaRPr>
          </a:p>
          <a:p>
            <a:pPr marL="285750" indent="-285750">
              <a:buFontTx/>
              <a:buAutoNum type="arabicPeriod" startAt="3"/>
              <a:tabLst>
                <a:tab pos="342900" algn="l"/>
              </a:tabLst>
            </a:pPr>
            <a:r>
              <a:rPr lang="en-US" sz="1000" b="0" dirty="0">
                <a:solidFill>
                  <a:srgbClr val="58595B"/>
                </a:solidFill>
                <a:latin typeface="Arial Narrow" pitchFamily="34" charset="0"/>
              </a:rPr>
              <a:t>Miller, D., O’Grady, N.P., “Guidelines for the Prevention of Intravascular Catheter-related Infections: Recommendations Relevant to Interventional Radiology”, </a:t>
            </a:r>
            <a:r>
              <a:rPr lang="en-US" sz="1000" b="0" i="1" dirty="0">
                <a:solidFill>
                  <a:srgbClr val="58595B"/>
                </a:solidFill>
                <a:latin typeface="Arial Narrow" pitchFamily="34" charset="0"/>
              </a:rPr>
              <a:t>Journal of Vascular and Interventional Radiology</a:t>
            </a:r>
            <a:r>
              <a:rPr lang="en-US" sz="1000" b="0" dirty="0">
                <a:solidFill>
                  <a:srgbClr val="58595B"/>
                </a:solidFill>
                <a:latin typeface="Arial Narrow" pitchFamily="34" charset="0"/>
              </a:rPr>
              <a:t>, 2003, 14:355-358.</a:t>
            </a:r>
          </a:p>
          <a:p>
            <a:pPr marL="285750" indent="-285750">
              <a:tabLst>
                <a:tab pos="342900" algn="l"/>
              </a:tabLst>
            </a:pPr>
            <a:endParaRPr lang="en-US" sz="500" b="0" dirty="0">
              <a:solidFill>
                <a:srgbClr val="58595B"/>
              </a:solidFill>
              <a:latin typeface="Arial Narrow" pitchFamily="34" charset="0"/>
            </a:endParaRPr>
          </a:p>
          <a:p>
            <a:pPr marL="285750" indent="-285750">
              <a:buFontTx/>
              <a:buAutoNum type="arabicPeriod" startAt="4"/>
              <a:tabLst>
                <a:tab pos="342900" algn="l"/>
              </a:tabLst>
            </a:pPr>
            <a:r>
              <a:rPr lang="en-US" sz="1000" b="0" dirty="0">
                <a:solidFill>
                  <a:srgbClr val="58595B"/>
                </a:solidFill>
                <a:latin typeface="Arial Narrow" pitchFamily="34" charset="0"/>
              </a:rPr>
              <a:t>Cathflo® Brochure.</a:t>
            </a:r>
          </a:p>
          <a:p>
            <a:pPr marL="285750" indent="-285750">
              <a:tabLst>
                <a:tab pos="342900" algn="l"/>
              </a:tabLst>
            </a:pPr>
            <a:endParaRPr lang="en-US" sz="500" b="0" dirty="0">
              <a:solidFill>
                <a:srgbClr val="58595B"/>
              </a:solidFill>
              <a:latin typeface="Arial Narrow" pitchFamily="34" charset="0"/>
            </a:endParaRPr>
          </a:p>
          <a:p>
            <a:pPr marL="285750" indent="-285750">
              <a:buFontTx/>
              <a:buAutoNum type="arabicPeriod" startAt="5"/>
              <a:tabLst>
                <a:tab pos="342900" algn="l"/>
              </a:tabLst>
            </a:pPr>
            <a:r>
              <a:rPr lang="en-US" sz="1000" b="0" dirty="0">
                <a:solidFill>
                  <a:srgbClr val="58595B"/>
                </a:solidFill>
                <a:latin typeface="Arial Narrow" pitchFamily="34" charset="0"/>
              </a:rPr>
              <a:t>Bartock, Linda, “Evidence-based Systematic Review of Literature for the Reduction of PICC Line Occlusions”, </a:t>
            </a:r>
            <a:r>
              <a:rPr lang="en-US" sz="1000" b="0" i="1" dirty="0">
                <a:solidFill>
                  <a:srgbClr val="58595B"/>
                </a:solidFill>
                <a:latin typeface="Arial Narrow" pitchFamily="34" charset="0"/>
              </a:rPr>
              <a:t>Journal of the Association for Vascular Access</a:t>
            </a:r>
            <a:r>
              <a:rPr lang="en-US" sz="1000" b="0" dirty="0">
                <a:solidFill>
                  <a:srgbClr val="58595B"/>
                </a:solidFill>
                <a:latin typeface="Arial Narrow" pitchFamily="34" charset="0"/>
              </a:rPr>
              <a:t>, July 2010, accessed 5/12/11.  </a:t>
            </a:r>
            <a:r>
              <a:rPr lang="en-US" sz="1000" b="0" dirty="0">
                <a:solidFill>
                  <a:srgbClr val="19468D"/>
                </a:solidFill>
                <a:latin typeface="Arial Narrow" pitchFamily="34" charset="0"/>
                <a:hlinkClick r:id="rId2"/>
              </a:rPr>
              <a:t>http://www.faqs.org/periodicals/201007/2095040541.html</a:t>
            </a:r>
            <a:endParaRPr lang="en-US" sz="1000" b="0" dirty="0">
              <a:solidFill>
                <a:srgbClr val="19468D"/>
              </a:solidFill>
              <a:latin typeface="Arial Narrow" pitchFamily="34" charset="0"/>
            </a:endParaRPr>
          </a:p>
          <a:p>
            <a:pPr marL="285750" indent="-285750">
              <a:tabLst>
                <a:tab pos="342900" algn="l"/>
              </a:tabLst>
            </a:pPr>
            <a:endParaRPr lang="en-US" sz="500" b="0" dirty="0">
              <a:solidFill>
                <a:srgbClr val="58595B"/>
              </a:solidFill>
              <a:latin typeface="Arial Narrow" pitchFamily="34" charset="0"/>
            </a:endParaRPr>
          </a:p>
          <a:p>
            <a:pPr marL="285750" indent="-285750">
              <a:buFontTx/>
              <a:buAutoNum type="arabicPeriod" startAt="6"/>
              <a:tabLst>
                <a:tab pos="342900" algn="l"/>
              </a:tabLst>
            </a:pPr>
            <a:r>
              <a:rPr lang="en-US" sz="1000" b="0" dirty="0">
                <a:solidFill>
                  <a:srgbClr val="58595B"/>
                </a:solidFill>
                <a:latin typeface="Arial Narrow" pitchFamily="34" charset="0"/>
                <a:cs typeface="Arial" pitchFamily="34" charset="0"/>
              </a:rPr>
              <a:t>Crnich, C.J., Maki, D.J., “The Promise of Novel Technology for the Prevention of Intravascular Device-related Bloodstream Infection. II-Long-term devices”, </a:t>
            </a:r>
            <a:r>
              <a:rPr lang="en-US" sz="1000" b="0" i="1" dirty="0">
                <a:solidFill>
                  <a:srgbClr val="58595B"/>
                </a:solidFill>
                <a:latin typeface="Arial Narrow" pitchFamily="34" charset="0"/>
                <a:cs typeface="Arial" pitchFamily="34" charset="0"/>
              </a:rPr>
              <a:t>Clinical Infectious Diseases</a:t>
            </a:r>
            <a:r>
              <a:rPr lang="en-US" sz="1000" b="0" dirty="0">
                <a:solidFill>
                  <a:srgbClr val="58595B"/>
                </a:solidFill>
                <a:latin typeface="Arial Narrow" pitchFamily="34" charset="0"/>
                <a:cs typeface="Arial" pitchFamily="34" charset="0"/>
              </a:rPr>
              <a:t>, Vol 34, No. 10, May 15, 2002, pp. 1362-1368.</a:t>
            </a:r>
          </a:p>
          <a:p>
            <a:pPr marL="285750" indent="-285750">
              <a:buFontTx/>
              <a:buAutoNum type="arabicPeriod" startAt="6"/>
              <a:tabLst>
                <a:tab pos="342900" algn="l"/>
              </a:tabLst>
            </a:pPr>
            <a:endParaRPr lang="en-US" sz="500" b="0" dirty="0">
              <a:solidFill>
                <a:srgbClr val="58595B"/>
              </a:solidFill>
              <a:latin typeface="Arial Narrow" pitchFamily="34" charset="0"/>
              <a:cs typeface="Arial" pitchFamily="34" charset="0"/>
            </a:endParaRPr>
          </a:p>
          <a:p>
            <a:pPr marL="285750" indent="-285750">
              <a:buFontTx/>
              <a:buAutoNum type="arabicPeriod" startAt="6"/>
              <a:tabLst>
                <a:tab pos="342900" algn="l"/>
              </a:tabLst>
            </a:pPr>
            <a:r>
              <a:rPr lang="en-US" sz="1000" b="0" dirty="0">
                <a:solidFill>
                  <a:srgbClr val="58595B"/>
                </a:solidFill>
                <a:latin typeface="Arial Narrow" pitchFamily="34" charset="0"/>
                <a:cs typeface="Arial" pitchFamily="34" charset="0"/>
              </a:rPr>
              <a:t>Andris, D., “Central Venous Catheter Occlusion: Successful Management Strategies”, </a:t>
            </a:r>
            <a:r>
              <a:rPr lang="en-US" sz="1000" b="0" i="1" dirty="0">
                <a:solidFill>
                  <a:srgbClr val="58595B"/>
                </a:solidFill>
                <a:latin typeface="Arial Narrow" pitchFamily="34" charset="0"/>
                <a:cs typeface="Arial" pitchFamily="34" charset="0"/>
              </a:rPr>
              <a:t>MedSurg Nursing</a:t>
            </a:r>
            <a:r>
              <a:rPr lang="en-US" sz="1000" b="0" dirty="0">
                <a:solidFill>
                  <a:srgbClr val="58595B"/>
                </a:solidFill>
                <a:latin typeface="Arial Narrow" pitchFamily="34" charset="0"/>
                <a:cs typeface="Arial" pitchFamily="34" charset="0"/>
              </a:rPr>
              <a:t>, </a:t>
            </a:r>
            <a:r>
              <a:rPr lang="en-US" sz="1000" b="0" dirty="0">
                <a:solidFill>
                  <a:srgbClr val="58595B"/>
                </a:solidFill>
                <a:latin typeface="Arial Narrow" pitchFamily="34" charset="0"/>
              </a:rPr>
              <a:t>August 1999, Vol. 8/No. 4, pp. 229-238.</a:t>
            </a:r>
            <a:endParaRPr lang="en-US" sz="1000" b="0" dirty="0">
              <a:solidFill>
                <a:srgbClr val="58595B"/>
              </a:solidFill>
              <a:latin typeface="Arial Narrow" pitchFamily="34" charset="0"/>
              <a:cs typeface="Arial" pitchFamily="34" charset="0"/>
            </a:endParaRPr>
          </a:p>
          <a:p>
            <a:pPr marL="285750" indent="-285750">
              <a:buFontTx/>
              <a:buAutoNum type="arabicPeriod" startAt="6"/>
              <a:tabLst>
                <a:tab pos="342900" algn="l"/>
              </a:tabLst>
            </a:pPr>
            <a:endParaRPr lang="en-US" sz="500" b="0" dirty="0">
              <a:solidFill>
                <a:srgbClr val="58595B"/>
              </a:solidFill>
              <a:latin typeface="Arial Narrow" pitchFamily="34" charset="0"/>
              <a:cs typeface="Arial" pitchFamily="34" charset="0"/>
            </a:endParaRPr>
          </a:p>
          <a:p>
            <a:pPr marL="285750" indent="-285750">
              <a:spcBef>
                <a:spcPct val="20000"/>
              </a:spcBef>
              <a:buClr>
                <a:schemeClr val="tx1"/>
              </a:buClr>
              <a:buFontTx/>
              <a:buAutoNum type="arabicPeriod" startAt="8"/>
              <a:tabLst>
                <a:tab pos="342900" algn="l"/>
              </a:tabLst>
            </a:pPr>
            <a:r>
              <a:rPr lang="en-US" sz="1000" b="0" dirty="0">
                <a:solidFill>
                  <a:srgbClr val="58595B"/>
                </a:solidFill>
                <a:latin typeface="Arial Narrow" pitchFamily="34" charset="0"/>
                <a:cs typeface="Arial" pitchFamily="34" charset="0"/>
              </a:rPr>
              <a:t>Stephens, L.C., et al., “Are clinical signs accurate indicators of the cause of central catheter occlusion?”, </a:t>
            </a:r>
            <a:r>
              <a:rPr lang="en-US" sz="1000" b="0" i="1" dirty="0">
                <a:solidFill>
                  <a:srgbClr val="58595B"/>
                </a:solidFill>
                <a:latin typeface="Arial Narrow" pitchFamily="34" charset="0"/>
                <a:cs typeface="Arial" pitchFamily="34" charset="0"/>
              </a:rPr>
              <a:t>Journal of Parenteral Nutrition,</a:t>
            </a:r>
            <a:r>
              <a:rPr lang="en-US" sz="1000" b="0" dirty="0">
                <a:solidFill>
                  <a:srgbClr val="58595B"/>
                </a:solidFill>
                <a:latin typeface="Arial Narrow" pitchFamily="34" charset="0"/>
                <a:cs typeface="Arial" pitchFamily="34" charset="0"/>
              </a:rPr>
              <a:t>1995, 9:75-79.</a:t>
            </a:r>
          </a:p>
          <a:p>
            <a:pPr marL="285750" indent="-285750">
              <a:spcBef>
                <a:spcPct val="20000"/>
              </a:spcBef>
              <a:buClr>
                <a:schemeClr val="bg2"/>
              </a:buClr>
              <a:tabLst>
                <a:tab pos="342900" algn="l"/>
              </a:tabLst>
            </a:pPr>
            <a:endParaRPr lang="en-US" sz="500" b="0" dirty="0">
              <a:solidFill>
                <a:srgbClr val="58595B"/>
              </a:solidFill>
              <a:latin typeface="Arial Narrow" pitchFamily="34" charset="0"/>
              <a:cs typeface="Arial" pitchFamily="34" charset="0"/>
            </a:endParaRPr>
          </a:p>
          <a:p>
            <a:pPr marL="285750" indent="-285750" eaLnBrk="0" hangingPunct="0">
              <a:buFontTx/>
              <a:buAutoNum type="arabicPeriod" startAt="9"/>
              <a:tabLst>
                <a:tab pos="342900" algn="l"/>
              </a:tabLst>
            </a:pPr>
            <a:r>
              <a:rPr lang="en-US" sz="1000" b="0" dirty="0">
                <a:solidFill>
                  <a:srgbClr val="58595B"/>
                </a:solidFill>
                <a:latin typeface="Arial Narrow" pitchFamily="34" charset="0"/>
              </a:rPr>
              <a:t>Hadaway, L., R.N., “Reopen the Pipeline”, </a:t>
            </a:r>
            <a:r>
              <a:rPr lang="en-US" sz="1000" b="0" i="1" dirty="0">
                <a:solidFill>
                  <a:srgbClr val="58595B"/>
                </a:solidFill>
                <a:latin typeface="Arial Narrow" pitchFamily="34" charset="0"/>
              </a:rPr>
              <a:t>Nursing</a:t>
            </a:r>
            <a:r>
              <a:rPr lang="en-US" sz="1000" b="0" dirty="0">
                <a:solidFill>
                  <a:srgbClr val="58595B"/>
                </a:solidFill>
                <a:latin typeface="Arial Narrow" pitchFamily="34" charset="0"/>
              </a:rPr>
              <a:t>, August 2005, pp. 54-61.</a:t>
            </a:r>
          </a:p>
          <a:p>
            <a:pPr marL="285750" indent="-285750" eaLnBrk="0" hangingPunct="0">
              <a:tabLst>
                <a:tab pos="342900" algn="l"/>
              </a:tabLst>
            </a:pPr>
            <a:endParaRPr lang="en-US" sz="500" b="0" dirty="0">
              <a:solidFill>
                <a:srgbClr val="58595B"/>
              </a:solidFill>
              <a:latin typeface="Arial Narrow" pitchFamily="34" charset="0"/>
            </a:endParaRPr>
          </a:p>
          <a:p>
            <a:pPr marL="285750" indent="-285750" eaLnBrk="0" hangingPunct="0">
              <a:buFontTx/>
              <a:buAutoNum type="arabicPeriod" startAt="10"/>
              <a:tabLst>
                <a:tab pos="342900" algn="l"/>
              </a:tabLst>
            </a:pPr>
            <a:r>
              <a:rPr lang="en-US" sz="1000" b="0" dirty="0">
                <a:solidFill>
                  <a:srgbClr val="58595B"/>
                </a:solidFill>
                <a:latin typeface="Arial Narrow" pitchFamily="34" charset="0"/>
              </a:rPr>
              <a:t>Thrombosis Adviser, </a:t>
            </a:r>
            <a:r>
              <a:rPr lang="en-US" sz="1000" b="0" dirty="0">
                <a:solidFill>
                  <a:srgbClr val="58595B"/>
                </a:solidFill>
                <a:latin typeface="Arial Narrow" pitchFamily="34" charset="0"/>
                <a:hlinkClick r:id="rId3"/>
              </a:rPr>
              <a:t>http://www.thrombosisadviser.com/en/resources/thrombosis-facts.php</a:t>
            </a:r>
            <a:r>
              <a:rPr lang="en-US" sz="1000" b="0" dirty="0">
                <a:solidFill>
                  <a:srgbClr val="58595B"/>
                </a:solidFill>
                <a:latin typeface="Arial Narrow" pitchFamily="34" charset="0"/>
              </a:rPr>
              <a:t> (Accessed 10/10/11).</a:t>
            </a:r>
            <a:endParaRPr lang="en-US" sz="1000" b="0" u="sng" dirty="0">
              <a:solidFill>
                <a:srgbClr val="58595B"/>
              </a:solidFill>
              <a:latin typeface="Arial Narrow" pitchFamily="34" charset="0"/>
            </a:endParaRPr>
          </a:p>
          <a:p>
            <a:pPr marL="285750" indent="-285750" eaLnBrk="0" hangingPunct="0">
              <a:tabLst>
                <a:tab pos="342900" algn="l"/>
              </a:tabLst>
            </a:pPr>
            <a:endParaRPr lang="en-US" sz="500" b="0" u="sng" dirty="0">
              <a:solidFill>
                <a:srgbClr val="58595B"/>
              </a:solidFill>
              <a:latin typeface="Arial Narrow" pitchFamily="34" charset="0"/>
            </a:endParaRPr>
          </a:p>
          <a:p>
            <a:pPr marL="285750" indent="-285750" eaLnBrk="0" hangingPunct="0">
              <a:tabLst>
                <a:tab pos="342900" algn="l"/>
              </a:tabLst>
            </a:pPr>
            <a:r>
              <a:rPr lang="en-US" sz="1000" b="0" dirty="0">
                <a:solidFill>
                  <a:srgbClr val="58595B"/>
                </a:solidFill>
                <a:latin typeface="Arial Narrow" pitchFamily="34" charset="0"/>
              </a:rPr>
              <a:t>11.  	Goldhaber, S.Z., “Deep-Vein Thrombosis: Advancing Awareness to Protect Patient Lives”, American Public Health Association, Public Health Leadership Conference on Deep-Vein Thrombosis, Washington, D.C., February 26, 2003.</a:t>
            </a:r>
          </a:p>
          <a:p>
            <a:pPr marL="285750" indent="-285750" eaLnBrk="0" hangingPunct="0">
              <a:buFontTx/>
              <a:buAutoNum type="arabicPeriod" startAt="12"/>
              <a:tabLst>
                <a:tab pos="342900" algn="l"/>
              </a:tabLst>
            </a:pPr>
            <a:endParaRPr lang="en-US" sz="500" b="0" dirty="0">
              <a:solidFill>
                <a:srgbClr val="58595B"/>
              </a:solidFill>
              <a:latin typeface="Arial Narrow" pitchFamily="34" charset="0"/>
              <a:cs typeface="Arial" pitchFamily="34" charset="0"/>
            </a:endParaRPr>
          </a:p>
          <a:p>
            <a:pPr marL="285750" indent="-285750" eaLnBrk="0" hangingPunct="0">
              <a:buFontTx/>
              <a:buAutoNum type="arabicPeriod" startAt="12"/>
              <a:tabLst>
                <a:tab pos="342900" algn="l"/>
              </a:tabLst>
            </a:pPr>
            <a:r>
              <a:rPr lang="en-US" sz="1000" b="0" dirty="0">
                <a:solidFill>
                  <a:srgbClr val="58595B"/>
                </a:solidFill>
                <a:latin typeface="Arial Narrow" pitchFamily="34" charset="0"/>
                <a:cs typeface="Arial" pitchFamily="34" charset="0"/>
              </a:rPr>
              <a:t>Ryder, M., “The Role of Biofilm in Vascular Catheter-related Infections”, </a:t>
            </a:r>
            <a:r>
              <a:rPr lang="en-US" sz="1000" b="0" i="1" dirty="0">
                <a:solidFill>
                  <a:srgbClr val="58595B"/>
                </a:solidFill>
                <a:latin typeface="Arial Narrow" pitchFamily="34" charset="0"/>
                <a:cs typeface="Arial" pitchFamily="34" charset="0"/>
              </a:rPr>
              <a:t>Topics in Advanced Practice Nursing Journal</a:t>
            </a:r>
            <a:r>
              <a:rPr lang="en-US" sz="1000" b="0" dirty="0">
                <a:solidFill>
                  <a:srgbClr val="58595B"/>
                </a:solidFill>
                <a:latin typeface="Arial Narrow" pitchFamily="34" charset="0"/>
                <a:cs typeface="Arial" pitchFamily="34" charset="0"/>
              </a:rPr>
              <a:t>,” Medscape, 2005, 5(3), accessed 5/12/10. </a:t>
            </a:r>
            <a:r>
              <a:rPr lang="en-US" sz="1000" b="0" u="sng" dirty="0">
                <a:solidFill>
                  <a:srgbClr val="58595B"/>
                </a:solidFill>
                <a:latin typeface="Arial Narrow" pitchFamily="34" charset="0"/>
                <a:cs typeface="Arial" pitchFamily="34" charset="0"/>
                <a:hlinkClick r:id="rId4"/>
              </a:rPr>
              <a:t>http://www.medscape.com/viewarticle/508109</a:t>
            </a:r>
            <a:endParaRPr lang="en-US" sz="1000" b="0" u="sng" dirty="0">
              <a:solidFill>
                <a:srgbClr val="58595B"/>
              </a:solidFill>
              <a:latin typeface="Arial Narrow" pitchFamily="34" charset="0"/>
              <a:cs typeface="Arial" pitchFamily="34" charset="0"/>
            </a:endParaRPr>
          </a:p>
          <a:p>
            <a:pPr marL="285750" indent="-285750" eaLnBrk="0" hangingPunct="0">
              <a:buFontTx/>
              <a:buAutoNum type="arabicPeriod" startAt="12"/>
              <a:tabLst>
                <a:tab pos="342900" algn="l"/>
              </a:tabLst>
            </a:pPr>
            <a:endParaRPr lang="en-US" sz="500" b="0" u="sng" dirty="0">
              <a:solidFill>
                <a:srgbClr val="58595B"/>
              </a:solidFill>
              <a:latin typeface="Arial Narrow" pitchFamily="34" charset="0"/>
              <a:cs typeface="Arial" pitchFamily="34" charset="0"/>
            </a:endParaRPr>
          </a:p>
          <a:p>
            <a:pPr marL="285750" indent="-285750">
              <a:buFontTx/>
              <a:buAutoNum type="arabicPeriod" startAt="13"/>
              <a:tabLst>
                <a:tab pos="342900" algn="l"/>
              </a:tabLst>
            </a:pPr>
            <a:r>
              <a:rPr lang="en-US" sz="1000" b="0" dirty="0">
                <a:solidFill>
                  <a:srgbClr val="58595B"/>
                </a:solidFill>
                <a:latin typeface="Arial Narrow" pitchFamily="34" charset="0"/>
              </a:rPr>
              <a:t>Schilling, S., et al., “The </a:t>
            </a:r>
            <a:r>
              <a:rPr lang="en-US" sz="1000" b="0" dirty="0" smtClean="0">
                <a:solidFill>
                  <a:srgbClr val="58595B"/>
                </a:solidFill>
                <a:latin typeface="Arial Narrow" pitchFamily="34" charset="0"/>
              </a:rPr>
              <a:t>Impact </a:t>
            </a:r>
            <a:r>
              <a:rPr lang="en-US" sz="1000" b="0" dirty="0">
                <a:solidFill>
                  <a:srgbClr val="58595B"/>
                </a:solidFill>
                <a:latin typeface="Arial Narrow" pitchFamily="34" charset="0"/>
              </a:rPr>
              <a:t>of Needleless Connector Device Design on Central Venous Catheter Occlusion in Children: A Prospective, Controlled Trial”, </a:t>
            </a:r>
            <a:r>
              <a:rPr lang="en-US" sz="1000" b="0" i="1" dirty="0">
                <a:solidFill>
                  <a:srgbClr val="58595B"/>
                </a:solidFill>
                <a:latin typeface="Arial Narrow" pitchFamily="34" charset="0"/>
              </a:rPr>
              <a:t>Journal of Parenteral Nutrition,</a:t>
            </a:r>
            <a:r>
              <a:rPr lang="en-US" sz="1000" b="0" dirty="0">
                <a:solidFill>
                  <a:srgbClr val="58595B"/>
                </a:solidFill>
                <a:latin typeface="Arial Narrow" pitchFamily="34" charset="0"/>
              </a:rPr>
              <a:t> 2006, 30(2):85-90.</a:t>
            </a:r>
          </a:p>
          <a:p>
            <a:pPr marL="285750" indent="-285750">
              <a:buFontTx/>
              <a:buAutoNum type="arabicPeriod" startAt="13"/>
              <a:tabLst>
                <a:tab pos="342900" algn="l"/>
              </a:tabLst>
            </a:pPr>
            <a:endParaRPr lang="en-US" sz="500" b="0" dirty="0">
              <a:solidFill>
                <a:srgbClr val="58595B"/>
              </a:solidFill>
              <a:latin typeface="Arial Narrow" pitchFamily="34" charset="0"/>
            </a:endParaRPr>
          </a:p>
          <a:p>
            <a:pPr marL="285750" indent="-285750">
              <a:buFontTx/>
              <a:buAutoNum type="arabicPeriod" startAt="14"/>
              <a:tabLst>
                <a:tab pos="342900" algn="l"/>
              </a:tabLst>
            </a:pPr>
            <a:r>
              <a:rPr lang="en-US" sz="1000" b="0" dirty="0">
                <a:solidFill>
                  <a:srgbClr val="58595B"/>
                </a:solidFill>
                <a:latin typeface="Arial Narrow" pitchFamily="34" charset="0"/>
              </a:rPr>
              <a:t>Yacopetti, N., “Central Venous Catheter-Related Thrombosis, A Systematic Review”, </a:t>
            </a:r>
            <a:r>
              <a:rPr lang="en-US" sz="1000" b="0" i="1" dirty="0">
                <a:solidFill>
                  <a:srgbClr val="58595B"/>
                </a:solidFill>
                <a:latin typeface="Arial Narrow" pitchFamily="34" charset="0"/>
              </a:rPr>
              <a:t>The Art and Science of Infusion Nursing</a:t>
            </a:r>
            <a:r>
              <a:rPr lang="en-US" sz="1000" b="0" dirty="0">
                <a:solidFill>
                  <a:srgbClr val="58595B"/>
                </a:solidFill>
                <a:latin typeface="Arial Narrow" pitchFamily="34" charset="0"/>
              </a:rPr>
              <a:t>, July/August 2008, 31:4:241-248.</a:t>
            </a:r>
          </a:p>
          <a:p>
            <a:pPr marL="285750" indent="-285750">
              <a:buFontTx/>
              <a:buAutoNum type="arabicPeriod" startAt="14"/>
              <a:tabLst>
                <a:tab pos="342900" algn="l"/>
              </a:tabLst>
            </a:pPr>
            <a:endParaRPr lang="en-US" sz="500" b="0" dirty="0">
              <a:solidFill>
                <a:srgbClr val="58595B"/>
              </a:solidFill>
              <a:latin typeface="Arial Narrow" pitchFamily="34" charset="0"/>
            </a:endParaRPr>
          </a:p>
          <a:p>
            <a:pPr marL="285750" indent="-285750">
              <a:buFontTx/>
              <a:buAutoNum type="arabicPeriod" startAt="15"/>
              <a:tabLst>
                <a:tab pos="342900" algn="l"/>
              </a:tabLst>
            </a:pPr>
            <a:r>
              <a:rPr lang="en-US" sz="1000" b="0" i="1" dirty="0">
                <a:solidFill>
                  <a:srgbClr val="58595B"/>
                </a:solidFill>
                <a:latin typeface="Arial Narrow" pitchFamily="34" charset="0"/>
                <a:cs typeface="Arial" pitchFamily="34" charset="0"/>
              </a:rPr>
              <a:t>JNCCN</a:t>
            </a:r>
            <a:r>
              <a:rPr lang="en-US" sz="1000" b="0" dirty="0">
                <a:solidFill>
                  <a:srgbClr val="58595B"/>
                </a:solidFill>
                <a:latin typeface="Arial Narrow" pitchFamily="34" charset="0"/>
                <a:cs typeface="Arial" pitchFamily="34" charset="0"/>
              </a:rPr>
              <a:t> 2006; 4:889-901.</a:t>
            </a:r>
            <a:endParaRPr lang="en-US" sz="1000" b="0" u="sng" dirty="0">
              <a:solidFill>
                <a:srgbClr val="58595B"/>
              </a:solidFill>
              <a:latin typeface="Arial Narrow" pitchFamily="34" charset="0"/>
              <a:cs typeface="Arial" pitchFamily="34" charset="0"/>
            </a:endParaRPr>
          </a:p>
          <a:p>
            <a:pPr marL="285750" indent="-285750">
              <a:buFontTx/>
              <a:buAutoNum type="arabicPeriod" startAt="15"/>
              <a:tabLst>
                <a:tab pos="342900" algn="l"/>
              </a:tabLst>
            </a:pPr>
            <a:endParaRPr lang="en-US" sz="500" b="0" u="sng" dirty="0">
              <a:solidFill>
                <a:srgbClr val="58595B"/>
              </a:solidFill>
              <a:latin typeface="Arial Narrow" pitchFamily="34" charset="0"/>
              <a:cs typeface="Arial" pitchFamily="34" charset="0"/>
            </a:endParaRPr>
          </a:p>
          <a:p>
            <a:pPr marL="285750" indent="-285750">
              <a:buFontTx/>
              <a:buAutoNum type="arabicPeriod" startAt="16"/>
              <a:tabLst>
                <a:tab pos="342900" algn="l"/>
              </a:tabLst>
            </a:pPr>
            <a:r>
              <a:rPr lang="en-US" sz="1000" b="0" dirty="0">
                <a:solidFill>
                  <a:srgbClr val="58595B"/>
                </a:solidFill>
                <a:latin typeface="Arial Narrow" pitchFamily="34" charset="0"/>
                <a:cs typeface="Arial" pitchFamily="34" charset="0"/>
              </a:rPr>
              <a:t>Seeley, M., et al., “Prediction Tool for Thrombi Associated with Peripherally Inserted Central Catheters”, J</a:t>
            </a:r>
            <a:r>
              <a:rPr lang="en-US" sz="1000" b="0" i="1" dirty="0">
                <a:solidFill>
                  <a:srgbClr val="58595B"/>
                </a:solidFill>
                <a:latin typeface="Arial Narrow" pitchFamily="34" charset="0"/>
                <a:cs typeface="Arial" pitchFamily="34" charset="0"/>
              </a:rPr>
              <a:t>ournal of Infusion Nursing</a:t>
            </a:r>
            <a:r>
              <a:rPr lang="en-US" sz="1000" b="0" dirty="0">
                <a:solidFill>
                  <a:srgbClr val="58595B"/>
                </a:solidFill>
                <a:latin typeface="Arial Narrow" pitchFamily="34" charset="0"/>
                <a:cs typeface="Arial" pitchFamily="34" charset="0"/>
              </a:rPr>
              <a:t>, 2007, 30(5):280-286.</a:t>
            </a:r>
          </a:p>
          <a:p>
            <a:pPr marL="285750" indent="-285750">
              <a:buFontTx/>
              <a:buAutoNum type="arabicPeriod" startAt="16"/>
              <a:tabLst>
                <a:tab pos="342900" algn="l"/>
              </a:tabLst>
            </a:pPr>
            <a:endParaRPr lang="en-US" sz="500" b="0" dirty="0">
              <a:solidFill>
                <a:srgbClr val="58595B"/>
              </a:solidFill>
              <a:latin typeface="Arial Narrow" pitchFamily="34" charset="0"/>
              <a:cs typeface="Arial" pitchFamily="34" charset="0"/>
            </a:endParaRPr>
          </a:p>
          <a:p>
            <a:pPr marL="285750" indent="-285750">
              <a:tabLst>
                <a:tab pos="342900" algn="l"/>
              </a:tabLst>
            </a:pPr>
            <a:r>
              <a:rPr lang="en-US" sz="1000" b="0" dirty="0">
                <a:solidFill>
                  <a:srgbClr val="58595B"/>
                </a:solidFill>
                <a:latin typeface="Arial Narrow" pitchFamily="34" charset="0"/>
              </a:rPr>
              <a:t>17.</a:t>
            </a:r>
            <a:r>
              <a:rPr lang="en-US" sz="1000" b="0" dirty="0">
                <a:solidFill>
                  <a:srgbClr val="58595B"/>
                </a:solidFill>
                <a:latin typeface="Arial Narrow" pitchFamily="34" charset="0"/>
                <a:cs typeface="Arial" pitchFamily="34" charset="0"/>
              </a:rPr>
              <a:t> 	King, M. et al., “Peripherally Inserted Central Venous Catheter Associated Thrombosis: Retrospective Analysis of Clinical Risk Factors in Adult Patients”, </a:t>
            </a:r>
            <a:r>
              <a:rPr lang="en-US" sz="1000" b="0" i="1" dirty="0">
                <a:solidFill>
                  <a:srgbClr val="58595B"/>
                </a:solidFill>
                <a:latin typeface="Arial Narrow" pitchFamily="34" charset="0"/>
                <a:cs typeface="Arial" pitchFamily="34" charset="0"/>
              </a:rPr>
              <a:t>Southern Medical Journal, </a:t>
            </a:r>
            <a:r>
              <a:rPr lang="en-US" sz="1000" b="0" dirty="0">
                <a:solidFill>
                  <a:srgbClr val="58595B"/>
                </a:solidFill>
                <a:latin typeface="Arial Narrow" pitchFamily="34" charset="0"/>
                <a:cs typeface="Arial" pitchFamily="34" charset="0"/>
              </a:rPr>
              <a:t>2006, 99(10):1073-1077.</a:t>
            </a:r>
          </a:p>
          <a:p>
            <a:pPr marL="285750" indent="-285750">
              <a:buFontTx/>
              <a:buAutoNum type="arabicPeriod" startAt="15"/>
              <a:tabLst>
                <a:tab pos="342900" algn="l"/>
              </a:tabLst>
            </a:pPr>
            <a:endParaRPr lang="en-US" sz="1000" b="0" u="sng" dirty="0">
              <a:solidFill>
                <a:srgbClr val="58595B"/>
              </a:solidFill>
              <a:latin typeface="Arial Narrow" pitchFamily="34" charset="0"/>
              <a:cs typeface="Arial" pitchFamily="34" charset="0"/>
            </a:endParaRPr>
          </a:p>
          <a:p>
            <a:pPr marL="285750" indent="-285750">
              <a:tabLst>
                <a:tab pos="342900" algn="l"/>
              </a:tabLst>
            </a:pPr>
            <a:endParaRPr lang="en-US" sz="1000" b="0" dirty="0">
              <a:solidFill>
                <a:srgbClr val="58595B"/>
              </a:solidFill>
              <a:latin typeface="Arial Narrow" pitchFamily="34" charset="0"/>
            </a:endParaRPr>
          </a:p>
          <a:p>
            <a:pPr marL="285750" indent="-285750">
              <a:tabLst>
                <a:tab pos="342900" algn="l"/>
              </a:tabLst>
            </a:pPr>
            <a:endParaRPr lang="en-US" sz="1000" b="0" dirty="0">
              <a:latin typeface="Arial Narrow" pitchFamily="34" charset="0"/>
            </a:endParaRPr>
          </a:p>
          <a:p>
            <a:pPr marL="285750" indent="-285750">
              <a:tabLst>
                <a:tab pos="342900" algn="l"/>
              </a:tabLst>
            </a:pPr>
            <a:endParaRPr lang="en-US" sz="1000" b="0" dirty="0">
              <a:latin typeface="Arial Narrow" pitchFamily="34" charset="0"/>
            </a:endParaRPr>
          </a:p>
          <a:p>
            <a:pPr marL="285750" indent="-285750">
              <a:tabLst>
                <a:tab pos="342900" algn="l"/>
              </a:tabLst>
            </a:pPr>
            <a:endParaRPr lang="en-US" sz="1000" b="0" dirty="0">
              <a:latin typeface="Arial Narrow" pitchFamily="34" charset="0"/>
            </a:endParaRPr>
          </a:p>
          <a:p>
            <a:pPr marL="285750" indent="-285750" algn="ctr">
              <a:tabLst>
                <a:tab pos="342900" algn="l"/>
              </a:tabLst>
            </a:pPr>
            <a:endParaRPr lang="en-US" sz="1000" b="0" dirty="0">
              <a:latin typeface="Times New Roman" pitchFamily="18" charset="0"/>
            </a:endParaRPr>
          </a:p>
          <a:p>
            <a:pPr marL="285750" indent="-285750">
              <a:tabLst>
                <a:tab pos="342900" algn="l"/>
              </a:tabLst>
            </a:pPr>
            <a:endParaRPr lang="en-US" sz="1000" b="0" dirty="0">
              <a:latin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Citations</a:t>
            </a:r>
            <a:endParaRPr lang="en-US" dirty="0"/>
          </a:p>
        </p:txBody>
      </p:sp>
      <p:sp>
        <p:nvSpPr>
          <p:cNvPr id="4" name="Text Box 17"/>
          <p:cNvSpPr txBox="1">
            <a:spLocks noChangeArrowheads="1"/>
          </p:cNvSpPr>
          <p:nvPr/>
        </p:nvSpPr>
        <p:spPr bwMode="auto">
          <a:xfrm>
            <a:off x="228600" y="1447800"/>
            <a:ext cx="8763000" cy="6010275"/>
          </a:xfrm>
          <a:prstGeom prst="rect">
            <a:avLst/>
          </a:prstGeom>
          <a:noFill/>
          <a:ln w="9525">
            <a:noFill/>
            <a:miter lim="800000"/>
            <a:headEnd/>
            <a:tailEnd/>
          </a:ln>
        </p:spPr>
        <p:txBody>
          <a:bodyPr>
            <a:spAutoFit/>
          </a:bodyPr>
          <a:lstStyle/>
          <a:p>
            <a:pPr marL="285750" indent="-285750"/>
            <a:r>
              <a:rPr lang="en-US" sz="1000" b="0" dirty="0">
                <a:solidFill>
                  <a:srgbClr val="58595B"/>
                </a:solidFill>
                <a:latin typeface="Arial Narrow" pitchFamily="34" charset="0"/>
              </a:rPr>
              <a:t>18.</a:t>
            </a:r>
            <a:r>
              <a:rPr lang="en-US" sz="1000" b="0" dirty="0">
                <a:solidFill>
                  <a:srgbClr val="58595B"/>
                </a:solidFill>
                <a:latin typeface="Arial Narrow" pitchFamily="34" charset="0"/>
                <a:cs typeface="Arial" pitchFamily="34" charset="0"/>
              </a:rPr>
              <a:t> 	Bonizzoli, M., et al., “Peripherally Inserted Central Venous Catheters and Central Venous Catheter Related Thrombosis in Post-Critical Patients”, </a:t>
            </a:r>
            <a:r>
              <a:rPr lang="en-US" sz="1000" b="0" i="1" dirty="0">
                <a:solidFill>
                  <a:srgbClr val="58595B"/>
                </a:solidFill>
                <a:latin typeface="Arial Narrow" pitchFamily="34" charset="0"/>
                <a:cs typeface="Arial" pitchFamily="34" charset="0"/>
              </a:rPr>
              <a:t>Intensive Care Medicine,</a:t>
            </a:r>
            <a:r>
              <a:rPr lang="en-US" sz="1000" b="0" dirty="0">
                <a:solidFill>
                  <a:srgbClr val="58595B"/>
                </a:solidFill>
                <a:latin typeface="Arial Narrow" pitchFamily="34" charset="0"/>
                <a:cs typeface="Arial" pitchFamily="34" charset="0"/>
              </a:rPr>
              <a:t> 2011, 37:284-289.</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cs typeface="Arial" pitchFamily="34" charset="0"/>
              </a:rPr>
              <a:t>19. 	Fletcher, Jeffrey J., et al., “The Clinical Significance of Peripherally Inserted Central Venous Catheter-related Deep Vein Thrombosis”, </a:t>
            </a:r>
            <a:r>
              <a:rPr lang="en-US" sz="1000" b="0" i="1" dirty="0">
                <a:solidFill>
                  <a:srgbClr val="58595B"/>
                </a:solidFill>
                <a:latin typeface="Arial Narrow" pitchFamily="34" charset="0"/>
                <a:cs typeface="Arial" pitchFamily="34" charset="0"/>
              </a:rPr>
              <a:t>Neurocrit Care</a:t>
            </a:r>
            <a:r>
              <a:rPr lang="en-US" sz="1000" b="0" dirty="0">
                <a:solidFill>
                  <a:srgbClr val="58595B"/>
                </a:solidFill>
                <a:latin typeface="Arial Narrow" pitchFamily="34" charset="0"/>
                <a:cs typeface="Arial" pitchFamily="34" charset="0"/>
              </a:rPr>
              <a:t>, 2011, DOI 10.1007/s12028-011-9554-3.</a:t>
            </a:r>
          </a:p>
          <a:p>
            <a:pPr marL="285750" indent="-285750"/>
            <a:endParaRPr lang="en-US" sz="800" b="0" dirty="0">
              <a:solidFill>
                <a:srgbClr val="58595B"/>
              </a:solidFill>
              <a:latin typeface="Arial Narrow" pitchFamily="34" charset="0"/>
            </a:endParaRPr>
          </a:p>
          <a:p>
            <a:pPr marL="285750" indent="-285750"/>
            <a:r>
              <a:rPr lang="en-US" sz="1000" b="0" dirty="0">
                <a:solidFill>
                  <a:srgbClr val="58595B"/>
                </a:solidFill>
                <a:latin typeface="Arial Narrow" pitchFamily="34" charset="0"/>
              </a:rPr>
              <a:t>20. 	Nifong, T., “Infection or clot – which comes first?”, 22</a:t>
            </a:r>
            <a:r>
              <a:rPr lang="en-US" sz="1000" b="0" baseline="30000" dirty="0">
                <a:solidFill>
                  <a:srgbClr val="58595B"/>
                </a:solidFill>
                <a:latin typeface="Arial Narrow" pitchFamily="34" charset="0"/>
              </a:rPr>
              <a:t>nd</a:t>
            </a:r>
            <a:r>
              <a:rPr lang="en-US" sz="1000" b="0" dirty="0">
                <a:solidFill>
                  <a:srgbClr val="58595B"/>
                </a:solidFill>
                <a:latin typeface="Arial Narrow" pitchFamily="34" charset="0"/>
              </a:rPr>
              <a:t> Annual Scientific Meeting of the Association for Vascular Access, Point/Counter Point Presentation, 9/11/08.</a:t>
            </a:r>
          </a:p>
          <a:p>
            <a:pPr marL="285750" indent="-285750"/>
            <a:endParaRPr lang="en-US" sz="800" b="0" dirty="0">
              <a:solidFill>
                <a:srgbClr val="58595B"/>
              </a:solidFill>
              <a:latin typeface="Arial Narrow" pitchFamily="34" charset="0"/>
            </a:endParaRPr>
          </a:p>
          <a:p>
            <a:pPr marL="285750" indent="-285750"/>
            <a:r>
              <a:rPr lang="en-US" sz="1000" b="0" dirty="0">
                <a:solidFill>
                  <a:srgbClr val="58595B"/>
                </a:solidFill>
                <a:latin typeface="Arial Narrow" pitchFamily="34" charset="0"/>
              </a:rPr>
              <a:t>21.</a:t>
            </a:r>
            <a:r>
              <a:rPr lang="en-US" sz="1000" b="0" dirty="0">
                <a:solidFill>
                  <a:srgbClr val="58595B"/>
                </a:solidFill>
                <a:latin typeface="Arial Narrow" pitchFamily="34" charset="0"/>
                <a:cs typeface="Arial" pitchFamily="34" charset="0"/>
              </a:rPr>
              <a:t> 	Abramson, N., Abramson S., “Hypercoagulability: Clinical Assessment and Treatment: Causes of Hypercoagulability”, </a:t>
            </a:r>
            <a:r>
              <a:rPr lang="en-US" sz="1000" b="0" i="1" dirty="0">
                <a:solidFill>
                  <a:srgbClr val="58595B"/>
                </a:solidFill>
                <a:latin typeface="Arial Narrow" pitchFamily="34" charset="0"/>
                <a:cs typeface="Arial" pitchFamily="34" charset="0"/>
              </a:rPr>
              <a:t>Southern Medical Journal</a:t>
            </a:r>
            <a:r>
              <a:rPr lang="en-US" sz="1000" b="0" dirty="0">
                <a:solidFill>
                  <a:srgbClr val="58595B"/>
                </a:solidFill>
                <a:latin typeface="Arial Narrow" pitchFamily="34" charset="0"/>
                <a:cs typeface="Arial" pitchFamily="34" charset="0"/>
              </a:rPr>
              <a:t>, 94:10.</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cs typeface="Arial" pitchFamily="34" charset="0"/>
              </a:rPr>
              <a:t>22. 	Allen, A., “Venous Thrombosis Associated with the Placement of Peripherally Inserted Central Catheters”, </a:t>
            </a:r>
            <a:r>
              <a:rPr lang="en-US" sz="1000" b="0" i="1" dirty="0">
                <a:solidFill>
                  <a:srgbClr val="58595B"/>
                </a:solidFill>
                <a:latin typeface="Arial Narrow" pitchFamily="34" charset="0"/>
                <a:cs typeface="Arial" pitchFamily="34" charset="0"/>
              </a:rPr>
              <a:t>Journal of Vascular and Interventional Radiology</a:t>
            </a:r>
            <a:r>
              <a:rPr lang="en-US" sz="1000" b="0" dirty="0">
                <a:solidFill>
                  <a:srgbClr val="58595B"/>
                </a:solidFill>
                <a:latin typeface="Arial Narrow" pitchFamily="34" charset="0"/>
                <a:cs typeface="Arial" pitchFamily="34" charset="0"/>
              </a:rPr>
              <a:t>, 2000,11:1309–1314.</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cs typeface="Arial" pitchFamily="34" charset="0"/>
              </a:rPr>
              <a:t>23. 	K</a:t>
            </a:r>
            <a:r>
              <a:rPr lang="en-US" sz="1000" b="0" dirty="0">
                <a:solidFill>
                  <a:srgbClr val="58595B"/>
                </a:solidFill>
                <a:latin typeface="Arial Narrow" pitchFamily="34" charset="0"/>
              </a:rPr>
              <a:t>utcher, N., “Deep Vein Thrombosis of the Upper Extremities”, The New England Journal of Medicine, 2011, 364(9):861-869.</a:t>
            </a:r>
          </a:p>
          <a:p>
            <a:pPr marL="285750" indent="-285750"/>
            <a:endParaRPr lang="en-US" sz="800" b="0" dirty="0">
              <a:solidFill>
                <a:srgbClr val="58595B"/>
              </a:solidFill>
              <a:latin typeface="Arial Narrow" pitchFamily="34" charset="0"/>
            </a:endParaRPr>
          </a:p>
          <a:p>
            <a:pPr marL="285750" indent="-285750"/>
            <a:r>
              <a:rPr lang="en-US" sz="1000" b="0" dirty="0">
                <a:solidFill>
                  <a:srgbClr val="58595B"/>
                </a:solidFill>
                <a:latin typeface="Arial Narrow" pitchFamily="34" charset="0"/>
              </a:rPr>
              <a:t>24. 	</a:t>
            </a:r>
            <a:r>
              <a:rPr lang="en-US" sz="1000" b="0" dirty="0">
                <a:solidFill>
                  <a:srgbClr val="58595B"/>
                </a:solidFill>
                <a:latin typeface="Arial Narrow" pitchFamily="34" charset="0"/>
                <a:cs typeface="Arial" pitchFamily="34" charset="0"/>
              </a:rPr>
              <a:t>Nifong,T., McDevitt, T., “The Effect of Catheter to Vein Ratio on Blood Flow Rates in a Simulated Model of Peripherally Inserted Central Venous Catheters”, </a:t>
            </a:r>
            <a:r>
              <a:rPr lang="en-US" sz="1000" b="0" i="1" dirty="0">
                <a:solidFill>
                  <a:srgbClr val="58595B"/>
                </a:solidFill>
                <a:latin typeface="Arial Narrow" pitchFamily="34" charset="0"/>
                <a:cs typeface="Arial" pitchFamily="34" charset="0"/>
              </a:rPr>
              <a:t>CHEST</a:t>
            </a:r>
            <a:r>
              <a:rPr lang="en-US" sz="1000" b="0" dirty="0">
                <a:solidFill>
                  <a:srgbClr val="58595B"/>
                </a:solidFill>
                <a:latin typeface="Arial Narrow" pitchFamily="34" charset="0"/>
                <a:cs typeface="Arial" pitchFamily="34" charset="0"/>
              </a:rPr>
              <a:t>, 140; 48-53 pre-published 2/24/11, DOI 10.1378/10.chest.10-2637.</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cs typeface="Arial" pitchFamily="34" charset="0"/>
              </a:rPr>
              <a:t>25.	 Evans, R., et al., “Risk of Symptomatic DVT Associated with Peripherally Inserted Central Catheters”, CHEST, 2010:138:4:803-810.</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cs typeface="Arial" pitchFamily="34" charset="0"/>
              </a:rPr>
              <a:t>26. 	Grove, J., Pevec, W, “Venous Thrombosis Related to Peripherally Inserted Central Catheters”, </a:t>
            </a:r>
            <a:r>
              <a:rPr lang="en-US" sz="1000" b="0" i="1" dirty="0">
                <a:solidFill>
                  <a:srgbClr val="58595B"/>
                </a:solidFill>
                <a:latin typeface="Arial Narrow" pitchFamily="34" charset="0"/>
                <a:cs typeface="Arial" pitchFamily="34" charset="0"/>
              </a:rPr>
              <a:t>Journal of Vascular and Interventional Radiology</a:t>
            </a:r>
            <a:r>
              <a:rPr lang="en-US" sz="1000" b="0" dirty="0">
                <a:solidFill>
                  <a:srgbClr val="58595B"/>
                </a:solidFill>
                <a:latin typeface="Arial Narrow" pitchFamily="34" charset="0"/>
                <a:cs typeface="Arial" pitchFamily="34" charset="0"/>
              </a:rPr>
              <a:t>, July 2000, 11(7): 837-840.</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cs typeface="Arial" pitchFamily="34" charset="0"/>
              </a:rPr>
              <a:t>27. 	Dubois, J., et al., “Incidence of Deep Vein Thrombosis Related to Peripherally Inserted Central Catheters in Children and Adolescents”, </a:t>
            </a:r>
            <a:r>
              <a:rPr lang="en-US" sz="1000" b="0" i="1" dirty="0">
                <a:solidFill>
                  <a:srgbClr val="58595B"/>
                </a:solidFill>
                <a:latin typeface="Arial Narrow" pitchFamily="34" charset="0"/>
                <a:cs typeface="Arial" pitchFamily="34" charset="0"/>
              </a:rPr>
              <a:t>Canadian Medical Association Journal</a:t>
            </a:r>
            <a:r>
              <a:rPr lang="en-US" sz="1000" b="0" dirty="0">
                <a:solidFill>
                  <a:srgbClr val="58595B"/>
                </a:solidFill>
                <a:latin typeface="Arial Narrow" pitchFamily="34" charset="0"/>
                <a:cs typeface="Arial" pitchFamily="34" charset="0"/>
              </a:rPr>
              <a:t>, November 6, 2007, 177(10):1185-1190.</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cs typeface="Arial" pitchFamily="34" charset="0"/>
              </a:rPr>
              <a:t>28. 	Prandoni, P., Kahn, R.S., “Post-thrombotic Syndrome: Prevalence, Prognostication and Need for Progress”, </a:t>
            </a:r>
            <a:r>
              <a:rPr lang="en-US" sz="1000" b="0" i="1" dirty="0">
                <a:solidFill>
                  <a:srgbClr val="58595B"/>
                </a:solidFill>
                <a:latin typeface="Arial Narrow" pitchFamily="34" charset="0"/>
                <a:cs typeface="Arial" pitchFamily="34" charset="0"/>
              </a:rPr>
              <a:t>British Journal of Haematology</a:t>
            </a:r>
            <a:r>
              <a:rPr lang="en-US" sz="1000" b="0" dirty="0">
                <a:solidFill>
                  <a:srgbClr val="58595B"/>
                </a:solidFill>
                <a:latin typeface="Arial Narrow" pitchFamily="34" charset="0"/>
                <a:cs typeface="Arial" pitchFamily="34" charset="0"/>
              </a:rPr>
              <a:t>, 2009, 145:286-295.</a:t>
            </a:r>
          </a:p>
          <a:p>
            <a:pPr marL="285750" indent="-285750"/>
            <a:endParaRPr lang="en-US" sz="800" b="0" dirty="0">
              <a:solidFill>
                <a:srgbClr val="58595B"/>
              </a:solidFill>
              <a:latin typeface="Arial Narrow" pitchFamily="34" charset="0"/>
              <a:cs typeface="Arial" pitchFamily="34" charset="0"/>
            </a:endParaRPr>
          </a:p>
          <a:p>
            <a:pPr marL="285750" indent="-285750"/>
            <a:r>
              <a:rPr lang="en-US" sz="1000" b="0" dirty="0">
                <a:solidFill>
                  <a:srgbClr val="58595B"/>
                </a:solidFill>
                <a:latin typeface="Arial Narrow" pitchFamily="34" charset="0"/>
              </a:rPr>
              <a:t>29. 	Debourdeau, P., et al., </a:t>
            </a:r>
            <a:r>
              <a:rPr lang="en-US" sz="1000" b="0" i="1" dirty="0">
                <a:solidFill>
                  <a:srgbClr val="58595B"/>
                </a:solidFill>
                <a:latin typeface="Arial Narrow" pitchFamily="34" charset="0"/>
              </a:rPr>
              <a:t>2008 SOR Guidelines for the Prevention and Treatment of Thrombosis Associated with Central Venous Catheters in Patients with Cancer: Report from the Working Group,” Annals of Oncology</a:t>
            </a:r>
            <a:r>
              <a:rPr lang="en-US" sz="1000" b="0" dirty="0">
                <a:solidFill>
                  <a:srgbClr val="58595B"/>
                </a:solidFill>
                <a:latin typeface="Arial Narrow" pitchFamily="34" charset="0"/>
              </a:rPr>
              <a:t>, 2009, 20:1459–1471.</a:t>
            </a:r>
          </a:p>
          <a:p>
            <a:pPr marL="285750" indent="-285750"/>
            <a:endParaRPr lang="en-US" sz="800" b="0" dirty="0">
              <a:solidFill>
                <a:srgbClr val="58595B"/>
              </a:solidFill>
              <a:latin typeface="Arial Narrow" pitchFamily="34" charset="0"/>
            </a:endParaRPr>
          </a:p>
          <a:p>
            <a:pPr marL="285750" indent="-285750"/>
            <a:r>
              <a:rPr lang="en-US" sz="1000" b="0" dirty="0">
                <a:solidFill>
                  <a:srgbClr val="58595B"/>
                </a:solidFill>
                <a:latin typeface="Arial Narrow" pitchFamily="34" charset="0"/>
              </a:rPr>
              <a:t>30. 	Kearon, C., et al., “Antithrombotic Therapy for Venous Thromboembolic Disease”, </a:t>
            </a:r>
            <a:r>
              <a:rPr lang="en-US" sz="1000" b="0" i="1" dirty="0">
                <a:solidFill>
                  <a:srgbClr val="58595B"/>
                </a:solidFill>
                <a:latin typeface="Arial Narrow" pitchFamily="34" charset="0"/>
              </a:rPr>
              <a:t>CHEST</a:t>
            </a:r>
            <a:r>
              <a:rPr lang="en-US" sz="1000" b="0" dirty="0">
                <a:solidFill>
                  <a:srgbClr val="58595B"/>
                </a:solidFill>
                <a:latin typeface="Arial Narrow" pitchFamily="34" charset="0"/>
              </a:rPr>
              <a:t>, 2008, 133:454–545.</a:t>
            </a:r>
          </a:p>
          <a:p>
            <a:pPr marL="285750" indent="-285750"/>
            <a:endParaRPr lang="en-US" sz="800" b="0" dirty="0">
              <a:solidFill>
                <a:srgbClr val="58595B"/>
              </a:solidFill>
              <a:latin typeface="Arial Narrow" pitchFamily="34" charset="0"/>
            </a:endParaRPr>
          </a:p>
          <a:p>
            <a:pPr marL="285750" indent="-285750"/>
            <a:r>
              <a:rPr lang="en-US" sz="1000" b="0" dirty="0">
                <a:solidFill>
                  <a:srgbClr val="58595B"/>
                </a:solidFill>
                <a:latin typeface="Arial Narrow" pitchFamily="34" charset="0"/>
              </a:rPr>
              <a:t>31. 	Cummings-Winfield, Cynthia, “Restoring Patency to Central Venous Access Devices”, </a:t>
            </a:r>
            <a:r>
              <a:rPr lang="en-US" sz="1000" b="0" i="1" dirty="0">
                <a:solidFill>
                  <a:srgbClr val="58595B"/>
                </a:solidFill>
                <a:latin typeface="Arial Narrow" pitchFamily="34" charset="0"/>
              </a:rPr>
              <a:t>Clinical Journal of Oncology Nursing</a:t>
            </a:r>
            <a:r>
              <a:rPr lang="en-US" sz="1000" b="0" dirty="0">
                <a:solidFill>
                  <a:srgbClr val="58595B"/>
                </a:solidFill>
                <a:latin typeface="Arial Narrow" pitchFamily="34" charset="0"/>
              </a:rPr>
              <a:t>, 2008, 12 (6): 925-934. </a:t>
            </a:r>
          </a:p>
          <a:p>
            <a:pPr marL="285750" indent="-285750"/>
            <a:endParaRPr lang="en-US" sz="800" b="0" dirty="0">
              <a:solidFill>
                <a:srgbClr val="58595B"/>
              </a:solidFill>
              <a:latin typeface="Arial Narrow" pitchFamily="34" charset="0"/>
            </a:endParaRPr>
          </a:p>
          <a:p>
            <a:pPr marL="285750" indent="-285750"/>
            <a:r>
              <a:rPr lang="en-US" sz="1000" b="0" dirty="0">
                <a:solidFill>
                  <a:srgbClr val="58595B"/>
                </a:solidFill>
                <a:latin typeface="Arial Narrow" pitchFamily="34" charset="0"/>
              </a:rPr>
              <a:t>32. 	Raad, I., “The Relationship Between the Thrombotic and Infectious Complications of Central Venous Catheters”, </a:t>
            </a:r>
            <a:r>
              <a:rPr lang="en-US" sz="1000" b="0" i="1" dirty="0">
                <a:solidFill>
                  <a:srgbClr val="58595B"/>
                </a:solidFill>
                <a:latin typeface="Arial Narrow" pitchFamily="34" charset="0"/>
              </a:rPr>
              <a:t>JAMA,</a:t>
            </a:r>
            <a:r>
              <a:rPr lang="en-US" sz="1000" b="0" dirty="0">
                <a:solidFill>
                  <a:srgbClr val="58595B"/>
                </a:solidFill>
                <a:latin typeface="Arial Narrow" pitchFamily="34" charset="0"/>
              </a:rPr>
              <a:t> 1994.</a:t>
            </a:r>
          </a:p>
          <a:p>
            <a:pPr marL="285750" indent="-285750"/>
            <a:endParaRPr lang="en-US" sz="800" b="0" dirty="0">
              <a:solidFill>
                <a:srgbClr val="58595B"/>
              </a:solidFill>
              <a:latin typeface="Arial Narrow" pitchFamily="34" charset="0"/>
            </a:endParaRPr>
          </a:p>
          <a:p>
            <a:pPr marL="285750" indent="-285750"/>
            <a:r>
              <a:rPr lang="en-US" sz="1000" b="0" dirty="0">
                <a:solidFill>
                  <a:srgbClr val="58595B"/>
                </a:solidFill>
                <a:latin typeface="Arial Narrow" pitchFamily="34" charset="0"/>
              </a:rPr>
              <a:t>33. 	The Oley Foundation,  </a:t>
            </a:r>
            <a:r>
              <a:rPr lang="en-US" sz="1000" b="0" dirty="0">
                <a:solidFill>
                  <a:srgbClr val="58595B"/>
                </a:solidFill>
                <a:latin typeface="Arial Narrow" pitchFamily="34" charset="0"/>
                <a:hlinkClick r:id="rId2"/>
              </a:rPr>
              <a:t>http://www.oley.org/lifeline/95-065.html</a:t>
            </a:r>
            <a:r>
              <a:rPr lang="en-US" sz="1000" b="0" dirty="0">
                <a:solidFill>
                  <a:srgbClr val="58595B"/>
                </a:solidFill>
                <a:latin typeface="Arial Narrow" pitchFamily="34" charset="0"/>
              </a:rPr>
              <a:t>,  Accessed 6/25/11.</a:t>
            </a:r>
          </a:p>
          <a:p>
            <a:pPr marL="285750" indent="-285750"/>
            <a:endParaRPr lang="en-US" sz="800" b="0" dirty="0">
              <a:solidFill>
                <a:srgbClr val="58595B"/>
              </a:solidFill>
              <a:latin typeface="Arial Narrow" pitchFamily="34" charset="0"/>
            </a:endParaRPr>
          </a:p>
          <a:p>
            <a:pPr marL="285750" indent="-285750" eaLnBrk="0" hangingPunct="0">
              <a:lnSpc>
                <a:spcPct val="80000"/>
              </a:lnSpc>
              <a:spcBef>
                <a:spcPct val="20000"/>
              </a:spcBef>
              <a:buSzPct val="80000"/>
              <a:buFontTx/>
              <a:buAutoNum type="arabicPeriod" startAt="34"/>
            </a:pPr>
            <a:r>
              <a:rPr lang="en-US" sz="1000" b="0" dirty="0">
                <a:solidFill>
                  <a:srgbClr val="58595B"/>
                </a:solidFill>
                <a:latin typeface="Arial Narrow" pitchFamily="34" charset="0"/>
              </a:rPr>
              <a:t>Wingerfer, L., “Vascular Access Device Thrombosis”, </a:t>
            </a:r>
            <a:r>
              <a:rPr lang="en-US" sz="1000" b="0" i="1" dirty="0">
                <a:solidFill>
                  <a:srgbClr val="58595B"/>
                </a:solidFill>
                <a:latin typeface="Arial Narrow" pitchFamily="34" charset="0"/>
              </a:rPr>
              <a:t>Clinical Journal of Oncology Nursing</a:t>
            </a:r>
            <a:r>
              <a:rPr lang="en-US" sz="1000" b="0" dirty="0">
                <a:solidFill>
                  <a:srgbClr val="58595B"/>
                </a:solidFill>
                <a:latin typeface="Arial Narrow" pitchFamily="34" charset="0"/>
              </a:rPr>
              <a:t>, 2003;7:345-348.</a:t>
            </a:r>
          </a:p>
          <a:p>
            <a:pPr marL="285750" indent="-285750" eaLnBrk="0" hangingPunct="0">
              <a:lnSpc>
                <a:spcPct val="80000"/>
              </a:lnSpc>
              <a:spcBef>
                <a:spcPct val="20000"/>
              </a:spcBef>
              <a:buSzPct val="80000"/>
              <a:buFontTx/>
              <a:buAutoNum type="arabicPeriod" startAt="34"/>
            </a:pPr>
            <a:endParaRPr lang="en-US" sz="1000" b="0" dirty="0">
              <a:solidFill>
                <a:srgbClr val="58595B"/>
              </a:solidFill>
              <a:latin typeface="Arial Narrow" pitchFamily="34" charset="0"/>
            </a:endParaRPr>
          </a:p>
          <a:p>
            <a:pPr marL="285750" indent="-285750" eaLnBrk="0" hangingPunct="0">
              <a:lnSpc>
                <a:spcPct val="80000"/>
              </a:lnSpc>
              <a:spcBef>
                <a:spcPct val="20000"/>
              </a:spcBef>
              <a:buSzPct val="80000"/>
            </a:pPr>
            <a:r>
              <a:rPr lang="en-US" sz="1000" b="0" dirty="0">
                <a:solidFill>
                  <a:srgbClr val="58595B"/>
                </a:solidFill>
                <a:latin typeface="Arial Narrow" pitchFamily="34" charset="0"/>
              </a:rPr>
              <a:t>© 2012 AngioDynamics,  affiliates or a subsidiary. All rights reserved.  NAVED110 / 01/12</a:t>
            </a:r>
          </a:p>
          <a:p>
            <a:pPr marL="285750" indent="-285750" eaLnBrk="0" hangingPunct="0">
              <a:lnSpc>
                <a:spcPct val="80000"/>
              </a:lnSpc>
              <a:spcBef>
                <a:spcPct val="20000"/>
              </a:spcBef>
              <a:buSzPct val="80000"/>
            </a:pPr>
            <a:endParaRPr lang="en-US" sz="1000" b="0" dirty="0">
              <a:latin typeface="Arial Narrow" pitchFamily="34" charset="0"/>
            </a:endParaRPr>
          </a:p>
          <a:p>
            <a:pPr marL="285750" indent="-285750"/>
            <a:endParaRPr lang="en-US" sz="1000" b="0" dirty="0">
              <a:latin typeface="Arial Narrow"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Default Design">
  <a:themeElements>
    <a:clrScheme name="Custom 2">
      <a:dk1>
        <a:srgbClr val="000000"/>
      </a:dk1>
      <a:lt1>
        <a:srgbClr val="FFFFFF"/>
      </a:lt1>
      <a:dk2>
        <a:srgbClr val="008DA6"/>
      </a:dk2>
      <a:lt2>
        <a:srgbClr val="808080"/>
      </a:lt2>
      <a:accent1>
        <a:srgbClr val="D4DB90"/>
      </a:accent1>
      <a:accent2>
        <a:srgbClr val="73C6A1"/>
      </a:accent2>
      <a:accent3>
        <a:srgbClr val="FFFFFF"/>
      </a:accent3>
      <a:accent4>
        <a:srgbClr val="000000"/>
      </a:accent4>
      <a:accent5>
        <a:srgbClr val="E6EAC6"/>
      </a:accent5>
      <a:accent6>
        <a:srgbClr val="68B391"/>
      </a:accent6>
      <a:hlink>
        <a:srgbClr val="19468D"/>
      </a:hlink>
      <a:folHlink>
        <a:srgbClr val="00FF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8DA6"/>
        </a:dk2>
        <a:lt2>
          <a:srgbClr val="808080"/>
        </a:lt2>
        <a:accent1>
          <a:srgbClr val="D4DB90"/>
        </a:accent1>
        <a:accent2>
          <a:srgbClr val="73C6A1"/>
        </a:accent2>
        <a:accent3>
          <a:srgbClr val="FFFFFF"/>
        </a:accent3>
        <a:accent4>
          <a:srgbClr val="000000"/>
        </a:accent4>
        <a:accent5>
          <a:srgbClr val="E6EAC6"/>
        </a:accent5>
        <a:accent6>
          <a:srgbClr val="68B391"/>
        </a:accent6>
        <a:hlink>
          <a:srgbClr val="D5E04D"/>
        </a:hlink>
        <a:folHlink>
          <a:srgbClr val="89CBD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8DA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1393</TotalTime>
  <Words>2597</Words>
  <Application>Microsoft Office PowerPoint</Application>
  <PresentationFormat>On-screen Show (4:3)</PresentationFormat>
  <Paragraphs>446</Paragraphs>
  <Slides>50</Slides>
  <Notes>10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50</vt:i4>
      </vt:variant>
    </vt:vector>
  </HeadingPairs>
  <TitlesOfParts>
    <vt:vector size="53" baseType="lpstr">
      <vt:lpstr>Module</vt:lpstr>
      <vt:lpstr>Default Design</vt:lpstr>
      <vt:lpstr>Chart</vt:lpstr>
      <vt:lpstr>Heighten Your DVT Awareness</vt:lpstr>
      <vt:lpstr>Disclosures</vt:lpstr>
      <vt:lpstr>Objective</vt:lpstr>
      <vt:lpstr>Complications of Central Venous Catheters (CVCs)</vt:lpstr>
      <vt:lpstr>Catheter-Related Infections</vt:lpstr>
      <vt:lpstr>How Often Do PICCs Cause CLA-BSI6,31</vt:lpstr>
      <vt:lpstr>CR-BSI – Stacking the ODDs in YOUR Patients’ Favor</vt:lpstr>
      <vt:lpstr>PowerPoint Presentation</vt:lpstr>
      <vt:lpstr>PowerPoint Presentation</vt:lpstr>
      <vt:lpstr>CR-BSI – Stacking the ODDs in YOUR Patients’ Favor</vt:lpstr>
      <vt:lpstr>THE LINK BETWEEN THROMBUS &amp; INFECTION</vt:lpstr>
      <vt:lpstr>THE LINK BETWEEN THROMBUS &amp; INFECTION</vt:lpstr>
      <vt:lpstr>THE LINK BETWEEN THROMBUS &amp; INFECTION</vt:lpstr>
      <vt:lpstr>THE LINK BETWEEN THROMBUS &amp; INFECTION</vt:lpstr>
      <vt:lpstr>THE LINK BETWEEN THROMBUS &amp; INFECTION</vt:lpstr>
      <vt:lpstr>THE LINK BETWEEN THROMBUS &amp; INFECTION</vt:lpstr>
      <vt:lpstr>THE LINK BETWEEN THROMBUS &amp; INFECTION</vt:lpstr>
      <vt:lpstr>Catheter-Related Thrombotic Occlusions</vt:lpstr>
      <vt:lpstr>Catheter-Related Occlusions5,7,8</vt:lpstr>
      <vt:lpstr>How do YOU Determine Occlusions?</vt:lpstr>
      <vt:lpstr>CVC-Related Occlusion7,8</vt:lpstr>
      <vt:lpstr>Fibrin Formation</vt:lpstr>
      <vt:lpstr>Fibrin Sheath</vt:lpstr>
      <vt:lpstr>Intraluminal Thrombotic Occlusions 4,7,13</vt:lpstr>
      <vt:lpstr>Intraluminal Thrombus</vt:lpstr>
      <vt:lpstr>Catheter-Related  Deep Vein Thrombosis</vt:lpstr>
      <vt:lpstr>Deep Vein Thrombosis Awareness 10,11</vt:lpstr>
      <vt:lpstr>Inherent CVC-Related Risk Factors for DVT14,16</vt:lpstr>
      <vt:lpstr>Why is Vessel Wall Injury a Risk for VT?</vt:lpstr>
      <vt:lpstr>Venous Thrombosis Risks15</vt:lpstr>
      <vt:lpstr>Cather-Related Venous Thrombosis33,34</vt:lpstr>
      <vt:lpstr>Venous Thrombosis</vt:lpstr>
      <vt:lpstr>Venogram – Subclavian Venous Thrombosis</vt:lpstr>
      <vt:lpstr>PICC-Related DVT Incidence Rates</vt:lpstr>
      <vt:lpstr>Known Sequelae of UEDVT23,28</vt:lpstr>
      <vt:lpstr>Risk Factors for CR-UEDVT17,19,25,26,27</vt:lpstr>
      <vt:lpstr>Tools for PICC Insertion &amp;  Vessel Wall Injury18,19</vt:lpstr>
      <vt:lpstr>Stenosis in Vessel</vt:lpstr>
      <vt:lpstr>Why is Stasis a Risk for VT?</vt:lpstr>
      <vt:lpstr>PowerPoint Presentation</vt:lpstr>
      <vt:lpstr>How are Devices Related to Venous Stasis? 20</vt:lpstr>
      <vt:lpstr>PICC Related Thrombosis 20</vt:lpstr>
      <vt:lpstr>Clinical Significance of  PICC-Related DVT 19</vt:lpstr>
      <vt:lpstr>Managing Catheter-Related Thrombosis – Clinical Review30</vt:lpstr>
      <vt:lpstr>Managing Catheter-Related Thrombosis – Clinical Review30</vt:lpstr>
      <vt:lpstr>Managing Catheter-Related Thrombosis – Clinical Review30</vt:lpstr>
      <vt:lpstr>Managing Catheter-Related Thrombosis – Clinical Review30</vt:lpstr>
      <vt:lpstr>You Can Make A Difference!</vt:lpstr>
      <vt:lpstr>Citations</vt:lpstr>
      <vt:lpstr>Citations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Heighten Your DVT Awareness</dc:title>
  <dc:creator>Stephanie Pitts</dc:creator>
  <cp:lastModifiedBy>Steve</cp:lastModifiedBy>
  <cp:revision>18</cp:revision>
  <dcterms:created xsi:type="dcterms:W3CDTF">2014-04-11T02:39:37Z</dcterms:created>
  <dcterms:modified xsi:type="dcterms:W3CDTF">2014-05-24T21:53:12Z</dcterms:modified>
</cp:coreProperties>
</file>