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handoutMasterIdLst>
    <p:handoutMasterId r:id="rId28"/>
  </p:handoutMasterIdLst>
  <p:sldIdLst>
    <p:sldId id="256" r:id="rId2"/>
    <p:sldId id="257" r:id="rId3"/>
    <p:sldId id="263" r:id="rId4"/>
    <p:sldId id="280" r:id="rId5"/>
    <p:sldId id="258" r:id="rId6"/>
    <p:sldId id="264" r:id="rId7"/>
    <p:sldId id="281" r:id="rId8"/>
    <p:sldId id="259" r:id="rId9"/>
    <p:sldId id="265" r:id="rId10"/>
    <p:sldId id="282" r:id="rId11"/>
    <p:sldId id="260" r:id="rId12"/>
    <p:sldId id="266" r:id="rId13"/>
    <p:sldId id="267" r:id="rId14"/>
    <p:sldId id="261" r:id="rId15"/>
    <p:sldId id="268" r:id="rId16"/>
    <p:sldId id="272" r:id="rId17"/>
    <p:sldId id="262" r:id="rId18"/>
    <p:sldId id="273" r:id="rId19"/>
    <p:sldId id="274" r:id="rId20"/>
    <p:sldId id="269" r:id="rId21"/>
    <p:sldId id="275" r:id="rId22"/>
    <p:sldId id="270" r:id="rId23"/>
    <p:sldId id="271" r:id="rId24"/>
    <p:sldId id="278" r:id="rId25"/>
    <p:sldId id="279"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p:scale>
          <a:sx n="74" d="100"/>
          <a:sy n="74" d="100"/>
        </p:scale>
        <p:origin x="-1044" y="-8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FD493C4-D258-4848-9649-277C9DBF4CFC}"/>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 xmlns:a16="http://schemas.microsoft.com/office/drawing/2014/main" id="{CF016A19-2A0D-421C-9D56-6A60E170F1D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B768B43-C129-4CEA-A1FC-D4EC3B3E799B}" type="datetimeFigureOut">
              <a:rPr lang="en-US" smtClean="0"/>
              <a:t>6/19/2018</a:t>
            </a:fld>
            <a:endParaRPr lang="en-US"/>
          </a:p>
        </p:txBody>
      </p:sp>
      <p:sp>
        <p:nvSpPr>
          <p:cNvPr id="4" name="Footer Placeholder 3">
            <a:extLst>
              <a:ext uri="{FF2B5EF4-FFF2-40B4-BE49-F238E27FC236}">
                <a16:creationId xmlns="" xmlns:a16="http://schemas.microsoft.com/office/drawing/2014/main" id="{97941568-9D8E-46CC-A61C-54B83B70379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7B23CD47-28E9-4E0F-A0D2-05DF0E82015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0E7C0D6-6E3B-4930-A2C5-45BB6861EFF1}" type="slidenum">
              <a:rPr lang="en-US" smtClean="0"/>
              <a:t>‹#›</a:t>
            </a:fld>
            <a:endParaRPr lang="en-US"/>
          </a:p>
        </p:txBody>
      </p:sp>
    </p:spTree>
    <p:extLst>
      <p:ext uri="{BB962C8B-B14F-4D97-AF65-F5344CB8AC3E}">
        <p14:creationId xmlns:p14="http://schemas.microsoft.com/office/powerpoint/2010/main" val="296340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3C26B807-F14A-4C79-A571-4DE38623F1A1}" type="datetimeFigureOut">
              <a:rPr lang="en-US" smtClean="0"/>
              <a:t>6/19/2018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E19A7FF-ADA0-4977-9F93-98B9E97D699C}" type="slidenum">
              <a:rPr lang="en-US" smtClean="0"/>
              <a:t>‹#›</a:t>
            </a:fld>
            <a:endParaRPr lang="en-US"/>
          </a:p>
        </p:txBody>
      </p:sp>
    </p:spTree>
    <p:extLst>
      <p:ext uri="{BB962C8B-B14F-4D97-AF65-F5344CB8AC3E}">
        <p14:creationId xmlns:p14="http://schemas.microsoft.com/office/powerpoint/2010/main" val="2317309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a:t>
            </a:fld>
            <a:endParaRPr lang="en-US"/>
          </a:p>
        </p:txBody>
      </p:sp>
    </p:spTree>
    <p:extLst>
      <p:ext uri="{BB962C8B-B14F-4D97-AF65-F5344CB8AC3E}">
        <p14:creationId xmlns:p14="http://schemas.microsoft.com/office/powerpoint/2010/main" val="319511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2</a:t>
            </a:fld>
            <a:endParaRPr lang="en-US"/>
          </a:p>
        </p:txBody>
      </p:sp>
    </p:spTree>
    <p:extLst>
      <p:ext uri="{BB962C8B-B14F-4D97-AF65-F5344CB8AC3E}">
        <p14:creationId xmlns:p14="http://schemas.microsoft.com/office/powerpoint/2010/main" val="1659614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3</a:t>
            </a:fld>
            <a:endParaRPr lang="en-US"/>
          </a:p>
        </p:txBody>
      </p:sp>
    </p:spTree>
    <p:extLst>
      <p:ext uri="{BB962C8B-B14F-4D97-AF65-F5344CB8AC3E}">
        <p14:creationId xmlns:p14="http://schemas.microsoft.com/office/powerpoint/2010/main" val="350107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4</a:t>
            </a:fld>
            <a:endParaRPr lang="en-US"/>
          </a:p>
        </p:txBody>
      </p:sp>
    </p:spTree>
    <p:extLst>
      <p:ext uri="{BB962C8B-B14F-4D97-AF65-F5344CB8AC3E}">
        <p14:creationId xmlns:p14="http://schemas.microsoft.com/office/powerpoint/2010/main" val="193434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5</a:t>
            </a:fld>
            <a:endParaRPr lang="en-US"/>
          </a:p>
        </p:txBody>
      </p:sp>
    </p:spTree>
    <p:extLst>
      <p:ext uri="{BB962C8B-B14F-4D97-AF65-F5344CB8AC3E}">
        <p14:creationId xmlns:p14="http://schemas.microsoft.com/office/powerpoint/2010/main" val="2250345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6</a:t>
            </a:fld>
            <a:endParaRPr lang="en-US"/>
          </a:p>
        </p:txBody>
      </p:sp>
    </p:spTree>
    <p:extLst>
      <p:ext uri="{BB962C8B-B14F-4D97-AF65-F5344CB8AC3E}">
        <p14:creationId xmlns:p14="http://schemas.microsoft.com/office/powerpoint/2010/main" val="2890594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7</a:t>
            </a:fld>
            <a:endParaRPr lang="en-US"/>
          </a:p>
        </p:txBody>
      </p:sp>
    </p:spTree>
    <p:extLst>
      <p:ext uri="{BB962C8B-B14F-4D97-AF65-F5344CB8AC3E}">
        <p14:creationId xmlns:p14="http://schemas.microsoft.com/office/powerpoint/2010/main" val="22242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8</a:t>
            </a:fld>
            <a:endParaRPr lang="en-US"/>
          </a:p>
        </p:txBody>
      </p:sp>
    </p:spTree>
    <p:extLst>
      <p:ext uri="{BB962C8B-B14F-4D97-AF65-F5344CB8AC3E}">
        <p14:creationId xmlns:p14="http://schemas.microsoft.com/office/powerpoint/2010/main" val="1439107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9</a:t>
            </a:fld>
            <a:endParaRPr lang="en-US"/>
          </a:p>
        </p:txBody>
      </p:sp>
    </p:spTree>
    <p:extLst>
      <p:ext uri="{BB962C8B-B14F-4D97-AF65-F5344CB8AC3E}">
        <p14:creationId xmlns:p14="http://schemas.microsoft.com/office/powerpoint/2010/main" val="3684564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11</a:t>
            </a:fld>
            <a:endParaRPr lang="en-US"/>
          </a:p>
        </p:txBody>
      </p:sp>
    </p:spTree>
    <p:extLst>
      <p:ext uri="{BB962C8B-B14F-4D97-AF65-F5344CB8AC3E}">
        <p14:creationId xmlns:p14="http://schemas.microsoft.com/office/powerpoint/2010/main" val="733619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12</a:t>
            </a:fld>
            <a:endParaRPr lang="en-US"/>
          </a:p>
        </p:txBody>
      </p:sp>
    </p:spTree>
    <p:extLst>
      <p:ext uri="{BB962C8B-B14F-4D97-AF65-F5344CB8AC3E}">
        <p14:creationId xmlns:p14="http://schemas.microsoft.com/office/powerpoint/2010/main" val="604458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13</a:t>
            </a:fld>
            <a:endParaRPr lang="en-US"/>
          </a:p>
        </p:txBody>
      </p:sp>
    </p:spTree>
    <p:extLst>
      <p:ext uri="{BB962C8B-B14F-4D97-AF65-F5344CB8AC3E}">
        <p14:creationId xmlns:p14="http://schemas.microsoft.com/office/powerpoint/2010/main" val="2297305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14</a:t>
            </a:fld>
            <a:endParaRPr lang="en-US"/>
          </a:p>
        </p:txBody>
      </p:sp>
    </p:spTree>
    <p:extLst>
      <p:ext uri="{BB962C8B-B14F-4D97-AF65-F5344CB8AC3E}">
        <p14:creationId xmlns:p14="http://schemas.microsoft.com/office/powerpoint/2010/main" val="3452542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15</a:t>
            </a:fld>
            <a:endParaRPr lang="en-US"/>
          </a:p>
        </p:txBody>
      </p:sp>
    </p:spTree>
    <p:extLst>
      <p:ext uri="{BB962C8B-B14F-4D97-AF65-F5344CB8AC3E}">
        <p14:creationId xmlns:p14="http://schemas.microsoft.com/office/powerpoint/2010/main" val="435474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16</a:t>
            </a:fld>
            <a:endParaRPr lang="en-US"/>
          </a:p>
        </p:txBody>
      </p:sp>
    </p:spTree>
    <p:extLst>
      <p:ext uri="{BB962C8B-B14F-4D97-AF65-F5344CB8AC3E}">
        <p14:creationId xmlns:p14="http://schemas.microsoft.com/office/powerpoint/2010/main" val="3524331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17</a:t>
            </a:fld>
            <a:endParaRPr lang="en-US"/>
          </a:p>
        </p:txBody>
      </p:sp>
    </p:spTree>
    <p:extLst>
      <p:ext uri="{BB962C8B-B14F-4D97-AF65-F5344CB8AC3E}">
        <p14:creationId xmlns:p14="http://schemas.microsoft.com/office/powerpoint/2010/main" val="3398788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18</a:t>
            </a:fld>
            <a:endParaRPr lang="en-US"/>
          </a:p>
        </p:txBody>
      </p:sp>
    </p:spTree>
    <p:extLst>
      <p:ext uri="{BB962C8B-B14F-4D97-AF65-F5344CB8AC3E}">
        <p14:creationId xmlns:p14="http://schemas.microsoft.com/office/powerpoint/2010/main" val="3717871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19</a:t>
            </a:fld>
            <a:endParaRPr lang="en-US"/>
          </a:p>
        </p:txBody>
      </p:sp>
    </p:spTree>
    <p:extLst>
      <p:ext uri="{BB962C8B-B14F-4D97-AF65-F5344CB8AC3E}">
        <p14:creationId xmlns:p14="http://schemas.microsoft.com/office/powerpoint/2010/main" val="1524894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20</a:t>
            </a:fld>
            <a:endParaRPr lang="en-US"/>
          </a:p>
        </p:txBody>
      </p:sp>
    </p:spTree>
    <p:extLst>
      <p:ext uri="{BB962C8B-B14F-4D97-AF65-F5344CB8AC3E}">
        <p14:creationId xmlns:p14="http://schemas.microsoft.com/office/powerpoint/2010/main" val="2670103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21</a:t>
            </a:fld>
            <a:endParaRPr lang="en-US"/>
          </a:p>
        </p:txBody>
      </p:sp>
    </p:spTree>
    <p:extLst>
      <p:ext uri="{BB962C8B-B14F-4D97-AF65-F5344CB8AC3E}">
        <p14:creationId xmlns:p14="http://schemas.microsoft.com/office/powerpoint/2010/main" val="4075917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22</a:t>
            </a:fld>
            <a:endParaRPr lang="en-US"/>
          </a:p>
        </p:txBody>
      </p:sp>
    </p:spTree>
    <p:extLst>
      <p:ext uri="{BB962C8B-B14F-4D97-AF65-F5344CB8AC3E}">
        <p14:creationId xmlns:p14="http://schemas.microsoft.com/office/powerpoint/2010/main" val="1582343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23</a:t>
            </a:fld>
            <a:endParaRPr lang="en-US"/>
          </a:p>
        </p:txBody>
      </p:sp>
    </p:spTree>
    <p:extLst>
      <p:ext uri="{BB962C8B-B14F-4D97-AF65-F5344CB8AC3E}">
        <p14:creationId xmlns:p14="http://schemas.microsoft.com/office/powerpoint/2010/main" val="130936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24</a:t>
            </a:fld>
            <a:endParaRPr lang="en-US"/>
          </a:p>
        </p:txBody>
      </p:sp>
    </p:spTree>
    <p:extLst>
      <p:ext uri="{BB962C8B-B14F-4D97-AF65-F5344CB8AC3E}">
        <p14:creationId xmlns:p14="http://schemas.microsoft.com/office/powerpoint/2010/main" val="2320628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19A7FF-ADA0-4977-9F93-98B9E97D699C}" type="slidenum">
              <a:rPr lang="en-US" smtClean="0"/>
              <a:t>25</a:t>
            </a:fld>
            <a:endParaRPr lang="en-US"/>
          </a:p>
        </p:txBody>
      </p:sp>
    </p:spTree>
    <p:extLst>
      <p:ext uri="{BB962C8B-B14F-4D97-AF65-F5344CB8AC3E}">
        <p14:creationId xmlns:p14="http://schemas.microsoft.com/office/powerpoint/2010/main" val="3017801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B091425-C4E6-4380-B0FA-35FA7ADB60A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6570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spTree>
    <p:extLst>
      <p:ext uri="{BB962C8B-B14F-4D97-AF65-F5344CB8AC3E}">
        <p14:creationId xmlns:p14="http://schemas.microsoft.com/office/powerpoint/2010/main" val="142789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6530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8A137C-091B-4BC7-98E3-CF6716E47593}"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91425-C4E6-4380-B0FA-35FA7ADB60A9}" type="slidenum">
              <a:rPr lang="en-US" smtClean="0"/>
              <a:t>‹#›</a:t>
            </a:fld>
            <a:endParaRPr lang="en-US"/>
          </a:p>
        </p:txBody>
      </p:sp>
    </p:spTree>
    <p:extLst>
      <p:ext uri="{BB962C8B-B14F-4D97-AF65-F5344CB8AC3E}">
        <p14:creationId xmlns:p14="http://schemas.microsoft.com/office/powerpoint/2010/main" val="2388066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8A137C-091B-4BC7-98E3-CF6716E47593}" type="datetimeFigureOut">
              <a:rPr lang="en-US" smtClean="0"/>
              <a:t>6/19/2018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091425-C4E6-4380-B0FA-35FA7ADB60A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6478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8A137C-091B-4BC7-98E3-CF6716E47593}" type="datetimeFigureOut">
              <a:rPr lang="en-US" smtClean="0"/>
              <a:t>6/19/2018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091425-C4E6-4380-B0FA-35FA7ADB60A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1258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8A137C-091B-4BC7-98E3-CF6716E47593}" type="datetimeFigureOut">
              <a:rPr lang="en-US" smtClean="0"/>
              <a:t>6/19/2018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091425-C4E6-4380-B0FA-35FA7ADB60A9}" type="slidenum">
              <a:rPr lang="en-US" smtClean="0"/>
              <a:t>‹#›</a:t>
            </a:fld>
            <a:endParaRPr lang="en-US"/>
          </a:p>
        </p:txBody>
      </p:sp>
    </p:spTree>
    <p:extLst>
      <p:ext uri="{BB962C8B-B14F-4D97-AF65-F5344CB8AC3E}">
        <p14:creationId xmlns:p14="http://schemas.microsoft.com/office/powerpoint/2010/main" val="3501356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68A137C-091B-4BC7-98E3-CF6716E47593}"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91425-C4E6-4380-B0FA-35FA7ADB60A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6068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68A137C-091B-4BC7-98E3-CF6716E47593}"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91425-C4E6-4380-B0FA-35FA7ADB60A9}" type="slidenum">
              <a:rPr lang="en-US" smtClean="0"/>
              <a:t>‹#›</a:t>
            </a:fld>
            <a:endParaRPr lang="en-US"/>
          </a:p>
        </p:txBody>
      </p:sp>
    </p:spTree>
    <p:extLst>
      <p:ext uri="{BB962C8B-B14F-4D97-AF65-F5344CB8AC3E}">
        <p14:creationId xmlns:p14="http://schemas.microsoft.com/office/powerpoint/2010/main" val="89839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68A137C-091B-4BC7-98E3-CF6716E47593}"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91425-C4E6-4380-B0FA-35FA7ADB60A9}" type="slidenum">
              <a:rPr lang="en-US" smtClean="0"/>
              <a:t>‹#›</a:t>
            </a:fld>
            <a:endParaRPr lang="en-US"/>
          </a:p>
        </p:txBody>
      </p:sp>
    </p:spTree>
    <p:extLst>
      <p:ext uri="{BB962C8B-B14F-4D97-AF65-F5344CB8AC3E}">
        <p14:creationId xmlns:p14="http://schemas.microsoft.com/office/powerpoint/2010/main" val="2500666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3913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1490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spTree>
    <p:extLst>
      <p:ext uri="{BB962C8B-B14F-4D97-AF65-F5344CB8AC3E}">
        <p14:creationId xmlns:p14="http://schemas.microsoft.com/office/powerpoint/2010/main" val="2962686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263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9452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2639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8A137C-091B-4BC7-98E3-CF6716E4759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91425-C4E6-4380-B0FA-35FA7ADB60A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5737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68A137C-091B-4BC7-98E3-CF6716E47593}" type="datetimeFigureOut">
              <a:rPr lang="en-US" smtClean="0"/>
              <a:t>6/19/2018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091425-C4E6-4380-B0FA-35FA7ADB60A9}" type="slidenum">
              <a:rPr lang="en-US" smtClean="0"/>
              <a:t>‹#›</a:t>
            </a:fld>
            <a:endParaRPr lang="en-US"/>
          </a:p>
        </p:txBody>
      </p:sp>
    </p:spTree>
    <p:extLst>
      <p:ext uri="{BB962C8B-B14F-4D97-AF65-F5344CB8AC3E}">
        <p14:creationId xmlns:p14="http://schemas.microsoft.com/office/powerpoint/2010/main" val="6219943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0E7BE9-24EF-4186-8274-1390565B222B}"/>
              </a:ext>
            </a:extLst>
          </p:cNvPr>
          <p:cNvSpPr>
            <a:spLocks noGrp="1"/>
          </p:cNvSpPr>
          <p:nvPr>
            <p:ph type="ctrTitle"/>
          </p:nvPr>
        </p:nvSpPr>
        <p:spPr/>
        <p:txBody>
          <a:bodyPr/>
          <a:lstStyle/>
          <a:p>
            <a:r>
              <a:rPr lang="en-US" dirty="0" smtClean="0"/>
              <a:t>Q &amp; A</a:t>
            </a:r>
            <a:endParaRPr lang="en-US" dirty="0"/>
          </a:p>
        </p:txBody>
      </p:sp>
      <p:sp>
        <p:nvSpPr>
          <p:cNvPr id="3" name="Subtitle 2">
            <a:extLst>
              <a:ext uri="{FF2B5EF4-FFF2-40B4-BE49-F238E27FC236}">
                <a16:creationId xmlns="" xmlns:a16="http://schemas.microsoft.com/office/drawing/2014/main" id="{66521F2B-78AA-4655-93AC-15348C990FAE}"/>
              </a:ext>
            </a:extLst>
          </p:cNvPr>
          <p:cNvSpPr>
            <a:spLocks noGrp="1"/>
          </p:cNvSpPr>
          <p:nvPr>
            <p:ph type="subTitle" idx="1"/>
          </p:nvPr>
        </p:nvSpPr>
        <p:spPr/>
        <p:txBody>
          <a:bodyPr>
            <a:noAutofit/>
          </a:bodyPr>
          <a:lstStyle/>
          <a:p>
            <a:r>
              <a:rPr lang="en-US" sz="2400" dirty="0" smtClean="0"/>
              <a:t>Greater NY APIC Chapter 13</a:t>
            </a:r>
          </a:p>
          <a:p>
            <a:r>
              <a:rPr lang="en-US" sz="2400" dirty="0" smtClean="0"/>
              <a:t>Sue Stone RN BSN CIC</a:t>
            </a:r>
            <a:br>
              <a:rPr lang="en-US" sz="2400" dirty="0" smtClean="0"/>
            </a:br>
            <a:r>
              <a:rPr lang="en-US" sz="2400" dirty="0" smtClean="0"/>
              <a:t>Memorial Sloan Kettering Hospital</a:t>
            </a:r>
            <a:r>
              <a:rPr lang="en-US" sz="2400" dirty="0"/>
              <a:t/>
            </a:r>
            <a:br>
              <a:rPr lang="en-US" sz="2400" dirty="0"/>
            </a:br>
            <a:r>
              <a:rPr lang="en-US" sz="2400" dirty="0" smtClean="0"/>
              <a:t>May 16, 2018</a:t>
            </a:r>
          </a:p>
        </p:txBody>
      </p:sp>
    </p:spTree>
    <p:extLst>
      <p:ext uri="{BB962C8B-B14F-4D97-AF65-F5344CB8AC3E}">
        <p14:creationId xmlns:p14="http://schemas.microsoft.com/office/powerpoint/2010/main" val="692602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6A72FA-17D3-40FF-A59E-5935BC136A2A}"/>
              </a:ext>
            </a:extLst>
          </p:cNvPr>
          <p:cNvSpPr>
            <a:spLocks noGrp="1"/>
          </p:cNvSpPr>
          <p:nvPr>
            <p:ph type="title"/>
          </p:nvPr>
        </p:nvSpPr>
        <p:spPr>
          <a:xfrm>
            <a:off x="901700" y="524932"/>
            <a:ext cx="9829797" cy="2243668"/>
          </a:xfrm>
        </p:spPr>
        <p:txBody>
          <a:bodyPr>
            <a:normAutofit/>
          </a:bodyPr>
          <a:lstStyle/>
          <a:p>
            <a:pPr algn="l"/>
            <a:r>
              <a:rPr lang="en-US" sz="2800" dirty="0"/>
              <a:t>The IP is notified of a positive </a:t>
            </a:r>
            <a:r>
              <a:rPr lang="en-US" sz="2800" i="1" dirty="0"/>
              <a:t>Legionella</a:t>
            </a:r>
            <a:r>
              <a:rPr lang="en-US" sz="2800" dirty="0"/>
              <a:t> test in an individual who has resided in the healthcare facility for 2 months.</a:t>
            </a:r>
            <a:br>
              <a:rPr lang="en-US" sz="2800" dirty="0"/>
            </a:br>
            <a:r>
              <a:rPr lang="en-US" sz="2800" dirty="0"/>
              <a:t>Which of the following are potential sources of </a:t>
            </a:r>
            <a:r>
              <a:rPr lang="en-US" sz="2800" i="1" dirty="0"/>
              <a:t>Legionella</a:t>
            </a:r>
            <a:r>
              <a:rPr lang="en-US" sz="2800" dirty="0"/>
              <a:t> that should be investigated?</a:t>
            </a:r>
          </a:p>
        </p:txBody>
      </p:sp>
      <p:sp>
        <p:nvSpPr>
          <p:cNvPr id="3" name="Content Placeholder 2">
            <a:extLst>
              <a:ext uri="{FF2B5EF4-FFF2-40B4-BE49-F238E27FC236}">
                <a16:creationId xmlns="" xmlns:a16="http://schemas.microsoft.com/office/drawing/2014/main" id="{89C65650-B439-4B52-BF60-1BA61B1C3D7C}"/>
              </a:ext>
            </a:extLst>
          </p:cNvPr>
          <p:cNvSpPr>
            <a:spLocks noGrp="1"/>
          </p:cNvSpPr>
          <p:nvPr>
            <p:ph idx="1"/>
          </p:nvPr>
        </p:nvSpPr>
        <p:spPr>
          <a:xfrm>
            <a:off x="1028700" y="2768600"/>
            <a:ext cx="9817097" cy="3297768"/>
          </a:xfrm>
        </p:spPr>
        <p:txBody>
          <a:bodyPr>
            <a:normAutofit fontScale="85000" lnSpcReduction="20000"/>
          </a:bodyPr>
          <a:lstStyle/>
          <a:p>
            <a:pPr marL="457200" indent="-457200">
              <a:buFont typeface="+mj-lt"/>
              <a:buAutoNum type="arabicParenR"/>
            </a:pPr>
            <a:r>
              <a:rPr lang="en-US" dirty="0"/>
              <a:t>Cooling towers</a:t>
            </a:r>
          </a:p>
          <a:p>
            <a:pPr marL="457200" indent="-457200">
              <a:buFont typeface="+mj-lt"/>
              <a:buAutoNum type="arabicParenR"/>
            </a:pPr>
            <a:r>
              <a:rPr lang="en-US" dirty="0"/>
              <a:t>IV solutions</a:t>
            </a:r>
          </a:p>
          <a:p>
            <a:pPr marL="457200" indent="-457200">
              <a:buFont typeface="+mj-lt"/>
              <a:buAutoNum type="arabicParenR"/>
            </a:pPr>
            <a:r>
              <a:rPr lang="en-US" dirty="0"/>
              <a:t>Air conditioners</a:t>
            </a:r>
          </a:p>
          <a:p>
            <a:pPr marL="457200" indent="-457200">
              <a:buFont typeface="+mj-lt"/>
              <a:buAutoNum type="arabicParenR"/>
            </a:pPr>
            <a:r>
              <a:rPr lang="en-US" dirty="0"/>
              <a:t>Ice machine</a:t>
            </a:r>
          </a:p>
          <a:p>
            <a:pPr marL="457200" indent="-457200">
              <a:buFont typeface="+mj-lt"/>
              <a:buAutoNum type="arabicParenR"/>
            </a:pPr>
            <a:endParaRPr lang="en-US" dirty="0"/>
          </a:p>
          <a:p>
            <a:pPr marL="914400" lvl="1" indent="-457200">
              <a:buFont typeface="+mj-lt"/>
              <a:buAutoNum type="alphaLcParenR"/>
            </a:pPr>
            <a:r>
              <a:rPr lang="en-US" dirty="0"/>
              <a:t>1, 4</a:t>
            </a:r>
          </a:p>
          <a:p>
            <a:pPr marL="914400" lvl="1" indent="-457200">
              <a:buFont typeface="+mj-lt"/>
              <a:buAutoNum type="alphaLcParenR"/>
            </a:pPr>
            <a:r>
              <a:rPr lang="en-US" dirty="0"/>
              <a:t>1, 3</a:t>
            </a:r>
          </a:p>
          <a:p>
            <a:pPr marL="914400" lvl="1" indent="-457200">
              <a:buFont typeface="+mj-lt"/>
              <a:buAutoNum type="alphaLcParenR"/>
            </a:pPr>
            <a:r>
              <a:rPr lang="en-US" dirty="0"/>
              <a:t>3, 4</a:t>
            </a:r>
          </a:p>
          <a:p>
            <a:pPr marL="914400" lvl="1" indent="-457200">
              <a:buFont typeface="+mj-lt"/>
              <a:buAutoNum type="alphaLcParenR"/>
            </a:pPr>
            <a:r>
              <a:rPr lang="en-US" dirty="0"/>
              <a:t>2, 4</a:t>
            </a:r>
          </a:p>
        </p:txBody>
      </p:sp>
    </p:spTree>
    <p:extLst>
      <p:ext uri="{BB962C8B-B14F-4D97-AF65-F5344CB8AC3E}">
        <p14:creationId xmlns:p14="http://schemas.microsoft.com/office/powerpoint/2010/main" val="165134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6A72FA-17D3-40FF-A59E-5935BC136A2A}"/>
              </a:ext>
            </a:extLst>
          </p:cNvPr>
          <p:cNvSpPr>
            <a:spLocks noGrp="1"/>
          </p:cNvSpPr>
          <p:nvPr>
            <p:ph type="title"/>
          </p:nvPr>
        </p:nvSpPr>
        <p:spPr>
          <a:xfrm>
            <a:off x="901700" y="524932"/>
            <a:ext cx="9829797" cy="2243668"/>
          </a:xfrm>
        </p:spPr>
        <p:txBody>
          <a:bodyPr>
            <a:normAutofit/>
          </a:bodyPr>
          <a:lstStyle/>
          <a:p>
            <a:pPr algn="l"/>
            <a:r>
              <a:rPr lang="en-US" sz="2800" dirty="0"/>
              <a:t>The IP is notified of a positive </a:t>
            </a:r>
            <a:r>
              <a:rPr lang="en-US" sz="2800" i="1" dirty="0"/>
              <a:t>Legionella</a:t>
            </a:r>
            <a:r>
              <a:rPr lang="en-US" sz="2800" dirty="0"/>
              <a:t> test in an individual who has resided in the healthcare facility for 2 months.</a:t>
            </a:r>
            <a:br>
              <a:rPr lang="en-US" sz="2800" dirty="0"/>
            </a:br>
            <a:r>
              <a:rPr lang="en-US" sz="2800" dirty="0"/>
              <a:t>Which of the following are potential sources of </a:t>
            </a:r>
            <a:r>
              <a:rPr lang="en-US" sz="2800" i="1" dirty="0"/>
              <a:t>Legionella</a:t>
            </a:r>
            <a:r>
              <a:rPr lang="en-US" sz="2800" dirty="0"/>
              <a:t> that should be investigated?</a:t>
            </a:r>
          </a:p>
        </p:txBody>
      </p:sp>
      <p:sp>
        <p:nvSpPr>
          <p:cNvPr id="3" name="Content Placeholder 2">
            <a:extLst>
              <a:ext uri="{FF2B5EF4-FFF2-40B4-BE49-F238E27FC236}">
                <a16:creationId xmlns="" xmlns:a16="http://schemas.microsoft.com/office/drawing/2014/main" id="{89C65650-B439-4B52-BF60-1BA61B1C3D7C}"/>
              </a:ext>
            </a:extLst>
          </p:cNvPr>
          <p:cNvSpPr>
            <a:spLocks noGrp="1"/>
          </p:cNvSpPr>
          <p:nvPr>
            <p:ph idx="1"/>
          </p:nvPr>
        </p:nvSpPr>
        <p:spPr>
          <a:xfrm>
            <a:off x="1028700" y="2768600"/>
            <a:ext cx="9817097" cy="3297768"/>
          </a:xfrm>
        </p:spPr>
        <p:txBody>
          <a:bodyPr>
            <a:normAutofit fontScale="85000" lnSpcReduction="20000"/>
          </a:bodyPr>
          <a:lstStyle/>
          <a:p>
            <a:pPr marL="457200" indent="-457200">
              <a:buFont typeface="+mj-lt"/>
              <a:buAutoNum type="arabicParenR"/>
            </a:pPr>
            <a:r>
              <a:rPr lang="en-US" dirty="0"/>
              <a:t>Cooling towers</a:t>
            </a:r>
          </a:p>
          <a:p>
            <a:pPr marL="457200" indent="-457200">
              <a:buFont typeface="+mj-lt"/>
              <a:buAutoNum type="arabicParenR"/>
            </a:pPr>
            <a:r>
              <a:rPr lang="en-US" dirty="0"/>
              <a:t>IV solutions</a:t>
            </a:r>
          </a:p>
          <a:p>
            <a:pPr marL="457200" indent="-457200">
              <a:buFont typeface="+mj-lt"/>
              <a:buAutoNum type="arabicParenR"/>
            </a:pPr>
            <a:r>
              <a:rPr lang="en-US" dirty="0"/>
              <a:t>Air conditioners</a:t>
            </a:r>
          </a:p>
          <a:p>
            <a:pPr marL="457200" indent="-457200">
              <a:buFont typeface="+mj-lt"/>
              <a:buAutoNum type="arabicParenR"/>
            </a:pPr>
            <a:r>
              <a:rPr lang="en-US" dirty="0"/>
              <a:t>Ice machine</a:t>
            </a:r>
          </a:p>
          <a:p>
            <a:pPr marL="457200" indent="-457200">
              <a:buFont typeface="+mj-lt"/>
              <a:buAutoNum type="arabicParenR"/>
            </a:pPr>
            <a:endParaRPr lang="en-US" dirty="0"/>
          </a:p>
          <a:p>
            <a:pPr marL="914400" lvl="1" indent="-457200">
              <a:buFont typeface="+mj-lt"/>
              <a:buAutoNum type="alphaLcParenR"/>
            </a:pPr>
            <a:r>
              <a:rPr lang="en-US" dirty="0"/>
              <a:t>1, 4			</a:t>
            </a:r>
          </a:p>
          <a:p>
            <a:pPr marL="914400" lvl="1" indent="-457200">
              <a:buFont typeface="+mj-lt"/>
              <a:buAutoNum type="alphaLcParenR"/>
            </a:pPr>
            <a:r>
              <a:rPr lang="en-US" dirty="0"/>
              <a:t>1, 3</a:t>
            </a:r>
          </a:p>
          <a:p>
            <a:pPr marL="914400" lvl="1" indent="-457200">
              <a:buFont typeface="+mj-lt"/>
              <a:buAutoNum type="alphaLcParenR"/>
            </a:pPr>
            <a:r>
              <a:rPr lang="en-US" dirty="0"/>
              <a:t>3, 4</a:t>
            </a:r>
          </a:p>
          <a:p>
            <a:pPr marL="914400" lvl="1" indent="-457200">
              <a:buFont typeface="+mj-lt"/>
              <a:buAutoNum type="alphaLcParenR"/>
            </a:pPr>
            <a:r>
              <a:rPr lang="en-US" dirty="0"/>
              <a:t>2, 4</a:t>
            </a:r>
          </a:p>
        </p:txBody>
      </p:sp>
      <p:sp>
        <p:nvSpPr>
          <p:cNvPr id="4" name="Rectangle 3">
            <a:extLst>
              <a:ext uri="{FF2B5EF4-FFF2-40B4-BE49-F238E27FC236}">
                <a16:creationId xmlns="" xmlns:a16="http://schemas.microsoft.com/office/drawing/2014/main" id="{3D26C886-90AE-41FE-99A5-B1B80B82D08F}"/>
              </a:ext>
            </a:extLst>
          </p:cNvPr>
          <p:cNvSpPr/>
          <p:nvPr/>
        </p:nvSpPr>
        <p:spPr>
          <a:xfrm>
            <a:off x="1421848" y="4643968"/>
            <a:ext cx="1549400" cy="3683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5991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0499" y="1104900"/>
            <a:ext cx="9436097" cy="4770968"/>
          </a:xfrm>
        </p:spPr>
        <p:txBody>
          <a:bodyPr>
            <a:normAutofit lnSpcReduction="10000"/>
          </a:bodyPr>
          <a:lstStyle/>
          <a:p>
            <a:r>
              <a:rPr lang="en-US" i="1" dirty="0"/>
              <a:t>L. </a:t>
            </a:r>
            <a:r>
              <a:rPr lang="en-US" i="1" dirty="0" err="1"/>
              <a:t>Pneumophila</a:t>
            </a:r>
            <a:r>
              <a:rPr lang="en-US" i="1" dirty="0"/>
              <a:t> </a:t>
            </a:r>
            <a:r>
              <a:rPr lang="en-US" dirty="0"/>
              <a:t>is a common cause of both community-acquired and healthcare-associated pneumonia.  Clinical manifestations are nonspecific, but high fever, diarrhea, and hypernatremia are common.  Infection has been linked to drinking water distribution systems of acute care and extended care facilities.  When a patient receives a diagnosis of healthcare-associated Legionnaires’ disease, culturing of the water sources to which the patient was exposed is indicated.  Distal sites include water faucets, ice machines, water used in respiratory tract devices, and water sources to which the patient is exposed.  Air conditioners have not been been implicated in Legionnaires’</a:t>
            </a:r>
            <a:r>
              <a:rPr lang="en-US" i="1" dirty="0"/>
              <a:t> </a:t>
            </a:r>
            <a:r>
              <a:rPr lang="en-US" dirty="0"/>
              <a:t>disease.  IV solutions are not known to be sources of </a:t>
            </a:r>
            <a:r>
              <a:rPr lang="en-US" i="1" dirty="0"/>
              <a:t>Legionella </a:t>
            </a:r>
            <a:r>
              <a:rPr lang="en-US" dirty="0"/>
              <a:t>infections.</a:t>
            </a:r>
          </a:p>
          <a:p>
            <a:pPr marL="0" indent="0">
              <a:buNone/>
            </a:pPr>
            <a:endParaRPr lang="en-US" dirty="0"/>
          </a:p>
          <a:p>
            <a:pPr marL="0" indent="0">
              <a:buNone/>
            </a:pPr>
            <a:r>
              <a:rPr lang="en-US" sz="1800" i="1" dirty="0"/>
              <a:t>Infection </a:t>
            </a:r>
            <a:r>
              <a:rPr lang="en-US" sz="1800" i="1" dirty="0" err="1"/>
              <a:t>Preventionist’s</a:t>
            </a:r>
            <a:r>
              <a:rPr lang="en-US" sz="1800" i="1" dirty="0"/>
              <a:t> Guide to the Lab.  (APIC, 2012)</a:t>
            </a:r>
          </a:p>
        </p:txBody>
      </p:sp>
    </p:spTree>
    <p:extLst>
      <p:ext uri="{BB962C8B-B14F-4D97-AF65-F5344CB8AC3E}">
        <p14:creationId xmlns:p14="http://schemas.microsoft.com/office/powerpoint/2010/main" val="397468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A patient with a positive HBsAg must be dialyzed.  Which of the following are the best measures to prevent transmission of disease?</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normAutofit fontScale="85000" lnSpcReduction="20000"/>
          </a:bodyPr>
          <a:lstStyle/>
          <a:p>
            <a:pPr marL="457200" indent="-457200">
              <a:buFont typeface="+mj-lt"/>
              <a:buAutoNum type="arabicParenR"/>
            </a:pPr>
            <a:r>
              <a:rPr lang="en-US" dirty="0"/>
              <a:t>Perform treatment in a separate room or area</a:t>
            </a:r>
          </a:p>
          <a:p>
            <a:pPr marL="457200" indent="-457200">
              <a:buFont typeface="+mj-lt"/>
              <a:buAutoNum type="arabicParenR"/>
            </a:pPr>
            <a:r>
              <a:rPr lang="en-US" dirty="0"/>
              <a:t>Use a dedicated machine and equipment</a:t>
            </a:r>
          </a:p>
          <a:p>
            <a:pPr marL="457200" indent="-457200">
              <a:buFont typeface="+mj-lt"/>
              <a:buAutoNum type="arabicParenR"/>
            </a:pPr>
            <a:r>
              <a:rPr lang="en-US" dirty="0"/>
              <a:t>Perform treatment at the end of the day</a:t>
            </a:r>
          </a:p>
          <a:p>
            <a:pPr marL="457200" indent="-457200">
              <a:buFont typeface="+mj-lt"/>
              <a:buAutoNum type="arabicParenR"/>
            </a:pPr>
            <a:r>
              <a:rPr lang="en-US" dirty="0"/>
              <a:t>Schedule the treatment on a separate day with other positive HBsAg patients</a:t>
            </a:r>
          </a:p>
          <a:p>
            <a:pPr marL="457200" indent="-457200">
              <a:buFont typeface="+mj-lt"/>
              <a:buAutoNum type="arabicParenR"/>
            </a:pPr>
            <a:endParaRPr lang="en-US" dirty="0"/>
          </a:p>
          <a:p>
            <a:pPr marL="914400" lvl="1" indent="-457200">
              <a:buFont typeface="+mj-lt"/>
              <a:buAutoNum type="alphaLcParenR"/>
            </a:pPr>
            <a:r>
              <a:rPr lang="en-US" dirty="0"/>
              <a:t>1, 2</a:t>
            </a:r>
          </a:p>
          <a:p>
            <a:pPr marL="914400" lvl="1" indent="-457200">
              <a:buFont typeface="+mj-lt"/>
              <a:buAutoNum type="alphaLcParenR"/>
            </a:pPr>
            <a:r>
              <a:rPr lang="en-US" dirty="0"/>
              <a:t>2, 4</a:t>
            </a:r>
          </a:p>
          <a:p>
            <a:pPr marL="914400" lvl="1" indent="-457200">
              <a:buFont typeface="+mj-lt"/>
              <a:buAutoNum type="alphaLcParenR"/>
            </a:pPr>
            <a:r>
              <a:rPr lang="en-US" dirty="0"/>
              <a:t>3, 4</a:t>
            </a:r>
          </a:p>
          <a:p>
            <a:pPr marL="914400" lvl="1" indent="-457200">
              <a:buFont typeface="+mj-lt"/>
              <a:buAutoNum type="alphaLcParenR"/>
            </a:pPr>
            <a:r>
              <a:rPr lang="en-US" dirty="0"/>
              <a:t>1, 3</a:t>
            </a:r>
          </a:p>
        </p:txBody>
      </p:sp>
    </p:spTree>
    <p:extLst>
      <p:ext uri="{BB962C8B-B14F-4D97-AF65-F5344CB8AC3E}">
        <p14:creationId xmlns:p14="http://schemas.microsoft.com/office/powerpoint/2010/main" val="800665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A patient with a positive HBsAg must be dialyzed.  Which of the following are the best measures to prevent transmission of disease?</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normAutofit fontScale="85000" lnSpcReduction="20000"/>
          </a:bodyPr>
          <a:lstStyle/>
          <a:p>
            <a:pPr marL="457200" indent="-457200">
              <a:buFont typeface="+mj-lt"/>
              <a:buAutoNum type="arabicParenR"/>
            </a:pPr>
            <a:r>
              <a:rPr lang="en-US" dirty="0"/>
              <a:t>Perform treatment in a separate room or area</a:t>
            </a:r>
          </a:p>
          <a:p>
            <a:pPr marL="457200" indent="-457200">
              <a:buFont typeface="+mj-lt"/>
              <a:buAutoNum type="arabicParenR"/>
            </a:pPr>
            <a:r>
              <a:rPr lang="en-US" dirty="0"/>
              <a:t>Use a dedicated machine and equipment</a:t>
            </a:r>
          </a:p>
          <a:p>
            <a:pPr marL="457200" indent="-457200">
              <a:buFont typeface="+mj-lt"/>
              <a:buAutoNum type="arabicParenR"/>
            </a:pPr>
            <a:r>
              <a:rPr lang="en-US" dirty="0"/>
              <a:t>Perform treatment at the end of the day</a:t>
            </a:r>
          </a:p>
          <a:p>
            <a:pPr marL="457200" indent="-457200">
              <a:buFont typeface="+mj-lt"/>
              <a:buAutoNum type="arabicParenR"/>
            </a:pPr>
            <a:r>
              <a:rPr lang="en-US" dirty="0"/>
              <a:t>Schedule the treatment on a separate day with other positive HBsAg patients</a:t>
            </a:r>
          </a:p>
          <a:p>
            <a:pPr marL="457200" indent="-457200">
              <a:buFont typeface="+mj-lt"/>
              <a:buAutoNum type="arabicParenR"/>
            </a:pPr>
            <a:endParaRPr lang="en-US" dirty="0"/>
          </a:p>
          <a:p>
            <a:pPr marL="914400" lvl="1" indent="-457200">
              <a:buFont typeface="+mj-lt"/>
              <a:buAutoNum type="alphaLcParenR"/>
            </a:pPr>
            <a:r>
              <a:rPr lang="en-US" dirty="0"/>
              <a:t>1, 2			</a:t>
            </a:r>
          </a:p>
          <a:p>
            <a:pPr marL="914400" lvl="1" indent="-457200">
              <a:buFont typeface="+mj-lt"/>
              <a:buAutoNum type="alphaLcParenR"/>
            </a:pPr>
            <a:r>
              <a:rPr lang="en-US" dirty="0"/>
              <a:t>2, 4</a:t>
            </a:r>
          </a:p>
          <a:p>
            <a:pPr marL="914400" lvl="1" indent="-457200">
              <a:buFont typeface="+mj-lt"/>
              <a:buAutoNum type="alphaLcParenR"/>
            </a:pPr>
            <a:r>
              <a:rPr lang="en-US" dirty="0"/>
              <a:t>3, 4</a:t>
            </a:r>
          </a:p>
          <a:p>
            <a:pPr marL="914400" lvl="1" indent="-457200">
              <a:buFont typeface="+mj-lt"/>
              <a:buAutoNum type="alphaLcParenR"/>
            </a:pPr>
            <a:r>
              <a:rPr lang="en-US" dirty="0"/>
              <a:t>1, 3</a:t>
            </a:r>
          </a:p>
        </p:txBody>
      </p:sp>
      <p:sp>
        <p:nvSpPr>
          <p:cNvPr id="4" name="Rectangle 3">
            <a:extLst>
              <a:ext uri="{FF2B5EF4-FFF2-40B4-BE49-F238E27FC236}">
                <a16:creationId xmlns="" xmlns:a16="http://schemas.microsoft.com/office/drawing/2014/main" id="{C4FA7FEC-CF2D-46A0-9D6A-1B8D4162161D}"/>
              </a:ext>
            </a:extLst>
          </p:cNvPr>
          <p:cNvSpPr/>
          <p:nvPr/>
        </p:nvSpPr>
        <p:spPr>
          <a:xfrm>
            <a:off x="1663700" y="4394200"/>
            <a:ext cx="1549400" cy="3683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031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CDC recommends separating </a:t>
            </a:r>
            <a:r>
              <a:rPr lang="en-US" dirty="0" err="1"/>
              <a:t>HBsAg</a:t>
            </a:r>
            <a:r>
              <a:rPr lang="en-US" dirty="0"/>
              <a:t> patients by room or area and using a separate, dedicated machine and equipment to reduce the risk of transmission of HBV in the dialysis setting.  Patients who are known to be positive for </a:t>
            </a:r>
            <a:r>
              <a:rPr lang="en-US" dirty="0" err="1"/>
              <a:t>HBsAg</a:t>
            </a:r>
            <a:r>
              <a:rPr lang="en-US" dirty="0"/>
              <a:t> should </a:t>
            </a:r>
            <a:r>
              <a:rPr lang="en-US"/>
              <a:t>be excluded</a:t>
            </a:r>
            <a:endParaRPr lang="en-US" dirty="0"/>
          </a:p>
        </p:txBody>
      </p:sp>
    </p:spTree>
    <p:extLst>
      <p:ext uri="{BB962C8B-B14F-4D97-AF65-F5344CB8AC3E}">
        <p14:creationId xmlns:p14="http://schemas.microsoft.com/office/powerpoint/2010/main" val="1928700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Which of the following environmental infection prevention measures are recommended for inpatient units that house hematopoietic stem cell transplant (HSCT) patients?</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normAutofit fontScale="85000" lnSpcReduction="20000"/>
          </a:bodyPr>
          <a:lstStyle/>
          <a:p>
            <a:pPr marL="457200" indent="-457200">
              <a:buFont typeface="+mj-lt"/>
              <a:buAutoNum type="arabicParenR"/>
            </a:pPr>
            <a:r>
              <a:rPr lang="en-US" dirty="0"/>
              <a:t>Providing sterile linens</a:t>
            </a:r>
          </a:p>
          <a:p>
            <a:pPr marL="457200" indent="-457200">
              <a:buFont typeface="+mj-lt"/>
              <a:buAutoNum type="arabicParenR"/>
            </a:pPr>
            <a:r>
              <a:rPr lang="en-US" dirty="0"/>
              <a:t>Prohibiting live plants and dried or fresh flowers in the rooms of HSCT patients</a:t>
            </a:r>
          </a:p>
          <a:p>
            <a:pPr marL="457200" indent="-457200">
              <a:buFont typeface="+mj-lt"/>
              <a:buAutoNum type="arabicParenR"/>
            </a:pPr>
            <a:r>
              <a:rPr lang="en-US" dirty="0"/>
              <a:t>Avoiding items that collect or trap dust</a:t>
            </a:r>
          </a:p>
          <a:p>
            <a:pPr marL="457200" indent="-457200">
              <a:buFont typeface="+mj-lt"/>
              <a:buAutoNum type="arabicParenR"/>
            </a:pPr>
            <a:r>
              <a:rPr lang="en-US" dirty="0"/>
              <a:t>Providing laminar air flow</a:t>
            </a:r>
          </a:p>
          <a:p>
            <a:pPr marL="457200" indent="-457200">
              <a:buFont typeface="+mj-lt"/>
              <a:buAutoNum type="arabicParenR"/>
            </a:pPr>
            <a:endParaRPr lang="en-US" dirty="0"/>
          </a:p>
          <a:p>
            <a:pPr marL="914400" lvl="1" indent="-457200">
              <a:buFont typeface="+mj-lt"/>
              <a:buAutoNum type="alphaLcParenR"/>
            </a:pPr>
            <a:r>
              <a:rPr lang="en-US" dirty="0"/>
              <a:t>1, 2</a:t>
            </a:r>
          </a:p>
          <a:p>
            <a:pPr marL="914400" lvl="1" indent="-457200">
              <a:buFont typeface="+mj-lt"/>
              <a:buAutoNum type="alphaLcParenR"/>
            </a:pPr>
            <a:r>
              <a:rPr lang="en-US" dirty="0"/>
              <a:t>3, 4</a:t>
            </a:r>
          </a:p>
          <a:p>
            <a:pPr marL="914400" lvl="1" indent="-457200">
              <a:buFont typeface="+mj-lt"/>
              <a:buAutoNum type="alphaLcParenR"/>
            </a:pPr>
            <a:r>
              <a:rPr lang="en-US" dirty="0"/>
              <a:t>2, 3</a:t>
            </a:r>
          </a:p>
          <a:p>
            <a:pPr marL="914400" lvl="1" indent="-457200">
              <a:buFont typeface="+mj-lt"/>
              <a:buAutoNum type="alphaLcParenR"/>
            </a:pPr>
            <a:r>
              <a:rPr lang="en-US" dirty="0"/>
              <a:t>1, 3</a:t>
            </a:r>
          </a:p>
        </p:txBody>
      </p:sp>
    </p:spTree>
    <p:extLst>
      <p:ext uri="{BB962C8B-B14F-4D97-AF65-F5344CB8AC3E}">
        <p14:creationId xmlns:p14="http://schemas.microsoft.com/office/powerpoint/2010/main" val="2010008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Which of the following environmental infection prevention measures are recommended for inpatient units that house hematopoietic stem cell transplant (HSCT) patients?</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normAutofit fontScale="85000" lnSpcReduction="20000"/>
          </a:bodyPr>
          <a:lstStyle/>
          <a:p>
            <a:pPr marL="457200" indent="-457200">
              <a:buFont typeface="+mj-lt"/>
              <a:buAutoNum type="arabicParenR"/>
            </a:pPr>
            <a:r>
              <a:rPr lang="en-US" dirty="0"/>
              <a:t>Providing sterile linens</a:t>
            </a:r>
          </a:p>
          <a:p>
            <a:pPr marL="457200" indent="-457200">
              <a:buFont typeface="+mj-lt"/>
              <a:buAutoNum type="arabicParenR"/>
            </a:pPr>
            <a:r>
              <a:rPr lang="en-US" dirty="0"/>
              <a:t>Prohibiting live plants and dried or fresh flowers in the rooms of HSCT patients</a:t>
            </a:r>
          </a:p>
          <a:p>
            <a:pPr marL="457200" indent="-457200">
              <a:buFont typeface="+mj-lt"/>
              <a:buAutoNum type="arabicParenR"/>
            </a:pPr>
            <a:r>
              <a:rPr lang="en-US" dirty="0"/>
              <a:t>Avoiding items that collect or trap dust</a:t>
            </a:r>
          </a:p>
          <a:p>
            <a:pPr marL="457200" indent="-457200">
              <a:buFont typeface="+mj-lt"/>
              <a:buAutoNum type="arabicParenR"/>
            </a:pPr>
            <a:r>
              <a:rPr lang="en-US" dirty="0"/>
              <a:t>Providing laminar air flow</a:t>
            </a:r>
          </a:p>
          <a:p>
            <a:pPr marL="457200" indent="-457200">
              <a:buFont typeface="+mj-lt"/>
              <a:buAutoNum type="arabicParenR"/>
            </a:pPr>
            <a:endParaRPr lang="en-US" dirty="0"/>
          </a:p>
          <a:p>
            <a:pPr marL="914400" lvl="1" indent="-457200">
              <a:buFont typeface="+mj-lt"/>
              <a:buAutoNum type="alphaLcParenR"/>
            </a:pPr>
            <a:r>
              <a:rPr lang="en-US" dirty="0"/>
              <a:t>1, 2</a:t>
            </a:r>
          </a:p>
          <a:p>
            <a:pPr marL="914400" lvl="1" indent="-457200">
              <a:buFont typeface="+mj-lt"/>
              <a:buAutoNum type="alphaLcParenR"/>
            </a:pPr>
            <a:r>
              <a:rPr lang="en-US" dirty="0"/>
              <a:t>3, 4</a:t>
            </a:r>
          </a:p>
          <a:p>
            <a:pPr marL="914400" lvl="1" indent="-457200">
              <a:buFont typeface="+mj-lt"/>
              <a:buAutoNum type="alphaLcParenR"/>
            </a:pPr>
            <a:r>
              <a:rPr lang="en-US" dirty="0"/>
              <a:t>2, 3  		</a:t>
            </a:r>
          </a:p>
          <a:p>
            <a:pPr marL="914400" lvl="1" indent="-457200">
              <a:buFont typeface="+mj-lt"/>
              <a:buAutoNum type="alphaLcParenR"/>
            </a:pPr>
            <a:r>
              <a:rPr lang="en-US" dirty="0"/>
              <a:t>1, 3</a:t>
            </a:r>
          </a:p>
        </p:txBody>
      </p:sp>
      <p:sp>
        <p:nvSpPr>
          <p:cNvPr id="4" name="Rectangle 3">
            <a:extLst>
              <a:ext uri="{FF2B5EF4-FFF2-40B4-BE49-F238E27FC236}">
                <a16:creationId xmlns="" xmlns:a16="http://schemas.microsoft.com/office/drawing/2014/main" id="{7BD07671-FD96-425F-B3E6-1B4707BAF4B7}"/>
              </a:ext>
            </a:extLst>
          </p:cNvPr>
          <p:cNvSpPr/>
          <p:nvPr/>
        </p:nvSpPr>
        <p:spPr>
          <a:xfrm>
            <a:off x="1727200" y="5080000"/>
            <a:ext cx="1549400" cy="3683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2829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BB6838F-F08A-4D57-81B1-EE3757458CF1}"/>
              </a:ext>
            </a:extLst>
          </p:cNvPr>
          <p:cNvSpPr>
            <a:spLocks noGrp="1"/>
          </p:cNvSpPr>
          <p:nvPr>
            <p:ph idx="1"/>
          </p:nvPr>
        </p:nvSpPr>
        <p:spPr>
          <a:xfrm>
            <a:off x="1257300" y="1676400"/>
            <a:ext cx="9639297" cy="4199468"/>
          </a:xfrm>
        </p:spPr>
        <p:txBody>
          <a:bodyPr>
            <a:normAutofit lnSpcReduction="10000"/>
          </a:bodyPr>
          <a:lstStyle/>
          <a:p>
            <a:r>
              <a:rPr lang="en-US" dirty="0"/>
              <a:t>Infectious complications are common occurrence among patients receiving HSCT.  Preventative measures should emphasize provision of a protective environment, appropriate use of prophylactic anti-infective agents, and meticulous attention to infective prevention practices, such as hand hygiene, device management, and the regulation of visitors.  Furnishings and fixtures in patient rooms should be easy to clean, and items that trap of collect dust should be avoided.  Flowers/ plants or their potting materials may harbor large numbers of Aspergillus spores and other microorganisms and should be restricted from the patient environment.</a:t>
            </a:r>
          </a:p>
          <a:p>
            <a:pPr marL="0" indent="0">
              <a:buNone/>
            </a:pPr>
            <a:endParaRPr lang="en-US" sz="1900" i="1" dirty="0"/>
          </a:p>
          <a:p>
            <a:pPr marL="0" indent="0">
              <a:buNone/>
            </a:pPr>
            <a:r>
              <a:rPr lang="en-US" sz="1900" i="1" dirty="0"/>
              <a:t>APIC Text, Chapter 46- HSCT</a:t>
            </a:r>
          </a:p>
        </p:txBody>
      </p:sp>
    </p:spTree>
    <p:extLst>
      <p:ext uri="{BB962C8B-B14F-4D97-AF65-F5344CB8AC3E}">
        <p14:creationId xmlns:p14="http://schemas.microsoft.com/office/powerpoint/2010/main" val="3652372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fontScale="90000"/>
          </a:bodyPr>
          <a:lstStyle/>
          <a:p>
            <a:pPr algn="l"/>
            <a:r>
              <a:rPr lang="en-US" sz="2800" dirty="0"/>
              <a:t>As a time-saving measure, hospital administrators in your facility have suggested that </a:t>
            </a:r>
            <a:r>
              <a:rPr lang="en-US" sz="2800" dirty="0" err="1"/>
              <a:t>endocavitary</a:t>
            </a:r>
            <a:r>
              <a:rPr lang="en-US" sz="2800" dirty="0"/>
              <a:t> probes do not need to undergo high-level disinfection because they are used with probe covers.</a:t>
            </a:r>
            <a:br>
              <a:rPr lang="en-US" sz="2800" dirty="0"/>
            </a:br>
            <a:r>
              <a:rPr lang="en-US" sz="2800" dirty="0"/>
              <a:t>How would you respond to this suggestion?</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a:xfrm>
            <a:off x="1193800" y="2570922"/>
            <a:ext cx="9702798" cy="3291694"/>
          </a:xfrm>
        </p:spPr>
        <p:txBody>
          <a:bodyPr/>
          <a:lstStyle/>
          <a:p>
            <a:pPr marL="457200" indent="-457200">
              <a:buFont typeface="+mj-lt"/>
              <a:buAutoNum type="alphaLcPeriod"/>
            </a:pPr>
            <a:r>
              <a:rPr lang="en-US" dirty="0"/>
              <a:t>Agree, because the probe cover prevents contact with mucous membranes and non-intact skin</a:t>
            </a:r>
          </a:p>
          <a:p>
            <a:pPr marL="457200" indent="-457200">
              <a:buFont typeface="+mj-lt"/>
              <a:buAutoNum type="alphaLcPeriod"/>
            </a:pPr>
            <a:r>
              <a:rPr lang="en-US" dirty="0"/>
              <a:t>Disagree, because the probe covers are not 100 percent reliable</a:t>
            </a:r>
          </a:p>
          <a:p>
            <a:pPr marL="457200" indent="-457200">
              <a:buFont typeface="+mj-lt"/>
              <a:buAutoNum type="alphaLcPeriod"/>
            </a:pPr>
            <a:r>
              <a:rPr lang="en-US" dirty="0"/>
              <a:t>Agree, because even without covers the probes don’t contact mucous membranes and non- intact skin during use</a:t>
            </a:r>
          </a:p>
          <a:p>
            <a:pPr marL="457200" indent="-457200">
              <a:buFont typeface="+mj-lt"/>
              <a:buAutoNum type="alphaLcPeriod"/>
            </a:pPr>
            <a:r>
              <a:rPr lang="en-US" dirty="0"/>
              <a:t>Disagree, because switching from high-level disinfection to low-level disinfection will not save time</a:t>
            </a:r>
          </a:p>
        </p:txBody>
      </p:sp>
    </p:spTree>
    <p:extLst>
      <p:ext uri="{BB962C8B-B14F-4D97-AF65-F5344CB8AC3E}">
        <p14:creationId xmlns:p14="http://schemas.microsoft.com/office/powerpoint/2010/main" val="309895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fontScale="90000"/>
          </a:bodyPr>
          <a:lstStyle/>
          <a:p>
            <a:pPr algn="l"/>
            <a:r>
              <a:rPr lang="en-US" sz="2800" dirty="0"/>
              <a:t>As a time-saving measure, hospital administrators in your facility have suggested that </a:t>
            </a:r>
            <a:r>
              <a:rPr lang="en-US" sz="2800" dirty="0" err="1"/>
              <a:t>endocavitary</a:t>
            </a:r>
            <a:r>
              <a:rPr lang="en-US" sz="2800" dirty="0"/>
              <a:t> probes do not need to undergo high-level disinfection because they are used with probe covers.</a:t>
            </a:r>
            <a:br>
              <a:rPr lang="en-US" sz="2800" dirty="0"/>
            </a:br>
            <a:r>
              <a:rPr lang="en-US" sz="2800" dirty="0"/>
              <a:t>How would you respond to this suggestion?</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a:xfrm>
            <a:off x="1193800" y="2570922"/>
            <a:ext cx="9702798" cy="3291694"/>
          </a:xfrm>
        </p:spPr>
        <p:txBody>
          <a:bodyPr/>
          <a:lstStyle/>
          <a:p>
            <a:pPr marL="457200" indent="-457200">
              <a:buFont typeface="+mj-lt"/>
              <a:buAutoNum type="alphaLcPeriod"/>
            </a:pPr>
            <a:r>
              <a:rPr lang="en-US" dirty="0"/>
              <a:t>Agree, because the probe cover prevents contact with mucous membranes and non-intact skin</a:t>
            </a:r>
          </a:p>
          <a:p>
            <a:pPr marL="457200" indent="-457200">
              <a:buFont typeface="+mj-lt"/>
              <a:buAutoNum type="alphaLcPeriod"/>
            </a:pPr>
            <a:r>
              <a:rPr lang="en-US" dirty="0"/>
              <a:t>Disagree, because the probe covers are not 100 percent reliable</a:t>
            </a:r>
          </a:p>
          <a:p>
            <a:pPr marL="457200" indent="-457200">
              <a:buFont typeface="+mj-lt"/>
              <a:buAutoNum type="alphaLcPeriod"/>
            </a:pPr>
            <a:r>
              <a:rPr lang="en-US" dirty="0"/>
              <a:t>Agree, because even without covers the probes don’t contact mucous membranes and non- intact skin during use</a:t>
            </a:r>
          </a:p>
          <a:p>
            <a:pPr marL="457200" indent="-457200">
              <a:buFont typeface="+mj-lt"/>
              <a:buAutoNum type="alphaLcPeriod"/>
            </a:pPr>
            <a:r>
              <a:rPr lang="en-US" dirty="0"/>
              <a:t>Disagree, because switching from high-level disinfection to low-level disinfection will not </a:t>
            </a:r>
            <a:r>
              <a:rPr lang="en-US"/>
              <a:t>save time</a:t>
            </a:r>
          </a:p>
        </p:txBody>
      </p:sp>
      <p:sp>
        <p:nvSpPr>
          <p:cNvPr id="4" name="Rectangle 3"/>
          <p:cNvSpPr/>
          <p:nvPr/>
        </p:nvSpPr>
        <p:spPr>
          <a:xfrm>
            <a:off x="1193800" y="3458817"/>
            <a:ext cx="9182652" cy="58309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7725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Any patient care items that come in contact with mucous membranes and non-intact skin must undergo high-level disinfection.  While probe covers are used for </a:t>
            </a:r>
            <a:r>
              <a:rPr lang="en-US" dirty="0" err="1"/>
              <a:t>endocavity</a:t>
            </a:r>
            <a:r>
              <a:rPr lang="en-US" dirty="0"/>
              <a:t> probes like vaginal probes, the probe covers are prone to perforation before and during use, which can lead to contamination of the probe during the procedure.</a:t>
            </a:r>
          </a:p>
          <a:p>
            <a:endParaRPr lang="en-US" dirty="0"/>
          </a:p>
          <a:p>
            <a:pPr marL="0" indent="0">
              <a:buNone/>
            </a:pPr>
            <a:r>
              <a:rPr lang="en-US" sz="1800" i="1" dirty="0"/>
              <a:t>CDC guideline for Disinfection and Sterilization in Healthcare Facilities, 2008, page 19.</a:t>
            </a:r>
          </a:p>
        </p:txBody>
      </p:sp>
    </p:spTree>
    <p:extLst>
      <p:ext uri="{BB962C8B-B14F-4D97-AF65-F5344CB8AC3E}">
        <p14:creationId xmlns:p14="http://schemas.microsoft.com/office/powerpoint/2010/main" val="1115087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Which of the following recommendations should be made to reduce the risk of infection from sinks in the patient care areas?</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normAutofit lnSpcReduction="10000"/>
          </a:bodyPr>
          <a:lstStyle/>
          <a:p>
            <a:pPr marL="457200" indent="-457200">
              <a:buFont typeface="+mj-lt"/>
              <a:buAutoNum type="alphaLcPeriod"/>
            </a:pPr>
            <a:r>
              <a:rPr lang="en-US" dirty="0"/>
              <a:t>Sink basins should be deep enough to prevent splashing of water onto nearby patient care items</a:t>
            </a:r>
          </a:p>
          <a:p>
            <a:pPr marL="457200" indent="-457200">
              <a:buFont typeface="+mj-lt"/>
              <a:buAutoNum type="alphaLcPeriod"/>
            </a:pPr>
            <a:r>
              <a:rPr lang="en-US" dirty="0"/>
              <a:t>Sink faucets should be located such that the flow of water hits the drain directly</a:t>
            </a:r>
          </a:p>
          <a:p>
            <a:pPr marL="457200" indent="-457200">
              <a:buFont typeface="+mj-lt"/>
              <a:buAutoNum type="alphaLcPeriod"/>
            </a:pPr>
            <a:r>
              <a:rPr lang="en-US" dirty="0"/>
              <a:t>Sinks should be placed within two feet of the point of care to encourage frequent hand hygiene</a:t>
            </a:r>
          </a:p>
          <a:p>
            <a:pPr marL="457200" indent="-457200">
              <a:buFont typeface="+mj-lt"/>
              <a:buAutoNum type="alphaLcPeriod"/>
            </a:pPr>
            <a:r>
              <a:rPr lang="en-US" dirty="0"/>
              <a:t>Aerators should be installed on faucets to minimize the amount of splash in the sink</a:t>
            </a:r>
          </a:p>
          <a:p>
            <a:pPr marL="457200" indent="-457200">
              <a:buFont typeface="+mj-lt"/>
              <a:buAutoNum type="alphaLcPeriod"/>
            </a:pPr>
            <a:endParaRPr lang="en-US" dirty="0"/>
          </a:p>
        </p:txBody>
      </p:sp>
    </p:spTree>
    <p:extLst>
      <p:ext uri="{BB962C8B-B14F-4D97-AF65-F5344CB8AC3E}">
        <p14:creationId xmlns:p14="http://schemas.microsoft.com/office/powerpoint/2010/main" val="3256826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Which of the following recommendations should be made to reduce the risk of infection from sinks in the patient care areas?</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normAutofit lnSpcReduction="10000"/>
          </a:bodyPr>
          <a:lstStyle/>
          <a:p>
            <a:pPr marL="457200" indent="-457200">
              <a:buFont typeface="+mj-lt"/>
              <a:buAutoNum type="alphaLcPeriod"/>
            </a:pPr>
            <a:r>
              <a:rPr lang="en-US" dirty="0"/>
              <a:t>Sink basins should be deep enough to prevent splashing of water onto nearby patient care items</a:t>
            </a:r>
          </a:p>
          <a:p>
            <a:pPr marL="457200" indent="-457200">
              <a:buFont typeface="+mj-lt"/>
              <a:buAutoNum type="alphaLcPeriod"/>
            </a:pPr>
            <a:r>
              <a:rPr lang="en-US" dirty="0"/>
              <a:t>Sink faucets should be located such that the flow of water hits the drain directly</a:t>
            </a:r>
          </a:p>
          <a:p>
            <a:pPr marL="457200" indent="-457200">
              <a:buFont typeface="+mj-lt"/>
              <a:buAutoNum type="alphaLcPeriod"/>
            </a:pPr>
            <a:r>
              <a:rPr lang="en-US" dirty="0"/>
              <a:t>Sinks should be placed within two feet of the point of care to encourage frequent hand hygiene</a:t>
            </a:r>
          </a:p>
          <a:p>
            <a:pPr marL="457200" indent="-457200">
              <a:buFont typeface="+mj-lt"/>
              <a:buAutoNum type="alphaLcPeriod"/>
            </a:pPr>
            <a:r>
              <a:rPr lang="en-US" dirty="0"/>
              <a:t>Aerators should be installed on faucets to minimize the amount of splash in the sink</a:t>
            </a:r>
          </a:p>
          <a:p>
            <a:pPr marL="457200" indent="-457200">
              <a:buFont typeface="+mj-lt"/>
              <a:buAutoNum type="alphaLcPeriod"/>
            </a:pPr>
            <a:endParaRPr lang="en-US" dirty="0"/>
          </a:p>
        </p:txBody>
      </p:sp>
      <p:sp>
        <p:nvSpPr>
          <p:cNvPr id="4" name="Rectangle 3"/>
          <p:cNvSpPr/>
          <p:nvPr/>
        </p:nvSpPr>
        <p:spPr>
          <a:xfrm>
            <a:off x="1193800" y="2556932"/>
            <a:ext cx="9702797" cy="68985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2337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453" y="1298714"/>
            <a:ext cx="9806608" cy="4386470"/>
          </a:xfrm>
        </p:spPr>
        <p:txBody>
          <a:bodyPr>
            <a:normAutofit/>
          </a:bodyPr>
          <a:lstStyle/>
          <a:p>
            <a:r>
              <a:rPr lang="en-US" dirty="0"/>
              <a:t>Sink placement and design have been implicated in several outbreaks of healthcare-associated infections.  Sinks should be far enough away from patients and patient care areas to prevent splashing of water onto these areas.  The sink basin should be deep enough to help prevent this splashing and the stream of water should not be directed immediately over the drain because of the potential for </a:t>
            </a:r>
            <a:r>
              <a:rPr lang="en-US" dirty="0" err="1"/>
              <a:t>aerosolization</a:t>
            </a:r>
            <a:r>
              <a:rPr lang="en-US" dirty="0"/>
              <a:t> of microbes that can contaminate the drain.  Use of aerators should be discouraged because of the potential for biofilm development.</a:t>
            </a:r>
          </a:p>
          <a:p>
            <a:pPr marL="0" indent="0">
              <a:buNone/>
            </a:pPr>
            <a:endParaRPr lang="en-US" sz="1600" i="1" dirty="0"/>
          </a:p>
          <a:p>
            <a:pPr marL="0" indent="0">
              <a:buNone/>
            </a:pPr>
            <a:r>
              <a:rPr lang="en-US" sz="1600" i="1" dirty="0"/>
              <a:t>APIC Text, 4</a:t>
            </a:r>
            <a:r>
              <a:rPr lang="en-US" sz="1600" i="1" baseline="30000" dirty="0"/>
              <a:t>th</a:t>
            </a:r>
            <a:r>
              <a:rPr lang="en-US" sz="1600" i="1" dirty="0"/>
              <a:t> Ed, Chapter 115</a:t>
            </a:r>
          </a:p>
        </p:txBody>
      </p:sp>
    </p:spTree>
    <p:extLst>
      <p:ext uri="{BB962C8B-B14F-4D97-AF65-F5344CB8AC3E}">
        <p14:creationId xmlns:p14="http://schemas.microsoft.com/office/powerpoint/2010/main" val="1370698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fontScale="90000"/>
          </a:bodyPr>
          <a:lstStyle/>
          <a:p>
            <a:pPr algn="l"/>
            <a:r>
              <a:rPr lang="en-US" sz="2800" dirty="0"/>
              <a:t>There was contamination of a healthcare facility’s potable water system with sewer water and there is high concern for the presence of Cryptosporidium.  Which of the following should you recommend for corrective decontamination of the system?</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a:xfrm>
            <a:off x="1378225" y="2769704"/>
            <a:ext cx="9518371" cy="3106164"/>
          </a:xfrm>
        </p:spPr>
        <p:txBody>
          <a:bodyPr/>
          <a:lstStyle/>
          <a:p>
            <a:pPr marL="457200" indent="-457200">
              <a:buFont typeface="+mj-lt"/>
              <a:buAutoNum type="alphaLcPeriod"/>
            </a:pPr>
            <a:r>
              <a:rPr lang="en-US" dirty="0"/>
              <a:t>Use chlorination to disinfect the system</a:t>
            </a:r>
          </a:p>
          <a:p>
            <a:pPr marL="457200" indent="-457200">
              <a:buFont typeface="+mj-lt"/>
              <a:buAutoNum type="alphaLcPeriod"/>
            </a:pPr>
            <a:r>
              <a:rPr lang="en-US" dirty="0"/>
              <a:t>Use high-temperature flushing to disinfect the system</a:t>
            </a:r>
          </a:p>
          <a:p>
            <a:pPr marL="457200" indent="-457200">
              <a:buFont typeface="+mj-lt"/>
              <a:buAutoNum type="alphaLcPeriod"/>
            </a:pPr>
            <a:r>
              <a:rPr lang="en-US" dirty="0"/>
              <a:t>Use fluoridation to flush the system</a:t>
            </a:r>
          </a:p>
          <a:p>
            <a:pPr marL="457200" indent="-457200">
              <a:buFont typeface="+mj-lt"/>
              <a:buAutoNum type="alphaLcPeriod"/>
            </a:pPr>
            <a:r>
              <a:rPr lang="en-US" dirty="0"/>
              <a:t>Use ultraviolet light to flush the system</a:t>
            </a:r>
          </a:p>
        </p:txBody>
      </p:sp>
    </p:spTree>
    <p:extLst>
      <p:ext uri="{BB962C8B-B14F-4D97-AF65-F5344CB8AC3E}">
        <p14:creationId xmlns:p14="http://schemas.microsoft.com/office/powerpoint/2010/main" val="673663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fontScale="90000"/>
          </a:bodyPr>
          <a:lstStyle/>
          <a:p>
            <a:pPr algn="l"/>
            <a:r>
              <a:rPr lang="en-US" sz="2800" dirty="0"/>
              <a:t>There was contamination of a healthcare facility’s potable water system with sewer water and there is high concern for the presence of Cryptosporidium.  Which of the following should you recommend for corrective decontamination of the system?</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a:xfrm>
            <a:off x="1378225" y="2769704"/>
            <a:ext cx="9518371" cy="3106164"/>
          </a:xfrm>
        </p:spPr>
        <p:txBody>
          <a:bodyPr/>
          <a:lstStyle/>
          <a:p>
            <a:pPr marL="457200" indent="-457200">
              <a:buFont typeface="+mj-lt"/>
              <a:buAutoNum type="alphaLcPeriod"/>
            </a:pPr>
            <a:r>
              <a:rPr lang="en-US" dirty="0"/>
              <a:t>Use chlorination to disinfect the system</a:t>
            </a:r>
          </a:p>
          <a:p>
            <a:pPr marL="457200" indent="-457200">
              <a:buFont typeface="+mj-lt"/>
              <a:buAutoNum type="alphaLcPeriod"/>
            </a:pPr>
            <a:r>
              <a:rPr lang="en-US" dirty="0"/>
              <a:t>Use high-temperature flushing to disinfect the system</a:t>
            </a:r>
          </a:p>
          <a:p>
            <a:pPr marL="457200" indent="-457200">
              <a:buFont typeface="+mj-lt"/>
              <a:buAutoNum type="alphaLcPeriod"/>
            </a:pPr>
            <a:r>
              <a:rPr lang="en-US" dirty="0"/>
              <a:t>Use fluoridation to flush the system</a:t>
            </a:r>
          </a:p>
          <a:p>
            <a:pPr marL="457200" indent="-457200">
              <a:buFont typeface="+mj-lt"/>
              <a:buAutoNum type="alphaLcPeriod"/>
            </a:pPr>
            <a:r>
              <a:rPr lang="en-US" dirty="0"/>
              <a:t>Use ultraviolet light to flush the system</a:t>
            </a:r>
          </a:p>
        </p:txBody>
      </p:sp>
      <p:sp>
        <p:nvSpPr>
          <p:cNvPr id="4" name="Rectangle 3"/>
          <p:cNvSpPr/>
          <p:nvPr/>
        </p:nvSpPr>
        <p:spPr>
          <a:xfrm>
            <a:off x="1378225" y="3299790"/>
            <a:ext cx="7698409" cy="46382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645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8713" y="1643270"/>
            <a:ext cx="9597884" cy="4232598"/>
          </a:xfrm>
        </p:spPr>
        <p:txBody>
          <a:bodyPr/>
          <a:lstStyle/>
          <a:p>
            <a:r>
              <a:rPr lang="en-US" dirty="0"/>
              <a:t>If there is contamination of the potable water system with sewer water in a facility then it is necessary to flush the system.  A variety of methods can be used to accomplish this and they may be used in combination, if necessary.  As </a:t>
            </a:r>
            <a:r>
              <a:rPr lang="en-US" i="1" dirty="0"/>
              <a:t>Cryptosporidium</a:t>
            </a:r>
            <a:r>
              <a:rPr lang="en-US" dirty="0"/>
              <a:t> is highly resistant to chlorine and there is suspected contamination with this protozoa in this scenario, you would have to minimally recommend the use of high-temperature flushing to disinfect the system.</a:t>
            </a:r>
          </a:p>
          <a:p>
            <a:endParaRPr lang="en-US" dirty="0"/>
          </a:p>
          <a:p>
            <a:pPr marL="0" indent="0">
              <a:buNone/>
            </a:pPr>
            <a:r>
              <a:rPr lang="en-US" sz="1800" i="1" dirty="0"/>
              <a:t>CDC guidelines for Environmental Infection Control in Health-Care Facilities, 2003</a:t>
            </a:r>
          </a:p>
        </p:txBody>
      </p:sp>
    </p:spTree>
    <p:extLst>
      <p:ext uri="{BB962C8B-B14F-4D97-AF65-F5344CB8AC3E}">
        <p14:creationId xmlns:p14="http://schemas.microsoft.com/office/powerpoint/2010/main" val="1239428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A major hurricane is forecast for your area and you need to plan for the possible contamination of potable water that is supplied to your facility.  Which of the following should be included in your planning?</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lstStyle/>
          <a:p>
            <a:pPr marL="457200" indent="-457200">
              <a:buFont typeface="+mj-lt"/>
              <a:buAutoNum type="alphaLcPeriod"/>
            </a:pPr>
            <a:r>
              <a:rPr lang="en-US" dirty="0"/>
              <a:t>You should have at least one day’s worth of back up water supplies available</a:t>
            </a:r>
          </a:p>
          <a:p>
            <a:pPr marL="457200" indent="-457200">
              <a:buFont typeface="+mj-lt"/>
              <a:buAutoNum type="alphaLcPeriod"/>
            </a:pPr>
            <a:r>
              <a:rPr lang="en-US" dirty="0"/>
              <a:t>You will need one liter per day of drinking water for all patients and healthcare workers</a:t>
            </a:r>
          </a:p>
          <a:p>
            <a:pPr marL="457200" indent="-457200">
              <a:buFont typeface="+mj-lt"/>
              <a:buAutoNum type="alphaLcPeriod"/>
            </a:pPr>
            <a:r>
              <a:rPr lang="en-US" dirty="0"/>
              <a:t>All back up water must be stored on site for easy access</a:t>
            </a:r>
          </a:p>
          <a:p>
            <a:pPr marL="457200" indent="-457200">
              <a:buFont typeface="+mj-lt"/>
              <a:buAutoNum type="alphaLcPeriod"/>
            </a:pPr>
            <a:r>
              <a:rPr lang="en-US" dirty="0"/>
              <a:t>You will need at least 25 gallons of water per patient per day to maintain care</a:t>
            </a:r>
          </a:p>
        </p:txBody>
      </p:sp>
    </p:spTree>
    <p:extLst>
      <p:ext uri="{BB962C8B-B14F-4D97-AF65-F5344CB8AC3E}">
        <p14:creationId xmlns:p14="http://schemas.microsoft.com/office/powerpoint/2010/main" val="142098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A major hurricane is forecast for your area and you need to plan for the possible contamination of potable water that is supplied to your facility.  Which of the following should be included in your planning?</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lstStyle/>
          <a:p>
            <a:pPr marL="457200" indent="-457200">
              <a:buFont typeface="+mj-lt"/>
              <a:buAutoNum type="alphaLcPeriod"/>
            </a:pPr>
            <a:r>
              <a:rPr lang="en-US" dirty="0"/>
              <a:t>You should have at least one day’s worth of back up water supplies available</a:t>
            </a:r>
          </a:p>
          <a:p>
            <a:pPr marL="457200" indent="-457200">
              <a:buFont typeface="+mj-lt"/>
              <a:buAutoNum type="alphaLcPeriod"/>
            </a:pPr>
            <a:r>
              <a:rPr lang="en-US" dirty="0"/>
              <a:t>You will need one liter per day of drinking water for all patients and healthcare workers</a:t>
            </a:r>
          </a:p>
          <a:p>
            <a:pPr marL="457200" indent="-457200">
              <a:buFont typeface="+mj-lt"/>
              <a:buAutoNum type="alphaLcPeriod"/>
            </a:pPr>
            <a:r>
              <a:rPr lang="en-US" dirty="0"/>
              <a:t>All back up water must be stored on site for easy access</a:t>
            </a:r>
          </a:p>
          <a:p>
            <a:pPr marL="457200" indent="-457200">
              <a:buFont typeface="+mj-lt"/>
              <a:buAutoNum type="alphaLcPeriod"/>
            </a:pPr>
            <a:r>
              <a:rPr lang="en-US" dirty="0"/>
              <a:t>You will need at least 25 gallons of water per patient per day to maintain care</a:t>
            </a:r>
          </a:p>
        </p:txBody>
      </p:sp>
      <p:sp>
        <p:nvSpPr>
          <p:cNvPr id="4" name="Rectangle 3"/>
          <p:cNvSpPr/>
          <p:nvPr/>
        </p:nvSpPr>
        <p:spPr>
          <a:xfrm>
            <a:off x="1295401" y="4903305"/>
            <a:ext cx="9438860" cy="78187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5347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endParaRPr lang="en-US" sz="2800" dirty="0"/>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normAutofit fontScale="92500" lnSpcReduction="10000"/>
          </a:bodyPr>
          <a:lstStyle/>
          <a:p>
            <a:r>
              <a:rPr lang="en-US" dirty="0"/>
              <a:t>In the event of a disaster, it is critical to ensure that there is a reliable supply of water available for drinking and for patient care activities.  Individuals in the facility will need at least 2 liters of drinking water per day per person, and additional water will be needed for bathing flushing toilets, dialysis, cooking, and other activities.  It is estimated that a facility will need 25 gallons of water per patient per day to maintain these patient care activities.  Water may be stored on-site or off-site but it must be accessible in the event of an emergency.</a:t>
            </a:r>
          </a:p>
          <a:p>
            <a:endParaRPr lang="en-US" dirty="0"/>
          </a:p>
          <a:p>
            <a:pPr marL="0" indent="0">
              <a:buNone/>
            </a:pPr>
            <a:r>
              <a:rPr lang="en-US" sz="1900" i="1" dirty="0"/>
              <a:t>APIC Text, Chapter 119- Emergency Management</a:t>
            </a:r>
          </a:p>
        </p:txBody>
      </p:sp>
    </p:spTree>
    <p:extLst>
      <p:ext uri="{BB962C8B-B14F-4D97-AF65-F5344CB8AC3E}">
        <p14:creationId xmlns:p14="http://schemas.microsoft.com/office/powerpoint/2010/main" val="242463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A patient has been diagnosed with Legionnaires’ disease that was possibly acquired during his stay in the hospital.  What is the recommended first response to this incident?</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lstStyle/>
          <a:p>
            <a:pPr marL="457200" indent="-457200">
              <a:buFont typeface="+mj-lt"/>
              <a:buAutoNum type="alphaLcPeriod"/>
            </a:pPr>
            <a:r>
              <a:rPr lang="en-US" dirty="0"/>
              <a:t>All water sites in the healthcare facility to which the patient was exposed should be cultured for </a:t>
            </a:r>
            <a:r>
              <a:rPr lang="en-US" i="1" dirty="0"/>
              <a:t>L. </a:t>
            </a:r>
            <a:r>
              <a:rPr lang="en-US" i="1" dirty="0" err="1"/>
              <a:t>pneumophila</a:t>
            </a:r>
            <a:endParaRPr lang="en-US" i="1" dirty="0"/>
          </a:p>
          <a:p>
            <a:pPr marL="457200" indent="-457200">
              <a:buFont typeface="+mj-lt"/>
              <a:buAutoNum type="alphaLcPeriod"/>
            </a:pPr>
            <a:r>
              <a:rPr lang="en-US" dirty="0"/>
              <a:t>The patient should be placed on respiratory isolation until 24 hours after treatment has started</a:t>
            </a:r>
          </a:p>
          <a:p>
            <a:pPr marL="457200" indent="-457200">
              <a:buFont typeface="+mj-lt"/>
              <a:buAutoNum type="alphaLcPeriod"/>
            </a:pPr>
            <a:r>
              <a:rPr lang="en-US" dirty="0"/>
              <a:t>The water system should be superheated and flushed immediately</a:t>
            </a:r>
          </a:p>
          <a:p>
            <a:pPr marL="457200" indent="-457200">
              <a:buFont typeface="+mj-lt"/>
              <a:buAutoNum type="alphaLcPeriod"/>
            </a:pPr>
            <a:r>
              <a:rPr lang="en-US" dirty="0"/>
              <a:t>All patients should immediately be provided with bottled water for drinking</a:t>
            </a:r>
          </a:p>
        </p:txBody>
      </p:sp>
    </p:spTree>
    <p:extLst>
      <p:ext uri="{BB962C8B-B14F-4D97-AF65-F5344CB8AC3E}">
        <p14:creationId xmlns:p14="http://schemas.microsoft.com/office/powerpoint/2010/main" val="1313717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AEE38-5B52-4036-90A1-29F0D5A054FB}"/>
              </a:ext>
            </a:extLst>
          </p:cNvPr>
          <p:cNvSpPr>
            <a:spLocks noGrp="1"/>
          </p:cNvSpPr>
          <p:nvPr>
            <p:ph type="title"/>
          </p:nvPr>
        </p:nvSpPr>
        <p:spPr>
          <a:xfrm>
            <a:off x="1193800" y="622300"/>
            <a:ext cx="9702798" cy="1663699"/>
          </a:xfrm>
        </p:spPr>
        <p:txBody>
          <a:bodyPr>
            <a:normAutofit/>
          </a:bodyPr>
          <a:lstStyle/>
          <a:p>
            <a:pPr algn="l"/>
            <a:r>
              <a:rPr lang="en-US" sz="2800" dirty="0"/>
              <a:t>A patient has been diagnosed with Legionnaires’ disease that was possibly acquired during his stay in the hospital.  What is the recommended first response to this incident?</a:t>
            </a:r>
          </a:p>
        </p:txBody>
      </p:sp>
      <p:sp>
        <p:nvSpPr>
          <p:cNvPr id="3" name="Content Placeholder 2">
            <a:extLst>
              <a:ext uri="{FF2B5EF4-FFF2-40B4-BE49-F238E27FC236}">
                <a16:creationId xmlns="" xmlns:a16="http://schemas.microsoft.com/office/drawing/2014/main" id="{23CC2039-5033-478D-A6B5-89F9131ADBA2}"/>
              </a:ext>
            </a:extLst>
          </p:cNvPr>
          <p:cNvSpPr>
            <a:spLocks noGrp="1"/>
          </p:cNvSpPr>
          <p:nvPr>
            <p:ph idx="1"/>
          </p:nvPr>
        </p:nvSpPr>
        <p:spPr/>
        <p:txBody>
          <a:bodyPr/>
          <a:lstStyle/>
          <a:p>
            <a:pPr marL="457200" indent="-457200">
              <a:buFont typeface="+mj-lt"/>
              <a:buAutoNum type="alphaLcPeriod"/>
            </a:pPr>
            <a:r>
              <a:rPr lang="en-US" dirty="0"/>
              <a:t>All water sites in the healthcare facility to which the patient was exposed should be cultured for </a:t>
            </a:r>
            <a:r>
              <a:rPr lang="en-US" i="1" dirty="0"/>
              <a:t>L. </a:t>
            </a:r>
            <a:r>
              <a:rPr lang="en-US" i="1" dirty="0" err="1"/>
              <a:t>pneumophila</a:t>
            </a:r>
            <a:endParaRPr lang="en-US" i="1" dirty="0"/>
          </a:p>
          <a:p>
            <a:pPr marL="457200" indent="-457200">
              <a:buFont typeface="+mj-lt"/>
              <a:buAutoNum type="alphaLcPeriod"/>
            </a:pPr>
            <a:r>
              <a:rPr lang="en-US" dirty="0"/>
              <a:t>The patient should be placed on respiratory isolation until 24 hours after treatment has started</a:t>
            </a:r>
          </a:p>
          <a:p>
            <a:pPr marL="457200" indent="-457200">
              <a:buFont typeface="+mj-lt"/>
              <a:buAutoNum type="alphaLcPeriod"/>
            </a:pPr>
            <a:r>
              <a:rPr lang="en-US" dirty="0"/>
              <a:t>The water system should be superheated and flushed immediately</a:t>
            </a:r>
          </a:p>
          <a:p>
            <a:pPr marL="457200" indent="-457200">
              <a:buFont typeface="+mj-lt"/>
              <a:buAutoNum type="alphaLcPeriod"/>
            </a:pPr>
            <a:r>
              <a:rPr lang="en-US" dirty="0"/>
              <a:t>All patients should immediately be provided with bottled water for drinking</a:t>
            </a:r>
          </a:p>
        </p:txBody>
      </p:sp>
      <p:sp>
        <p:nvSpPr>
          <p:cNvPr id="4" name="Rectangle 3"/>
          <p:cNvSpPr/>
          <p:nvPr/>
        </p:nvSpPr>
        <p:spPr>
          <a:xfrm>
            <a:off x="1193800" y="2556932"/>
            <a:ext cx="9818757" cy="79586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1271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there is suspicion of healthcare-associated </a:t>
            </a:r>
            <a:r>
              <a:rPr lang="en-US" i="1" dirty="0"/>
              <a:t>L. </a:t>
            </a:r>
            <a:r>
              <a:rPr lang="en-US" i="1" dirty="0" err="1"/>
              <a:t>pneumophila</a:t>
            </a:r>
            <a:r>
              <a:rPr lang="en-US" dirty="0"/>
              <a:t>, the water system should be tested first to determine whether the microbe is present.</a:t>
            </a:r>
          </a:p>
          <a:p>
            <a:endParaRPr lang="en-US" dirty="0"/>
          </a:p>
          <a:p>
            <a:pPr marL="0" indent="0">
              <a:buNone/>
            </a:pPr>
            <a:endParaRPr lang="en-US" sz="1800" i="1" dirty="0"/>
          </a:p>
          <a:p>
            <a:pPr marL="0" indent="0">
              <a:buNone/>
            </a:pPr>
            <a:r>
              <a:rPr lang="en-US" sz="1800" i="1" dirty="0"/>
              <a:t>APIC Text:  Chapter 84 Legionella and Chapter 115 Water Systems Issues…..</a:t>
            </a:r>
          </a:p>
        </p:txBody>
      </p:sp>
    </p:spTree>
    <p:extLst>
      <p:ext uri="{BB962C8B-B14F-4D97-AF65-F5344CB8AC3E}">
        <p14:creationId xmlns:p14="http://schemas.microsoft.com/office/powerpoint/2010/main" val="839299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1261</TotalTime>
  <Words>1897</Words>
  <Application>Microsoft Office PowerPoint</Application>
  <PresentationFormat>Custom</PresentationFormat>
  <Paragraphs>160</Paragraphs>
  <Slides>25</Slides>
  <Notes>24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Organic</vt:lpstr>
      <vt:lpstr>Q &amp; A</vt:lpstr>
      <vt:lpstr>The IP is notified of a positive Legionella test in an individual who has resided in the healthcare facility for 2 months. Which of the following are potential sources of Legionella that should be investigated?</vt:lpstr>
      <vt:lpstr>The IP is notified of a positive Legionella test in an individual who has resided in the healthcare facility for 2 months. Which of the following are potential sources of Legionella that should be investigated?</vt:lpstr>
      <vt:lpstr>PowerPoint Presentation</vt:lpstr>
      <vt:lpstr>A patient with a positive HBsAg must be dialyzed.  Which of the following are the best measures to prevent transmission of disease?</vt:lpstr>
      <vt:lpstr>A patient with a positive HBsAg must be dialyzed.  Which of the following are the best measures to prevent transmission of disease?</vt:lpstr>
      <vt:lpstr>PowerPoint Presentation</vt:lpstr>
      <vt:lpstr>Which of the following environmental infection prevention measures are recommended for inpatient units that house hematopoietic stem cell transplant (HSCT) patients?</vt:lpstr>
      <vt:lpstr>Which of the following environmental infection prevention measures are recommended for inpatient units that house hematopoietic stem cell transplant (HSCT) patients?</vt:lpstr>
      <vt:lpstr>PowerPoint Presentation</vt:lpstr>
      <vt:lpstr>As a time-saving measure, hospital administrators in your facility have suggested that endocavitary probes do not need to undergo high-level disinfection because they are used with probe covers. How would you respond to this suggestion?</vt:lpstr>
      <vt:lpstr>As a time-saving measure, hospital administrators in your facility have suggested that endocavitary probes do not need to undergo high-level disinfection because they are used with probe covers. How would you respond to this suggestion?</vt:lpstr>
      <vt:lpstr>PowerPoint Presentation</vt:lpstr>
      <vt:lpstr>Which of the following recommendations should be made to reduce the risk of infection from sinks in the patient care areas?</vt:lpstr>
      <vt:lpstr>Which of the following recommendations should be made to reduce the risk of infection from sinks in the patient care areas?</vt:lpstr>
      <vt:lpstr>PowerPoint Presentation</vt:lpstr>
      <vt:lpstr>There was contamination of a healthcare facility’s potable water system with sewer water and there is high concern for the presence of Cryptosporidium.  Which of the following should you recommend for corrective decontamination of the system?</vt:lpstr>
      <vt:lpstr>There was contamination of a healthcare facility’s potable water system with sewer water and there is high concern for the presence of Cryptosporidium.  Which of the following should you recommend for corrective decontamination of the system?</vt:lpstr>
      <vt:lpstr>PowerPoint Presentation</vt:lpstr>
      <vt:lpstr>A major hurricane is forecast for your area and you need to plan for the possible contamination of potable water that is supplied to your facility.  Which of the following should be included in your planning?</vt:lpstr>
      <vt:lpstr>A major hurricane is forecast for your area and you need to plan for the possible contamination of potable water that is supplied to your facility.  Which of the following should be included in your planning?</vt:lpstr>
      <vt:lpstr>PowerPoint Presentation</vt:lpstr>
      <vt:lpstr>A patient has been diagnosed with Legionnaires’ disease that was possibly acquired during his stay in the hospital.  What is the recommended first response to this incident?</vt:lpstr>
      <vt:lpstr>A patient has been diagnosed with Legionnaires’ disease that was possibly acquired during his stay in the hospital.  What is the recommended first response to this incident?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Stone, Susanne Z./Medicine</dc:creator>
  <cp:lastModifiedBy>Steve</cp:lastModifiedBy>
  <cp:revision>22</cp:revision>
  <cp:lastPrinted>2018-05-14T20:43:40Z</cp:lastPrinted>
  <dcterms:created xsi:type="dcterms:W3CDTF">2018-05-11T17:38:20Z</dcterms:created>
  <dcterms:modified xsi:type="dcterms:W3CDTF">2018-06-20T03:44:03Z</dcterms:modified>
</cp:coreProperties>
</file>