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4" d="100"/>
          <a:sy n="114" d="100"/>
        </p:scale>
        <p:origin x="-80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9379267-849E-4B85-AE27-866DE391A30F}" type="datetimeFigureOut">
              <a:rPr lang="en-US" smtClean="0"/>
              <a:t>3/10/2017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379267-849E-4B85-AE27-866DE391A30F}" type="datetimeFigureOut">
              <a:rPr lang="en-US" smtClean="0"/>
              <a:t>3/10/2017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99379267-849E-4B85-AE27-866DE391A30F}" type="datetimeFigureOut">
              <a:rPr lang="en-US" smtClean="0"/>
              <a:t>3/10/2017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9379267-849E-4B85-AE27-866DE391A30F}" type="datetimeFigureOut">
              <a:rPr lang="en-US" smtClean="0"/>
              <a:t>3/10/2017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25DF5-759E-4C01-95F8-492AAC00B89A}"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379267-849E-4B85-AE27-866DE391A30F}" type="datetimeFigureOut">
              <a:rPr lang="en-US" smtClean="0"/>
              <a:t>3/10/2017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379267-849E-4B85-AE27-866DE391A30F}" type="datetimeFigureOut">
              <a:rPr lang="en-US" smtClean="0"/>
              <a:t>3/10/2017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379267-849E-4B85-AE27-866DE391A30F}" type="datetimeFigureOut">
              <a:rPr lang="en-US" smtClean="0"/>
              <a:t>3/10/2017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99379267-849E-4B85-AE27-866DE391A30F}" type="datetimeFigureOut">
              <a:rPr lang="en-US" smtClean="0"/>
              <a:t>3/10/2017</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34D25DF5-759E-4C01-95F8-492AAC00B89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379267-849E-4B85-AE27-866DE391A30F}" type="datetimeFigureOut">
              <a:rPr lang="en-US" smtClean="0"/>
              <a:t>3/10/2017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379267-849E-4B85-AE27-866DE391A30F}" type="datetimeFigureOut">
              <a:rPr lang="en-US" smtClean="0"/>
              <a:t>3/10/2017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379267-849E-4B85-AE27-866DE391A30F}" type="datetimeFigureOut">
              <a:rPr lang="en-US" smtClean="0"/>
              <a:t>3/10/2017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25DF5-759E-4C01-95F8-492AAC00B8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99379267-849E-4B85-AE27-866DE391A30F}" type="datetimeFigureOut">
              <a:rPr lang="en-US" smtClean="0"/>
              <a:t>3/10/2017</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34D25DF5-759E-4C01-95F8-492AAC00B89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733800"/>
            <a:ext cx="7848600" cy="2308225"/>
          </a:xfrm>
        </p:spPr>
        <p:txBody>
          <a:bodyPr>
            <a:noAutofit/>
          </a:bodyPr>
          <a:lstStyle/>
          <a:p>
            <a:r>
              <a:rPr lang="en-US" sz="3000" dirty="0" smtClean="0"/>
              <a:t>Q &amp; A review</a:t>
            </a:r>
            <a:br>
              <a:rPr lang="en-US" sz="3000" dirty="0" smtClean="0"/>
            </a:br>
            <a:r>
              <a:rPr lang="en-US" sz="3000" dirty="0" smtClean="0"/>
              <a:t/>
            </a:r>
            <a:br>
              <a:rPr lang="en-US" sz="3000" dirty="0" smtClean="0"/>
            </a:br>
            <a:r>
              <a:rPr lang="en-US" sz="3000" cap="none" dirty="0" smtClean="0"/>
              <a:t>APIC Greater NY Chapter 13</a:t>
            </a:r>
            <a:br>
              <a:rPr lang="en-US" sz="3000" cap="none" dirty="0" smtClean="0"/>
            </a:br>
            <a:r>
              <a:rPr lang="en-US" sz="3000" cap="none" dirty="0" smtClean="0"/>
              <a:t>February 15, 2017</a:t>
            </a:r>
            <a:r>
              <a:rPr lang="en-US" sz="3000" dirty="0" smtClean="0"/>
              <a:t/>
            </a:r>
            <a:br>
              <a:rPr lang="en-US" sz="3000" dirty="0" smtClean="0"/>
            </a:br>
            <a:r>
              <a:rPr lang="en-US" sz="3000" dirty="0" smtClean="0"/>
              <a:t/>
            </a:r>
            <a:br>
              <a:rPr lang="en-US" sz="3000" dirty="0" smtClean="0"/>
            </a:br>
            <a:r>
              <a:rPr lang="en-US" sz="2800" cap="none" dirty="0"/>
              <a:t>Melissa A. </a:t>
            </a:r>
            <a:r>
              <a:rPr lang="en-US" sz="2800" cap="none" smtClean="0"/>
              <a:t>Becker, </a:t>
            </a:r>
            <a:r>
              <a:rPr lang="en-US" sz="2800" cap="none" dirty="0"/>
              <a:t>MS</a:t>
            </a:r>
            <a:br>
              <a:rPr lang="en-US" sz="2800" cap="none" dirty="0"/>
            </a:br>
            <a:r>
              <a:rPr lang="en-US" sz="2800" cap="none" dirty="0"/>
              <a:t>Infection Preventionist </a:t>
            </a:r>
            <a:br>
              <a:rPr lang="en-US" sz="2800" cap="none" dirty="0"/>
            </a:br>
            <a:r>
              <a:rPr lang="en-US" sz="2800" cap="none" dirty="0"/>
              <a:t>Department of Epidemiology </a:t>
            </a:r>
            <a:br>
              <a:rPr lang="en-US" sz="2800" cap="none" dirty="0"/>
            </a:br>
            <a:r>
              <a:rPr lang="en-US" sz="2800" cap="none" dirty="0"/>
              <a:t>Lenox Hill Hospital</a:t>
            </a:r>
            <a:r>
              <a:rPr lang="en-US" sz="2800" dirty="0"/>
              <a:t/>
            </a:r>
            <a:br>
              <a:rPr lang="en-US" sz="2800" dirty="0"/>
            </a:br>
            <a:r>
              <a:rPr lang="en-US" sz="3000" dirty="0" smtClean="0"/>
              <a:t/>
            </a:r>
            <a:br>
              <a:rPr lang="en-US" sz="3000" dirty="0" smtClean="0"/>
            </a:br>
            <a:endParaRPr lang="en-US" sz="3000" dirty="0"/>
          </a:p>
        </p:txBody>
      </p:sp>
    </p:spTree>
    <p:extLst>
      <p:ext uri="{BB962C8B-B14F-4D97-AF65-F5344CB8AC3E}">
        <p14:creationId xmlns:p14="http://schemas.microsoft.com/office/powerpoint/2010/main" val="296977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1800" dirty="0"/>
              <a:t>An IP is preparing the quarterly report for the Infection Control Committee. What information will be needed to calculate a CLABSI rate for the ICU</a:t>
            </a:r>
            <a:r>
              <a:rPr lang="en-US" sz="1800" dirty="0" smtClean="0"/>
              <a:t>?</a:t>
            </a:r>
          </a:p>
          <a:p>
            <a:r>
              <a:rPr lang="en-US" sz="1800" dirty="0"/>
              <a:t/>
            </a:r>
            <a:br>
              <a:rPr lang="en-US" sz="1800" dirty="0"/>
            </a:br>
            <a:r>
              <a:rPr lang="en-US" sz="1800" dirty="0"/>
              <a:t>1) The total number of patient in the unit for the time period </a:t>
            </a:r>
            <a:br>
              <a:rPr lang="en-US" sz="1800" dirty="0"/>
            </a:br>
            <a:r>
              <a:rPr lang="en-US" sz="1800" dirty="0"/>
              <a:t>2) The total number of central line catheters for the time period</a:t>
            </a:r>
            <a:br>
              <a:rPr lang="en-US" sz="1800" dirty="0"/>
            </a:br>
            <a:r>
              <a:rPr lang="en-US" sz="1800" dirty="0"/>
              <a:t>3) The number of patients who had blood stream infections </a:t>
            </a:r>
            <a:br>
              <a:rPr lang="en-US" sz="1800" dirty="0"/>
            </a:br>
            <a:r>
              <a:rPr lang="en-US" sz="1800" dirty="0"/>
              <a:t>4) The number of device days for the time period </a:t>
            </a:r>
            <a:endParaRPr lang="en-US" sz="1800" dirty="0" smtClean="0"/>
          </a:p>
          <a:p>
            <a:pPr>
              <a:buAutoNum type="alphaLcPeriod"/>
            </a:pPr>
            <a:r>
              <a:rPr lang="en-US" sz="1800" dirty="0" smtClean="0"/>
              <a:t>2,3</a:t>
            </a:r>
          </a:p>
          <a:p>
            <a:pPr>
              <a:buAutoNum type="alphaLcPeriod"/>
            </a:pPr>
            <a:r>
              <a:rPr lang="en-US" sz="1800" dirty="0" smtClean="0"/>
              <a:t>1,3</a:t>
            </a:r>
          </a:p>
          <a:p>
            <a:pPr>
              <a:buAutoNum type="alphaLcPeriod"/>
            </a:pPr>
            <a:r>
              <a:rPr lang="en-US" sz="1800" dirty="0" smtClean="0"/>
              <a:t>1,2</a:t>
            </a:r>
          </a:p>
          <a:p>
            <a:pPr>
              <a:buAutoNum type="alphaLcPeriod"/>
            </a:pPr>
            <a:r>
              <a:rPr lang="en-US" sz="1800" dirty="0" smtClean="0"/>
              <a:t>3,4</a:t>
            </a:r>
          </a:p>
          <a:p>
            <a:pPr>
              <a:buAutoNum type="alphaLcPeriod"/>
            </a:pPr>
            <a:endParaRPr lang="en-US" dirty="0"/>
          </a:p>
        </p:txBody>
      </p:sp>
    </p:spTree>
    <p:extLst>
      <p:ext uri="{BB962C8B-B14F-4D97-AF65-F5344CB8AC3E}">
        <p14:creationId xmlns:p14="http://schemas.microsoft.com/office/powerpoint/2010/main" val="1609540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1800" dirty="0" smtClean="0"/>
              <a:t>D . 3,4</a:t>
            </a:r>
          </a:p>
          <a:p>
            <a:r>
              <a:rPr lang="en-US" sz="1800" dirty="0" smtClean="0"/>
              <a:t>Rationale: The numerator would be the number of patients who had a blood stream infection identified and who had a central line during the time period. </a:t>
            </a:r>
          </a:p>
          <a:p>
            <a:r>
              <a:rPr lang="en-US" sz="1800" dirty="0" smtClean="0"/>
              <a:t>The denominator would be the number of device days (at the same time everyday, count the number of patients with one or more central lines) for the time period. </a:t>
            </a:r>
          </a:p>
        </p:txBody>
      </p:sp>
    </p:spTree>
    <p:extLst>
      <p:ext uri="{BB962C8B-B14F-4D97-AF65-F5344CB8AC3E}">
        <p14:creationId xmlns:p14="http://schemas.microsoft.com/office/powerpoint/2010/main" val="3990831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smtClean="0"/>
              <a:t>Identify the median in the following list of numbers:  6,2,9,7,1,4 </a:t>
            </a:r>
          </a:p>
          <a:p>
            <a:endParaRPr lang="en-US" sz="1800" dirty="0"/>
          </a:p>
          <a:p>
            <a:pPr>
              <a:buAutoNum type="alphaLcPeriod"/>
            </a:pPr>
            <a:r>
              <a:rPr lang="en-US" sz="1800" dirty="0" smtClean="0"/>
              <a:t>9</a:t>
            </a:r>
          </a:p>
          <a:p>
            <a:pPr>
              <a:buAutoNum type="alphaLcPeriod"/>
            </a:pPr>
            <a:r>
              <a:rPr lang="en-US" sz="1800" dirty="0" smtClean="0"/>
              <a:t>7</a:t>
            </a:r>
          </a:p>
          <a:p>
            <a:pPr>
              <a:buAutoNum type="alphaLcPeriod"/>
            </a:pPr>
            <a:r>
              <a:rPr lang="en-US" sz="1800" dirty="0" smtClean="0"/>
              <a:t>5</a:t>
            </a:r>
          </a:p>
          <a:p>
            <a:pPr>
              <a:buAutoNum type="alphaLcPeriod"/>
            </a:pPr>
            <a:r>
              <a:rPr lang="en-US" sz="1800" dirty="0" smtClean="0"/>
              <a:t>4</a:t>
            </a:r>
          </a:p>
        </p:txBody>
      </p:sp>
    </p:spTree>
    <p:extLst>
      <p:ext uri="{BB962C8B-B14F-4D97-AF65-F5344CB8AC3E}">
        <p14:creationId xmlns:p14="http://schemas.microsoft.com/office/powerpoint/2010/main" val="430338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1800" dirty="0" smtClean="0"/>
              <a:t>C. 5 </a:t>
            </a:r>
          </a:p>
          <a:p>
            <a:endParaRPr lang="en-US" sz="1800" dirty="0"/>
          </a:p>
          <a:p>
            <a:r>
              <a:rPr lang="en-US" sz="1800" dirty="0" smtClean="0"/>
              <a:t>The median of a data set s the number that 50 percent of the values fall below and 50 percent of the values fall above. The data here are not presented in numerical order so first they must be ordered from lowest to highest.  1,2,4,6,7,9</a:t>
            </a:r>
          </a:p>
          <a:p>
            <a:r>
              <a:rPr lang="en-US" sz="1800" dirty="0" smtClean="0"/>
              <a:t>There is an even number of values in this set so to find them the median one must identify two central numbers then average them together. </a:t>
            </a:r>
            <a:endParaRPr lang="en-US" sz="1800" dirty="0"/>
          </a:p>
        </p:txBody>
      </p:sp>
    </p:spTree>
    <p:extLst>
      <p:ext uri="{BB962C8B-B14F-4D97-AF65-F5344CB8AC3E}">
        <p14:creationId xmlns:p14="http://schemas.microsoft.com/office/powerpoint/2010/main" val="121258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smtClean="0"/>
              <a:t>An appropriate indicator to monitor compliance would be :</a:t>
            </a:r>
          </a:p>
          <a:p>
            <a:endParaRPr lang="en-US" sz="1800" dirty="0"/>
          </a:p>
          <a:p>
            <a:pPr>
              <a:buAutoNum type="alphaLcPeriod"/>
            </a:pPr>
            <a:r>
              <a:rPr lang="en-US" sz="1800" dirty="0" smtClean="0"/>
              <a:t>Class 1 SSI Rate </a:t>
            </a:r>
          </a:p>
          <a:p>
            <a:pPr>
              <a:buAutoNum type="alphaLcPeriod"/>
            </a:pPr>
            <a:r>
              <a:rPr lang="en-US" sz="1800" dirty="0" smtClean="0"/>
              <a:t>Appropriate antibiotic dosage</a:t>
            </a:r>
          </a:p>
          <a:p>
            <a:pPr>
              <a:buAutoNum type="alphaLcPeriod"/>
            </a:pPr>
            <a:r>
              <a:rPr lang="en-US" sz="1800" dirty="0" smtClean="0"/>
              <a:t>Central line associated blood stream infection in NICU</a:t>
            </a:r>
          </a:p>
          <a:p>
            <a:pPr>
              <a:buAutoNum type="alphaLcPeriod"/>
            </a:pPr>
            <a:r>
              <a:rPr lang="en-US" sz="1800" dirty="0" smtClean="0"/>
              <a:t>Infections caused by multi drug resistant organisms </a:t>
            </a:r>
          </a:p>
          <a:p>
            <a:pPr marL="0" indent="0"/>
            <a:endParaRPr lang="en-US" dirty="0" smtClean="0"/>
          </a:p>
        </p:txBody>
      </p:sp>
    </p:spTree>
    <p:extLst>
      <p:ext uri="{BB962C8B-B14F-4D97-AF65-F5344CB8AC3E}">
        <p14:creationId xmlns:p14="http://schemas.microsoft.com/office/powerpoint/2010/main" val="1857851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smtClean="0"/>
              <a:t>B. Appropriate antibiotic dosage </a:t>
            </a:r>
          </a:p>
          <a:p>
            <a:endParaRPr lang="en-US" sz="1800" dirty="0"/>
          </a:p>
          <a:p>
            <a:r>
              <a:rPr lang="en-US" sz="1800" dirty="0" smtClean="0"/>
              <a:t>A surveillance program should monitor a variety of outcomes processes and event and some indicators should focus on personnel. </a:t>
            </a:r>
          </a:p>
          <a:p>
            <a:endParaRPr lang="en-US"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165" y="304800"/>
            <a:ext cx="764540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894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smtClean="0"/>
              <a:t>Which of the following patients is not at high risk for healthcare associated fungal infection? </a:t>
            </a:r>
          </a:p>
          <a:p>
            <a:endParaRPr lang="en-US" sz="1800" dirty="0"/>
          </a:p>
          <a:p>
            <a:pPr>
              <a:buAutoNum type="alphaLcPeriod"/>
            </a:pPr>
            <a:r>
              <a:rPr lang="en-US" sz="1800" dirty="0" smtClean="0"/>
              <a:t>Burn patient </a:t>
            </a:r>
          </a:p>
          <a:p>
            <a:pPr>
              <a:buAutoNum type="alphaLcPeriod"/>
            </a:pPr>
            <a:r>
              <a:rPr lang="en-US" sz="1800" dirty="0" smtClean="0"/>
              <a:t>Premature baby in the NICU</a:t>
            </a:r>
          </a:p>
          <a:p>
            <a:pPr>
              <a:buAutoNum type="alphaLcPeriod"/>
            </a:pPr>
            <a:r>
              <a:rPr lang="en-US" sz="1800" dirty="0" smtClean="0"/>
              <a:t>Bone Marrow transplant patients </a:t>
            </a:r>
          </a:p>
          <a:p>
            <a:pPr>
              <a:buAutoNum type="alphaLcPeriod"/>
            </a:pPr>
            <a:r>
              <a:rPr lang="en-US" sz="1800" dirty="0" smtClean="0"/>
              <a:t>Patient who underwent joint replacement surgery </a:t>
            </a:r>
          </a:p>
          <a:p>
            <a:pPr>
              <a:buAutoNum type="alphaLcPeriod"/>
            </a:pPr>
            <a:endParaRPr lang="en-US" dirty="0"/>
          </a:p>
        </p:txBody>
      </p:sp>
    </p:spTree>
    <p:extLst>
      <p:ext uri="{BB962C8B-B14F-4D97-AF65-F5344CB8AC3E}">
        <p14:creationId xmlns:p14="http://schemas.microsoft.com/office/powerpoint/2010/main" val="4100613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1800" dirty="0" smtClean="0"/>
              <a:t>D. Patient who underwent joint replacement </a:t>
            </a:r>
          </a:p>
          <a:p>
            <a:endParaRPr lang="en-US" sz="1800" dirty="0"/>
          </a:p>
          <a:p>
            <a:r>
              <a:rPr lang="en-US" sz="1800" dirty="0" smtClean="0"/>
              <a:t>Fungi are increasingly being identified as HA Pathogens. Patients at high risk are patients with leukemia, patient with solid tumors or leukopenia, bone marrow transplant patients, injection drug users, cardiothoracic surgery, burn patients and premature or low birth weight infants. </a:t>
            </a:r>
            <a:endParaRPr lang="en-US" sz="1800" dirty="0"/>
          </a:p>
        </p:txBody>
      </p:sp>
    </p:spTree>
    <p:extLst>
      <p:ext uri="{BB962C8B-B14F-4D97-AF65-F5344CB8AC3E}">
        <p14:creationId xmlns:p14="http://schemas.microsoft.com/office/powerpoint/2010/main" val="1504707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smtClean="0"/>
              <a:t>An autopsy is ordered on a patient who was diagnosed with TB. </a:t>
            </a:r>
            <a:r>
              <a:rPr lang="en-US" sz="1800" dirty="0"/>
              <a:t> </a:t>
            </a:r>
            <a:r>
              <a:rPr lang="en-US" sz="1800" dirty="0" smtClean="0"/>
              <a:t>Which of the following statements is correct regarding postmortem care of a deceased TB patient? </a:t>
            </a:r>
          </a:p>
          <a:p>
            <a:pPr>
              <a:buAutoNum type="alphaLcPeriod"/>
            </a:pPr>
            <a:r>
              <a:rPr lang="en-US" sz="1800" dirty="0" smtClean="0"/>
              <a:t>Autopsy rooms should be positive pressure with respect to adjacent areas and room air must be exhausted directly outside. </a:t>
            </a:r>
          </a:p>
          <a:p>
            <a:pPr>
              <a:buAutoNum type="alphaLcPeriod"/>
            </a:pPr>
            <a:r>
              <a:rPr lang="en-US" sz="1800" dirty="0" smtClean="0"/>
              <a:t>An oscillating autopsy saw should be used to reduce the infectious aerosols</a:t>
            </a:r>
          </a:p>
          <a:p>
            <a:pPr>
              <a:buAutoNum type="alphaLcPeriod"/>
            </a:pPr>
            <a:r>
              <a:rPr lang="en-US" sz="1800" dirty="0" smtClean="0"/>
              <a:t>An approved mask is necessary for respiratory protection </a:t>
            </a:r>
          </a:p>
          <a:p>
            <a:pPr>
              <a:buAutoNum type="alphaLcPeriod"/>
            </a:pPr>
            <a:r>
              <a:rPr lang="en-US" sz="1800" dirty="0" smtClean="0"/>
              <a:t>Standard precautions are sufficient because Mycobacterium tuberculosis needs a living host to survive. </a:t>
            </a:r>
          </a:p>
          <a:p>
            <a:endParaRPr lang="en-US" sz="1800" dirty="0"/>
          </a:p>
        </p:txBody>
      </p:sp>
    </p:spTree>
    <p:extLst>
      <p:ext uri="{BB962C8B-B14F-4D97-AF65-F5344CB8AC3E}">
        <p14:creationId xmlns:p14="http://schemas.microsoft.com/office/powerpoint/2010/main" val="2938215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ANSWER</a:t>
            </a:r>
            <a:endParaRPr lang="en-US" dirty="0"/>
          </a:p>
        </p:txBody>
      </p:sp>
      <p:sp>
        <p:nvSpPr>
          <p:cNvPr id="3" name="Content Placeholder 2"/>
          <p:cNvSpPr>
            <a:spLocks noGrp="1"/>
          </p:cNvSpPr>
          <p:nvPr>
            <p:ph idx="1"/>
          </p:nvPr>
        </p:nvSpPr>
        <p:spPr/>
        <p:txBody>
          <a:bodyPr>
            <a:normAutofit/>
          </a:bodyPr>
          <a:lstStyle/>
          <a:p>
            <a:r>
              <a:rPr lang="en-US" sz="1800" dirty="0" smtClean="0"/>
              <a:t>C. An approved mask is necessary for respiratory protection. </a:t>
            </a:r>
          </a:p>
          <a:p>
            <a:endParaRPr lang="en-US" sz="1800" dirty="0" smtClean="0"/>
          </a:p>
          <a:p>
            <a:r>
              <a:rPr lang="en-US" sz="1800" dirty="0" smtClean="0"/>
              <a:t>OSHA classifies performance of an autopsy on a known or suspected TB case to be a high hazard procedure requiring personnel to use approved respiratory protection. </a:t>
            </a:r>
            <a:endParaRPr lang="en-US" sz="1800" dirty="0"/>
          </a:p>
        </p:txBody>
      </p:sp>
    </p:spTree>
    <p:extLst>
      <p:ext uri="{BB962C8B-B14F-4D97-AF65-F5344CB8AC3E}">
        <p14:creationId xmlns:p14="http://schemas.microsoft.com/office/powerpoint/2010/main" val="780480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smtClean="0"/>
              <a:t>Most healthcare associated pathogens are transmitted from patient to patient via: </a:t>
            </a:r>
          </a:p>
          <a:p>
            <a:endParaRPr lang="en-US" sz="1800" dirty="0"/>
          </a:p>
          <a:p>
            <a:pPr>
              <a:buAutoNum type="alphaLcPeriod"/>
            </a:pPr>
            <a:r>
              <a:rPr lang="en-US" sz="1800" dirty="0" smtClean="0"/>
              <a:t>Improper isolation practices </a:t>
            </a:r>
          </a:p>
          <a:p>
            <a:pPr>
              <a:buAutoNum type="alphaLcPeriod"/>
            </a:pPr>
            <a:r>
              <a:rPr lang="en-US" sz="1800" dirty="0" smtClean="0"/>
              <a:t>Inadequate sterilization of medical instruments </a:t>
            </a:r>
          </a:p>
          <a:p>
            <a:pPr>
              <a:buAutoNum type="alphaLcPeriod"/>
            </a:pPr>
            <a:r>
              <a:rPr lang="en-US" sz="1800" dirty="0" smtClean="0"/>
              <a:t>Hands of a healthcare personnel </a:t>
            </a:r>
          </a:p>
          <a:p>
            <a:pPr>
              <a:buAutoNum type="alphaLcPeriod"/>
            </a:pPr>
            <a:r>
              <a:rPr lang="en-US" sz="1800" dirty="0" smtClean="0"/>
              <a:t>Ineffective disinfection of medical devices. </a:t>
            </a:r>
            <a:endParaRPr lang="en-US" sz="1800" dirty="0"/>
          </a:p>
        </p:txBody>
      </p:sp>
    </p:spTree>
    <p:extLst>
      <p:ext uri="{BB962C8B-B14F-4D97-AF65-F5344CB8AC3E}">
        <p14:creationId xmlns:p14="http://schemas.microsoft.com/office/powerpoint/2010/main" val="440022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1800" dirty="0" smtClean="0"/>
              <a:t>C. Hand of healthcare personnel </a:t>
            </a:r>
          </a:p>
          <a:p>
            <a:endParaRPr lang="en-US" sz="1800" dirty="0"/>
          </a:p>
          <a:p>
            <a:r>
              <a:rPr lang="en-US" sz="1800" dirty="0" smtClean="0"/>
              <a:t>According to literature most health care associated pathogens are transmitted patient to patient via the hands of the healthcare personnel. HAND HYGIENE is therefore the simplest most effective proven method to reduce HAI. </a:t>
            </a:r>
          </a:p>
          <a:p>
            <a:endParaRPr lang="en-US" sz="1800" dirty="0"/>
          </a:p>
        </p:txBody>
      </p:sp>
    </p:spTree>
    <p:extLst>
      <p:ext uri="{BB962C8B-B14F-4D97-AF65-F5344CB8AC3E}">
        <p14:creationId xmlns:p14="http://schemas.microsoft.com/office/powerpoint/2010/main" val="1743501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914400"/>
            <a:ext cx="7520940" cy="3579849"/>
          </a:xfrm>
        </p:spPr>
        <p:txBody>
          <a:bodyPr>
            <a:normAutofit fontScale="92500" lnSpcReduction="10000"/>
          </a:bodyPr>
          <a:lstStyle/>
          <a:p>
            <a:r>
              <a:rPr lang="en-US" sz="1800" dirty="0" smtClean="0"/>
              <a:t>For which of the following procedure is the surveillance period for deep incisional or organ/space SSI 90 days? </a:t>
            </a:r>
          </a:p>
          <a:p>
            <a:pPr>
              <a:buAutoNum type="arabicParenR"/>
            </a:pPr>
            <a:r>
              <a:rPr lang="en-US" sz="1800" dirty="0" smtClean="0"/>
              <a:t>Cesarean Section </a:t>
            </a:r>
          </a:p>
          <a:p>
            <a:pPr>
              <a:buAutoNum type="arabicParenR"/>
            </a:pPr>
            <a:r>
              <a:rPr lang="en-US" sz="1800" dirty="0" smtClean="0"/>
              <a:t>Craniotomy </a:t>
            </a:r>
          </a:p>
          <a:p>
            <a:pPr>
              <a:buAutoNum type="arabicParenR"/>
            </a:pPr>
            <a:r>
              <a:rPr lang="en-US" sz="1800" dirty="0" smtClean="0"/>
              <a:t>Coronary artery bypass graft </a:t>
            </a:r>
          </a:p>
          <a:p>
            <a:pPr>
              <a:buAutoNum type="arabicParenR"/>
            </a:pPr>
            <a:r>
              <a:rPr lang="en-US" sz="1800" dirty="0" smtClean="0"/>
              <a:t>Laminectomy </a:t>
            </a:r>
          </a:p>
          <a:p>
            <a:pPr marL="0" indent="0"/>
            <a:endParaRPr lang="en-US" sz="1800" dirty="0"/>
          </a:p>
          <a:p>
            <a:pPr>
              <a:buAutoNum type="alphaLcPeriod"/>
            </a:pPr>
            <a:r>
              <a:rPr lang="en-US" sz="1800" dirty="0" smtClean="0"/>
              <a:t>1,2</a:t>
            </a:r>
          </a:p>
          <a:p>
            <a:pPr>
              <a:buAutoNum type="alphaLcPeriod"/>
            </a:pPr>
            <a:r>
              <a:rPr lang="en-US" sz="1800" dirty="0" smtClean="0"/>
              <a:t>2,3</a:t>
            </a:r>
          </a:p>
          <a:p>
            <a:pPr>
              <a:buAutoNum type="alphaLcPeriod"/>
            </a:pPr>
            <a:r>
              <a:rPr lang="en-US" sz="1800" dirty="0" smtClean="0"/>
              <a:t>3,4</a:t>
            </a:r>
          </a:p>
          <a:p>
            <a:pPr>
              <a:buAutoNum type="alphaLcPeriod"/>
            </a:pPr>
            <a:r>
              <a:rPr lang="en-US" sz="1800" dirty="0" smtClean="0"/>
              <a:t>1,4</a:t>
            </a:r>
          </a:p>
          <a:p>
            <a:pPr>
              <a:buAutoNum type="alphaLcPeriod"/>
            </a:pPr>
            <a:endParaRPr lang="en-US" dirty="0"/>
          </a:p>
        </p:txBody>
      </p:sp>
    </p:spTree>
    <p:extLst>
      <p:ext uri="{BB962C8B-B14F-4D97-AF65-F5344CB8AC3E}">
        <p14:creationId xmlns:p14="http://schemas.microsoft.com/office/powerpoint/2010/main" val="3302613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pPr>
              <a:buAutoNum type="alphaUcPeriod" startAt="2"/>
            </a:pPr>
            <a:r>
              <a:rPr lang="en-US" sz="1800" dirty="0" smtClean="0"/>
              <a:t>2,3 </a:t>
            </a:r>
          </a:p>
          <a:p>
            <a:pPr marL="0" indent="0"/>
            <a:endParaRPr lang="en-US" sz="1800" dirty="0"/>
          </a:p>
          <a:p>
            <a:pPr marL="0" indent="0"/>
            <a:r>
              <a:rPr lang="en-US" sz="1800" dirty="0" smtClean="0"/>
              <a:t>According to CDC SSI surveillance definitions post operative surveillance for deep incisional or organ/space SSIs should be conducted for 90 days on craniotomy and coronary  artery bypass procedures. Superficial incisional SSIs are only follower for a 30 day period for all procedure types. </a:t>
            </a:r>
            <a:endParaRPr lang="en-US" sz="1800" dirty="0"/>
          </a:p>
        </p:txBody>
      </p:sp>
    </p:spTree>
    <p:extLst>
      <p:ext uri="{BB962C8B-B14F-4D97-AF65-F5344CB8AC3E}">
        <p14:creationId xmlns:p14="http://schemas.microsoft.com/office/powerpoint/2010/main" val="4194012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smtClean="0"/>
              <a:t>What key infection control activity is defined as the systematic ongoing collection, management, analysis, and interpretation of data followed by the dissemination of these date to public health programs to stimulate public health action? </a:t>
            </a:r>
          </a:p>
          <a:p>
            <a:pPr>
              <a:buAutoNum type="alphaLcPeriod"/>
            </a:pPr>
            <a:r>
              <a:rPr lang="en-US" sz="1800" dirty="0" smtClean="0"/>
              <a:t>Research </a:t>
            </a:r>
          </a:p>
          <a:p>
            <a:pPr>
              <a:buAutoNum type="alphaLcPeriod"/>
            </a:pPr>
            <a:r>
              <a:rPr lang="en-US" sz="1800" dirty="0" smtClean="0"/>
              <a:t>Surveillance </a:t>
            </a:r>
          </a:p>
          <a:p>
            <a:pPr>
              <a:buAutoNum type="alphaLcPeriod"/>
            </a:pPr>
            <a:r>
              <a:rPr lang="en-US" sz="1800" dirty="0" smtClean="0"/>
              <a:t>Benchmarking </a:t>
            </a:r>
          </a:p>
          <a:p>
            <a:pPr>
              <a:buAutoNum type="alphaLcPeriod"/>
            </a:pPr>
            <a:r>
              <a:rPr lang="en-US" sz="1800" dirty="0" smtClean="0"/>
              <a:t>Accreditation </a:t>
            </a:r>
          </a:p>
          <a:p>
            <a:pPr marL="0" indent="0"/>
            <a:endParaRPr lang="en-US" dirty="0" smtClean="0"/>
          </a:p>
        </p:txBody>
      </p:sp>
    </p:spTree>
    <p:extLst>
      <p:ext uri="{BB962C8B-B14F-4D97-AF65-F5344CB8AC3E}">
        <p14:creationId xmlns:p14="http://schemas.microsoft.com/office/powerpoint/2010/main" val="2177949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1800" dirty="0" smtClean="0"/>
              <a:t>B. Surveillance </a:t>
            </a:r>
          </a:p>
          <a:p>
            <a:endParaRPr lang="en-US" sz="1800" dirty="0"/>
          </a:p>
          <a:p>
            <a:r>
              <a:rPr lang="en-US" sz="1800" dirty="0" smtClean="0"/>
              <a:t>Surveillance is the “ongoing collection, collation and analysis of data and the on going dissemination of information to those who need to know so that action can be taken” It is essential component of an effective infection prevention and control program. </a:t>
            </a:r>
            <a:endParaRPr lang="en-US" sz="1800" dirty="0"/>
          </a:p>
        </p:txBody>
      </p:sp>
    </p:spTree>
    <p:extLst>
      <p:ext uri="{BB962C8B-B14F-4D97-AF65-F5344CB8AC3E}">
        <p14:creationId xmlns:p14="http://schemas.microsoft.com/office/powerpoint/2010/main" val="49846033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51</TotalTime>
  <Words>697</Words>
  <Application>Microsoft Office PowerPoint</Application>
  <PresentationFormat>On-screen Show (4:3)</PresentationFormat>
  <Paragraphs>83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Angles</vt:lpstr>
      <vt:lpstr>Q &amp; A review  APIC Greater NY Chapter 13 February 15, 2017  Melissa A. Becker, MS Infection Preventionist  Department of Epidemiology  Lenox Hill Hospital  </vt:lpstr>
      <vt:lpstr>PowerPoint Presentation</vt:lpstr>
      <vt:lpstr>Answer</vt:lpstr>
      <vt:lpstr>PowerPoint Presentation</vt:lpstr>
      <vt:lpstr>Answer</vt:lpstr>
      <vt:lpstr>PowerPoint Presentation</vt:lpstr>
      <vt:lpstr>PowerPoint Presentation</vt:lpstr>
      <vt:lpstr>PowerPoint Presentation</vt:lpstr>
      <vt:lpstr>ANSWER</vt:lpstr>
      <vt:lpstr>PowerPoint Presentation</vt:lpstr>
      <vt:lpstr>ANSWER</vt:lpstr>
      <vt:lpstr>PowerPoint Presentation</vt:lpstr>
      <vt:lpstr>ANSWER</vt:lpstr>
      <vt:lpstr>PowerPoint Presentation</vt:lpstr>
      <vt:lpstr>ANSWER</vt:lpstr>
      <vt:lpstr>PowerPoint Presentation</vt:lpstr>
      <vt:lpstr>ANSWER</vt:lpstr>
    </vt:vector>
  </TitlesOfParts>
  <Company>NSLIJHS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Becker, Melissa A</dc:creator>
  <cp:lastModifiedBy>Steve</cp:lastModifiedBy>
  <cp:revision>6</cp:revision>
  <dcterms:created xsi:type="dcterms:W3CDTF">2017-02-15T14:33:47Z</dcterms:created>
  <dcterms:modified xsi:type="dcterms:W3CDTF">2017-03-10T06:15:28Z</dcterms:modified>
</cp:coreProperties>
</file>