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42" r:id="rId1"/>
  </p:sldMasterIdLst>
  <p:notesMasterIdLst>
    <p:notesMasterId r:id="rId22"/>
  </p:notesMasterIdLst>
  <p:sldIdLst>
    <p:sldId id="256" r:id="rId2"/>
    <p:sldId id="257" r:id="rId3"/>
    <p:sldId id="258" r:id="rId4"/>
    <p:sldId id="267" r:id="rId5"/>
    <p:sldId id="259" r:id="rId6"/>
    <p:sldId id="263" r:id="rId7"/>
    <p:sldId id="260" r:id="rId8"/>
    <p:sldId id="261" r:id="rId9"/>
    <p:sldId id="280" r:id="rId10"/>
    <p:sldId id="264" r:id="rId11"/>
    <p:sldId id="265" r:id="rId12"/>
    <p:sldId id="266" r:id="rId13"/>
    <p:sldId id="270" r:id="rId14"/>
    <p:sldId id="279" r:id="rId15"/>
    <p:sldId id="273" r:id="rId16"/>
    <p:sldId id="274" r:id="rId17"/>
    <p:sldId id="275" r:id="rId18"/>
    <p:sldId id="276" r:id="rId19"/>
    <p:sldId id="277" r:id="rId20"/>
    <p:sldId id="278"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4689"/>
  </p:normalViewPr>
  <p:slideViewPr>
    <p:cSldViewPr snapToGrid="0" snapToObjects="1">
      <p:cViewPr varScale="1">
        <p:scale>
          <a:sx n="122" d="100"/>
          <a:sy n="122" d="100"/>
        </p:scale>
        <p:origin x="-114" y="-4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67FFEC-ECC9-E44D-B778-F2A58015972D}" type="datetimeFigureOut">
              <a:rPr lang="en-US" smtClean="0"/>
              <a:t>1/16/2019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155E7E-EF85-FB43-A6B4-A9A861714126}" type="slidenum">
              <a:rPr lang="en-US" smtClean="0"/>
              <a:t>‹#›</a:t>
            </a:fld>
            <a:endParaRPr lang="en-US"/>
          </a:p>
        </p:txBody>
      </p:sp>
    </p:spTree>
    <p:extLst>
      <p:ext uri="{BB962C8B-B14F-4D97-AF65-F5344CB8AC3E}">
        <p14:creationId xmlns:p14="http://schemas.microsoft.com/office/powerpoint/2010/main" val="730390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xmlns="" id="{BFED62E5-5054-954D-9713-4A490BC047C6}"/>
              </a:ext>
            </a:extLst>
          </p:cNvPr>
          <p:cNvSpPr>
            <a:spLocks noGrp="1" noRot="1" noChangeAspect="1" noTextEdit="1"/>
          </p:cNvSpPr>
          <p:nvPr>
            <p:ph type="sldImg"/>
          </p:nvPr>
        </p:nvSpPr>
        <p:spPr>
          <a:ln/>
        </p:spPr>
      </p:sp>
      <p:sp>
        <p:nvSpPr>
          <p:cNvPr id="17411" name="Notes Placeholder 2">
            <a:extLst>
              <a:ext uri="{FF2B5EF4-FFF2-40B4-BE49-F238E27FC236}">
                <a16:creationId xmlns:a16="http://schemas.microsoft.com/office/drawing/2014/main" xmlns="" id="{FDC4956B-7403-6745-A0A3-0FF0961DBF1E}"/>
              </a:ext>
            </a:extLst>
          </p:cNvPr>
          <p:cNvSpPr>
            <a:spLocks noGrp="1"/>
          </p:cNvSpPr>
          <p:nvPr>
            <p:ph type="body" idx="1"/>
          </p:nvPr>
        </p:nvSpPr>
        <p:spPr>
          <a:ln/>
        </p:spPr>
        <p:txBody>
          <a:bodyPr/>
          <a:lstStyle/>
          <a:p>
            <a:r>
              <a:rPr lang="en-US" altLang="en-US" b="1">
                <a:latin typeface="Arial" panose="020B0604020202020204" pitchFamily="34" charset="0"/>
                <a:cs typeface="Arial" panose="020B0604020202020204" pitchFamily="34" charset="0"/>
              </a:rPr>
              <a:t>Figure 1. </a:t>
            </a:r>
            <a:r>
              <a:rPr lang="en-US" altLang="en-US">
                <a:latin typeface="Arial" panose="020B0604020202020204" pitchFamily="34" charset="0"/>
                <a:cs typeface="Arial" panose="020B0604020202020204" pitchFamily="34" charset="0"/>
              </a:rPr>
              <a:t>Percentages of healthcare linens (HCLs) that were culture positive for Mucorales, Aspergillus, and other pathogenic molds. Culture results by hospital. Percentages of HCLs that were culture positive for Mucorales, Aspergillus, and any pathogenic mold (defined as Mucorales, Aspergillus spp., Fusarium, and dematiaceous molds) are shown (y-axis). Centers are ordered on the x-axis by the ascending percentage of HCL contaminated with Mucorales. The threshold for defining hygienically-clean HCL was 10%, which was exceeded for Mucorales at 15% (3/20) of hospitals (indicated by the horizontal line). Mucorales were recovered from HCL at 47% (7/15) of hospitals and from 5% (37/745) of all HCLs. Mucorales included Rhizopus spp. (R. stolonifer, R. oryzae, and R. microsporus) and Syncephalastrum. In addition to Mucorales, pathogenic molds included Aspergillus (12%, 87/745), dematiaceous molds (11%, 82/745), and Fusarium (3%, 22/745). There were 26% (192/745) of HCLs that grew other molds of low pathogenic potential, including sterile mycelium (7%, 55/745) and Penicillium (3%, 23/745). Abbreviation: HCL, healthcare linen.
</a:t>
            </a:r>
          </a:p>
        </p:txBody>
      </p:sp>
      <p:sp>
        <p:nvSpPr>
          <p:cNvPr id="17412" name="Slide Number Placeholder 3">
            <a:extLst>
              <a:ext uri="{FF2B5EF4-FFF2-40B4-BE49-F238E27FC236}">
                <a16:creationId xmlns:a16="http://schemas.microsoft.com/office/drawing/2014/main" xmlns="" id="{75E945C9-6E34-BE4A-9E75-A166A1128081}"/>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D334DFE6-DC99-F948-8BE4-F8DFC2DAE9DB}" type="slidenum">
              <a:rPr lang="en-US" altLang="en-US" sz="1200"/>
              <a:pPr algn="r" eaLnBrk="1" hangingPunct="1"/>
              <a:t>9</a:t>
            </a:fld>
            <a:endParaRPr lang="en-US" altLang="en-US" sz="1200"/>
          </a:p>
        </p:txBody>
      </p:sp>
    </p:spTree>
    <p:extLst>
      <p:ext uri="{BB962C8B-B14F-4D97-AF65-F5344CB8AC3E}">
        <p14:creationId xmlns:p14="http://schemas.microsoft.com/office/powerpoint/2010/main" val="422727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xmlns="" id="{77898ABD-017F-3C4D-AFFA-B7701BA13A09}"/>
              </a:ext>
            </a:extLst>
          </p:cNvPr>
          <p:cNvSpPr>
            <a:spLocks noGrp="1" noRot="1" noChangeAspect="1" noTextEdit="1"/>
          </p:cNvSpPr>
          <p:nvPr>
            <p:ph type="sldImg"/>
          </p:nvPr>
        </p:nvSpPr>
        <p:spPr>
          <a:ln/>
        </p:spPr>
      </p:sp>
      <p:sp>
        <p:nvSpPr>
          <p:cNvPr id="17411" name="Notes Placeholder 2">
            <a:extLst>
              <a:ext uri="{FF2B5EF4-FFF2-40B4-BE49-F238E27FC236}">
                <a16:creationId xmlns:a16="http://schemas.microsoft.com/office/drawing/2014/main" xmlns="" id="{9D69C3DB-7EF8-F644-8A43-466E5AF85C5F}"/>
              </a:ext>
            </a:extLst>
          </p:cNvPr>
          <p:cNvSpPr>
            <a:spLocks noGrp="1"/>
          </p:cNvSpPr>
          <p:nvPr>
            <p:ph type="body" idx="1"/>
          </p:nvPr>
        </p:nvSpPr>
        <p:spPr>
          <a:ln/>
        </p:spPr>
        <p:txBody>
          <a:bodyPr/>
          <a:lstStyle/>
          <a:p>
            <a:r>
              <a:rPr lang="en-US" altLang="en-US" b="1">
                <a:latin typeface="Arial" panose="020B0604020202020204" pitchFamily="34" charset="0"/>
                <a:cs typeface="Arial" panose="020B0604020202020204" pitchFamily="34" charset="0"/>
              </a:rPr>
              <a:t>Figure 2. </a:t>
            </a:r>
            <a:r>
              <a:rPr lang="en-US" altLang="en-US">
                <a:latin typeface="Arial" panose="020B0604020202020204" pitchFamily="34" charset="0"/>
                <a:cs typeface="Arial" panose="020B0604020202020204" pitchFamily="34" charset="0"/>
              </a:rPr>
              <a:t>Percentages of healthcare linens (HCLs) that were culture positive for Mucorales, Aspergillus, and other pathogenic molds during a longitudinal study at 1 hospital. Monthly testing was performed over 2 time periods: A, June 2016–January 2017 and B, June 2017–January 2018. No sampling was performed in July or December 2017. Culture data from the first time period were shared with the off-site laundry, which performed environmental remediation between February and May 2017. The hospital was also included in the multicenter study (represented as Center 3 in Figure 1), using data from June 2017. The horizontal line represents the 10% culture positivity cut-off to define HCL as hygienically clean.
</a:t>
            </a:r>
          </a:p>
        </p:txBody>
      </p:sp>
      <p:sp>
        <p:nvSpPr>
          <p:cNvPr id="17412" name="Slide Number Placeholder 3">
            <a:extLst>
              <a:ext uri="{FF2B5EF4-FFF2-40B4-BE49-F238E27FC236}">
                <a16:creationId xmlns:a16="http://schemas.microsoft.com/office/drawing/2014/main" xmlns="" id="{63E98B94-869A-5745-BC51-21E3E650E938}"/>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7EA13BED-09CC-ED47-B2C2-7F9C405AE8C3}" type="slidenum">
              <a:rPr lang="en-US" altLang="en-US" sz="1200"/>
              <a:pPr algn="r" eaLnBrk="1" hangingPunct="1"/>
              <a:t>14</a:t>
            </a:fld>
            <a:endParaRPr lang="en-US" altLang="en-US" sz="1200"/>
          </a:p>
        </p:txBody>
      </p:sp>
    </p:spTree>
    <p:extLst>
      <p:ext uri="{BB962C8B-B14F-4D97-AF65-F5344CB8AC3E}">
        <p14:creationId xmlns:p14="http://schemas.microsoft.com/office/powerpoint/2010/main" val="1351184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5586B75A-687E-405C-8A0B-8D00578BA2C3}" type="datetimeFigureOut">
              <a:rPr lang="en-US" smtClean="0"/>
              <a:pPr/>
              <a:t>1/16/2019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4FAB73BC-B049-4115-A692-8D63A059BFB8}" type="slidenum">
              <a:rPr lang="en-US" smtClean="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63225328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02792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5586B75A-687E-405C-8A0B-8D00578BA2C3}" type="datetimeFigureOut">
              <a:rPr lang="en-US" smtClean="0"/>
              <a:pPr/>
              <a:t>1/16/2019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4FAB73BC-B049-4115-A692-8D63A059BFB8}" type="slidenum">
              <a:rPr lang="en-US" smtClean="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92861137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48975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1/16/2019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3690019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1/16/2019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19342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1/16/2019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55126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586B75A-687E-405C-8A0B-8D00578BA2C3}" type="datetimeFigureOut">
              <a:rPr lang="en-US" smtClean="0"/>
              <a:pPr/>
              <a:t>1/16/2019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4FAB73BC-B049-4115-A692-8D63A059BFB8}"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6651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586B75A-687E-405C-8A0B-8D00578BA2C3}" type="datetimeFigureOut">
              <a:rPr lang="en-US" smtClean="0"/>
              <a:pPr/>
              <a:t>1/16/2019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4FAB73BC-B049-4115-A692-8D63A059BFB8}"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37880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71778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75818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5586B75A-687E-405C-8A0B-8D00578BA2C3}" type="datetimeFigureOut">
              <a:rPr lang="en-US" smtClean="0"/>
              <a:pPr/>
              <a:t>1/16/2019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4FAB73BC-B049-4115-A692-8D63A059BFB8}"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43070908"/>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Lst>
  <p:hf sldNum="0"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BFDD2-1409-F241-B84C-71A02E84EF96}"/>
              </a:ext>
            </a:extLst>
          </p:cNvPr>
          <p:cNvSpPr>
            <a:spLocks noGrp="1"/>
          </p:cNvSpPr>
          <p:nvPr>
            <p:ph type="ctrTitle"/>
          </p:nvPr>
        </p:nvSpPr>
        <p:spPr/>
        <p:txBody>
          <a:bodyPr>
            <a:normAutofit/>
          </a:bodyPr>
          <a:lstStyle/>
          <a:p>
            <a:r>
              <a:rPr lang="en-US" dirty="0"/>
              <a:t>APIC Chapter 13</a:t>
            </a:r>
            <a:br>
              <a:rPr lang="en-US" dirty="0"/>
            </a:br>
            <a:r>
              <a:rPr lang="en-US" dirty="0"/>
              <a:t>Journal Club</a:t>
            </a:r>
          </a:p>
        </p:txBody>
      </p:sp>
      <p:sp>
        <p:nvSpPr>
          <p:cNvPr id="3" name="Subtitle 2">
            <a:extLst>
              <a:ext uri="{FF2B5EF4-FFF2-40B4-BE49-F238E27FC236}">
                <a16:creationId xmlns:a16="http://schemas.microsoft.com/office/drawing/2014/main" xmlns="" id="{7D39FDE6-EA78-524D-97C5-E34C89443E3E}"/>
              </a:ext>
            </a:extLst>
          </p:cNvPr>
          <p:cNvSpPr>
            <a:spLocks noGrp="1"/>
          </p:cNvSpPr>
          <p:nvPr>
            <p:ph type="subTitle" idx="1"/>
          </p:nvPr>
        </p:nvSpPr>
        <p:spPr/>
        <p:txBody>
          <a:bodyPr>
            <a:normAutofit fontScale="92500" lnSpcReduction="10000"/>
          </a:bodyPr>
          <a:lstStyle/>
          <a:p>
            <a:r>
              <a:rPr lang="en-US" dirty="0" smtClean="0"/>
              <a:t>January 16, 2019</a:t>
            </a:r>
            <a:endParaRPr lang="en-US" dirty="0"/>
          </a:p>
          <a:p>
            <a:r>
              <a:rPr lang="en-US" dirty="0"/>
              <a:t>Presented by:  Talia Lefkowitz, RN, BSN, CIC</a:t>
            </a:r>
          </a:p>
          <a:p>
            <a:r>
              <a:rPr lang="en-US" dirty="0"/>
              <a:t>Mount Sinai Hospital</a:t>
            </a:r>
          </a:p>
        </p:txBody>
      </p:sp>
    </p:spTree>
    <p:extLst>
      <p:ext uri="{BB962C8B-B14F-4D97-AF65-F5344CB8AC3E}">
        <p14:creationId xmlns:p14="http://schemas.microsoft.com/office/powerpoint/2010/main" val="2656247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3B0729-8B21-164E-B6A3-12EC1DC568A7}"/>
              </a:ext>
            </a:extLst>
          </p:cNvPr>
          <p:cNvSpPr>
            <a:spLocks noGrp="1"/>
          </p:cNvSpPr>
          <p:nvPr>
            <p:ph type="title"/>
          </p:nvPr>
        </p:nvSpPr>
        <p:spPr>
          <a:xfrm>
            <a:off x="1371599" y="685800"/>
            <a:ext cx="9915525" cy="1485900"/>
          </a:xfrm>
        </p:spPr>
        <p:txBody>
          <a:bodyPr>
            <a:noAutofit/>
          </a:bodyPr>
          <a:lstStyle/>
          <a:p>
            <a:r>
              <a:rPr lang="en-US" sz="3200" dirty="0"/>
              <a:t>How Clean is the Linen at My Hospital?  </a:t>
            </a:r>
            <a:br>
              <a:rPr lang="en-US" sz="3200" dirty="0"/>
            </a:br>
            <a:r>
              <a:rPr lang="en-US" sz="3200" dirty="0"/>
              <a:t>The </a:t>
            </a:r>
            <a:r>
              <a:rPr lang="en-US" sz="3200" i="1" dirty="0" err="1"/>
              <a:t>Mucorales</a:t>
            </a:r>
            <a:r>
              <a:rPr lang="en-US" sz="3200" dirty="0"/>
              <a:t> on Unclean Linen Discovery Study of Large United States Transplant and Cancer Centers</a:t>
            </a:r>
          </a:p>
        </p:txBody>
      </p:sp>
      <p:sp>
        <p:nvSpPr>
          <p:cNvPr id="3" name="Content Placeholder 2">
            <a:extLst>
              <a:ext uri="{FF2B5EF4-FFF2-40B4-BE49-F238E27FC236}">
                <a16:creationId xmlns:a16="http://schemas.microsoft.com/office/drawing/2014/main" xmlns="" id="{D655F62F-39EA-7B4D-BA2E-488480107950}"/>
              </a:ext>
            </a:extLst>
          </p:cNvPr>
          <p:cNvSpPr>
            <a:spLocks noGrp="1"/>
          </p:cNvSpPr>
          <p:nvPr>
            <p:ph idx="1"/>
          </p:nvPr>
        </p:nvSpPr>
        <p:spPr>
          <a:xfrm>
            <a:off x="1371599" y="2700337"/>
            <a:ext cx="9601200" cy="3581400"/>
          </a:xfrm>
        </p:spPr>
        <p:txBody>
          <a:bodyPr>
            <a:normAutofit/>
          </a:bodyPr>
          <a:lstStyle/>
          <a:p>
            <a:r>
              <a:rPr lang="en-US" dirty="0"/>
              <a:t>Clinical Infectious Diseases, 2018; XX(XX):1-4</a:t>
            </a:r>
          </a:p>
          <a:p>
            <a:r>
              <a:rPr lang="en-US" dirty="0"/>
              <a:t>Brief report, published online October 9, 2018</a:t>
            </a:r>
          </a:p>
          <a:p>
            <a:r>
              <a:rPr lang="en-US" dirty="0"/>
              <a:t>Alexander J. </a:t>
            </a:r>
            <a:r>
              <a:rPr lang="en-US" dirty="0" err="1"/>
              <a:t>Sundermann</a:t>
            </a:r>
            <a:r>
              <a:rPr lang="en-US" dirty="0"/>
              <a:t>, Cornelius J. Clancy, A. William </a:t>
            </a:r>
            <a:r>
              <a:rPr lang="en-US" dirty="0" err="1"/>
              <a:t>Pasculle</a:t>
            </a:r>
            <a:r>
              <a:rPr lang="en-US" dirty="0"/>
              <a:t>, </a:t>
            </a:r>
            <a:r>
              <a:rPr lang="en-US" dirty="0" err="1"/>
              <a:t>Guojun</a:t>
            </a:r>
            <a:r>
              <a:rPr lang="en-US" dirty="0"/>
              <a:t> Liu, Richard B. </a:t>
            </a:r>
            <a:r>
              <a:rPr lang="en-US" dirty="0" err="1"/>
              <a:t>Cumbie</a:t>
            </a:r>
            <a:r>
              <a:rPr lang="en-US" dirty="0"/>
              <a:t>, Eileen Driscoll, Ashley Ayres, Lisa Donahue, Steven A. </a:t>
            </a:r>
            <a:r>
              <a:rPr lang="en-US" dirty="0" err="1"/>
              <a:t>Pergam</a:t>
            </a:r>
            <a:r>
              <a:rPr lang="en-US" dirty="0"/>
              <a:t>, Lilian </a:t>
            </a:r>
            <a:r>
              <a:rPr lang="en-US" dirty="0" err="1"/>
              <a:t>Abbo</a:t>
            </a:r>
            <a:r>
              <a:rPr lang="en-US" dirty="0"/>
              <a:t>, David R. Andes, </a:t>
            </a:r>
            <a:r>
              <a:rPr lang="en-US" dirty="0" err="1"/>
              <a:t>Prantharthi</a:t>
            </a:r>
            <a:r>
              <a:rPr lang="en-US" dirty="0"/>
              <a:t> Chandrasekar, Alison L. </a:t>
            </a:r>
            <a:r>
              <a:rPr lang="en-US" dirty="0" err="1"/>
              <a:t>Galdys</a:t>
            </a:r>
            <a:r>
              <a:rPr lang="en-US" dirty="0"/>
              <a:t>, Kimberly E. Hanson, </a:t>
            </a:r>
            <a:r>
              <a:rPr lang="en-US" dirty="0" err="1"/>
              <a:t>Kieren</a:t>
            </a:r>
            <a:r>
              <a:rPr lang="en-US" dirty="0"/>
              <a:t> A. Marr, Jeanmarie Mayer, Seema Mehta, Michele I. Morris, John Perfect, Sanjay G. </a:t>
            </a:r>
            <a:r>
              <a:rPr lang="en-US" dirty="0" err="1"/>
              <a:t>Revankar</a:t>
            </a:r>
            <a:r>
              <a:rPr lang="en-US" dirty="0"/>
              <a:t>, Becky Smith, </a:t>
            </a:r>
            <a:r>
              <a:rPr lang="en-US" dirty="0" err="1"/>
              <a:t>Sankar</a:t>
            </a:r>
            <a:r>
              <a:rPr lang="en-US" dirty="0"/>
              <a:t> Swaminathan, George R. Thompson III, Merin Varghese, Jose Vazquez, Estella </a:t>
            </a:r>
            <a:r>
              <a:rPr lang="en-US" dirty="0" err="1"/>
              <a:t>Whimbey</a:t>
            </a:r>
            <a:r>
              <a:rPr lang="en-US" dirty="0"/>
              <a:t>, John R. Wingard, and M. Hong Nguyen</a:t>
            </a:r>
          </a:p>
        </p:txBody>
      </p:sp>
    </p:spTree>
    <p:extLst>
      <p:ext uri="{BB962C8B-B14F-4D97-AF65-F5344CB8AC3E}">
        <p14:creationId xmlns:p14="http://schemas.microsoft.com/office/powerpoint/2010/main" val="197973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E568A6-A47C-1246-AE2F-A9962132B633}"/>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xmlns="" id="{C6E647C2-239E-FD4F-8BEE-563AD1E125C4}"/>
              </a:ext>
            </a:extLst>
          </p:cNvPr>
          <p:cNvSpPr>
            <a:spLocks noGrp="1"/>
          </p:cNvSpPr>
          <p:nvPr>
            <p:ph idx="1"/>
          </p:nvPr>
        </p:nvSpPr>
        <p:spPr>
          <a:xfrm>
            <a:off x="1371600" y="1628775"/>
            <a:ext cx="9601200" cy="4238625"/>
          </a:xfrm>
        </p:spPr>
        <p:txBody>
          <a:bodyPr>
            <a:normAutofit lnSpcReduction="10000"/>
          </a:bodyPr>
          <a:lstStyle/>
          <a:p>
            <a:pPr marL="0" indent="0">
              <a:buNone/>
            </a:pPr>
            <a:r>
              <a:rPr lang="en-US" sz="2800" dirty="0"/>
              <a:t>What is </a:t>
            </a:r>
            <a:r>
              <a:rPr lang="en-US" sz="2800" i="1" dirty="0" err="1"/>
              <a:t>Mucorales</a:t>
            </a:r>
            <a:r>
              <a:rPr lang="en-US" sz="2800" i="1" dirty="0"/>
              <a:t>?</a:t>
            </a:r>
          </a:p>
          <a:p>
            <a:pPr marL="0" indent="0">
              <a:buNone/>
            </a:pPr>
            <a:endParaRPr lang="en-US" sz="2800" i="1" dirty="0"/>
          </a:p>
          <a:p>
            <a:r>
              <a:rPr lang="en-US" sz="2400" i="0" dirty="0"/>
              <a:t>Largest and most studied order of the </a:t>
            </a:r>
            <a:r>
              <a:rPr lang="en-US" sz="2400" i="0" dirty="0" err="1"/>
              <a:t>zygomycete</a:t>
            </a:r>
            <a:r>
              <a:rPr lang="en-US" sz="2400" i="0" dirty="0"/>
              <a:t> fungi</a:t>
            </a:r>
          </a:p>
          <a:p>
            <a:r>
              <a:rPr lang="en-US" sz="2400" dirty="0"/>
              <a:t>Can cause a life-threatening infection called </a:t>
            </a:r>
            <a:r>
              <a:rPr lang="en-US" sz="2400" dirty="0" err="1"/>
              <a:t>mucormycosis</a:t>
            </a:r>
            <a:endParaRPr lang="en-US" sz="2400" dirty="0"/>
          </a:p>
          <a:p>
            <a:pPr lvl="1"/>
            <a:r>
              <a:rPr lang="en-US" sz="2400" i="0" dirty="0"/>
              <a:t>Mortality rates exceed 50%</a:t>
            </a:r>
          </a:p>
          <a:p>
            <a:pPr lvl="1"/>
            <a:r>
              <a:rPr lang="en-US" sz="2400" i="0" dirty="0"/>
              <a:t>Risk factors include solid organ or stem cell transplantation, neutropenia, diabetic ketoacidosis, iron overload, burns, and </a:t>
            </a:r>
            <a:r>
              <a:rPr lang="en-US" sz="2400" i="0" dirty="0" smtClean="0"/>
              <a:t>trauma (immunosuppressed population)</a:t>
            </a:r>
            <a:endParaRPr lang="en-US" sz="2400" i="0" dirty="0"/>
          </a:p>
          <a:p>
            <a:pPr lvl="1"/>
            <a:r>
              <a:rPr lang="en-US" sz="2400" i="0" dirty="0"/>
              <a:t>Costly</a:t>
            </a:r>
          </a:p>
          <a:p>
            <a:pPr lvl="2"/>
            <a:r>
              <a:rPr lang="en-US" sz="2400" dirty="0"/>
              <a:t>Almost double the cost of aspergillosis!</a:t>
            </a:r>
            <a:endParaRPr lang="en-US" sz="2400" i="0" dirty="0"/>
          </a:p>
        </p:txBody>
      </p:sp>
    </p:spTree>
    <p:extLst>
      <p:ext uri="{BB962C8B-B14F-4D97-AF65-F5344CB8AC3E}">
        <p14:creationId xmlns:p14="http://schemas.microsoft.com/office/powerpoint/2010/main" val="3378439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23EB5E-63EC-F740-AC86-471B28317BF4}"/>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xmlns="" id="{7ADF6C07-06FB-A84E-8967-36DBE95CFCD9}"/>
              </a:ext>
            </a:extLst>
          </p:cNvPr>
          <p:cNvSpPr>
            <a:spLocks noGrp="1"/>
          </p:cNvSpPr>
          <p:nvPr>
            <p:ph idx="1"/>
          </p:nvPr>
        </p:nvSpPr>
        <p:spPr>
          <a:xfrm>
            <a:off x="1371600" y="1685925"/>
            <a:ext cx="9601200" cy="4181475"/>
          </a:xfrm>
        </p:spPr>
        <p:txBody>
          <a:bodyPr/>
          <a:lstStyle/>
          <a:p>
            <a:pPr marL="0" indent="0">
              <a:buNone/>
            </a:pPr>
            <a:r>
              <a:rPr lang="en-US" sz="2800" dirty="0" err="1"/>
              <a:t>Mucormycosis</a:t>
            </a:r>
            <a:r>
              <a:rPr lang="en-US" sz="2800" dirty="0"/>
              <a:t> and the healthcare setting</a:t>
            </a:r>
          </a:p>
          <a:p>
            <a:pPr marL="0" indent="0">
              <a:buNone/>
            </a:pPr>
            <a:endParaRPr lang="en-US" sz="2800" dirty="0"/>
          </a:p>
          <a:p>
            <a:r>
              <a:rPr lang="en-US" sz="2400" i="0" dirty="0"/>
              <a:t>Outbreaks of healthcare-associated </a:t>
            </a:r>
            <a:r>
              <a:rPr lang="en-US" sz="2400" i="0" dirty="0" err="1"/>
              <a:t>mucormycosis</a:t>
            </a:r>
            <a:r>
              <a:rPr lang="en-US" sz="2400" i="0" dirty="0"/>
              <a:t> can be difficult to recognize</a:t>
            </a:r>
          </a:p>
          <a:p>
            <a:r>
              <a:rPr lang="en-US" sz="2400" i="0" dirty="0"/>
              <a:t>Three outbreaks recently linked to contaminated healthcare linens (HCLs) or laundry carts</a:t>
            </a:r>
          </a:p>
          <a:p>
            <a:pPr marL="0" indent="0">
              <a:buNone/>
            </a:pPr>
            <a:endParaRPr lang="en-US" dirty="0"/>
          </a:p>
        </p:txBody>
      </p:sp>
    </p:spTree>
    <p:extLst>
      <p:ext uri="{BB962C8B-B14F-4D97-AF65-F5344CB8AC3E}">
        <p14:creationId xmlns:p14="http://schemas.microsoft.com/office/powerpoint/2010/main" val="981889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2A0375-CA94-9446-B3C6-28F866D39232}"/>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xmlns="" id="{782358FB-2156-3F4B-8C68-EF1350199B4E}"/>
              </a:ext>
            </a:extLst>
          </p:cNvPr>
          <p:cNvSpPr>
            <a:spLocks noGrp="1"/>
          </p:cNvSpPr>
          <p:nvPr>
            <p:ph idx="1"/>
          </p:nvPr>
        </p:nvSpPr>
        <p:spPr>
          <a:xfrm>
            <a:off x="1371600" y="1657349"/>
            <a:ext cx="9601200" cy="4614863"/>
          </a:xfrm>
        </p:spPr>
        <p:txBody>
          <a:bodyPr>
            <a:normAutofit fontScale="92500" lnSpcReduction="20000"/>
          </a:bodyPr>
          <a:lstStyle/>
          <a:p>
            <a:pPr marL="0" indent="0">
              <a:buNone/>
            </a:pPr>
            <a:r>
              <a:rPr lang="en-US" sz="2800" dirty="0"/>
              <a:t>Regulation of healthcare linens</a:t>
            </a:r>
          </a:p>
          <a:p>
            <a:pPr marL="0" indent="0">
              <a:buNone/>
            </a:pPr>
            <a:endParaRPr lang="en-US" sz="2800" dirty="0"/>
          </a:p>
          <a:p>
            <a:r>
              <a:rPr lang="en-US" sz="2600" dirty="0"/>
              <a:t>No government regulations regarding microbiologic testing of HCLs</a:t>
            </a:r>
          </a:p>
          <a:p>
            <a:r>
              <a:rPr lang="en-US" sz="2600" i="0" dirty="0"/>
              <a:t>Required by certain third-party certification programs for healthcare laundries</a:t>
            </a:r>
          </a:p>
          <a:p>
            <a:pPr lvl="1"/>
            <a:r>
              <a:rPr lang="en-US" sz="2600" i="0" dirty="0"/>
              <a:t>Example:  Textile Rental Services Association (TRSA)</a:t>
            </a:r>
          </a:p>
          <a:p>
            <a:pPr lvl="2"/>
            <a:r>
              <a:rPr lang="en-US" sz="2600" dirty="0"/>
              <a:t>Voluntary program that certifies US laundry</a:t>
            </a:r>
          </a:p>
          <a:p>
            <a:pPr lvl="2"/>
            <a:r>
              <a:rPr lang="en-US" sz="2600" dirty="0" smtClean="0"/>
              <a:t>“Hygienically </a:t>
            </a:r>
            <a:r>
              <a:rPr lang="en-US" sz="2600" dirty="0"/>
              <a:t>clean” = “free of pathogens in sufficient numbers to cause human illness”</a:t>
            </a:r>
          </a:p>
          <a:p>
            <a:pPr lvl="3"/>
            <a:r>
              <a:rPr lang="en-US" sz="2600" i="0" dirty="0"/>
              <a:t>No validated definition for “sufficient numbers” </a:t>
            </a:r>
            <a:r>
              <a:rPr lang="en-US" sz="2600" i="0" dirty="0" smtClean="0"/>
              <a:t>( &lt;=</a:t>
            </a:r>
            <a:r>
              <a:rPr lang="en-US" sz="2600" i="0" dirty="0"/>
              <a:t>50 </a:t>
            </a:r>
            <a:r>
              <a:rPr lang="en-US" sz="2600" i="0" dirty="0" err="1"/>
              <a:t>cfu</a:t>
            </a:r>
            <a:r>
              <a:rPr lang="en-US" sz="2600" i="0" dirty="0"/>
              <a:t> per square decimeter)</a:t>
            </a:r>
          </a:p>
          <a:p>
            <a:pPr lvl="3"/>
            <a:r>
              <a:rPr lang="en-US" sz="2600" i="0" dirty="0"/>
              <a:t>No agreement on which pathogens pose the greatest risk</a:t>
            </a:r>
          </a:p>
        </p:txBody>
      </p:sp>
    </p:spTree>
    <p:extLst>
      <p:ext uri="{BB962C8B-B14F-4D97-AF65-F5344CB8AC3E}">
        <p14:creationId xmlns:p14="http://schemas.microsoft.com/office/powerpoint/2010/main" val="798496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5092BD-61C2-1049-9E72-A5A20CECE4EC}"/>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xmlns="" id="{FC0A63BB-1864-F540-8485-8B80CAAFCA96}"/>
              </a:ext>
            </a:extLst>
          </p:cNvPr>
          <p:cNvSpPr>
            <a:spLocks noGrp="1"/>
          </p:cNvSpPr>
          <p:nvPr>
            <p:ph idx="1"/>
          </p:nvPr>
        </p:nvSpPr>
        <p:spPr/>
        <p:txBody>
          <a:bodyPr/>
          <a:lstStyle/>
          <a:p>
            <a:pPr marL="0" indent="0">
              <a:buNone/>
            </a:pPr>
            <a:r>
              <a:rPr lang="en-US" sz="2800" dirty="0"/>
              <a:t>Study objective</a:t>
            </a:r>
          </a:p>
          <a:p>
            <a:pPr marL="0" indent="0">
              <a:buNone/>
            </a:pPr>
            <a:endParaRPr lang="en-US" sz="2800" dirty="0"/>
          </a:p>
          <a:p>
            <a:r>
              <a:rPr lang="en-US" sz="2400" dirty="0"/>
              <a:t>To determine the extent to which freshly-laundered HCLs delivered to US transplant and cancer centers are contaminated with </a:t>
            </a:r>
            <a:r>
              <a:rPr lang="en-US" sz="2400" i="1" dirty="0" err="1"/>
              <a:t>Mucorales</a:t>
            </a:r>
            <a:endParaRPr lang="en-US" sz="2400" i="1" dirty="0"/>
          </a:p>
          <a:p>
            <a:pPr marL="0" indent="0">
              <a:buNone/>
            </a:pPr>
            <a:endParaRPr lang="en-US" dirty="0"/>
          </a:p>
        </p:txBody>
      </p:sp>
    </p:spTree>
    <p:extLst>
      <p:ext uri="{BB962C8B-B14F-4D97-AF65-F5344CB8AC3E}">
        <p14:creationId xmlns:p14="http://schemas.microsoft.com/office/powerpoint/2010/main" val="670154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FD5493-FCE1-EA41-9881-48A10F47186F}"/>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xmlns="" id="{56EAF471-B965-7347-BB4B-7B7BE148F3E3}"/>
              </a:ext>
            </a:extLst>
          </p:cNvPr>
          <p:cNvSpPr>
            <a:spLocks noGrp="1"/>
          </p:cNvSpPr>
          <p:nvPr>
            <p:ph idx="1"/>
          </p:nvPr>
        </p:nvSpPr>
        <p:spPr>
          <a:xfrm>
            <a:off x="1371600" y="2286000"/>
            <a:ext cx="10015538" cy="3581400"/>
          </a:xfrm>
        </p:spPr>
        <p:txBody>
          <a:bodyPr>
            <a:normAutofit/>
          </a:bodyPr>
          <a:lstStyle/>
          <a:p>
            <a:r>
              <a:rPr lang="en-US" sz="2400" dirty="0"/>
              <a:t>Dedicated team met the HCL delivery trucks on arrival and immediately performed cultures</a:t>
            </a:r>
          </a:p>
          <a:p>
            <a:pPr lvl="1"/>
            <a:r>
              <a:rPr lang="en-US" sz="2400" i="0" dirty="0"/>
              <a:t>RODAC agar plates</a:t>
            </a:r>
          </a:p>
          <a:p>
            <a:r>
              <a:rPr lang="en-US" sz="2400" dirty="0"/>
              <a:t>Linens were considered “hygienically clean” = no growth of </a:t>
            </a:r>
            <a:r>
              <a:rPr lang="en-US" sz="2400" i="1" dirty="0" err="1"/>
              <a:t>Mucorales</a:t>
            </a:r>
            <a:r>
              <a:rPr lang="en-US" sz="2400" dirty="0"/>
              <a:t> on &gt;90% of items tested from the laundry</a:t>
            </a:r>
          </a:p>
        </p:txBody>
      </p:sp>
    </p:spTree>
    <p:extLst>
      <p:ext uri="{BB962C8B-B14F-4D97-AF65-F5344CB8AC3E}">
        <p14:creationId xmlns:p14="http://schemas.microsoft.com/office/powerpoint/2010/main" val="470686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99C54A-5215-5148-8AB5-3B63CAB82CEA}"/>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xmlns="" id="{706D2F1B-B750-7646-99D1-00F06C393A28}"/>
              </a:ext>
            </a:extLst>
          </p:cNvPr>
          <p:cNvSpPr>
            <a:spLocks noGrp="1"/>
          </p:cNvSpPr>
          <p:nvPr>
            <p:ph idx="1"/>
          </p:nvPr>
        </p:nvSpPr>
        <p:spPr/>
        <p:txBody>
          <a:bodyPr/>
          <a:lstStyle/>
          <a:p>
            <a:pPr marL="0" indent="0">
              <a:buNone/>
            </a:pPr>
            <a:r>
              <a:rPr lang="en-US" sz="2800" dirty="0"/>
              <a:t>Microbiologic surveillance study</a:t>
            </a:r>
          </a:p>
          <a:p>
            <a:pPr marL="0" indent="0">
              <a:buNone/>
            </a:pPr>
            <a:endParaRPr lang="en-US" sz="2800" dirty="0"/>
          </a:p>
          <a:p>
            <a:r>
              <a:rPr lang="en-US" sz="2400" i="0" dirty="0"/>
              <a:t>May 25 2017- December 29, 2017</a:t>
            </a:r>
          </a:p>
          <a:p>
            <a:r>
              <a:rPr lang="en-US" sz="2400" i="0" dirty="0"/>
              <a:t>15 transplant and cancer hospitals</a:t>
            </a:r>
          </a:p>
          <a:p>
            <a:r>
              <a:rPr lang="en-US" sz="2400" dirty="0"/>
              <a:t>Visual inspection</a:t>
            </a:r>
          </a:p>
          <a:p>
            <a:r>
              <a:rPr lang="en-US" sz="2400" i="0" dirty="0"/>
              <a:t>Microbiologic testing results</a:t>
            </a:r>
          </a:p>
        </p:txBody>
      </p:sp>
    </p:spTree>
    <p:extLst>
      <p:ext uri="{BB962C8B-B14F-4D97-AF65-F5344CB8AC3E}">
        <p14:creationId xmlns:p14="http://schemas.microsoft.com/office/powerpoint/2010/main" val="1413647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Placeholder 2">
            <a:extLst>
              <a:ext uri="{FF2B5EF4-FFF2-40B4-BE49-F238E27FC236}">
                <a16:creationId xmlns:a16="http://schemas.microsoft.com/office/drawing/2014/main" xmlns="" id="{EC958677-8FB8-2843-A67C-0A2BD9A51B44}"/>
              </a:ext>
            </a:extLst>
          </p:cNvPr>
          <p:cNvSpPr txBox="1">
            <a:spLocks/>
          </p:cNvSpPr>
          <p:nvPr/>
        </p:nvSpPr>
        <p:spPr bwMode="auto">
          <a:xfrm>
            <a:off x="1524000" y="5595938"/>
            <a:ext cx="9144000"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8600" tIns="0" rIns="228600" bIns="0"/>
          <a:lstStyle>
            <a:lvl1pPr>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t>From: How Clean Is the Linen at My Hospital? The Mucorales on Unclean Linen Discovery Study of Large United States Transplant and Cancer Centers</a:t>
            </a:r>
          </a:p>
          <a:p>
            <a:pPr eaLnBrk="1" hangingPunct="1">
              <a:spcBef>
                <a:spcPct val="0"/>
              </a:spcBef>
              <a:buFontTx/>
              <a:buNone/>
            </a:pPr>
            <a:r>
              <a:rPr lang="en-US" altLang="en-US" sz="1200"/>
              <a:t>Clin Infect Dis. Published online  October 09, 2018. doi:10.1093/cid/ciy669</a:t>
            </a:r>
          </a:p>
          <a:p>
            <a:pPr eaLnBrk="1" hangingPunct="1">
              <a:spcBef>
                <a:spcPct val="0"/>
              </a:spcBef>
              <a:buFontTx/>
              <a:buNone/>
            </a:pPr>
            <a:r>
              <a:rPr lang="en-US" altLang="en-US" sz="1200"/>
              <a:t>Clin Infect Dis | Published by Oxford University Press for the Infectious Diseases Society of America 2018.This work is written by (a) US Government employee(s) and is in the public domain in the US.</a:t>
            </a:r>
          </a:p>
        </p:txBody>
      </p:sp>
      <p:sp>
        <p:nvSpPr>
          <p:cNvPr id="16387" name="Rectangle 2">
            <a:extLst>
              <a:ext uri="{FF2B5EF4-FFF2-40B4-BE49-F238E27FC236}">
                <a16:creationId xmlns:a16="http://schemas.microsoft.com/office/drawing/2014/main" xmlns="" id="{E0E8D1C6-BDE2-8948-9EFE-4C46242898B0}"/>
              </a:ext>
            </a:extLst>
          </p:cNvPr>
          <p:cNvSpPr>
            <a:spLocks noChangeArrowheads="1"/>
          </p:cNvSpPr>
          <p:nvPr/>
        </p:nvSpPr>
        <p:spPr bwMode="auto">
          <a:xfrm>
            <a:off x="1524000" y="0"/>
            <a:ext cx="9144000" cy="6858000"/>
          </a:xfrm>
          <a:prstGeom prst="rect">
            <a:avLst/>
          </a:prstGeom>
          <a:noFill/>
          <a:ln w="25400" algn="ctr">
            <a:solidFill>
              <a:srgbClr val="F2F2F2"/>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endParaRPr lang="en-US" altLang="en-US">
              <a:solidFill>
                <a:srgbClr val="FFFFFF"/>
              </a:solidFill>
            </a:endParaRPr>
          </a:p>
        </p:txBody>
      </p:sp>
      <p:cxnSp>
        <p:nvCxnSpPr>
          <p:cNvPr id="16388" name="Straight Connector 8">
            <a:extLst>
              <a:ext uri="{FF2B5EF4-FFF2-40B4-BE49-F238E27FC236}">
                <a16:creationId xmlns:a16="http://schemas.microsoft.com/office/drawing/2014/main" xmlns="" id="{FB9E844C-26C2-544F-8AA6-05A96EC8F77F}"/>
              </a:ext>
            </a:extLst>
          </p:cNvPr>
          <p:cNvCxnSpPr>
            <a:cxnSpLocks noChangeShapeType="1"/>
          </p:cNvCxnSpPr>
          <p:nvPr/>
        </p:nvCxnSpPr>
        <p:spPr bwMode="auto">
          <a:xfrm>
            <a:off x="1524000" y="5518150"/>
            <a:ext cx="9144000" cy="0"/>
          </a:xfrm>
          <a:prstGeom prst="line">
            <a:avLst/>
          </a:prstGeom>
          <a:noFill/>
          <a:ln w="6350" algn="ctr">
            <a:solidFill>
              <a:schemeClr val="tx1"/>
            </a:solidFill>
            <a:miter lim="800000"/>
            <a:headEnd/>
            <a:tailEnd/>
          </a:ln>
          <a:extLst>
            <a:ext uri="{909E8E84-426E-40DD-AFC4-6F175D3DCCD1}">
              <a14:hiddenFill xmlns:a14="http://schemas.microsoft.com/office/drawing/2010/main">
                <a:noFill/>
              </a14:hiddenFill>
            </a:ext>
          </a:extLst>
        </p:spPr>
      </p:cxnSp>
      <p:sp>
        <p:nvSpPr>
          <p:cNvPr id="16389" name="TextBox 3">
            <a:extLst>
              <a:ext uri="{FF2B5EF4-FFF2-40B4-BE49-F238E27FC236}">
                <a16:creationId xmlns:a16="http://schemas.microsoft.com/office/drawing/2014/main" xmlns="" id="{306F8A29-1480-C04D-99B8-03A7F4AAECA8}"/>
              </a:ext>
            </a:extLst>
          </p:cNvPr>
          <p:cNvSpPr txBox="1">
            <a:spLocks noChangeArrowheads="1"/>
          </p:cNvSpPr>
          <p:nvPr/>
        </p:nvSpPr>
        <p:spPr bwMode="auto">
          <a:xfrm>
            <a:off x="1524000" y="231775"/>
            <a:ext cx="914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endParaRPr lang="en-US" altLang="en-US" sz="1400"/>
          </a:p>
        </p:txBody>
      </p:sp>
      <p:pic>
        <p:nvPicPr>
          <p:cNvPr id="16391" name="Picture 7" descr="Cover">
            <a:extLst>
              <a:ext uri="{FF2B5EF4-FFF2-40B4-BE49-F238E27FC236}">
                <a16:creationId xmlns:a16="http://schemas.microsoft.com/office/drawing/2014/main" xmlns="" id="{0797EAC0-CF0E-764C-BE26-B5A7B76C3F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3100" y="614362"/>
            <a:ext cx="8805800" cy="4400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5311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91C931-469E-4B41-A261-09CC149BD73D}"/>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xmlns="" id="{57E0DBA1-699C-FA48-9AAB-95FD29407B8F}"/>
              </a:ext>
            </a:extLst>
          </p:cNvPr>
          <p:cNvSpPr>
            <a:spLocks noGrp="1"/>
          </p:cNvSpPr>
          <p:nvPr>
            <p:ph idx="1"/>
          </p:nvPr>
        </p:nvSpPr>
        <p:spPr/>
        <p:txBody>
          <a:bodyPr/>
          <a:lstStyle/>
          <a:p>
            <a:r>
              <a:rPr lang="en-US" sz="2400" dirty="0"/>
              <a:t>Microbiologic testing results</a:t>
            </a:r>
          </a:p>
          <a:p>
            <a:endParaRPr lang="en-US" sz="2400" dirty="0"/>
          </a:p>
          <a:p>
            <a:pPr lvl="1"/>
            <a:r>
              <a:rPr lang="en-US" sz="2400" i="0" dirty="0"/>
              <a:t>HCLs were contaminated with </a:t>
            </a:r>
            <a:r>
              <a:rPr lang="en-US" sz="2400" dirty="0" err="1"/>
              <a:t>Mucorales</a:t>
            </a:r>
            <a:r>
              <a:rPr lang="en-US" sz="2400" i="0" dirty="0"/>
              <a:t> upon arrival at 47% of hospitals (7/15)</a:t>
            </a:r>
          </a:p>
          <a:p>
            <a:pPr lvl="1"/>
            <a:r>
              <a:rPr lang="en-US" sz="2400" i="0" dirty="0"/>
              <a:t>HCLs were not hygienically clean for </a:t>
            </a:r>
            <a:r>
              <a:rPr lang="en-US" sz="2400" dirty="0" err="1"/>
              <a:t>Mucorales</a:t>
            </a:r>
            <a:r>
              <a:rPr lang="en-US" sz="2400" i="0" dirty="0"/>
              <a:t> at 20% of hospitals (3/15)</a:t>
            </a:r>
          </a:p>
          <a:p>
            <a:pPr lvl="1"/>
            <a:r>
              <a:rPr lang="en-US" sz="2400" i="0" dirty="0"/>
              <a:t>At each hospital center, 0-24% of HCLs were culture-positive for </a:t>
            </a:r>
            <a:r>
              <a:rPr lang="en-US" sz="2400" dirty="0" err="1"/>
              <a:t>Mucorales</a:t>
            </a:r>
            <a:endParaRPr lang="en-US" sz="2400" dirty="0"/>
          </a:p>
          <a:p>
            <a:endParaRPr lang="en-US" dirty="0"/>
          </a:p>
        </p:txBody>
      </p:sp>
    </p:spTree>
    <p:extLst>
      <p:ext uri="{BB962C8B-B14F-4D97-AF65-F5344CB8AC3E}">
        <p14:creationId xmlns:p14="http://schemas.microsoft.com/office/powerpoint/2010/main" val="895458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DCE311-B4CD-EB43-9D23-7B5A406DB207}"/>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xmlns="" id="{15C97FC1-1345-104C-9015-7A2CFAA0A644}"/>
              </a:ext>
            </a:extLst>
          </p:cNvPr>
          <p:cNvSpPr>
            <a:spLocks noGrp="1"/>
          </p:cNvSpPr>
          <p:nvPr>
            <p:ph idx="1"/>
          </p:nvPr>
        </p:nvSpPr>
        <p:spPr/>
        <p:txBody>
          <a:bodyPr/>
          <a:lstStyle/>
          <a:p>
            <a:pPr marL="0" indent="0">
              <a:buNone/>
            </a:pPr>
            <a:r>
              <a:rPr lang="en-US" sz="2800" dirty="0"/>
              <a:t>Significant association </a:t>
            </a:r>
          </a:p>
          <a:p>
            <a:pPr marL="0" indent="0">
              <a:buNone/>
            </a:pPr>
            <a:endParaRPr lang="en-US" sz="2400" i="0" dirty="0"/>
          </a:p>
          <a:p>
            <a:r>
              <a:rPr lang="en-US" sz="2400" dirty="0"/>
              <a:t>V</a:t>
            </a:r>
            <a:r>
              <a:rPr lang="en-US" sz="2400" i="0" dirty="0"/>
              <a:t>isibly-soiled HCLs or carts and higher maximum temperature and relative humidity in the vicinity </a:t>
            </a:r>
            <a:r>
              <a:rPr lang="en-US" sz="2400" i="0" dirty="0">
                <a:sym typeface="Wingdings" pitchFamily="2" charset="2"/>
              </a:rPr>
              <a:t> HCLs contaminated with </a:t>
            </a:r>
            <a:r>
              <a:rPr lang="en-US" sz="2400" i="1" dirty="0" err="1">
                <a:sym typeface="Wingdings" pitchFamily="2" charset="2"/>
              </a:rPr>
              <a:t>Mucorales</a:t>
            </a:r>
            <a:endParaRPr lang="en-US" sz="2400" i="1" dirty="0">
              <a:sym typeface="Wingdings" pitchFamily="2" charset="2"/>
            </a:endParaRPr>
          </a:p>
          <a:p>
            <a:pPr marL="530352" lvl="1" indent="0">
              <a:buNone/>
            </a:pPr>
            <a:endParaRPr lang="en-US" dirty="0"/>
          </a:p>
        </p:txBody>
      </p:sp>
    </p:spTree>
    <p:extLst>
      <p:ext uri="{BB962C8B-B14F-4D97-AF65-F5344CB8AC3E}">
        <p14:creationId xmlns:p14="http://schemas.microsoft.com/office/powerpoint/2010/main" val="1830852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B44A46-6493-6E4B-8CA1-1123B10669B4}"/>
              </a:ext>
            </a:extLst>
          </p:cNvPr>
          <p:cNvSpPr>
            <a:spLocks noGrp="1"/>
          </p:cNvSpPr>
          <p:nvPr>
            <p:ph type="title"/>
          </p:nvPr>
        </p:nvSpPr>
        <p:spPr>
          <a:xfrm>
            <a:off x="1371600" y="685800"/>
            <a:ext cx="9601200" cy="1485900"/>
          </a:xfrm>
        </p:spPr>
        <p:txBody>
          <a:bodyPr/>
          <a:lstStyle/>
          <a:p>
            <a:r>
              <a:rPr lang="en-US" dirty="0"/>
              <a:t>Results</a:t>
            </a:r>
          </a:p>
        </p:txBody>
      </p:sp>
      <p:sp>
        <p:nvSpPr>
          <p:cNvPr id="3" name="Content Placeholder 2">
            <a:extLst>
              <a:ext uri="{FF2B5EF4-FFF2-40B4-BE49-F238E27FC236}">
                <a16:creationId xmlns:a16="http://schemas.microsoft.com/office/drawing/2014/main" xmlns="" id="{FFA9EDA5-974D-4E47-B543-F17CC0E1EE74}"/>
              </a:ext>
            </a:extLst>
          </p:cNvPr>
          <p:cNvSpPr>
            <a:spLocks noGrp="1"/>
          </p:cNvSpPr>
          <p:nvPr>
            <p:ph idx="1"/>
          </p:nvPr>
        </p:nvSpPr>
        <p:spPr>
          <a:xfrm>
            <a:off x="1371600" y="2098187"/>
            <a:ext cx="10387013" cy="4122859"/>
          </a:xfrm>
        </p:spPr>
        <p:txBody>
          <a:bodyPr>
            <a:noAutofit/>
          </a:bodyPr>
          <a:lstStyle/>
          <a:p>
            <a:r>
              <a:rPr lang="en-US" sz="2800" dirty="0"/>
              <a:t>Longitudinal microbiologic testing</a:t>
            </a:r>
          </a:p>
          <a:p>
            <a:pPr lvl="1"/>
            <a:r>
              <a:rPr lang="en-US" sz="2400" i="0" dirty="0"/>
              <a:t>To evaluate the variability of </a:t>
            </a:r>
            <a:r>
              <a:rPr lang="en-US" sz="2400" dirty="0" err="1"/>
              <a:t>Mucorales</a:t>
            </a:r>
            <a:r>
              <a:rPr lang="en-US" sz="2400" i="0" dirty="0"/>
              <a:t> contamination of HCLs at 1 hospital</a:t>
            </a:r>
          </a:p>
          <a:p>
            <a:pPr lvl="2"/>
            <a:r>
              <a:rPr lang="en-US" sz="2400" i="0" dirty="0"/>
              <a:t>June 2016 through January 2017</a:t>
            </a:r>
          </a:p>
          <a:p>
            <a:pPr lvl="2"/>
            <a:r>
              <a:rPr lang="en-US" sz="2400" dirty="0"/>
              <a:t>HCLs did not meet the hygienically-clean </a:t>
            </a:r>
            <a:r>
              <a:rPr lang="en-US" sz="2400" dirty="0" smtClean="0"/>
              <a:t>standard on </a:t>
            </a:r>
            <a:r>
              <a:rPr lang="en-US" sz="2400" dirty="0"/>
              <a:t>75% of the sampling dates</a:t>
            </a:r>
          </a:p>
          <a:p>
            <a:pPr lvl="1"/>
            <a:r>
              <a:rPr lang="en-US" sz="2600" i="0" dirty="0"/>
              <a:t>Data was shared with the laundry </a:t>
            </a:r>
            <a:r>
              <a:rPr lang="en-US" sz="2600" i="0" dirty="0" smtClean="0"/>
              <a:t>facility</a:t>
            </a:r>
            <a:endParaRPr lang="en-US" sz="2600" i="0" dirty="0"/>
          </a:p>
        </p:txBody>
      </p:sp>
    </p:spTree>
    <p:extLst>
      <p:ext uri="{BB962C8B-B14F-4D97-AF65-F5344CB8AC3E}">
        <p14:creationId xmlns:p14="http://schemas.microsoft.com/office/powerpoint/2010/main" val="3128174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B44A46-6493-6E4B-8CA1-1123B10669B4}"/>
              </a:ext>
            </a:extLst>
          </p:cNvPr>
          <p:cNvSpPr>
            <a:spLocks noGrp="1"/>
          </p:cNvSpPr>
          <p:nvPr>
            <p:ph type="title"/>
          </p:nvPr>
        </p:nvSpPr>
        <p:spPr>
          <a:xfrm>
            <a:off x="1371600" y="685800"/>
            <a:ext cx="9601200" cy="1485900"/>
          </a:xfrm>
        </p:spPr>
        <p:txBody>
          <a:bodyPr/>
          <a:lstStyle/>
          <a:p>
            <a:r>
              <a:rPr lang="en-US" dirty="0"/>
              <a:t>Results</a:t>
            </a:r>
          </a:p>
        </p:txBody>
      </p:sp>
      <p:sp>
        <p:nvSpPr>
          <p:cNvPr id="3" name="Content Placeholder 2">
            <a:extLst>
              <a:ext uri="{FF2B5EF4-FFF2-40B4-BE49-F238E27FC236}">
                <a16:creationId xmlns:a16="http://schemas.microsoft.com/office/drawing/2014/main" xmlns="" id="{FFA9EDA5-974D-4E47-B543-F17CC0E1EE74}"/>
              </a:ext>
            </a:extLst>
          </p:cNvPr>
          <p:cNvSpPr>
            <a:spLocks noGrp="1"/>
          </p:cNvSpPr>
          <p:nvPr>
            <p:ph idx="1"/>
          </p:nvPr>
        </p:nvSpPr>
        <p:spPr>
          <a:xfrm>
            <a:off x="1301261" y="1771650"/>
            <a:ext cx="9601201" cy="5086350"/>
          </a:xfrm>
        </p:spPr>
        <p:txBody>
          <a:bodyPr>
            <a:noAutofit/>
          </a:bodyPr>
          <a:lstStyle/>
          <a:p>
            <a:r>
              <a:rPr lang="en-US" sz="2800" dirty="0"/>
              <a:t>Longitudinal microbiologic testing (continued)</a:t>
            </a:r>
          </a:p>
          <a:p>
            <a:pPr lvl="1"/>
            <a:r>
              <a:rPr lang="en-US" sz="2400" i="0" dirty="0"/>
              <a:t>Laundry facility </a:t>
            </a:r>
            <a:r>
              <a:rPr lang="en-US" sz="2400" i="0" dirty="0">
                <a:sym typeface="Wingdings" pitchFamily="2" charset="2"/>
              </a:rPr>
              <a:t> remediation</a:t>
            </a:r>
          </a:p>
          <a:p>
            <a:pPr lvl="2"/>
            <a:r>
              <a:rPr lang="en-US" sz="2400" dirty="0">
                <a:sym typeface="Wingdings" pitchFamily="2" charset="2"/>
              </a:rPr>
              <a:t>February through May </a:t>
            </a:r>
            <a:r>
              <a:rPr lang="en-US" sz="2400" dirty="0" smtClean="0">
                <a:sym typeface="Wingdings" pitchFamily="2" charset="2"/>
              </a:rPr>
              <a:t>2017</a:t>
            </a:r>
          </a:p>
          <a:p>
            <a:pPr lvl="2"/>
            <a:r>
              <a:rPr lang="en-US" sz="2400" dirty="0" smtClean="0">
                <a:sym typeface="Wingdings" pitchFamily="2" charset="2"/>
              </a:rPr>
              <a:t>Implemented:</a:t>
            </a:r>
            <a:endParaRPr lang="en-US" sz="2400" dirty="0">
              <a:sym typeface="Wingdings" pitchFamily="2" charset="2"/>
            </a:endParaRPr>
          </a:p>
          <a:p>
            <a:pPr lvl="3"/>
            <a:r>
              <a:rPr lang="en-US" sz="2400" i="0" dirty="0">
                <a:sym typeface="Wingdings" pitchFamily="2" charset="2"/>
              </a:rPr>
              <a:t>Cleaning of HCL carts</a:t>
            </a:r>
          </a:p>
          <a:p>
            <a:pPr lvl="3"/>
            <a:r>
              <a:rPr lang="en-US" sz="2400" i="0" dirty="0">
                <a:sym typeface="Wingdings" pitchFamily="2" charset="2"/>
              </a:rPr>
              <a:t>Lint control measures</a:t>
            </a:r>
          </a:p>
          <a:p>
            <a:pPr lvl="1"/>
            <a:r>
              <a:rPr lang="en-US" sz="2600" i="0" dirty="0">
                <a:sym typeface="Wingdings" pitchFamily="2" charset="2"/>
              </a:rPr>
              <a:t>Post-remediation</a:t>
            </a:r>
          </a:p>
          <a:p>
            <a:pPr lvl="2"/>
            <a:r>
              <a:rPr lang="en-US" sz="2400" dirty="0">
                <a:sym typeface="Wingdings" pitchFamily="2" charset="2"/>
              </a:rPr>
              <a:t>June 2017 – January 2017</a:t>
            </a:r>
          </a:p>
          <a:p>
            <a:pPr lvl="2"/>
            <a:r>
              <a:rPr lang="en-US" sz="2400" dirty="0">
                <a:sym typeface="Wingdings" pitchFamily="2" charset="2"/>
              </a:rPr>
              <a:t>On 83% of sampling dates, no </a:t>
            </a:r>
            <a:r>
              <a:rPr lang="en-US" sz="2400" i="1" dirty="0" err="1">
                <a:sym typeface="Wingdings" pitchFamily="2" charset="2"/>
              </a:rPr>
              <a:t>Mucorales</a:t>
            </a:r>
            <a:r>
              <a:rPr lang="en-US" sz="2400" i="1" dirty="0">
                <a:sym typeface="Wingdings" pitchFamily="2" charset="2"/>
              </a:rPr>
              <a:t> </a:t>
            </a:r>
            <a:r>
              <a:rPr lang="en-US" sz="2400" dirty="0">
                <a:sym typeface="Wingdings" pitchFamily="2" charset="2"/>
              </a:rPr>
              <a:t>was detected</a:t>
            </a:r>
          </a:p>
          <a:p>
            <a:pPr lvl="2"/>
            <a:r>
              <a:rPr lang="en-US" sz="2400" dirty="0">
                <a:sym typeface="Wingdings" pitchFamily="2" charset="2"/>
              </a:rPr>
              <a:t>On 15% of sampling dates, only 2% of samples tested positive for </a:t>
            </a:r>
            <a:r>
              <a:rPr lang="en-US" sz="2400" i="1" dirty="0" err="1">
                <a:sym typeface="Wingdings" pitchFamily="2" charset="2"/>
              </a:rPr>
              <a:t>Mucorales</a:t>
            </a:r>
            <a:endParaRPr lang="en-US" sz="2400" i="1" dirty="0">
              <a:sym typeface="Wingdings" pitchFamily="2" charset="2"/>
            </a:endParaRPr>
          </a:p>
        </p:txBody>
      </p:sp>
    </p:spTree>
    <p:extLst>
      <p:ext uri="{BB962C8B-B14F-4D97-AF65-F5344CB8AC3E}">
        <p14:creationId xmlns:p14="http://schemas.microsoft.com/office/powerpoint/2010/main" val="601454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Placeholder 2">
            <a:extLst>
              <a:ext uri="{FF2B5EF4-FFF2-40B4-BE49-F238E27FC236}">
                <a16:creationId xmlns:a16="http://schemas.microsoft.com/office/drawing/2014/main" xmlns="" id="{90F42B7A-8C24-1040-B96B-76C6F0CE0159}"/>
              </a:ext>
            </a:extLst>
          </p:cNvPr>
          <p:cNvSpPr txBox="1">
            <a:spLocks/>
          </p:cNvSpPr>
          <p:nvPr/>
        </p:nvSpPr>
        <p:spPr bwMode="auto">
          <a:xfrm>
            <a:off x="1524000" y="5595938"/>
            <a:ext cx="9144000"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8600" tIns="0" rIns="228600" bIns="0"/>
          <a:lstStyle>
            <a:lvl1pPr>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dirty="0"/>
              <a:t>From: How Clean Is the Linen at My Hospital? The </a:t>
            </a:r>
            <a:r>
              <a:rPr lang="en-US" altLang="en-US" sz="1400" dirty="0" err="1"/>
              <a:t>Mucorales</a:t>
            </a:r>
            <a:r>
              <a:rPr lang="en-US" altLang="en-US" sz="1400" dirty="0"/>
              <a:t> on Unclean Linen Discovery Study of Large United States Transplant and Cancer Centers</a:t>
            </a:r>
          </a:p>
          <a:p>
            <a:pPr eaLnBrk="1" hangingPunct="1">
              <a:spcBef>
                <a:spcPct val="0"/>
              </a:spcBef>
              <a:buFontTx/>
              <a:buNone/>
            </a:pPr>
            <a:r>
              <a:rPr lang="en-US" altLang="en-US" sz="1200" dirty="0" err="1"/>
              <a:t>Clin</a:t>
            </a:r>
            <a:r>
              <a:rPr lang="en-US" altLang="en-US" sz="1200" dirty="0"/>
              <a:t> Infect Dis. Published online  October 09, 2018. doi:10.1093/</a:t>
            </a:r>
            <a:r>
              <a:rPr lang="en-US" altLang="en-US" sz="1200" dirty="0" err="1"/>
              <a:t>cid</a:t>
            </a:r>
            <a:r>
              <a:rPr lang="en-US" altLang="en-US" sz="1200" dirty="0"/>
              <a:t>/ciy669</a:t>
            </a:r>
          </a:p>
          <a:p>
            <a:pPr eaLnBrk="1" hangingPunct="1">
              <a:spcBef>
                <a:spcPct val="0"/>
              </a:spcBef>
              <a:buFontTx/>
              <a:buNone/>
            </a:pPr>
            <a:r>
              <a:rPr lang="en-US" altLang="en-US" sz="1200" dirty="0" err="1"/>
              <a:t>Clin</a:t>
            </a:r>
            <a:r>
              <a:rPr lang="en-US" altLang="en-US" sz="1200" dirty="0"/>
              <a:t> Infect Dis | Published by Oxford University Press for the Infectious Diseases Society of America 2018.This work is written by (a) US Government employee(s) and is in the public domain in the US.</a:t>
            </a:r>
          </a:p>
        </p:txBody>
      </p:sp>
      <p:sp>
        <p:nvSpPr>
          <p:cNvPr id="16387" name="Rectangle 2">
            <a:extLst>
              <a:ext uri="{FF2B5EF4-FFF2-40B4-BE49-F238E27FC236}">
                <a16:creationId xmlns:a16="http://schemas.microsoft.com/office/drawing/2014/main" xmlns="" id="{6E6D20AC-F2D4-B342-B1D3-5C039735CFD9}"/>
              </a:ext>
            </a:extLst>
          </p:cNvPr>
          <p:cNvSpPr>
            <a:spLocks noChangeArrowheads="1"/>
          </p:cNvSpPr>
          <p:nvPr/>
        </p:nvSpPr>
        <p:spPr bwMode="auto">
          <a:xfrm>
            <a:off x="1524000" y="0"/>
            <a:ext cx="9144000" cy="6858000"/>
          </a:xfrm>
          <a:prstGeom prst="rect">
            <a:avLst/>
          </a:prstGeom>
          <a:noFill/>
          <a:ln w="25400" algn="ctr">
            <a:solidFill>
              <a:srgbClr val="F2F2F2"/>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endParaRPr lang="en-US" altLang="en-US">
              <a:solidFill>
                <a:srgbClr val="FFFFFF"/>
              </a:solidFill>
            </a:endParaRPr>
          </a:p>
        </p:txBody>
      </p:sp>
      <p:cxnSp>
        <p:nvCxnSpPr>
          <p:cNvPr id="16388" name="Straight Connector 8">
            <a:extLst>
              <a:ext uri="{FF2B5EF4-FFF2-40B4-BE49-F238E27FC236}">
                <a16:creationId xmlns:a16="http://schemas.microsoft.com/office/drawing/2014/main" xmlns="" id="{03877346-34D7-3C43-992B-211B0B9748D5}"/>
              </a:ext>
            </a:extLst>
          </p:cNvPr>
          <p:cNvCxnSpPr>
            <a:cxnSpLocks noChangeShapeType="1"/>
          </p:cNvCxnSpPr>
          <p:nvPr/>
        </p:nvCxnSpPr>
        <p:spPr bwMode="auto">
          <a:xfrm>
            <a:off x="1524000" y="5518150"/>
            <a:ext cx="9144000" cy="0"/>
          </a:xfrm>
          <a:prstGeom prst="line">
            <a:avLst/>
          </a:prstGeom>
          <a:noFill/>
          <a:ln w="6350" algn="ctr">
            <a:solidFill>
              <a:schemeClr val="tx1"/>
            </a:solidFill>
            <a:miter lim="800000"/>
            <a:headEnd/>
            <a:tailEnd/>
          </a:ln>
          <a:extLst>
            <a:ext uri="{909E8E84-426E-40DD-AFC4-6F175D3DCCD1}">
              <a14:hiddenFill xmlns:a14="http://schemas.microsoft.com/office/drawing/2010/main">
                <a:noFill/>
              </a14:hiddenFill>
            </a:ext>
          </a:extLst>
        </p:spPr>
      </p:cxnSp>
      <p:sp>
        <p:nvSpPr>
          <p:cNvPr id="16389" name="TextBox 3">
            <a:extLst>
              <a:ext uri="{FF2B5EF4-FFF2-40B4-BE49-F238E27FC236}">
                <a16:creationId xmlns:a16="http://schemas.microsoft.com/office/drawing/2014/main" xmlns="" id="{27A33BB1-BA7E-0E44-98C7-BF107B442381}"/>
              </a:ext>
            </a:extLst>
          </p:cNvPr>
          <p:cNvSpPr txBox="1">
            <a:spLocks noChangeArrowheads="1"/>
          </p:cNvSpPr>
          <p:nvPr/>
        </p:nvSpPr>
        <p:spPr bwMode="auto">
          <a:xfrm>
            <a:off x="1524000" y="231775"/>
            <a:ext cx="914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endParaRPr lang="en-US" altLang="en-US" sz="1400"/>
          </a:p>
        </p:txBody>
      </p:sp>
      <p:pic>
        <p:nvPicPr>
          <p:cNvPr id="16391" name="Picture 7" descr="Cover">
            <a:extLst>
              <a:ext uri="{FF2B5EF4-FFF2-40B4-BE49-F238E27FC236}">
                <a16:creationId xmlns:a16="http://schemas.microsoft.com/office/drawing/2014/main" xmlns="" id="{61F5F195-9A11-3146-A7FB-89EF95235BA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9459" y="853281"/>
            <a:ext cx="11272541" cy="402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213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194628-7E9D-694B-9403-A513289CAF0A}"/>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xmlns="" id="{879D314E-BD0E-CE47-9BB3-64F54E125763}"/>
              </a:ext>
            </a:extLst>
          </p:cNvPr>
          <p:cNvSpPr>
            <a:spLocks noGrp="1"/>
          </p:cNvSpPr>
          <p:nvPr>
            <p:ph idx="1"/>
          </p:nvPr>
        </p:nvSpPr>
        <p:spPr/>
        <p:txBody>
          <a:bodyPr>
            <a:normAutofit/>
          </a:bodyPr>
          <a:lstStyle/>
          <a:p>
            <a:r>
              <a:rPr lang="en-US" sz="2400" dirty="0"/>
              <a:t>First study to measure </a:t>
            </a:r>
            <a:r>
              <a:rPr lang="en-US" sz="2400" i="1" dirty="0" err="1"/>
              <a:t>Mucorales</a:t>
            </a:r>
            <a:r>
              <a:rPr lang="en-US" sz="2400" dirty="0"/>
              <a:t> contamination in freshly-laundered HCLs</a:t>
            </a:r>
          </a:p>
          <a:p>
            <a:r>
              <a:rPr lang="en-US" sz="2400" dirty="0"/>
              <a:t>Be aware that HCLs can be contaminated</a:t>
            </a:r>
          </a:p>
          <a:p>
            <a:r>
              <a:rPr lang="en-US" sz="2400" dirty="0"/>
              <a:t>Findings are concerning given that healthcare-associated </a:t>
            </a:r>
            <a:r>
              <a:rPr lang="en-US" sz="2400" dirty="0" err="1"/>
              <a:t>mucormycosis</a:t>
            </a:r>
            <a:r>
              <a:rPr lang="en-US" sz="2400" dirty="0"/>
              <a:t> outbreaks have been linked to HCLs</a:t>
            </a:r>
          </a:p>
          <a:p>
            <a:pPr marL="0" indent="0">
              <a:buNone/>
            </a:pPr>
            <a:endParaRPr lang="en-US" sz="2400" dirty="0"/>
          </a:p>
        </p:txBody>
      </p:sp>
    </p:spTree>
    <p:extLst>
      <p:ext uri="{BB962C8B-B14F-4D97-AF65-F5344CB8AC3E}">
        <p14:creationId xmlns:p14="http://schemas.microsoft.com/office/powerpoint/2010/main" val="2076041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E3DA03-C4C8-084B-85A5-C5B8D126A42D}"/>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xmlns="" id="{7D6CACE6-B7AA-804A-8FAC-C05D3899A0D2}"/>
              </a:ext>
            </a:extLst>
          </p:cNvPr>
          <p:cNvSpPr>
            <a:spLocks noGrp="1"/>
          </p:cNvSpPr>
          <p:nvPr>
            <p:ph idx="1"/>
          </p:nvPr>
        </p:nvSpPr>
        <p:spPr>
          <a:xfrm>
            <a:off x="1371600" y="1800225"/>
            <a:ext cx="9601200" cy="4067175"/>
          </a:xfrm>
        </p:spPr>
        <p:txBody>
          <a:bodyPr>
            <a:normAutofit/>
          </a:bodyPr>
          <a:lstStyle/>
          <a:p>
            <a:r>
              <a:rPr lang="en-US" sz="2800" dirty="0"/>
              <a:t>Recommendations</a:t>
            </a:r>
            <a:br>
              <a:rPr lang="en-US" sz="2800" dirty="0"/>
            </a:br>
            <a:endParaRPr lang="en-US" sz="2800" dirty="0"/>
          </a:p>
          <a:p>
            <a:pPr lvl="1"/>
            <a:r>
              <a:rPr lang="en-US" sz="2600" i="0" dirty="0"/>
              <a:t>Periodic visual inspection (linens and carts)</a:t>
            </a:r>
          </a:p>
          <a:p>
            <a:pPr lvl="1"/>
            <a:r>
              <a:rPr lang="en-US" sz="2600" i="0" dirty="0"/>
              <a:t>Consider microbiologic surveillance and remediation</a:t>
            </a:r>
          </a:p>
          <a:p>
            <a:pPr lvl="1"/>
            <a:r>
              <a:rPr lang="en-US" sz="2600" i="0" dirty="0"/>
              <a:t>Collaborate to develop reasonable standards</a:t>
            </a:r>
          </a:p>
          <a:p>
            <a:pPr lvl="1"/>
            <a:r>
              <a:rPr lang="en-US" sz="2600" i="0" dirty="0"/>
              <a:t>Consider protocols to limit exposure</a:t>
            </a:r>
          </a:p>
        </p:txBody>
      </p:sp>
    </p:spTree>
    <p:extLst>
      <p:ext uri="{BB962C8B-B14F-4D97-AF65-F5344CB8AC3E}">
        <p14:creationId xmlns:p14="http://schemas.microsoft.com/office/powerpoint/2010/main" val="257723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342436-33D9-2643-B359-B0BF1BFF3B80}"/>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xmlns="" id="{F2B850FF-64E6-7B47-9CBD-C5AFC4C9341F}"/>
              </a:ext>
            </a:extLst>
          </p:cNvPr>
          <p:cNvSpPr>
            <a:spLocks noGrp="1"/>
          </p:cNvSpPr>
          <p:nvPr>
            <p:ph idx="1"/>
          </p:nvPr>
        </p:nvSpPr>
        <p:spPr>
          <a:xfrm>
            <a:off x="1371600" y="1800225"/>
            <a:ext cx="9601200" cy="4067175"/>
          </a:xfrm>
        </p:spPr>
        <p:txBody>
          <a:bodyPr>
            <a:normAutofit/>
          </a:bodyPr>
          <a:lstStyle/>
          <a:p>
            <a:r>
              <a:rPr lang="en-US" sz="2800" dirty="0"/>
              <a:t>Rationale to support microbiologic surveillance culturing:</a:t>
            </a:r>
          </a:p>
          <a:p>
            <a:endParaRPr lang="en-US" sz="2800" dirty="0"/>
          </a:p>
          <a:p>
            <a:pPr marL="987552" lvl="1" indent="-457200">
              <a:buFont typeface="+mj-lt"/>
              <a:buAutoNum type="arabicPeriod"/>
            </a:pPr>
            <a:r>
              <a:rPr lang="en-US" sz="2400" i="0" dirty="0"/>
              <a:t>Direct inoculation or aerosolization of </a:t>
            </a:r>
            <a:r>
              <a:rPr lang="en-US" sz="2400" dirty="0" err="1"/>
              <a:t>Mucorales</a:t>
            </a:r>
            <a:r>
              <a:rPr lang="en-US" sz="2400" i="0" dirty="0"/>
              <a:t> spores from contaminated linens can result in </a:t>
            </a:r>
            <a:r>
              <a:rPr lang="en-US" sz="2400" i="0" dirty="0" err="1"/>
              <a:t>mucormycosis</a:t>
            </a:r>
            <a:endParaRPr lang="en-US" sz="2400" i="0" dirty="0"/>
          </a:p>
          <a:p>
            <a:pPr marL="987552" lvl="1" indent="-457200">
              <a:buFont typeface="+mj-lt"/>
              <a:buAutoNum type="arabicPeriod"/>
            </a:pPr>
            <a:r>
              <a:rPr lang="en-US" sz="2400" i="0" dirty="0"/>
              <a:t>Trend towards third-party certification of healthcare laundries requiring </a:t>
            </a:r>
            <a:r>
              <a:rPr lang="en-US" sz="2400" i="0" dirty="0" err="1"/>
              <a:t>microibiologic</a:t>
            </a:r>
            <a:r>
              <a:rPr lang="en-US" sz="2400" i="0" dirty="0"/>
              <a:t> testing of linens by independent lab</a:t>
            </a:r>
          </a:p>
          <a:p>
            <a:pPr marL="987552" lvl="1" indent="-457200">
              <a:buFont typeface="+mj-lt"/>
              <a:buAutoNum type="arabicPeriod"/>
            </a:pPr>
            <a:r>
              <a:rPr lang="en-US" sz="2400" i="0" dirty="0"/>
              <a:t>Longitudinal study suggests that microbiologic surveillance and environmental remediation may diminish </a:t>
            </a:r>
            <a:r>
              <a:rPr lang="en-US" sz="2400" dirty="0" err="1"/>
              <a:t>Mucorales</a:t>
            </a:r>
            <a:r>
              <a:rPr lang="en-US" sz="2400" i="0" dirty="0"/>
              <a:t> contamination</a:t>
            </a:r>
          </a:p>
        </p:txBody>
      </p:sp>
    </p:spTree>
    <p:extLst>
      <p:ext uri="{BB962C8B-B14F-4D97-AF65-F5344CB8AC3E}">
        <p14:creationId xmlns:p14="http://schemas.microsoft.com/office/powerpoint/2010/main" val="1563180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71294A-2710-9A4A-A8DB-2831D72AC185}"/>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xmlns="" id="{B0EB02CB-883B-A94D-A2E1-95449E0F7BEC}"/>
              </a:ext>
            </a:extLst>
          </p:cNvPr>
          <p:cNvSpPr>
            <a:spLocks noGrp="1"/>
          </p:cNvSpPr>
          <p:nvPr>
            <p:ph idx="1"/>
          </p:nvPr>
        </p:nvSpPr>
        <p:spPr>
          <a:xfrm>
            <a:off x="1371600" y="1700213"/>
            <a:ext cx="9601200" cy="4167187"/>
          </a:xfrm>
        </p:spPr>
        <p:txBody>
          <a:bodyPr>
            <a:normAutofit/>
          </a:bodyPr>
          <a:lstStyle/>
          <a:p>
            <a:r>
              <a:rPr lang="en-US" sz="2600" dirty="0"/>
              <a:t>Limitations</a:t>
            </a:r>
          </a:p>
          <a:p>
            <a:endParaRPr lang="en-US" sz="2600" dirty="0"/>
          </a:p>
          <a:p>
            <a:pPr marL="987552" lvl="1" indent="-457200">
              <a:buFont typeface="+mj-lt"/>
              <a:buAutoNum type="arabicPeriod"/>
            </a:pPr>
            <a:r>
              <a:rPr lang="en-US" sz="2200" i="0" dirty="0"/>
              <a:t>Does not assess linen contamination within the hospital</a:t>
            </a:r>
          </a:p>
          <a:p>
            <a:pPr marL="987552" lvl="1" indent="-457200">
              <a:buFont typeface="+mj-lt"/>
              <a:buAutoNum type="arabicPeriod"/>
            </a:pPr>
            <a:r>
              <a:rPr lang="en-US" sz="2200" i="0" dirty="0"/>
              <a:t>Descriptive study; no epidemiological or clinical data</a:t>
            </a:r>
          </a:p>
          <a:p>
            <a:pPr marL="987552" lvl="1" indent="-457200">
              <a:buFont typeface="+mj-lt"/>
              <a:buAutoNum type="arabicPeriod"/>
            </a:pPr>
            <a:r>
              <a:rPr lang="en-US" sz="2200" i="0" dirty="0"/>
              <a:t>Did not culture for bacteria</a:t>
            </a:r>
          </a:p>
          <a:p>
            <a:pPr marL="987552" lvl="1" indent="-457200">
              <a:buFont typeface="+mj-lt"/>
              <a:buAutoNum type="arabicPeriod"/>
            </a:pPr>
            <a:r>
              <a:rPr lang="en-US" sz="2200" i="0" dirty="0"/>
              <a:t>The significance of the linens contaminated with </a:t>
            </a:r>
            <a:r>
              <a:rPr lang="en-US" sz="2200" dirty="0"/>
              <a:t>Aspergillus</a:t>
            </a:r>
            <a:r>
              <a:rPr lang="en-US" sz="2200" i="0" dirty="0"/>
              <a:t> or “not hygienically clean for </a:t>
            </a:r>
            <a:r>
              <a:rPr lang="en-US" sz="2200" dirty="0"/>
              <a:t>Aspergillus</a:t>
            </a:r>
            <a:r>
              <a:rPr lang="en-US" sz="2200" i="0" dirty="0"/>
              <a:t>” is unclear</a:t>
            </a:r>
          </a:p>
          <a:p>
            <a:pPr lvl="2"/>
            <a:r>
              <a:rPr lang="en-US" sz="2200" dirty="0"/>
              <a:t>Transmission of </a:t>
            </a:r>
            <a:r>
              <a:rPr lang="en-US" sz="2200" i="1" dirty="0"/>
              <a:t>Aspergillus</a:t>
            </a:r>
            <a:r>
              <a:rPr lang="en-US" sz="2200" dirty="0"/>
              <a:t> or other molds from HCLs is not documented</a:t>
            </a:r>
          </a:p>
        </p:txBody>
      </p:sp>
    </p:spTree>
    <p:extLst>
      <p:ext uri="{BB962C8B-B14F-4D97-AF65-F5344CB8AC3E}">
        <p14:creationId xmlns:p14="http://schemas.microsoft.com/office/powerpoint/2010/main" val="244826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8600EA-41FD-8B4D-969E-D42277BE7EA9}"/>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xmlns="" id="{579FD3DA-E318-3944-8E2B-B0F656E2AB34}"/>
              </a:ext>
            </a:extLst>
          </p:cNvPr>
          <p:cNvSpPr>
            <a:spLocks noGrp="1"/>
          </p:cNvSpPr>
          <p:nvPr>
            <p:ph idx="1"/>
          </p:nvPr>
        </p:nvSpPr>
        <p:spPr>
          <a:xfrm>
            <a:off x="1371600" y="1714499"/>
            <a:ext cx="9601200" cy="4772025"/>
          </a:xfrm>
        </p:spPr>
        <p:txBody>
          <a:bodyPr>
            <a:normAutofit fontScale="62500" lnSpcReduction="20000"/>
          </a:bodyPr>
          <a:lstStyle/>
          <a:p>
            <a:pPr marL="0" indent="0">
              <a:buNone/>
            </a:pPr>
            <a:r>
              <a:rPr lang="en-US" sz="4000" dirty="0"/>
              <a:t>Conclusion</a:t>
            </a:r>
          </a:p>
          <a:p>
            <a:pPr marL="0" indent="0">
              <a:buNone/>
            </a:pPr>
            <a:endParaRPr lang="en-US" sz="3300" dirty="0"/>
          </a:p>
          <a:p>
            <a:r>
              <a:rPr lang="en-US" sz="3400" dirty="0"/>
              <a:t>Freshly-laundered HCLs delivered to US transplant and cancer centers were contaminated with </a:t>
            </a:r>
            <a:r>
              <a:rPr lang="en-US" sz="3400" i="1" dirty="0" err="1"/>
              <a:t>Mucorales</a:t>
            </a:r>
            <a:r>
              <a:rPr lang="en-US" sz="3400" dirty="0"/>
              <a:t> and other pathogenic molds</a:t>
            </a:r>
          </a:p>
          <a:p>
            <a:r>
              <a:rPr lang="en-US" sz="3400" dirty="0"/>
              <a:t>Follow-up studies are needed to understand significance of findings and determine whether surveillance and remediation are needed</a:t>
            </a:r>
          </a:p>
          <a:p>
            <a:r>
              <a:rPr lang="en-US" sz="3400" dirty="0"/>
              <a:t>Priorities include developing:</a:t>
            </a:r>
          </a:p>
          <a:p>
            <a:pPr lvl="1"/>
            <a:r>
              <a:rPr lang="en-US" sz="3400" i="0" dirty="0"/>
              <a:t>Practical and efficient testing methods</a:t>
            </a:r>
          </a:p>
          <a:p>
            <a:pPr lvl="1"/>
            <a:r>
              <a:rPr lang="en-US" sz="3400" i="0" dirty="0"/>
              <a:t>Criteria for interpreting culture results</a:t>
            </a:r>
          </a:p>
          <a:p>
            <a:pPr lvl="1"/>
            <a:r>
              <a:rPr lang="en-US" sz="3400" i="0" dirty="0"/>
              <a:t>Reasonable performance standards at laundries and in hospitals</a:t>
            </a:r>
          </a:p>
          <a:p>
            <a:r>
              <a:rPr lang="en-US" sz="3400" dirty="0"/>
              <a:t>We can’t eliminate the risk of infection due to opportunistic environmental pathogens in our highly-immunosuppressed populations, but we can work collaboratively to establish rational approaches to mitigate risk and optimize patient safety</a:t>
            </a:r>
          </a:p>
        </p:txBody>
      </p:sp>
    </p:spTree>
    <p:extLst>
      <p:ext uri="{BB962C8B-B14F-4D97-AF65-F5344CB8AC3E}">
        <p14:creationId xmlns:p14="http://schemas.microsoft.com/office/powerpoint/2010/main" val="2002386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273467197"/>
              </p:ext>
            </p:extLst>
          </p:nvPr>
        </p:nvGraphicFramePr>
        <p:xfrm>
          <a:off x="1711325" y="44450"/>
          <a:ext cx="8769350" cy="6769100"/>
        </p:xfrm>
        <a:graphic>
          <a:graphicData uri="http://schemas.openxmlformats.org/presentationml/2006/ole">
            <mc:AlternateContent xmlns:mc="http://schemas.openxmlformats.org/markup-compatibility/2006">
              <mc:Choice xmlns:v="urn:schemas-microsoft-com:vml" Requires="v">
                <p:oleObj spid="_x0000_s1033" name="Document" r:id="rId3" imgW="8769604" imgH="6769365" progId="Word.Document.12">
                  <p:embed/>
                </p:oleObj>
              </mc:Choice>
              <mc:Fallback>
                <p:oleObj name="Document" r:id="rId3" imgW="8769604" imgH="6769365" progId="Word.Document.12">
                  <p:embed/>
                  <p:pic>
                    <p:nvPicPr>
                      <p:cNvPr id="0" name=""/>
                      <p:cNvPicPr/>
                      <p:nvPr/>
                    </p:nvPicPr>
                    <p:blipFill>
                      <a:blip r:embed="rId4"/>
                      <a:stretch>
                        <a:fillRect/>
                      </a:stretch>
                    </p:blipFill>
                    <p:spPr>
                      <a:xfrm>
                        <a:off x="1711325" y="44450"/>
                        <a:ext cx="8769350" cy="6769100"/>
                      </a:xfrm>
                      <a:prstGeom prst="rect">
                        <a:avLst/>
                      </a:prstGeom>
                    </p:spPr>
                  </p:pic>
                </p:oleObj>
              </mc:Fallback>
            </mc:AlternateContent>
          </a:graphicData>
        </a:graphic>
      </p:graphicFrame>
    </p:spTree>
    <p:extLst>
      <p:ext uri="{BB962C8B-B14F-4D97-AF65-F5344CB8AC3E}">
        <p14:creationId xmlns:p14="http://schemas.microsoft.com/office/powerpoint/2010/main" val="3685879975"/>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{502F664D-DDCB-9149-B378-B3A2400A5212}tf10001072</Template>
  <TotalTime>2183</TotalTime>
  <Words>1308</Words>
  <Application>Microsoft Office PowerPoint</Application>
  <PresentationFormat>Custom</PresentationFormat>
  <Paragraphs>118</Paragraphs>
  <Slides>20</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Crop</vt:lpstr>
      <vt:lpstr>Microsoft Word Document</vt:lpstr>
      <vt:lpstr>APIC Chapter 13 Journal Club</vt:lpstr>
      <vt:lpstr>How Clean is the Linen at My Hospital?   The Mucorales on Unclean Linen Discovery Study of Large United States Transplant and Cancer Centers</vt:lpstr>
      <vt:lpstr>Background</vt:lpstr>
      <vt:lpstr>Background</vt:lpstr>
      <vt:lpstr>Background</vt:lpstr>
      <vt:lpstr>Background</vt:lpstr>
      <vt:lpstr>Methods</vt:lpstr>
      <vt:lpstr>Results</vt:lpstr>
      <vt:lpstr>PowerPoint Presentation</vt:lpstr>
      <vt:lpstr>Results</vt:lpstr>
      <vt:lpstr>Results</vt:lpstr>
      <vt:lpstr>Results</vt:lpstr>
      <vt:lpstr>Results</vt:lpstr>
      <vt:lpstr>PowerPoint Presentation</vt:lpstr>
      <vt:lpstr>Discussion</vt:lpstr>
      <vt:lpstr>Discussion</vt:lpstr>
      <vt:lpstr>Discussion</vt:lpstr>
      <vt:lpstr>Discussion</vt:lpstr>
      <vt:lpstr>Discussion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Chapter 13 Journal Club</dc:title>
  <dc:creator>Microsoft Office User</dc:creator>
  <cp:lastModifiedBy>Lefkowitz, Talia</cp:lastModifiedBy>
  <cp:revision>35</cp:revision>
  <dcterms:created xsi:type="dcterms:W3CDTF">2018-11-18T18:40:54Z</dcterms:created>
  <dcterms:modified xsi:type="dcterms:W3CDTF">2019-01-16T16:43:37Z</dcterms:modified>
</cp:coreProperties>
</file>