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0"/>
  </p:notesMasterIdLst>
  <p:sldIdLst>
    <p:sldId id="256" r:id="rId2"/>
    <p:sldId id="257" r:id="rId3"/>
    <p:sldId id="285" r:id="rId4"/>
    <p:sldId id="269" r:id="rId5"/>
    <p:sldId id="286" r:id="rId6"/>
    <p:sldId id="284" r:id="rId7"/>
    <p:sldId id="288" r:id="rId8"/>
    <p:sldId id="287" r:id="rId9"/>
    <p:sldId id="289" r:id="rId10"/>
    <p:sldId id="280" r:id="rId11"/>
    <p:sldId id="272" r:id="rId12"/>
    <p:sldId id="267" r:id="rId13"/>
    <p:sldId id="268" r:id="rId14"/>
    <p:sldId id="290" r:id="rId15"/>
    <p:sldId id="259" r:id="rId16"/>
    <p:sldId id="258" r:id="rId17"/>
    <p:sldId id="260" r:id="rId18"/>
    <p:sldId id="261" r:id="rId19"/>
    <p:sldId id="263" r:id="rId20"/>
    <p:sldId id="264" r:id="rId21"/>
    <p:sldId id="291" r:id="rId22"/>
    <p:sldId id="279" r:id="rId23"/>
    <p:sldId id="275" r:id="rId24"/>
    <p:sldId id="274" r:id="rId25"/>
    <p:sldId id="282" r:id="rId26"/>
    <p:sldId id="273" r:id="rId27"/>
    <p:sldId id="277" r:id="rId28"/>
    <p:sldId id="266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09" autoAdjust="0"/>
  </p:normalViewPr>
  <p:slideViewPr>
    <p:cSldViewPr>
      <p:cViewPr>
        <p:scale>
          <a:sx n="100" d="100"/>
          <a:sy n="100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B42B2B0-23CD-46F1-B334-DD4EA61B9589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E3F99D3-1B79-45D4-8FC1-3818AD352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32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F99D3-1B79-45D4-8FC1-3818AD3521B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noFill/>
        </p:spPr>
        <p:txBody>
          <a:bodyPr/>
          <a:lstStyle/>
          <a:p>
            <a:fld id="{5501862D-8E57-410D-A9F5-43BFC216C385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F99D3-1B79-45D4-8FC1-3818AD3521BF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49788" cy="3487738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425"/>
            <a:ext cx="5608320" cy="4183063"/>
          </a:xfrm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en-US" dirty="0"/>
              <a:t>Bacteria residing within biofilms are many times more resistant to chemical inactivation than bacteria is suspension</a:t>
            </a:r>
          </a:p>
          <a:p>
            <a:pPr>
              <a:buFont typeface="Arial" pitchFamily="34" charset="0"/>
              <a:buChar char="•"/>
            </a:pPr>
            <a:r>
              <a:rPr lang="en-US" altLang="en-US" dirty="0">
                <a:solidFill>
                  <a:schemeClr val="tx2"/>
                </a:solidFill>
              </a:rPr>
              <a:t>Does formation of biofilms within endoscopic channels contribute to failure of decontamination process? Not known</a:t>
            </a:r>
          </a:p>
          <a:p>
            <a:pPr>
              <a:buFont typeface="Arial" pitchFamily="34" charset="0"/>
              <a:buChar char="•"/>
            </a:pPr>
            <a:r>
              <a:rPr lang="en-US" altLang="en-US" dirty="0"/>
              <a:t>Could be a reason for failure of adequate HLD processes but </a:t>
            </a:r>
            <a:r>
              <a:rPr lang="en-US" altLang="en-US" dirty="0">
                <a:solidFill>
                  <a:schemeClr val="tx2"/>
                </a:solidFill>
              </a:rPr>
              <a:t>if reprocessing performed promptly after use and endoscope dry the opportunity for biofilm formation is minimal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F99D3-1B79-45D4-8FC1-3818AD3521BF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49788" cy="3487738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425"/>
            <a:ext cx="5608320" cy="4183063"/>
          </a:xfrm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F99D3-1B79-45D4-8FC1-3818AD3521BF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6C116-A6ED-4D17-986B-B9D10C6881C2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4" y="228600"/>
            <a:ext cx="78565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3919538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538" y="1981200"/>
            <a:ext cx="392112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7A7FB5-6842-4EB9-ACC6-C658C6F6CE9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CD1650-0D01-4670-8DB8-1D409164705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&amp;esrc=s&amp;frm=1&amp;source=images&amp;cd=&amp;cad=rja&amp;uact=8&amp;ved=0CAcQjRw&amp;url=http://fellowshipoftheminds.com/tag/ercp/&amp;ei=MzMtVeO7FMOLyATB2oGQDg&amp;bvm=bv.90790515,d.aWw&amp;psig=AFQjCNEKXeobo-mpXn0GQXOn3R-CL3m-dQ&amp;ust=142911197928748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google.com/url?sa=i&amp;rct=j&amp;q=&amp;esrc=s&amp;frm=1&amp;source=images&amp;cd=&amp;ved=0CAcQjRw&amp;url=http://www.olympus.de/medical/en/medical_systems/products_services/productselector_main_1.jsp?pageNo=1&amp;listsize=all&amp;ei=lDMtVd2NMdanyASr_4GYBA&amp;bvm=bv.90790515,d.aWw&amp;psig=AFQjCNGSkBlKcYAk3Uewxgzu9igEkMwNFQ&amp;ust=142911204570794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url?sa=i&amp;rct=j&amp;q=&amp;esrc=s&amp;frm=1&amp;source=images&amp;cd=&amp;cad=rja&amp;uact=8&amp;ved=0CAcQjRw&amp;url=http://www.radiographicceu.com/article21.html&amp;ei=pAsoVauhBPOLsQT0qYCAAQ&amp;bvm=bv.90491159,d.cWc&amp;psig=AFQjCNHFiL47HndJCI5JN45KnX51AdTkyQ&amp;ust=142877415774619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https://www.google.com/url?sa=i&amp;rct=j&amp;q=&amp;esrc=s&amp;frm=1&amp;source=images&amp;cd=&amp;cad=rja&amp;uact=8&amp;ved=0CAcQjRw&amp;url=https://gi.jhsps.org/GDL_Disease.aspx?CurrentUDV=31&amp;GDL_Cat_ID=AF793A59-B736-42CB-9E1F-E79D2B9FC358&amp;GDL_Disease_ID=0ADCFD83-7DE7-4D53-82F5-6F0C9BFB7F14&amp;ei=twsoVb65Hoe0sASz9YFg&amp;bvm=bv.90491159,d.cWc&amp;psig=AFQjCNHFiL47HndJCI5JN45KnX51AdTkyQ&amp;ust=142877415774619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APIC GNY </a:t>
            </a:r>
            <a:r>
              <a:rPr lang="en-US" dirty="0" smtClean="0"/>
              <a:t>Journal Club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/>
              <a:t>April 19, 2017</a:t>
            </a:r>
            <a:endParaRPr lang="en-US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dirty="0"/>
              <a:t>Duodenoscope hang time does not correlate with risk of bacterial contamination</a:t>
            </a:r>
            <a:endParaRPr lang="en-US" sz="3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19400"/>
            <a:ext cx="8001000" cy="3505200"/>
          </a:xfrm>
        </p:spPr>
        <p:txBody>
          <a:bodyPr/>
          <a:lstStyle/>
          <a:p>
            <a:r>
              <a:rPr lang="en-US" b="1" dirty="0" smtClean="0"/>
              <a:t>AJIC , April 1, 2017, Vol 45, Issue 4, pages 360-364</a:t>
            </a:r>
          </a:p>
          <a:p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smtClean="0"/>
              <a:t>www.ajicjournal.org/article/S0196-6553(16)31084-7/fulltext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Room set-up and patient positioning for endoscopic retrograde cholangiopancreatography (ERCP)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643" y="1447799"/>
            <a:ext cx="7068557" cy="474378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91000" y="3657600"/>
            <a:ext cx="143808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Duodenoscope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28600"/>
            <a:ext cx="838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Endoscopic Retrograde Cholangiopancreatography </a:t>
            </a:r>
          </a:p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ERCP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5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r>
              <a:rPr lang="en-US" altLang="en-US" sz="2200" i="1" dirty="0" smtClean="0"/>
              <a:t>FEATURES OF ENDOSCOPES THAT PREDISPOSE TO DISINFECTION FAILURES</a:t>
            </a:r>
          </a:p>
        </p:txBody>
      </p:sp>
      <p:sp>
        <p:nvSpPr>
          <p:cNvPr id="16387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1" y="1600200"/>
            <a:ext cx="3276600" cy="4952999"/>
          </a:xfrm>
        </p:spPr>
        <p:txBody>
          <a:bodyPr>
            <a:normAutofit/>
          </a:bodyPr>
          <a:lstStyle/>
          <a:p>
            <a:r>
              <a:rPr lang="en-US" altLang="en-US" sz="2000" b="1" dirty="0" smtClean="0">
                <a:solidFill>
                  <a:schemeClr val="tx2">
                    <a:lumMod val="75000"/>
                  </a:schemeClr>
                </a:solidFill>
              </a:rPr>
              <a:t>Require low temperature disinfection</a:t>
            </a:r>
          </a:p>
          <a:p>
            <a:r>
              <a:rPr lang="en-US" altLang="en-US" sz="2000" b="1" dirty="0" smtClean="0">
                <a:solidFill>
                  <a:schemeClr val="tx2">
                    <a:lumMod val="75000"/>
                  </a:schemeClr>
                </a:solidFill>
              </a:rPr>
              <a:t>Long narrow lumens</a:t>
            </a:r>
          </a:p>
          <a:p>
            <a:r>
              <a:rPr lang="en-US" altLang="en-US" sz="2000" b="1" dirty="0" smtClean="0">
                <a:solidFill>
                  <a:schemeClr val="tx2">
                    <a:lumMod val="75000"/>
                  </a:schemeClr>
                </a:solidFill>
              </a:rPr>
              <a:t>Right angle turns</a:t>
            </a:r>
          </a:p>
          <a:p>
            <a:r>
              <a:rPr lang="en-US" altLang="en-US" sz="2000" b="1" dirty="0" smtClean="0">
                <a:solidFill>
                  <a:schemeClr val="tx2">
                    <a:lumMod val="75000"/>
                  </a:schemeClr>
                </a:solidFill>
              </a:rPr>
              <a:t>Blind lumens</a:t>
            </a:r>
          </a:p>
          <a:p>
            <a:r>
              <a:rPr lang="en-US" altLang="en-US" sz="2000" b="1" dirty="0" smtClean="0">
                <a:solidFill>
                  <a:schemeClr val="tx2">
                    <a:lumMod val="75000"/>
                  </a:schemeClr>
                </a:solidFill>
              </a:rPr>
              <a:t>May be heavily contaminated with pathogens, 10</a:t>
            </a:r>
            <a:r>
              <a:rPr lang="en-US" altLang="en-US" sz="2000" b="1" baseline="30000" dirty="0" smtClean="0">
                <a:solidFill>
                  <a:schemeClr val="tx2">
                    <a:lumMod val="75000"/>
                  </a:schemeClr>
                </a:solidFill>
              </a:rPr>
              <a:t>9</a:t>
            </a:r>
          </a:p>
          <a:p>
            <a:r>
              <a:rPr lang="en-US" altLang="en-US" sz="2000" b="1" dirty="0" smtClean="0">
                <a:solidFill>
                  <a:schemeClr val="tx2">
                    <a:lumMod val="75000"/>
                  </a:schemeClr>
                </a:solidFill>
              </a:rPr>
              <a:t>Cleaning (4-6 log</a:t>
            </a:r>
            <a:r>
              <a:rPr lang="en-US" altLang="en-US" sz="2000" b="1" baseline="-25000" dirty="0" smtClean="0">
                <a:solidFill>
                  <a:schemeClr val="tx2">
                    <a:lumMod val="75000"/>
                  </a:schemeClr>
                </a:solidFill>
              </a:rPr>
              <a:t>10</a:t>
            </a:r>
            <a:r>
              <a:rPr lang="en-US" altLang="en-US" sz="2000" b="1" dirty="0" smtClean="0">
                <a:solidFill>
                  <a:schemeClr val="tx2">
                    <a:lumMod val="75000"/>
                  </a:schemeClr>
                </a:solidFill>
              </a:rPr>
              <a:t> reduction) and HLD (4-6 log</a:t>
            </a:r>
            <a:r>
              <a:rPr lang="en-US" altLang="en-US" sz="2000" b="1" baseline="-25000" dirty="0" smtClean="0">
                <a:solidFill>
                  <a:schemeClr val="tx2">
                    <a:lumMod val="75000"/>
                  </a:schemeClr>
                </a:solidFill>
              </a:rPr>
              <a:t>10</a:t>
            </a:r>
            <a:r>
              <a:rPr lang="en-US" altLang="en-US" sz="2000" b="1" dirty="0" smtClean="0">
                <a:solidFill>
                  <a:schemeClr val="tx2">
                    <a:lumMod val="75000"/>
                  </a:schemeClr>
                </a:solidFill>
              </a:rPr>
              <a:t> reduction) essential for patient safe instrument</a:t>
            </a:r>
          </a:p>
        </p:txBody>
      </p:sp>
      <p:sp>
        <p:nvSpPr>
          <p:cNvPr id="16388" name="Rectangle 9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en-US" altLang="en-US" sz="2800" smtClean="0"/>
          </a:p>
        </p:txBody>
      </p:sp>
      <p:pic>
        <p:nvPicPr>
          <p:cNvPr id="16389" name="Picture 3" descr="S1_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978" y="2114211"/>
            <a:ext cx="5028045" cy="377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fellowshipofminds.files.wordpress.com/2015/02/duodenoscop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"/>
            <a:ext cx="4743450" cy="3333750"/>
          </a:xfrm>
          <a:prstGeom prst="rect">
            <a:avLst/>
          </a:prstGeom>
          <a:noFill/>
        </p:spPr>
      </p:pic>
      <p:pic>
        <p:nvPicPr>
          <p:cNvPr id="35846" name="Picture 6" descr="http://www.olympus.de/medical/rmt/media/content/content_1/images_1/products_3/stages_2/endotherapy_3/V-System-produkt_Selector_172x17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2971800"/>
            <a:ext cx="3657600" cy="3657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5800" y="3962400"/>
            <a:ext cx="48685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Working Length 	  	4 feet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Diameter 		.5 inch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Channel		.16 inch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Angulation		Left to Right</a:t>
            </a:r>
          </a:p>
          <a:p>
            <a:r>
              <a:rPr lang="en-US" dirty="0" smtClean="0"/>
              <a:t>			Right to Left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radiographicceu.com/images/article_pics/ERCP-1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44444"/>
          <a:stretch>
            <a:fillRect/>
          </a:stretch>
        </p:blipFill>
        <p:spPr bwMode="auto">
          <a:xfrm>
            <a:off x="4114800" y="2286000"/>
            <a:ext cx="1524000" cy="3127249"/>
          </a:xfrm>
          <a:prstGeom prst="rect">
            <a:avLst/>
          </a:prstGeom>
          <a:noFill/>
        </p:spPr>
      </p:pic>
      <p:pic>
        <p:nvPicPr>
          <p:cNvPr id="37892" name="Picture 4" descr="https://gi.jhsps.org/Upload/200802291657_03125_00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600200"/>
            <a:ext cx="3619500" cy="2838450"/>
          </a:xfrm>
          <a:prstGeom prst="rect">
            <a:avLst/>
          </a:prstGeom>
          <a:noFill/>
        </p:spPr>
      </p:pic>
      <p:pic>
        <p:nvPicPr>
          <p:cNvPr id="37898" name="Picture 10" descr="Stent Draining Bile Duc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3657600"/>
            <a:ext cx="2362200" cy="243875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22860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Duodenoscopes and Instruments Access Difficult Anatomic Areas Often at a 90</a:t>
            </a:r>
            <a:r>
              <a:rPr lang="en-US" sz="32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Angle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 l="7063" t="13021" b="10478"/>
          <a:stretch>
            <a:fillRect/>
          </a:stretch>
        </p:blipFill>
        <p:spPr bwMode="auto">
          <a:xfrm>
            <a:off x="304800" y="533400"/>
            <a:ext cx="6498482" cy="4220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t="18070" b="10940"/>
          <a:stretch>
            <a:fillRect/>
          </a:stretch>
        </p:blipFill>
        <p:spPr bwMode="auto">
          <a:xfrm>
            <a:off x="4038600" y="3124200"/>
            <a:ext cx="5372831" cy="303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 l="9631" t="13021" r="11396"/>
          <a:stretch>
            <a:fillRect/>
          </a:stretch>
        </p:blipFill>
        <p:spPr bwMode="auto">
          <a:xfrm>
            <a:off x="1295400" y="457200"/>
            <a:ext cx="6566301" cy="570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295400" y="2133600"/>
            <a:ext cx="67056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9946" t="14545" r="9818" b="5455"/>
          <a:stretch>
            <a:fillRect/>
          </a:stretch>
        </p:blipFill>
        <p:spPr bwMode="auto">
          <a:xfrm>
            <a:off x="1371600" y="3048000"/>
            <a:ext cx="6705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295400" y="4495800"/>
            <a:ext cx="67056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304800"/>
            <a:ext cx="792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               </a:t>
            </a:r>
            <a:r>
              <a:rPr lang="en-US" sz="28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Recommendations</a:t>
            </a:r>
          </a:p>
          <a:p>
            <a:pPr algn="ctr"/>
            <a:r>
              <a:rPr lang="en-US" sz="28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CDC, FDA, NYS DOH, Professional Organizations, Vendors</a:t>
            </a:r>
            <a:endParaRPr lang="en-US" sz="2800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1447800"/>
            <a:ext cx="6096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Strictly adhere to all of manufacturer’s guidelines.  </a:t>
            </a:r>
          </a:p>
          <a:p>
            <a:r>
              <a:rPr lang="en-US" sz="2000" dirty="0" smtClean="0"/>
              <a:t>   Evaluate current processes: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 Cleaning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 Drying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 Disinfection 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Ensure staff are aware of patient risks posed by </a:t>
            </a:r>
          </a:p>
          <a:p>
            <a:r>
              <a:rPr lang="en-US" sz="2000" dirty="0" smtClean="0"/>
              <a:t>   inadequately processed scopes. 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Ensure optimal training of staff.  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Assess staff competencies periodically.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Assess feasibility of testing adequacy of cleaning.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BIOFILMS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sz="1800" dirty="0" err="1" smtClean="0"/>
              <a:t>Pajkos</a:t>
            </a:r>
            <a:r>
              <a:rPr lang="en-US" altLang="en-US" sz="1800" dirty="0" smtClean="0"/>
              <a:t>, Vickery, </a:t>
            </a:r>
            <a:r>
              <a:rPr lang="en-US" altLang="en-US" sz="1800" dirty="0" err="1" smtClean="0"/>
              <a:t>Cossart</a:t>
            </a:r>
            <a:r>
              <a:rPr lang="en-US" altLang="en-US" sz="1800" dirty="0" smtClean="0"/>
              <a:t>. J Hosp Infect 2004;58:224</a:t>
            </a:r>
          </a:p>
        </p:txBody>
      </p:sp>
      <p:pic>
        <p:nvPicPr>
          <p:cNvPr id="573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1831524"/>
            <a:ext cx="4419600" cy="4937211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sses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47149" y="457540"/>
            <a:ext cx="7588250" cy="5959929"/>
          </a:xfrm>
          <a:noFill/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Endoscope Reprocessing: </a:t>
            </a:r>
            <a:b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 of Cleaning and Disinfection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Guidelines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Multi-Society Guideline, 12 professional organizations, 2011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Centers for Disease Control and Prevention, 2008 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Society of Gastroenterology Nurses and Associates, 2010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AAMI Technical Information Report, Endoscope Reprocessing, In preparation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Food and Drug Administration, 2009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Endoscope Reprocessing, Health Canada, 2010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Association for Professional in Infection Control and Epidemiology, 2000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ENDOSCOPE REPROCESSING</a:t>
            </a:r>
            <a:r>
              <a:rPr lang="en-US" altLang="en-US" sz="4500" dirty="0" smtClean="0"/>
              <a:t/>
            </a:r>
            <a:br>
              <a:rPr lang="en-US" altLang="en-US" sz="4500" dirty="0" smtClean="0"/>
            </a:br>
            <a:r>
              <a:rPr lang="en-US" altLang="en-US" sz="2000" dirty="0" smtClean="0">
                <a:latin typeface="Calibri" pitchFamily="34" charset="0"/>
                <a:cs typeface="Calibri" pitchFamily="34" charset="0"/>
              </a:rPr>
              <a:t>Multi-Society Guideline on Endoscope Reprocessing, 2011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5105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300" b="1" dirty="0" smtClean="0">
                <a:solidFill>
                  <a:schemeClr val="tx2"/>
                </a:solidFill>
              </a:rPr>
              <a:t>PRECLEAN</a:t>
            </a:r>
            <a:r>
              <a:rPr lang="en-US" altLang="en-US" sz="2300" b="1" dirty="0" smtClean="0"/>
              <a:t>-point-of-use (bedside) remove debris by wiping exterior and aspiration of detergent through air/water and biopsy channels; leak test</a:t>
            </a:r>
          </a:p>
          <a:p>
            <a:pPr>
              <a:lnSpc>
                <a:spcPct val="80000"/>
              </a:lnSpc>
            </a:pPr>
            <a:r>
              <a:rPr lang="en-US" altLang="en-US" sz="2300" b="1" dirty="0" smtClean="0">
                <a:solidFill>
                  <a:schemeClr val="tx2"/>
                </a:solidFill>
              </a:rPr>
              <a:t>CLEAN-mechanically cleaned with water and enzymatic cleaner</a:t>
            </a:r>
          </a:p>
          <a:p>
            <a:pPr>
              <a:lnSpc>
                <a:spcPct val="80000"/>
              </a:lnSpc>
            </a:pPr>
            <a:r>
              <a:rPr lang="en-US" altLang="en-US" sz="2300" b="1" dirty="0" smtClean="0">
                <a:solidFill>
                  <a:schemeClr val="tx2"/>
                </a:solidFill>
              </a:rPr>
              <a:t>HLD/STERILIZE-immerse scope and perfuse HLD/sterilant through all channels for exposure time (&gt;2% glut at 20m at 20</a:t>
            </a:r>
            <a:r>
              <a:rPr lang="en-US" altLang="en-US" sz="2300" b="1" baseline="30000" dirty="0" smtClean="0">
                <a:solidFill>
                  <a:schemeClr val="tx2"/>
                </a:solidFill>
              </a:rPr>
              <a:t>o</a:t>
            </a:r>
            <a:r>
              <a:rPr lang="en-US" altLang="en-US" sz="2300" b="1" dirty="0" smtClean="0">
                <a:solidFill>
                  <a:schemeClr val="tx2"/>
                </a:solidFill>
              </a:rPr>
              <a:t>C). </a:t>
            </a:r>
            <a:r>
              <a:rPr lang="en-US" altLang="en-US" sz="2300" b="1" dirty="0" smtClean="0"/>
              <a:t>If AER used, review model-specific reprocessing protocols from both the endoscope and AER manufacturer</a:t>
            </a:r>
          </a:p>
          <a:p>
            <a:pPr>
              <a:lnSpc>
                <a:spcPct val="80000"/>
              </a:lnSpc>
            </a:pPr>
            <a:r>
              <a:rPr lang="en-US" altLang="en-US" sz="2300" b="1" dirty="0" smtClean="0">
                <a:solidFill>
                  <a:schemeClr val="tx2"/>
                </a:solidFill>
              </a:rPr>
              <a:t>RINSE-scope and channels rinsed with sterile water, filtered water, or tap water. </a:t>
            </a:r>
            <a:r>
              <a:rPr lang="en-US" altLang="en-US" sz="2300" b="1" dirty="0" smtClean="0"/>
              <a:t>Flush channels with alcohol and dry</a:t>
            </a:r>
          </a:p>
          <a:p>
            <a:pPr>
              <a:lnSpc>
                <a:spcPct val="80000"/>
              </a:lnSpc>
            </a:pPr>
            <a:r>
              <a:rPr lang="en-US" altLang="en-US" sz="2300" b="1" dirty="0" smtClean="0">
                <a:solidFill>
                  <a:schemeClr val="tx2"/>
                </a:solidFill>
              </a:rPr>
              <a:t>DRY-use forced air to dry insertion tube and channels</a:t>
            </a:r>
          </a:p>
          <a:p>
            <a:pPr>
              <a:lnSpc>
                <a:spcPct val="80000"/>
              </a:lnSpc>
            </a:pPr>
            <a:r>
              <a:rPr lang="en-US" altLang="en-US" sz="2300" b="1" dirty="0" smtClean="0">
                <a:solidFill>
                  <a:schemeClr val="tx2"/>
                </a:solidFill>
              </a:rPr>
              <a:t>STORE</a:t>
            </a:r>
            <a:r>
              <a:rPr lang="en-US" altLang="en-US" sz="2300" b="1" dirty="0" smtClean="0"/>
              <a:t>-hang in vertical position to facilitate drying; stored in a manner to protect from contamination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AJIC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 smtClean="0"/>
              <a:t>Duodenoscope hang time does not correlate with risk of bacterial contamination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Current guidelines recommend a maximum hang time for duodenoscopes of 5-14 days.</a:t>
            </a:r>
          </a:p>
          <a:p>
            <a:r>
              <a:rPr lang="en-US" sz="2800" dirty="0"/>
              <a:t>•Among 465 cultures, 34 followed a hang time ≥7 days; 431 occurred within 7 days.</a:t>
            </a:r>
          </a:p>
          <a:p>
            <a:r>
              <a:rPr lang="en-US" sz="2800" dirty="0"/>
              <a:t>•The maximum hang time was 40 days; 12 cultures revealed significant contamination.</a:t>
            </a:r>
          </a:p>
          <a:p>
            <a:r>
              <a:rPr lang="en-US" sz="2800" dirty="0"/>
              <a:t>•Prolonged hang time was not associated with a higher likelihood of contamination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The group </a:t>
            </a:r>
            <a:r>
              <a:rPr lang="en-US" sz="4800" dirty="0"/>
              <a:t>sought to study the association between hang time and risk of duodenoscope contamination.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53400" cy="4724400"/>
          </a:xfrm>
        </p:spPr>
        <p:txBody>
          <a:bodyPr>
            <a:normAutofit/>
          </a:bodyPr>
          <a:lstStyle/>
          <a:p>
            <a:r>
              <a:rPr lang="en-US" dirty="0"/>
              <a:t>We analyzed cultures of the elevator mechanism and working channel collected in a highly standardized fashion just before duodenoscope use. </a:t>
            </a:r>
            <a:endParaRPr lang="en-US" dirty="0" smtClean="0"/>
          </a:p>
          <a:p>
            <a:r>
              <a:rPr lang="en-US" dirty="0" smtClean="0"/>
              <a:t>Hang </a:t>
            </a:r>
            <a:r>
              <a:rPr lang="en-US" dirty="0"/>
              <a:t>time was calculated as the time from reprocessing to duodenoscope sampling.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relationship between hang time and duodenoscope contamination was estimated using a calculated correlation coefficient between hang time in days and degree of contamination on the elevator mechanism and working channel.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5181600"/>
          </a:xfrm>
        </p:spPr>
        <p:txBody>
          <a:bodyPr>
            <a:normAutofit fontScale="92500"/>
          </a:bodyPr>
          <a:lstStyle/>
          <a:p>
            <a:r>
              <a:rPr lang="en-US" dirty="0"/>
              <a:t>The 18 study duodenoscopes were cultured 531 times, including 465 (87.6%) in the analysis dataset. </a:t>
            </a:r>
            <a:endParaRPr lang="en-US" dirty="0" smtClean="0"/>
          </a:p>
          <a:p>
            <a:r>
              <a:rPr lang="en-US" dirty="0" smtClean="0"/>
              <a:t>Hang </a:t>
            </a:r>
            <a:r>
              <a:rPr lang="en-US" dirty="0"/>
              <a:t>time ranged from 0.07-39.93 days, including 34 (7.3%) with hang time ≥7.00 days. </a:t>
            </a:r>
            <a:endParaRPr lang="en-US" dirty="0" smtClean="0"/>
          </a:p>
          <a:p>
            <a:r>
              <a:rPr lang="en-US" dirty="0" smtClean="0"/>
              <a:t>Twelve </a:t>
            </a:r>
            <a:r>
              <a:rPr lang="en-US" dirty="0"/>
              <a:t>cultures (2.6%) demonstrated elevator mechanism </a:t>
            </a:r>
            <a:r>
              <a:rPr lang="en-US" dirty="0" smtClean="0"/>
              <a:t>and/or  </a:t>
            </a:r>
            <a:r>
              <a:rPr lang="en-US" dirty="0"/>
              <a:t>working channel contamination.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correlation coefficients for hang time and degree of duodenoscope contamination were very small and not statistically significant (−0.0090 [</a:t>
            </a:r>
            <a:r>
              <a:rPr lang="en-US" i="1" dirty="0"/>
              <a:t>P</a:t>
            </a:r>
            <a:r>
              <a:rPr lang="en-US" dirty="0"/>
              <a:t> = .85] for elevator mechanism and −0.0002 [</a:t>
            </a:r>
            <a:r>
              <a:rPr lang="en-US" i="1" dirty="0"/>
              <a:t>P</a:t>
            </a:r>
            <a:r>
              <a:rPr lang="en-US" dirty="0"/>
              <a:t> = 1.00] for working channel). </a:t>
            </a:r>
            <a:endParaRPr lang="en-US" dirty="0" smtClean="0"/>
          </a:p>
          <a:p>
            <a:r>
              <a:rPr lang="en-US" dirty="0" smtClean="0"/>
              <a:t>Odds </a:t>
            </a:r>
            <a:r>
              <a:rPr lang="en-US" dirty="0"/>
              <a:t>ratios for hang time (dichotomized at ≥7.00 days) and elevator mechanism and/or working channel contamination were not significant.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9611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Reviewer's Thoughts/Comments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Were </a:t>
            </a:r>
            <a:r>
              <a:rPr lang="en-US" b="1" dirty="0"/>
              <a:t>there any consistent trends on the scopes that were contaminated? </a:t>
            </a:r>
            <a:endParaRPr lang="en-US" dirty="0"/>
          </a:p>
          <a:p>
            <a:pPr lvl="0"/>
            <a:r>
              <a:rPr lang="en-US" b="1" dirty="0"/>
              <a:t>Same technician that </a:t>
            </a:r>
            <a:r>
              <a:rPr lang="en-US" b="1" u="sng" dirty="0"/>
              <a:t>cleaned</a:t>
            </a:r>
            <a:r>
              <a:rPr lang="en-US" b="1" dirty="0"/>
              <a:t> scope</a:t>
            </a:r>
            <a:endParaRPr lang="en-US" dirty="0"/>
          </a:p>
          <a:p>
            <a:pPr lvl="0"/>
            <a:r>
              <a:rPr lang="en-US" b="1" dirty="0"/>
              <a:t>Same individual that </a:t>
            </a:r>
            <a:r>
              <a:rPr lang="en-US" b="1" u="sng" dirty="0"/>
              <a:t>sampled</a:t>
            </a:r>
            <a:r>
              <a:rPr lang="en-US" b="1" dirty="0"/>
              <a:t> scope</a:t>
            </a:r>
            <a:endParaRPr lang="en-US" dirty="0"/>
          </a:p>
          <a:p>
            <a:pPr>
              <a:buNone/>
            </a:pPr>
            <a:r>
              <a:rPr lang="en-US" b="1" dirty="0"/>
              <a:t>Could contaminated results be a result of needing re-education of individual</a:t>
            </a:r>
            <a:r>
              <a:rPr lang="en-US" b="1" dirty="0" smtClean="0"/>
              <a:t>?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u="sng" dirty="0" smtClean="0"/>
              <a:t>Should they have cultured the scope channels after reprocessing?</a:t>
            </a:r>
            <a:endParaRPr lang="en-US" u="sng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556" t="14820" r="54630" b="6477"/>
          <a:stretch>
            <a:fillRect/>
          </a:stretch>
        </p:blipFill>
        <p:spPr bwMode="auto">
          <a:xfrm>
            <a:off x="381000" y="54934"/>
            <a:ext cx="8534400" cy="674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THERE A STANDARD TO DEFINE WHEN A DEVICE IS CLEAN?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700" b="1" smtClean="0">
                <a:solidFill>
                  <a:schemeClr val="tx2"/>
                </a:solidFill>
              </a:rPr>
              <a:t>There is currently no standard  to define when a device is “clean”, cleanliness controlled by visual</a:t>
            </a:r>
          </a:p>
          <a:p>
            <a:r>
              <a:rPr lang="en-US" altLang="en-US" sz="2700" b="1" smtClean="0">
                <a:solidFill>
                  <a:schemeClr val="tx2"/>
                </a:solidFill>
              </a:rPr>
              <a:t>Potential methods</a:t>
            </a:r>
            <a:r>
              <a:rPr lang="en-US" altLang="en-US" sz="2700" b="1" smtClean="0"/>
              <a:t>: level of detectable bacteria; protein (6µg/cm</a:t>
            </a:r>
            <a:r>
              <a:rPr lang="en-US" altLang="en-US" sz="2700" b="1" baseline="30000" smtClean="0"/>
              <a:t>2</a:t>
            </a:r>
            <a:r>
              <a:rPr lang="en-US" altLang="en-US" sz="2700" b="1" smtClean="0"/>
              <a:t>); endotoxin; ATP; lipid</a:t>
            </a:r>
          </a:p>
          <a:p>
            <a:r>
              <a:rPr lang="en-US" altLang="en-US" sz="2700" b="1" smtClean="0"/>
              <a:t>This is due in part to the fact that no universally accepted test soils to evaluate cleaning efficiency and </a:t>
            </a:r>
            <a:r>
              <a:rPr lang="en-US" altLang="en-US" sz="2700" b="1" smtClean="0">
                <a:solidFill>
                  <a:schemeClr val="tx2"/>
                </a:solidFill>
              </a:rPr>
              <a:t>no standard procedure for measuring cleaning efficiency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Reprocessing Flexible Endoscopes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sz="2000" dirty="0" smtClean="0"/>
              <a:t>Objectives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838200" y="2667000"/>
            <a:ext cx="7848600" cy="3657600"/>
          </a:xfrm>
        </p:spPr>
        <p:txBody>
          <a:bodyPr/>
          <a:lstStyle/>
          <a:p>
            <a:r>
              <a:rPr lang="en-US" altLang="en-US" dirty="0" smtClean="0"/>
              <a:t>Risks associated with reprocessing flexible endoscopes</a:t>
            </a:r>
          </a:p>
          <a:p>
            <a:r>
              <a:rPr lang="en-US" altLang="en-US" dirty="0" smtClean="0">
                <a:solidFill>
                  <a:schemeClr val="tx2"/>
                </a:solidFill>
              </a:rPr>
              <a:t>Causes of contamination and infection</a:t>
            </a:r>
          </a:p>
          <a:p>
            <a:pPr lvl="1"/>
            <a:r>
              <a:rPr lang="en-US" altLang="en-US" dirty="0" smtClean="0">
                <a:solidFill>
                  <a:schemeClr val="tx2"/>
                </a:solidFill>
              </a:rPr>
              <a:t>Complex device/complex reprocessing</a:t>
            </a:r>
          </a:p>
          <a:p>
            <a:r>
              <a:rPr lang="en-US" altLang="en-US" dirty="0" smtClean="0"/>
              <a:t>Gaps in current reprocessing standards </a:t>
            </a:r>
          </a:p>
          <a:p>
            <a:r>
              <a:rPr lang="en-US" altLang="en-US" dirty="0" smtClean="0"/>
              <a:t>Establish scientific rationale and evidence requirements for enhancing safe practices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4579" name="Picture 3" descr="bill-0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023" y="-1701"/>
            <a:ext cx="8657648" cy="6859701"/>
          </a:xfrm>
          <a:noFill/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BIOFILMS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sz="2000" dirty="0" smtClean="0"/>
              <a:t>(Multi-Layered Bacteria Plus </a:t>
            </a:r>
            <a:r>
              <a:rPr lang="en-US" altLang="en-US" sz="2000" dirty="0" err="1" smtClean="0"/>
              <a:t>Exopolysaccharides</a:t>
            </a:r>
            <a:r>
              <a:rPr lang="en-US" altLang="en-US" sz="2000" dirty="0" smtClean="0"/>
              <a:t>  That Cement Cell to Surface; </a:t>
            </a:r>
            <a:br>
              <a:rPr lang="en-US" altLang="en-US" sz="2000" dirty="0" smtClean="0"/>
            </a:br>
            <a:r>
              <a:rPr lang="en-US" altLang="en-US" sz="2000" dirty="0" smtClean="0"/>
              <a:t>Develop in Wet Environments)</a:t>
            </a:r>
          </a:p>
        </p:txBody>
      </p:sp>
      <p:pic>
        <p:nvPicPr>
          <p:cNvPr id="593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52800" y="2139156"/>
            <a:ext cx="2438400" cy="3981450"/>
          </a:xfr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ill-0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66512" y="0"/>
            <a:ext cx="7039841" cy="6761050"/>
          </a:xfr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Monitoring Endoscope Cleaning</a:t>
            </a:r>
          </a:p>
        </p:txBody>
      </p:sp>
      <p:pic>
        <p:nvPicPr>
          <p:cNvPr id="43011" name="Content Placeholder 3" descr="EndoClea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67000" y="2701131"/>
            <a:ext cx="3810000" cy="285750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ENDOSCOPES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sz="2700" smtClean="0"/>
              <a:t>Widely used diagnostic and therapeutic procedure (11-22 million GI procedures annually in the US)</a:t>
            </a:r>
          </a:p>
          <a:p>
            <a:r>
              <a:rPr lang="en-US" altLang="en-US" sz="2700" smtClean="0"/>
              <a:t>GI endoscope contamination during use (10</a:t>
            </a:r>
            <a:r>
              <a:rPr lang="en-US" altLang="en-US" sz="2700" baseline="30000" smtClean="0"/>
              <a:t>9 </a:t>
            </a:r>
            <a:r>
              <a:rPr lang="en-US" altLang="en-US" sz="2700" smtClean="0"/>
              <a:t>in/10</a:t>
            </a:r>
            <a:r>
              <a:rPr lang="en-US" altLang="en-US" sz="2700" baseline="30000" smtClean="0"/>
              <a:t>5</a:t>
            </a:r>
            <a:r>
              <a:rPr lang="en-US" altLang="en-US" sz="2700" smtClean="0"/>
              <a:t> out)</a:t>
            </a:r>
          </a:p>
          <a:p>
            <a:r>
              <a:rPr lang="en-US" altLang="en-US" sz="2700" smtClean="0"/>
              <a:t>Semicritical items require high-level disinfection minimally</a:t>
            </a:r>
          </a:p>
          <a:p>
            <a:r>
              <a:rPr lang="en-US" altLang="en-US" sz="2700" smtClean="0"/>
              <a:t>Inappropriate cleaning and disinfection has lead to cross-transmission</a:t>
            </a:r>
          </a:p>
          <a:p>
            <a:r>
              <a:rPr lang="en-US" altLang="en-US" sz="2700" smtClean="0"/>
              <a:t>In the inanimate environment, although the incidence remains very  low, endoscopes represent a significant risk of disease transmission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222</TotalTime>
  <Words>855</Words>
  <Application>Microsoft Office PowerPoint</Application>
  <PresentationFormat>On-screen Show (4:3)</PresentationFormat>
  <Paragraphs>114</Paragraphs>
  <Slides>28</Slides>
  <Notes>11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Flow</vt:lpstr>
      <vt:lpstr>APIC GNY Journal Club</vt:lpstr>
      <vt:lpstr>Duodenoscope hang time does not correlate with risk of bacterial contamination</vt:lpstr>
      <vt:lpstr>PowerPoint Presentation</vt:lpstr>
      <vt:lpstr>BACKGROUND FEATURES OF ENDOSCOPES THAT PREDISPOSE TO DISINFECTION FAILURES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BIOFILMS Pajkos, Vickery, Cossart. J Hosp Infect 2004;58:224</vt:lpstr>
      <vt:lpstr>PowerPoint Presentation</vt:lpstr>
      <vt:lpstr>Endoscope Reprocessing:  Current Status of Cleaning and Disinfection</vt:lpstr>
      <vt:lpstr>ENDOSCOPE REPROCESSING Multi-Society Guideline on Endoscope Reprocessing, 2011</vt:lpstr>
      <vt:lpstr>AJIC</vt:lpstr>
      <vt:lpstr>Highlights</vt:lpstr>
      <vt:lpstr>Background</vt:lpstr>
      <vt:lpstr>Methods</vt:lpstr>
      <vt:lpstr>Results</vt:lpstr>
      <vt:lpstr>Reviewer's Thoughts/Comments</vt:lpstr>
      <vt:lpstr>PowerPoint Presentation</vt:lpstr>
      <vt:lpstr>Hidden slides</vt:lpstr>
      <vt:lpstr>IS THERE A STANDARD TO DEFINE WHEN A DEVICE IS CLEAN?</vt:lpstr>
      <vt:lpstr>Reprocessing Flexible Endoscopes Objectives</vt:lpstr>
      <vt:lpstr>PowerPoint Presentation</vt:lpstr>
      <vt:lpstr>BIOFILMS (Multi-Layered Bacteria Plus Exopolysaccharides  That Cement Cell to Surface;  Develop in Wet Environments)</vt:lpstr>
      <vt:lpstr>PowerPoint Presentation</vt:lpstr>
      <vt:lpstr>Monitoring Endoscope Cleaning</vt:lpstr>
      <vt:lpstr>ENDOSCOPES</vt:lpstr>
    </vt:vector>
  </TitlesOfParts>
  <Company>MSKCC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stones1</dc:creator>
  <cp:lastModifiedBy>Steve</cp:lastModifiedBy>
  <cp:revision>18</cp:revision>
  <dcterms:created xsi:type="dcterms:W3CDTF">2017-04-17T14:09:56Z</dcterms:created>
  <dcterms:modified xsi:type="dcterms:W3CDTF">2017-04-18T23:49:57Z</dcterms:modified>
</cp:coreProperties>
</file>