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81" r:id="rId2"/>
    <p:sldId id="282" r:id="rId3"/>
    <p:sldId id="284" r:id="rId4"/>
    <p:sldId id="283" r:id="rId5"/>
    <p:sldId id="285" r:id="rId6"/>
    <p:sldId id="286" r:id="rId7"/>
    <p:sldId id="287" r:id="rId8"/>
    <p:sldId id="288" r:id="rId9"/>
    <p:sldId id="289" r:id="rId10"/>
    <p:sldId id="290" r:id="rId11"/>
    <p:sldId id="291" r:id="rId12"/>
    <p:sldId id="292" r:id="rId13"/>
    <p:sldId id="293" r:id="rId14"/>
    <p:sldId id="279" r:id="rId15"/>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86073" autoAdjust="0"/>
  </p:normalViewPr>
  <p:slideViewPr>
    <p:cSldViewPr snapToGrid="0" snapToObjects="1">
      <p:cViewPr>
        <p:scale>
          <a:sx n="100" d="100"/>
          <a:sy n="100" d="100"/>
        </p:scale>
        <p:origin x="-1476" y="-96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2/20/2019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14</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2/20/2019</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2/20/2019</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2/20/2019</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2/20/2019</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2/20/2019</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2/20/2019</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2/20/2019</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85800" y="4060825"/>
            <a:ext cx="8229600" cy="857250"/>
          </a:xfrm>
        </p:spPr>
        <p:txBody>
          <a:bodyPr/>
          <a:lstStyle/>
          <a:p>
            <a:r>
              <a:rPr lang="en-US" dirty="0" smtClean="0"/>
              <a:t>Journal Club Presentation</a:t>
            </a:r>
            <a:br>
              <a:rPr lang="en-US" dirty="0" smtClean="0"/>
            </a:br>
            <a:r>
              <a:rPr lang="en-US" sz="2800" dirty="0" smtClean="0"/>
              <a:t>Kyle Willey</a:t>
            </a:r>
            <a:endParaRPr lang="en-US"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9299"/>
            <a:ext cx="8229600" cy="1584325"/>
          </a:xfrm>
        </p:spPr>
        <p:txBody>
          <a:bodyPr/>
          <a:lstStyle/>
          <a:p>
            <a:r>
              <a:rPr lang="en-US" sz="3600" dirty="0" smtClean="0"/>
              <a:t>Perceived Impact of State-Mandated Reporting on Infection Prevention and Control Departments</a:t>
            </a:r>
            <a:endParaRPr lang="en-US" sz="3600" dirty="0"/>
          </a:p>
        </p:txBody>
      </p:sp>
      <p:sp>
        <p:nvSpPr>
          <p:cNvPr id="3" name="Content Placeholder 2"/>
          <p:cNvSpPr>
            <a:spLocks noGrp="1"/>
          </p:cNvSpPr>
          <p:nvPr>
            <p:ph idx="1"/>
          </p:nvPr>
        </p:nvSpPr>
        <p:spPr>
          <a:xfrm>
            <a:off x="457200" y="2333624"/>
            <a:ext cx="8229600" cy="2260601"/>
          </a:xfrm>
        </p:spPr>
        <p:txBody>
          <a:bodyPr/>
          <a:lstStyle/>
          <a:p>
            <a:r>
              <a:rPr lang="en-US" sz="2000" dirty="0"/>
              <a:t>Monika </a:t>
            </a:r>
            <a:r>
              <a:rPr lang="en-US" sz="2000" dirty="0" err="1"/>
              <a:t>Pogorzelska-Maziarz</a:t>
            </a:r>
            <a:r>
              <a:rPr lang="en-US" sz="2000" dirty="0"/>
              <a:t>, PhD, </a:t>
            </a:r>
            <a:r>
              <a:rPr lang="en-US" sz="2000" dirty="0" smtClean="0"/>
              <a:t>MPH; Pamela </a:t>
            </a:r>
            <a:r>
              <a:rPr lang="en-US" sz="2000" dirty="0"/>
              <a:t>B. de Cordova, PhD, </a:t>
            </a:r>
            <a:r>
              <a:rPr lang="en-US" sz="2000" dirty="0" smtClean="0"/>
              <a:t>RN-BC; Carolyn </a:t>
            </a:r>
            <a:r>
              <a:rPr lang="en-US" sz="2000" dirty="0"/>
              <a:t>T.A. </a:t>
            </a:r>
            <a:r>
              <a:rPr lang="en-US" sz="2000" dirty="0" err="1"/>
              <a:t>Herzig</a:t>
            </a:r>
            <a:r>
              <a:rPr lang="en-US" sz="2000" dirty="0"/>
              <a:t>, PhD, </a:t>
            </a:r>
            <a:r>
              <a:rPr lang="en-US" sz="2000" dirty="0" smtClean="0"/>
              <a:t>MS; Andrew </a:t>
            </a:r>
            <a:r>
              <a:rPr lang="en-US" sz="2000" dirty="0"/>
              <a:t>Dick, </a:t>
            </a:r>
            <a:r>
              <a:rPr lang="en-US" sz="2000" dirty="0" smtClean="0"/>
              <a:t>PhD; Julie </a:t>
            </a:r>
            <a:r>
              <a:rPr lang="en-US" sz="2000" dirty="0"/>
              <a:t>Reagan, JD, PhD, </a:t>
            </a:r>
            <a:r>
              <a:rPr lang="en-US" sz="2000" dirty="0" smtClean="0"/>
              <a:t>MPH; Patricia </a:t>
            </a:r>
            <a:r>
              <a:rPr lang="en-US" sz="2000" dirty="0"/>
              <a:t>W. Stone, PhD, </a:t>
            </a:r>
            <a:r>
              <a:rPr lang="en-US" sz="2000" dirty="0" smtClean="0"/>
              <a:t>RN</a:t>
            </a:r>
          </a:p>
          <a:p>
            <a:r>
              <a:rPr lang="en-US" sz="2000" dirty="0" smtClean="0"/>
              <a:t>American Journal of Infection Control, February 2019</a:t>
            </a:r>
          </a:p>
          <a:p>
            <a:pPr lvl="1"/>
            <a:r>
              <a:rPr lang="en-US" sz="1600" dirty="0" smtClean="0"/>
              <a:t>Volume </a:t>
            </a:r>
            <a:r>
              <a:rPr lang="en-US" sz="1600" dirty="0"/>
              <a:t>47, Issue 2, Pages 118–122</a:t>
            </a:r>
          </a:p>
        </p:txBody>
      </p:sp>
    </p:spTree>
    <p:extLst>
      <p:ext uri="{BB962C8B-B14F-4D97-AF65-F5344CB8AC3E}">
        <p14:creationId xmlns:p14="http://schemas.microsoft.com/office/powerpoint/2010/main" val="258859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a:t>Currently, most US states have adopted legislation requiring hospitals to submit health care–associated infection (HAI) </a:t>
            </a:r>
            <a:r>
              <a:rPr lang="en-US" dirty="0" smtClean="0"/>
              <a:t>data.</a:t>
            </a:r>
          </a:p>
          <a:p>
            <a:r>
              <a:rPr lang="en-US" dirty="0" smtClean="0"/>
              <a:t>This study </a:t>
            </a:r>
            <a:r>
              <a:rPr lang="en-US" dirty="0"/>
              <a:t>evaluated the perceived impact of state HAI laws on infection prevention and control (IPC) departments.</a:t>
            </a:r>
            <a:endParaRPr lang="en-US" dirty="0"/>
          </a:p>
        </p:txBody>
      </p:sp>
    </p:spTree>
    <p:extLst>
      <p:ext uri="{BB962C8B-B14F-4D97-AF65-F5344CB8AC3E}">
        <p14:creationId xmlns:p14="http://schemas.microsoft.com/office/powerpoint/2010/main" val="4273380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Secondary use of P-NICER Study data</a:t>
            </a:r>
          </a:p>
          <a:p>
            <a:pPr lvl="1"/>
            <a:r>
              <a:rPr lang="en-US" dirty="0" smtClean="0"/>
              <a:t>Fall 2011</a:t>
            </a:r>
          </a:p>
          <a:p>
            <a:r>
              <a:rPr lang="en-US" dirty="0"/>
              <a:t>Variations in </a:t>
            </a:r>
            <a:r>
              <a:rPr lang="en-US" dirty="0" smtClean="0"/>
              <a:t>resources </a:t>
            </a:r>
            <a:r>
              <a:rPr lang="en-US" dirty="0"/>
              <a:t>and characteristics in states with and without laws were compared by use of χ², Mann-Whitney (Wilcoxon), and Student t tests. </a:t>
            </a:r>
          </a:p>
        </p:txBody>
      </p:sp>
    </p:spTree>
    <p:extLst>
      <p:ext uri="{BB962C8B-B14F-4D97-AF65-F5344CB8AC3E}">
        <p14:creationId xmlns:p14="http://schemas.microsoft.com/office/powerpoint/2010/main" val="2302826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a:t>Multinomial logistic regression was used to identify increases or decreases, versus no change, in perceived resources, time, influence, and visibility of the IPC department in states with and without HAI laws.</a:t>
            </a:r>
            <a:r>
              <a:rPr lang="en-US" dirty="0" smtClean="0"/>
              <a:t> </a:t>
            </a:r>
            <a:endParaRPr lang="en-US" dirty="0"/>
          </a:p>
        </p:txBody>
      </p:sp>
    </p:spTree>
    <p:extLst>
      <p:ext uri="{BB962C8B-B14F-4D97-AF65-F5344CB8AC3E}">
        <p14:creationId xmlns:p14="http://schemas.microsoft.com/office/powerpoint/2010/main" val="2613555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lstStyle/>
          <a:p>
            <a:r>
              <a:rPr lang="en-US" dirty="0"/>
              <a:t>1,036 IPC departments provided complete data (30% response rate</a:t>
            </a:r>
            <a:r>
              <a:rPr lang="en-US" dirty="0" smtClean="0"/>
              <a:t>)</a:t>
            </a:r>
          </a:p>
          <a:p>
            <a:r>
              <a:rPr lang="en-US" dirty="0"/>
              <a:t>755 (73%) were located in states with </a:t>
            </a:r>
            <a:r>
              <a:rPr lang="en-US" dirty="0" smtClean="0"/>
              <a:t>mandated reporting laws</a:t>
            </a:r>
            <a:endParaRPr lang="en-US" dirty="0"/>
          </a:p>
        </p:txBody>
      </p:sp>
    </p:spTree>
    <p:extLst>
      <p:ext uri="{BB962C8B-B14F-4D97-AF65-F5344CB8AC3E}">
        <p14:creationId xmlns:p14="http://schemas.microsoft.com/office/powerpoint/2010/main" val="847225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lstStyle/>
          <a:p>
            <a:r>
              <a:rPr lang="en-US" sz="2800" dirty="0"/>
              <a:t>Hospitals in states with laws were more likely to </a:t>
            </a:r>
            <a:r>
              <a:rPr lang="en-US" sz="2800" dirty="0" smtClean="0"/>
              <a:t>be:</a:t>
            </a:r>
          </a:p>
          <a:p>
            <a:pPr lvl="1"/>
            <a:r>
              <a:rPr lang="en-US" sz="2400" dirty="0" smtClean="0"/>
              <a:t>located </a:t>
            </a:r>
            <a:r>
              <a:rPr lang="en-US" sz="2400" dirty="0"/>
              <a:t>in the Northeast (in either urban or suburban </a:t>
            </a:r>
            <a:r>
              <a:rPr lang="en-US" sz="2400" dirty="0" smtClean="0"/>
              <a:t>settings)</a:t>
            </a:r>
          </a:p>
          <a:p>
            <a:pPr lvl="1"/>
            <a:r>
              <a:rPr lang="en-US" sz="2400" dirty="0" smtClean="0"/>
              <a:t>to </a:t>
            </a:r>
            <a:r>
              <a:rPr lang="en-US" sz="2400" dirty="0"/>
              <a:t>employ a full- or part-time physician hospital </a:t>
            </a:r>
            <a:r>
              <a:rPr lang="en-US" sz="2400" dirty="0" smtClean="0"/>
              <a:t>epidemiologist</a:t>
            </a:r>
          </a:p>
          <a:p>
            <a:pPr lvl="1"/>
            <a:r>
              <a:rPr lang="en-US" sz="2400" dirty="0" smtClean="0"/>
              <a:t>to </a:t>
            </a:r>
            <a:r>
              <a:rPr lang="en-US" sz="2400" dirty="0"/>
              <a:t>have a greater number of admissions and patient-days in </a:t>
            </a:r>
            <a:r>
              <a:rPr lang="en-US" sz="2400" dirty="0" smtClean="0"/>
              <a:t>2011</a:t>
            </a:r>
            <a:endParaRPr lang="en-US" sz="2400" dirty="0"/>
          </a:p>
        </p:txBody>
      </p:sp>
    </p:spTree>
    <p:extLst>
      <p:ext uri="{BB962C8B-B14F-4D97-AF65-F5344CB8AC3E}">
        <p14:creationId xmlns:p14="http://schemas.microsoft.com/office/powerpoint/2010/main" val="2751252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457200" y="1463675"/>
            <a:ext cx="8229600" cy="2987675"/>
          </a:xfrm>
        </p:spPr>
        <p:txBody>
          <a:bodyPr/>
          <a:lstStyle/>
          <a:p>
            <a:r>
              <a:rPr lang="en-US" sz="2800" dirty="0" smtClean="0"/>
              <a:t>Not associated with being in a state with laws:</a:t>
            </a:r>
          </a:p>
          <a:p>
            <a:pPr lvl="1"/>
            <a:r>
              <a:rPr lang="en-US" sz="2400" dirty="0"/>
              <a:t>Bed </a:t>
            </a:r>
            <a:r>
              <a:rPr lang="en-US" sz="2400" dirty="0" smtClean="0"/>
              <a:t>size</a:t>
            </a:r>
          </a:p>
          <a:p>
            <a:pPr lvl="1"/>
            <a:r>
              <a:rPr lang="en-US" sz="2400" dirty="0" smtClean="0"/>
              <a:t>IP certification</a:t>
            </a:r>
          </a:p>
          <a:p>
            <a:pPr lvl="1"/>
            <a:r>
              <a:rPr lang="en-US" sz="2400" dirty="0" smtClean="0"/>
              <a:t>participation </a:t>
            </a:r>
            <a:r>
              <a:rPr lang="en-US" sz="2400" dirty="0"/>
              <a:t>in HAI reduction </a:t>
            </a:r>
            <a:r>
              <a:rPr lang="en-US" sz="2400" dirty="0" smtClean="0"/>
              <a:t>initiatives</a:t>
            </a:r>
          </a:p>
          <a:p>
            <a:pPr lvl="1"/>
            <a:r>
              <a:rPr lang="en-US" sz="2400" dirty="0" smtClean="0"/>
              <a:t>being </a:t>
            </a:r>
            <a:r>
              <a:rPr lang="en-US" sz="2400" dirty="0"/>
              <a:t>part of a larger system that shares infection prevention </a:t>
            </a:r>
            <a:r>
              <a:rPr lang="en-US" sz="2400" dirty="0" smtClean="0"/>
              <a:t>resources</a:t>
            </a:r>
          </a:p>
          <a:p>
            <a:pPr lvl="1"/>
            <a:r>
              <a:rPr lang="en-US" sz="2400" dirty="0" smtClean="0"/>
              <a:t>hospital </a:t>
            </a:r>
            <a:r>
              <a:rPr lang="en-US" sz="2400" dirty="0"/>
              <a:t>type, ownership status, and medical school </a:t>
            </a:r>
            <a:r>
              <a:rPr lang="en-US" sz="2400" dirty="0" smtClean="0"/>
              <a:t>affiliation</a:t>
            </a:r>
            <a:endParaRPr lang="en-US" sz="2400" dirty="0"/>
          </a:p>
        </p:txBody>
      </p:sp>
    </p:spTree>
    <p:extLst>
      <p:ext uri="{BB962C8B-B14F-4D97-AF65-F5344CB8AC3E}">
        <p14:creationId xmlns:p14="http://schemas.microsoft.com/office/powerpoint/2010/main" val="3866037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(Perception)</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0075" y="1468481"/>
            <a:ext cx="7277099" cy="3308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0431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(Perception)</a:t>
            </a:r>
          </a:p>
        </p:txBody>
      </p:sp>
      <p:sp>
        <p:nvSpPr>
          <p:cNvPr id="3" name="Content Placeholder 2"/>
          <p:cNvSpPr>
            <a:spLocks noGrp="1"/>
          </p:cNvSpPr>
          <p:nvPr>
            <p:ph idx="1"/>
          </p:nvPr>
        </p:nvSpPr>
        <p:spPr/>
        <p:txBody>
          <a:bodyPr/>
          <a:lstStyle/>
          <a:p>
            <a:r>
              <a:rPr lang="en-US" dirty="0" smtClean="0"/>
              <a:t>IP’s in states with reporting laws were:</a:t>
            </a:r>
          </a:p>
          <a:p>
            <a:pPr lvl="1"/>
            <a:r>
              <a:rPr lang="en-US" dirty="0" smtClean="0"/>
              <a:t>More likely to report having more resources for the IP department</a:t>
            </a:r>
          </a:p>
          <a:p>
            <a:pPr lvl="1"/>
            <a:r>
              <a:rPr lang="en-US" dirty="0" smtClean="0"/>
              <a:t>Less time for routine IP activities</a:t>
            </a:r>
          </a:p>
          <a:p>
            <a:pPr lvl="1"/>
            <a:r>
              <a:rPr lang="en-US" dirty="0" smtClean="0"/>
              <a:t>Less visibility of the department within the hospital</a:t>
            </a:r>
            <a:endParaRPr lang="en-US" dirty="0"/>
          </a:p>
        </p:txBody>
      </p:sp>
    </p:spTree>
    <p:extLst>
      <p:ext uri="{BB962C8B-B14F-4D97-AF65-F5344CB8AC3E}">
        <p14:creationId xmlns:p14="http://schemas.microsoft.com/office/powerpoint/2010/main" val="226144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(Perception)</a:t>
            </a:r>
          </a:p>
        </p:txBody>
      </p:sp>
      <p:sp>
        <p:nvSpPr>
          <p:cNvPr id="3" name="Content Placeholder 2"/>
          <p:cNvSpPr>
            <a:spLocks noGrp="1"/>
          </p:cNvSpPr>
          <p:nvPr>
            <p:ph idx="1"/>
          </p:nvPr>
        </p:nvSpPr>
        <p:spPr/>
        <p:txBody>
          <a:bodyPr/>
          <a:lstStyle/>
          <a:p>
            <a:r>
              <a:rPr lang="en-US" dirty="0" smtClean="0"/>
              <a:t>IP’s in states with reporting laws were:</a:t>
            </a:r>
          </a:p>
          <a:p>
            <a:pPr lvl="1"/>
            <a:r>
              <a:rPr lang="en-US" dirty="0" smtClean="0"/>
              <a:t>More likely to report spending more time on reporting requirements</a:t>
            </a:r>
          </a:p>
          <a:p>
            <a:pPr lvl="2"/>
            <a:r>
              <a:rPr lang="en-US" dirty="0" smtClean="0"/>
              <a:t>Adjusted results were not significantly significant</a:t>
            </a:r>
            <a:endParaRPr lang="en-US" dirty="0"/>
          </a:p>
        </p:txBody>
      </p:sp>
    </p:spTree>
    <p:extLst>
      <p:ext uri="{BB962C8B-B14F-4D97-AF65-F5344CB8AC3E}">
        <p14:creationId xmlns:p14="http://schemas.microsoft.com/office/powerpoint/2010/main" val="3931981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sz="2800" dirty="0" smtClean="0"/>
              <a:t>IP roles changing due to demand </a:t>
            </a:r>
            <a:r>
              <a:rPr lang="en-US" sz="2800" dirty="0"/>
              <a:t>for quality care and transparency of </a:t>
            </a:r>
            <a:r>
              <a:rPr lang="en-US" sz="2800" dirty="0" smtClean="0"/>
              <a:t>outcomes</a:t>
            </a:r>
          </a:p>
          <a:p>
            <a:r>
              <a:rPr lang="en-US" sz="2800" dirty="0" smtClean="0"/>
              <a:t>IPs spend </a:t>
            </a:r>
            <a:r>
              <a:rPr lang="en-US" sz="2800" dirty="0"/>
              <a:t>half of their time in their offices and on surveillance </a:t>
            </a:r>
            <a:r>
              <a:rPr lang="en-US" sz="2800" dirty="0" smtClean="0"/>
              <a:t>activities</a:t>
            </a:r>
          </a:p>
          <a:p>
            <a:r>
              <a:rPr lang="en-US" sz="2800" dirty="0" smtClean="0"/>
              <a:t>Reporting </a:t>
            </a:r>
            <a:r>
              <a:rPr lang="en-US" sz="2800" dirty="0"/>
              <a:t>mandates </a:t>
            </a:r>
            <a:r>
              <a:rPr lang="en-US" sz="2800" dirty="0" smtClean="0"/>
              <a:t>and surveillance activities impacts the </a:t>
            </a:r>
            <a:r>
              <a:rPr lang="en-US" sz="2800" dirty="0"/>
              <a:t>traditional role of the </a:t>
            </a:r>
            <a:r>
              <a:rPr lang="en-US" sz="2800" dirty="0" smtClean="0"/>
              <a:t>IP</a:t>
            </a:r>
            <a:endParaRPr lang="en-US" sz="2800" dirty="0"/>
          </a:p>
        </p:txBody>
      </p:sp>
    </p:spTree>
    <p:extLst>
      <p:ext uri="{BB962C8B-B14F-4D97-AF65-F5344CB8AC3E}">
        <p14:creationId xmlns:p14="http://schemas.microsoft.com/office/powerpoint/2010/main" val="1569192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Mandated reporting has:</a:t>
            </a:r>
          </a:p>
          <a:p>
            <a:pPr lvl="1"/>
            <a:r>
              <a:rPr lang="en-US" dirty="0" smtClean="0"/>
              <a:t>Positive impact on IP outcomes (CAUTI, CLABSI, SSI, etc.), IP resources, IP influence</a:t>
            </a:r>
          </a:p>
          <a:p>
            <a:pPr lvl="1"/>
            <a:r>
              <a:rPr lang="en-US" dirty="0" smtClean="0"/>
              <a:t>Negative impact on visibility of IP, time off floors</a:t>
            </a:r>
          </a:p>
          <a:p>
            <a:r>
              <a:rPr lang="en-US" dirty="0" smtClean="0"/>
              <a:t>Overall: Shift in IP role from watchdog to Performance </a:t>
            </a:r>
            <a:r>
              <a:rPr lang="en-US" smtClean="0"/>
              <a:t>Improvement consultant</a:t>
            </a:r>
            <a:endParaRPr lang="en-US" dirty="0"/>
          </a:p>
        </p:txBody>
      </p:sp>
    </p:spTree>
    <p:extLst>
      <p:ext uri="{BB962C8B-B14F-4D97-AF65-F5344CB8AC3E}">
        <p14:creationId xmlns:p14="http://schemas.microsoft.com/office/powerpoint/2010/main" val="3343498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2124</TotalTime>
  <Words>458</Words>
  <Application>Microsoft Office PowerPoint</Application>
  <PresentationFormat>On-screen Show (16:9)</PresentationFormat>
  <Paragraphs>49</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Journal Club Presentation Kyle Willey</vt:lpstr>
      <vt:lpstr>Perceived Impact of State-Mandated Reporting on Infection Prevention and Control Departments</vt:lpstr>
      <vt:lpstr>Background</vt:lpstr>
      <vt:lpstr>Methods</vt:lpstr>
      <vt:lpstr>Methods</vt:lpstr>
      <vt:lpstr>Results</vt:lpstr>
      <vt:lpstr>Results</vt:lpstr>
      <vt:lpstr>Results</vt:lpstr>
      <vt:lpstr>Results (Perception)</vt:lpstr>
      <vt:lpstr>Results (Perception)</vt:lpstr>
      <vt:lpstr>Results (Perception)</vt:lpstr>
      <vt:lpstr>Discussion</vt:lpstr>
      <vt:lpstr>Discussion</vt:lpstr>
      <vt:lpstr>PowerPoint Presentation</vt:lpstr>
    </vt:vector>
  </TitlesOfParts>
  <Company>Monarch Media Studios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Garman</dc:creator>
  <cp:lastModifiedBy>Kyle Willey</cp:lastModifiedBy>
  <cp:revision>139</cp:revision>
  <dcterms:created xsi:type="dcterms:W3CDTF">2015-06-18T17:25:07Z</dcterms:created>
  <dcterms:modified xsi:type="dcterms:W3CDTF">2019-02-20T14:12:39Z</dcterms:modified>
</cp:coreProperties>
</file>