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5" r:id="rId1"/>
  </p:sldMasterIdLst>
  <p:notesMasterIdLst>
    <p:notesMasterId r:id="rId54"/>
  </p:notesMasterIdLst>
  <p:handoutMasterIdLst>
    <p:handoutMasterId r:id="rId55"/>
  </p:handoutMasterIdLst>
  <p:sldIdLst>
    <p:sldId id="261" r:id="rId2"/>
    <p:sldId id="294" r:id="rId3"/>
    <p:sldId id="258" r:id="rId4"/>
    <p:sldId id="306" r:id="rId5"/>
    <p:sldId id="257" r:id="rId6"/>
    <p:sldId id="283" r:id="rId7"/>
    <p:sldId id="303" r:id="rId8"/>
    <p:sldId id="300" r:id="rId9"/>
    <p:sldId id="301" r:id="rId10"/>
    <p:sldId id="302" r:id="rId11"/>
    <p:sldId id="304" r:id="rId12"/>
    <p:sldId id="338" r:id="rId13"/>
    <p:sldId id="305" r:id="rId14"/>
    <p:sldId id="309" r:id="rId15"/>
    <p:sldId id="308" r:id="rId16"/>
    <p:sldId id="307" r:id="rId17"/>
    <p:sldId id="264" r:id="rId18"/>
    <p:sldId id="284" r:id="rId19"/>
    <p:sldId id="259" r:id="rId20"/>
    <p:sldId id="296" r:id="rId21"/>
    <p:sldId id="290" r:id="rId22"/>
    <p:sldId id="330" r:id="rId23"/>
    <p:sldId id="295" r:id="rId24"/>
    <p:sldId id="314" r:id="rId25"/>
    <p:sldId id="316" r:id="rId26"/>
    <p:sldId id="317" r:id="rId27"/>
    <p:sldId id="328" r:id="rId28"/>
    <p:sldId id="319" r:id="rId29"/>
    <p:sldId id="320" r:id="rId30"/>
    <p:sldId id="329" r:id="rId31"/>
    <p:sldId id="351" r:id="rId32"/>
    <p:sldId id="321" r:id="rId33"/>
    <p:sldId id="348" r:id="rId34"/>
    <p:sldId id="315" r:id="rId35"/>
    <p:sldId id="288" r:id="rId36"/>
    <p:sldId id="347" r:id="rId37"/>
    <p:sldId id="312" r:id="rId38"/>
    <p:sldId id="313" r:id="rId39"/>
    <p:sldId id="311" r:id="rId40"/>
    <p:sldId id="310" r:id="rId41"/>
    <p:sldId id="349" r:id="rId42"/>
    <p:sldId id="339" r:id="rId43"/>
    <p:sldId id="324" r:id="rId44"/>
    <p:sldId id="343" r:id="rId45"/>
    <p:sldId id="345" r:id="rId46"/>
    <p:sldId id="352" r:id="rId47"/>
    <p:sldId id="344" r:id="rId48"/>
    <p:sldId id="341" r:id="rId49"/>
    <p:sldId id="342" r:id="rId50"/>
    <p:sldId id="353" r:id="rId51"/>
    <p:sldId id="267" r:id="rId52"/>
    <p:sldId id="350"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3327">
          <p15:clr>
            <a:srgbClr val="A4A3A4"/>
          </p15:clr>
        </p15:guide>
        <p15:guide id="2" pos="520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0B8C"/>
    <a:srgbClr val="D2D2D2"/>
    <a:srgbClr val="BDBDBD"/>
    <a:srgbClr val="A7A7A7"/>
    <a:srgbClr val="8ED8F8"/>
    <a:srgbClr val="BCBAD6"/>
    <a:srgbClr val="E384B6"/>
    <a:srgbClr val="808080"/>
    <a:srgbClr val="65609B"/>
    <a:srgbClr val="B5D8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56" autoAdjust="0"/>
    <p:restoredTop sz="86499" autoAdjust="0"/>
  </p:normalViewPr>
  <p:slideViewPr>
    <p:cSldViewPr snapToGrid="0" snapToObjects="1">
      <p:cViewPr>
        <p:scale>
          <a:sx n="90" d="100"/>
          <a:sy n="90" d="100"/>
        </p:scale>
        <p:origin x="-1404" y="-174"/>
      </p:cViewPr>
      <p:guideLst>
        <p:guide orient="horz" pos="3327"/>
        <p:guide pos="5205"/>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396BD8-B2F5-45D8-A94A-B627FFDA018A}" type="doc">
      <dgm:prSet loTypeId="urn:microsoft.com/office/officeart/2005/8/layout/matrix1" loCatId="matrix" qsTypeId="urn:microsoft.com/office/officeart/2005/8/quickstyle/simple2" qsCatId="simple" csTypeId="urn:microsoft.com/office/officeart/2005/8/colors/colorful2" csCatId="colorful" phldr="1"/>
      <dgm:spPr/>
      <dgm:t>
        <a:bodyPr/>
        <a:lstStyle/>
        <a:p>
          <a:endParaRPr lang="en-US"/>
        </a:p>
      </dgm:t>
    </dgm:pt>
    <dgm:pt modelId="{04B5134B-8138-4D0E-B473-F69EE7D7A21A}">
      <dgm:prSet phldrT="[Text]" custT="1"/>
      <dgm:spPr/>
      <dgm:t>
        <a:bodyPr/>
        <a:lstStyle/>
        <a:p>
          <a:r>
            <a:rPr lang="en-US" sz="2800" b="1" dirty="0" smtClean="0">
              <a:latin typeface="+mn-lt"/>
            </a:rPr>
            <a:t>Outcomes</a:t>
          </a:r>
          <a:endParaRPr lang="en-US" sz="2800" b="1" dirty="0">
            <a:latin typeface="+mn-lt"/>
          </a:endParaRPr>
        </a:p>
      </dgm:t>
    </dgm:pt>
    <dgm:pt modelId="{C5030EC8-3098-4AB4-8FA3-A1914C340D38}" type="parTrans" cxnId="{D0C39EC0-8C61-4156-A78F-9F5EBA67D52C}">
      <dgm:prSet/>
      <dgm:spPr/>
      <dgm:t>
        <a:bodyPr/>
        <a:lstStyle/>
        <a:p>
          <a:endParaRPr lang="en-US">
            <a:latin typeface="Calibri" panose="020F0502020204030204" pitchFamily="34" charset="0"/>
          </a:endParaRPr>
        </a:p>
      </dgm:t>
    </dgm:pt>
    <dgm:pt modelId="{25D1CFFE-8162-4892-8BCE-6D2EE610E5CA}" type="sibTrans" cxnId="{D0C39EC0-8C61-4156-A78F-9F5EBA67D52C}">
      <dgm:prSet/>
      <dgm:spPr/>
      <dgm:t>
        <a:bodyPr/>
        <a:lstStyle/>
        <a:p>
          <a:endParaRPr lang="en-US">
            <a:latin typeface="Calibri" panose="020F0502020204030204" pitchFamily="34" charset="0"/>
          </a:endParaRPr>
        </a:p>
      </dgm:t>
    </dgm:pt>
    <dgm:pt modelId="{119CAA02-E8B3-4481-B92A-D81CF2211AF8}">
      <dgm:prSet phldrT="[Text]" custT="1"/>
      <dgm:spPr/>
      <dgm:t>
        <a:bodyPr/>
        <a:lstStyle/>
        <a:p>
          <a:r>
            <a:rPr lang="en-US" sz="2400" b="1" dirty="0" smtClean="0">
              <a:latin typeface="+mn-lt"/>
            </a:rPr>
            <a:t>Clinical</a:t>
          </a:r>
        </a:p>
      </dgm:t>
    </dgm:pt>
    <dgm:pt modelId="{0192F12C-8C19-45CB-87FA-36A54F3D218D}" type="parTrans" cxnId="{37268004-85D3-4D93-940A-3B76BEE78AF7}">
      <dgm:prSet/>
      <dgm:spPr/>
      <dgm:t>
        <a:bodyPr/>
        <a:lstStyle/>
        <a:p>
          <a:endParaRPr lang="en-US">
            <a:latin typeface="Calibri" panose="020F0502020204030204" pitchFamily="34" charset="0"/>
          </a:endParaRPr>
        </a:p>
      </dgm:t>
    </dgm:pt>
    <dgm:pt modelId="{6F6AB81E-35C1-4D2A-A90F-C335C248D0C9}" type="sibTrans" cxnId="{37268004-85D3-4D93-940A-3B76BEE78AF7}">
      <dgm:prSet/>
      <dgm:spPr/>
      <dgm:t>
        <a:bodyPr/>
        <a:lstStyle/>
        <a:p>
          <a:endParaRPr lang="en-US">
            <a:latin typeface="Calibri" panose="020F0502020204030204" pitchFamily="34" charset="0"/>
          </a:endParaRPr>
        </a:p>
      </dgm:t>
    </dgm:pt>
    <dgm:pt modelId="{0E6DE89A-92B9-4B99-BCBC-DBEFDA0F7109}">
      <dgm:prSet phldrT="[Text]" custT="1"/>
      <dgm:spPr/>
      <dgm:t>
        <a:bodyPr/>
        <a:lstStyle/>
        <a:p>
          <a:pPr marL="457200" indent="-287338"/>
          <a:r>
            <a:rPr lang="en-US" sz="2400" b="1" dirty="0" smtClean="0">
              <a:latin typeface="+mn-lt"/>
            </a:rPr>
            <a:t>Process</a:t>
          </a:r>
          <a:endParaRPr lang="en-US" sz="2400" b="1" dirty="0">
            <a:latin typeface="+mn-lt"/>
          </a:endParaRPr>
        </a:p>
      </dgm:t>
    </dgm:pt>
    <dgm:pt modelId="{907C9B4D-3C95-4903-B773-2B759BD4D656}" type="parTrans" cxnId="{3190A8A9-0F8E-4236-911D-19F14F1C543B}">
      <dgm:prSet/>
      <dgm:spPr/>
      <dgm:t>
        <a:bodyPr/>
        <a:lstStyle/>
        <a:p>
          <a:endParaRPr lang="en-US">
            <a:latin typeface="Calibri" panose="020F0502020204030204" pitchFamily="34" charset="0"/>
          </a:endParaRPr>
        </a:p>
      </dgm:t>
    </dgm:pt>
    <dgm:pt modelId="{8F0AFA19-4F97-444E-B64C-2BD45636E776}" type="sibTrans" cxnId="{3190A8A9-0F8E-4236-911D-19F14F1C543B}">
      <dgm:prSet/>
      <dgm:spPr/>
      <dgm:t>
        <a:bodyPr/>
        <a:lstStyle/>
        <a:p>
          <a:endParaRPr lang="en-US">
            <a:latin typeface="Calibri" panose="020F0502020204030204" pitchFamily="34" charset="0"/>
          </a:endParaRPr>
        </a:p>
      </dgm:t>
    </dgm:pt>
    <dgm:pt modelId="{125518B3-8653-49C4-A157-CED0E3586626}">
      <dgm:prSet phldrT="[Text]" custT="1"/>
      <dgm:spPr/>
      <dgm:t>
        <a:bodyPr/>
        <a:lstStyle/>
        <a:p>
          <a:r>
            <a:rPr lang="en-US" sz="2000" b="1" dirty="0" smtClean="0">
              <a:latin typeface="+mn-lt"/>
            </a:rPr>
            <a:t>Humanistic</a:t>
          </a:r>
          <a:endParaRPr lang="en-US" sz="2000" b="1" dirty="0">
            <a:latin typeface="+mn-lt"/>
          </a:endParaRPr>
        </a:p>
      </dgm:t>
    </dgm:pt>
    <dgm:pt modelId="{3A1A3C10-67F0-467C-B982-AD7913C63442}" type="parTrans" cxnId="{2FC7341C-13D7-41DE-8C5F-B1ECC04536EC}">
      <dgm:prSet/>
      <dgm:spPr/>
      <dgm:t>
        <a:bodyPr/>
        <a:lstStyle/>
        <a:p>
          <a:endParaRPr lang="en-US">
            <a:latin typeface="Calibri" panose="020F0502020204030204" pitchFamily="34" charset="0"/>
          </a:endParaRPr>
        </a:p>
      </dgm:t>
    </dgm:pt>
    <dgm:pt modelId="{D43E30A6-86B9-43A3-A991-4804B1A32D6B}" type="sibTrans" cxnId="{2FC7341C-13D7-41DE-8C5F-B1ECC04536EC}">
      <dgm:prSet/>
      <dgm:spPr/>
      <dgm:t>
        <a:bodyPr/>
        <a:lstStyle/>
        <a:p>
          <a:endParaRPr lang="en-US">
            <a:latin typeface="Calibri" panose="020F0502020204030204" pitchFamily="34" charset="0"/>
          </a:endParaRPr>
        </a:p>
      </dgm:t>
    </dgm:pt>
    <dgm:pt modelId="{FA75BCED-F4F1-40DC-B039-2EE104CC9CA4}">
      <dgm:prSet phldrT="[Text]" custT="1"/>
      <dgm:spPr/>
      <dgm:t>
        <a:bodyPr/>
        <a:lstStyle/>
        <a:p>
          <a:r>
            <a:rPr lang="en-US" sz="2400" b="1" dirty="0" smtClean="0">
              <a:latin typeface="+mn-lt"/>
            </a:rPr>
            <a:t>Economic</a:t>
          </a:r>
          <a:endParaRPr lang="en-US" sz="2400" b="1" dirty="0">
            <a:latin typeface="+mn-lt"/>
          </a:endParaRPr>
        </a:p>
      </dgm:t>
    </dgm:pt>
    <dgm:pt modelId="{760977A8-DE6C-4374-ABFF-309C487718C9}" type="parTrans" cxnId="{322636F8-8631-4773-AC7C-49B19D885F42}">
      <dgm:prSet/>
      <dgm:spPr/>
      <dgm:t>
        <a:bodyPr/>
        <a:lstStyle/>
        <a:p>
          <a:endParaRPr lang="en-US">
            <a:latin typeface="Calibri" panose="020F0502020204030204" pitchFamily="34" charset="0"/>
          </a:endParaRPr>
        </a:p>
      </dgm:t>
    </dgm:pt>
    <dgm:pt modelId="{13C3CE42-870A-4E98-9743-1697C69844FC}" type="sibTrans" cxnId="{322636F8-8631-4773-AC7C-49B19D885F42}">
      <dgm:prSet/>
      <dgm:spPr/>
      <dgm:t>
        <a:bodyPr/>
        <a:lstStyle/>
        <a:p>
          <a:endParaRPr lang="en-US">
            <a:latin typeface="Calibri" panose="020F0502020204030204" pitchFamily="34" charset="0"/>
          </a:endParaRPr>
        </a:p>
      </dgm:t>
    </dgm:pt>
    <dgm:pt modelId="{51106B1F-8F48-45E1-916F-A616956ADE00}">
      <dgm:prSet custT="1"/>
      <dgm:spPr/>
      <dgm:t>
        <a:bodyPr/>
        <a:lstStyle/>
        <a:p>
          <a:r>
            <a:rPr lang="en-US" sz="1600" dirty="0" smtClean="0">
              <a:latin typeface="+mn-lt"/>
            </a:rPr>
            <a:t>Clinical cure/failure rates</a:t>
          </a:r>
          <a:endParaRPr lang="en-US" sz="1600" dirty="0">
            <a:latin typeface="+mn-lt"/>
          </a:endParaRPr>
        </a:p>
      </dgm:t>
    </dgm:pt>
    <dgm:pt modelId="{AA7EF6B0-2AAD-489C-9F4C-9E476DF5C27E}" type="parTrans" cxnId="{8D8B96E2-A88D-49C2-9D9B-7C5F4149C9AD}">
      <dgm:prSet/>
      <dgm:spPr/>
      <dgm:t>
        <a:bodyPr/>
        <a:lstStyle/>
        <a:p>
          <a:endParaRPr lang="en-US">
            <a:latin typeface="Calibri" panose="020F0502020204030204" pitchFamily="34" charset="0"/>
          </a:endParaRPr>
        </a:p>
      </dgm:t>
    </dgm:pt>
    <dgm:pt modelId="{EBDBC540-15A1-4968-9A68-4AA61CED24AD}" type="sibTrans" cxnId="{8D8B96E2-A88D-49C2-9D9B-7C5F4149C9AD}">
      <dgm:prSet/>
      <dgm:spPr/>
      <dgm:t>
        <a:bodyPr/>
        <a:lstStyle/>
        <a:p>
          <a:endParaRPr lang="en-US">
            <a:latin typeface="Calibri" panose="020F0502020204030204" pitchFamily="34" charset="0"/>
          </a:endParaRPr>
        </a:p>
      </dgm:t>
    </dgm:pt>
    <dgm:pt modelId="{378FA6B8-9B92-48B5-A101-E0AC14CAA550}">
      <dgm:prSet custT="1"/>
      <dgm:spPr/>
      <dgm:t>
        <a:bodyPr/>
        <a:lstStyle/>
        <a:p>
          <a:r>
            <a:rPr lang="en-US" sz="1600" dirty="0" smtClean="0">
              <a:latin typeface="+mn-lt"/>
            </a:rPr>
            <a:t>Readmission rates (30 days)</a:t>
          </a:r>
          <a:endParaRPr lang="en-US" sz="1600" dirty="0">
            <a:latin typeface="+mn-lt"/>
          </a:endParaRPr>
        </a:p>
      </dgm:t>
    </dgm:pt>
    <dgm:pt modelId="{71DB0F39-D32B-4002-B248-ADEC94B68626}" type="parTrans" cxnId="{6B85BD2C-22FA-4ADC-A7D8-C0C1CFBD62E7}">
      <dgm:prSet/>
      <dgm:spPr/>
      <dgm:t>
        <a:bodyPr/>
        <a:lstStyle/>
        <a:p>
          <a:endParaRPr lang="en-US">
            <a:latin typeface="Calibri" panose="020F0502020204030204" pitchFamily="34" charset="0"/>
          </a:endParaRPr>
        </a:p>
      </dgm:t>
    </dgm:pt>
    <dgm:pt modelId="{DDF5F5F7-9C97-475B-8FAC-58FA77C2DEAD}" type="sibTrans" cxnId="{6B85BD2C-22FA-4ADC-A7D8-C0C1CFBD62E7}">
      <dgm:prSet/>
      <dgm:spPr/>
      <dgm:t>
        <a:bodyPr/>
        <a:lstStyle/>
        <a:p>
          <a:endParaRPr lang="en-US">
            <a:latin typeface="Calibri" panose="020F0502020204030204" pitchFamily="34" charset="0"/>
          </a:endParaRPr>
        </a:p>
      </dgm:t>
    </dgm:pt>
    <dgm:pt modelId="{F651CA95-0EB6-4A18-9CF0-F62511A19AC0}">
      <dgm:prSet custT="1"/>
      <dgm:spPr/>
      <dgm:t>
        <a:bodyPr/>
        <a:lstStyle/>
        <a:p>
          <a:r>
            <a:rPr lang="en-US" sz="1600" dirty="0" smtClean="0">
              <a:latin typeface="+mn-lt"/>
            </a:rPr>
            <a:t>Resistance rates</a:t>
          </a:r>
          <a:endParaRPr lang="en-US" sz="1600" dirty="0">
            <a:latin typeface="+mn-lt"/>
          </a:endParaRPr>
        </a:p>
      </dgm:t>
    </dgm:pt>
    <dgm:pt modelId="{ACE3693E-BDE0-4B3B-9CF6-74E742E3095D}" type="parTrans" cxnId="{6545942C-BD31-4488-8ED2-22160ED60B2A}">
      <dgm:prSet/>
      <dgm:spPr/>
      <dgm:t>
        <a:bodyPr/>
        <a:lstStyle/>
        <a:p>
          <a:endParaRPr lang="en-US">
            <a:latin typeface="Calibri" panose="020F0502020204030204" pitchFamily="34" charset="0"/>
          </a:endParaRPr>
        </a:p>
      </dgm:t>
    </dgm:pt>
    <dgm:pt modelId="{EB9C9722-97B3-493E-927C-F309C3DE0718}" type="sibTrans" cxnId="{6545942C-BD31-4488-8ED2-22160ED60B2A}">
      <dgm:prSet/>
      <dgm:spPr/>
      <dgm:t>
        <a:bodyPr/>
        <a:lstStyle/>
        <a:p>
          <a:endParaRPr lang="en-US">
            <a:latin typeface="Calibri" panose="020F0502020204030204" pitchFamily="34" charset="0"/>
          </a:endParaRPr>
        </a:p>
      </dgm:t>
    </dgm:pt>
    <dgm:pt modelId="{F2871848-A1CF-4BAE-86BF-B847CA251B1C}">
      <dgm:prSet custT="1"/>
      <dgm:spPr/>
      <dgm:t>
        <a:bodyPr/>
        <a:lstStyle/>
        <a:p>
          <a:r>
            <a:rPr lang="en-US" sz="1600" dirty="0" smtClean="0">
              <a:latin typeface="+mn-lt"/>
            </a:rPr>
            <a:t>Infection-related mortality</a:t>
          </a:r>
          <a:endParaRPr lang="en-US" sz="1600" dirty="0">
            <a:latin typeface="+mn-lt"/>
          </a:endParaRPr>
        </a:p>
      </dgm:t>
    </dgm:pt>
    <dgm:pt modelId="{028A67F2-F18D-4C7D-A44C-D8D2F1ECC5B7}" type="parTrans" cxnId="{9FB41993-CE7F-4F4D-BB2C-D692CE7F83BE}">
      <dgm:prSet/>
      <dgm:spPr/>
      <dgm:t>
        <a:bodyPr/>
        <a:lstStyle/>
        <a:p>
          <a:endParaRPr lang="en-US">
            <a:latin typeface="Calibri" panose="020F0502020204030204" pitchFamily="34" charset="0"/>
          </a:endParaRPr>
        </a:p>
      </dgm:t>
    </dgm:pt>
    <dgm:pt modelId="{3F36FB10-A9E5-4A69-B734-E7B68574998A}" type="sibTrans" cxnId="{9FB41993-CE7F-4F4D-BB2C-D692CE7F83BE}">
      <dgm:prSet/>
      <dgm:spPr/>
      <dgm:t>
        <a:bodyPr/>
        <a:lstStyle/>
        <a:p>
          <a:endParaRPr lang="en-US">
            <a:latin typeface="Calibri" panose="020F0502020204030204" pitchFamily="34" charset="0"/>
          </a:endParaRPr>
        </a:p>
      </dgm:t>
    </dgm:pt>
    <dgm:pt modelId="{386CCAC7-0637-497A-AFF2-E7FE76A9128D}">
      <dgm:prSet custT="1"/>
      <dgm:spPr/>
      <dgm:t>
        <a:bodyPr/>
        <a:lstStyle/>
        <a:p>
          <a:r>
            <a:rPr lang="en-US" sz="1600" dirty="0" smtClean="0">
              <a:latin typeface="+mn-lt"/>
            </a:rPr>
            <a:t>Length of stay</a:t>
          </a:r>
          <a:endParaRPr lang="en-US" sz="1600" dirty="0">
            <a:latin typeface="+mn-lt"/>
          </a:endParaRPr>
        </a:p>
      </dgm:t>
    </dgm:pt>
    <dgm:pt modelId="{8D152233-3E39-41B9-9559-F47E8FF4E9CE}" type="sibTrans" cxnId="{5831729D-C246-49FF-837F-8566DDB9CB9C}">
      <dgm:prSet/>
      <dgm:spPr/>
      <dgm:t>
        <a:bodyPr/>
        <a:lstStyle/>
        <a:p>
          <a:endParaRPr lang="en-US">
            <a:latin typeface="Calibri" panose="020F0502020204030204" pitchFamily="34" charset="0"/>
          </a:endParaRPr>
        </a:p>
      </dgm:t>
    </dgm:pt>
    <dgm:pt modelId="{674D0D9A-FC22-42DD-A2B6-68C9B0DF16F1}" type="parTrans" cxnId="{5831729D-C246-49FF-837F-8566DDB9CB9C}">
      <dgm:prSet/>
      <dgm:spPr/>
      <dgm:t>
        <a:bodyPr/>
        <a:lstStyle/>
        <a:p>
          <a:endParaRPr lang="en-US">
            <a:latin typeface="Calibri" panose="020F0502020204030204" pitchFamily="34" charset="0"/>
          </a:endParaRPr>
        </a:p>
      </dgm:t>
    </dgm:pt>
    <dgm:pt modelId="{D5C2534F-484E-4AE7-B1D3-751406983490}">
      <dgm:prSet custT="1"/>
      <dgm:spPr/>
      <dgm:t>
        <a:bodyPr/>
        <a:lstStyle/>
        <a:p>
          <a:pPr marL="171450" indent="0"/>
          <a:r>
            <a:rPr lang="en-US" sz="1600" dirty="0" smtClean="0">
              <a:latin typeface="+mn-lt"/>
            </a:rPr>
            <a:t>  Dose optimization</a:t>
          </a:r>
          <a:endParaRPr lang="en-US" sz="1600" dirty="0">
            <a:latin typeface="+mn-lt"/>
          </a:endParaRPr>
        </a:p>
      </dgm:t>
    </dgm:pt>
    <dgm:pt modelId="{CF3BB020-6F23-4CC6-92F5-6D8866EFBE96}" type="parTrans" cxnId="{F9DA07B0-7BFE-4A2D-844F-70BAE9888F14}">
      <dgm:prSet/>
      <dgm:spPr/>
      <dgm:t>
        <a:bodyPr/>
        <a:lstStyle/>
        <a:p>
          <a:endParaRPr lang="en-US">
            <a:latin typeface="Calibri" panose="020F0502020204030204" pitchFamily="34" charset="0"/>
          </a:endParaRPr>
        </a:p>
      </dgm:t>
    </dgm:pt>
    <dgm:pt modelId="{CEC94C22-889E-4A24-808A-BF2302CE494D}" type="sibTrans" cxnId="{F9DA07B0-7BFE-4A2D-844F-70BAE9888F14}">
      <dgm:prSet/>
      <dgm:spPr/>
      <dgm:t>
        <a:bodyPr/>
        <a:lstStyle/>
        <a:p>
          <a:endParaRPr lang="en-US">
            <a:latin typeface="Calibri" panose="020F0502020204030204" pitchFamily="34" charset="0"/>
          </a:endParaRPr>
        </a:p>
      </dgm:t>
    </dgm:pt>
    <dgm:pt modelId="{D5FEF36C-20E3-4EDE-B23C-31C62C44606D}">
      <dgm:prSet custT="1"/>
      <dgm:spPr/>
      <dgm:t>
        <a:bodyPr/>
        <a:lstStyle/>
        <a:p>
          <a:pPr marL="171450" indent="0"/>
          <a:r>
            <a:rPr lang="en-US" sz="1600" dirty="0" smtClean="0">
              <a:latin typeface="+mn-lt"/>
            </a:rPr>
            <a:t>  Adherence to hospital specific guidelines</a:t>
          </a:r>
          <a:endParaRPr lang="en-US" sz="1600" dirty="0">
            <a:latin typeface="+mn-lt"/>
          </a:endParaRPr>
        </a:p>
      </dgm:t>
    </dgm:pt>
    <dgm:pt modelId="{47724BAC-01C1-43EB-9062-BE44B8365123}" type="parTrans" cxnId="{A2ECACA8-8131-4BEA-BE4D-2B591D101706}">
      <dgm:prSet/>
      <dgm:spPr/>
      <dgm:t>
        <a:bodyPr/>
        <a:lstStyle/>
        <a:p>
          <a:endParaRPr lang="en-US">
            <a:latin typeface="Calibri" panose="020F0502020204030204" pitchFamily="34" charset="0"/>
          </a:endParaRPr>
        </a:p>
      </dgm:t>
    </dgm:pt>
    <dgm:pt modelId="{7A74164D-1C22-4DDC-91A2-1064A7729AF7}" type="sibTrans" cxnId="{A2ECACA8-8131-4BEA-BE4D-2B591D101706}">
      <dgm:prSet/>
      <dgm:spPr/>
      <dgm:t>
        <a:bodyPr/>
        <a:lstStyle/>
        <a:p>
          <a:endParaRPr lang="en-US">
            <a:latin typeface="Calibri" panose="020F0502020204030204" pitchFamily="34" charset="0"/>
          </a:endParaRPr>
        </a:p>
      </dgm:t>
    </dgm:pt>
    <dgm:pt modelId="{281E63D7-BCC1-4F0F-BE27-D675464A73BA}">
      <dgm:prSet custT="1"/>
      <dgm:spPr/>
      <dgm:t>
        <a:bodyPr/>
        <a:lstStyle/>
        <a:p>
          <a:pPr marL="171450" indent="0"/>
          <a:r>
            <a:rPr lang="en-US" sz="1600" dirty="0" smtClean="0">
              <a:latin typeface="+mn-lt"/>
            </a:rPr>
            <a:t>  Appropriate de-escalation/streamlining</a:t>
          </a:r>
          <a:endParaRPr lang="en-US" sz="1600" dirty="0">
            <a:latin typeface="+mn-lt"/>
          </a:endParaRPr>
        </a:p>
      </dgm:t>
    </dgm:pt>
    <dgm:pt modelId="{16055B1E-51D7-40D6-BA4C-ADC4B2077713}" type="parTrans" cxnId="{78464317-C3BD-4223-A399-F6EEA4305BF9}">
      <dgm:prSet/>
      <dgm:spPr/>
      <dgm:t>
        <a:bodyPr/>
        <a:lstStyle/>
        <a:p>
          <a:endParaRPr lang="en-US">
            <a:latin typeface="Calibri" panose="020F0502020204030204" pitchFamily="34" charset="0"/>
          </a:endParaRPr>
        </a:p>
      </dgm:t>
    </dgm:pt>
    <dgm:pt modelId="{0B33E129-41CD-420B-A14C-A16D7C5D59D9}" type="sibTrans" cxnId="{78464317-C3BD-4223-A399-F6EEA4305BF9}">
      <dgm:prSet/>
      <dgm:spPr/>
      <dgm:t>
        <a:bodyPr/>
        <a:lstStyle/>
        <a:p>
          <a:endParaRPr lang="en-US">
            <a:latin typeface="Calibri" panose="020F0502020204030204" pitchFamily="34" charset="0"/>
          </a:endParaRPr>
        </a:p>
      </dgm:t>
    </dgm:pt>
    <dgm:pt modelId="{2507BADF-D9C7-44AE-BC04-413285C2D7FE}">
      <dgm:prSet custT="1"/>
      <dgm:spPr/>
      <dgm:t>
        <a:bodyPr/>
        <a:lstStyle/>
        <a:p>
          <a:pPr marL="171450" indent="0"/>
          <a:r>
            <a:rPr lang="en-US" sz="1600" dirty="0" smtClean="0">
              <a:latin typeface="+mn-lt"/>
            </a:rPr>
            <a:t>  Appropriateness of therapy</a:t>
          </a:r>
          <a:endParaRPr lang="en-US" sz="1600" dirty="0">
            <a:latin typeface="+mn-lt"/>
          </a:endParaRPr>
        </a:p>
      </dgm:t>
    </dgm:pt>
    <dgm:pt modelId="{B0EE9209-0DCC-4541-A5DB-9B98B18AB480}" type="parTrans" cxnId="{9D64F84A-EBCF-404C-B9F1-0A2C7E8BA456}">
      <dgm:prSet/>
      <dgm:spPr/>
      <dgm:t>
        <a:bodyPr/>
        <a:lstStyle/>
        <a:p>
          <a:endParaRPr lang="en-US">
            <a:latin typeface="Calibri" panose="020F0502020204030204" pitchFamily="34" charset="0"/>
          </a:endParaRPr>
        </a:p>
      </dgm:t>
    </dgm:pt>
    <dgm:pt modelId="{CDC4D8A5-2BA4-474C-9104-60B78F4FB3FE}" type="sibTrans" cxnId="{9D64F84A-EBCF-404C-B9F1-0A2C7E8BA456}">
      <dgm:prSet/>
      <dgm:spPr/>
      <dgm:t>
        <a:bodyPr/>
        <a:lstStyle/>
        <a:p>
          <a:endParaRPr lang="en-US">
            <a:latin typeface="Calibri" panose="020F0502020204030204" pitchFamily="34" charset="0"/>
          </a:endParaRPr>
        </a:p>
      </dgm:t>
    </dgm:pt>
    <dgm:pt modelId="{5543ABF3-4222-490B-884F-736EF9B04DBD}">
      <dgm:prSet custT="1"/>
      <dgm:spPr/>
      <dgm:t>
        <a:bodyPr/>
        <a:lstStyle/>
        <a:p>
          <a:r>
            <a:rPr lang="en-US" sz="1400" dirty="0" smtClean="0">
              <a:latin typeface="+mn-lt"/>
            </a:rPr>
            <a:t> Adverse drug events avoided</a:t>
          </a:r>
          <a:endParaRPr lang="en-US" sz="1400" dirty="0">
            <a:latin typeface="+mn-lt"/>
          </a:endParaRPr>
        </a:p>
      </dgm:t>
    </dgm:pt>
    <dgm:pt modelId="{41D740E9-1538-43E0-AB0D-EC80CF1DBDAD}" type="parTrans" cxnId="{BFEFD543-D057-4C07-B0DF-87BC3BFE0C88}">
      <dgm:prSet/>
      <dgm:spPr/>
      <dgm:t>
        <a:bodyPr/>
        <a:lstStyle/>
        <a:p>
          <a:endParaRPr lang="en-US">
            <a:latin typeface="Calibri" panose="020F0502020204030204" pitchFamily="34" charset="0"/>
          </a:endParaRPr>
        </a:p>
      </dgm:t>
    </dgm:pt>
    <dgm:pt modelId="{DCECAA63-3BA6-4A3E-8903-E6A441EC9EBF}" type="sibTrans" cxnId="{BFEFD543-D057-4C07-B0DF-87BC3BFE0C88}">
      <dgm:prSet/>
      <dgm:spPr/>
      <dgm:t>
        <a:bodyPr/>
        <a:lstStyle/>
        <a:p>
          <a:endParaRPr lang="en-US">
            <a:latin typeface="Calibri" panose="020F0502020204030204" pitchFamily="34" charset="0"/>
          </a:endParaRPr>
        </a:p>
      </dgm:t>
    </dgm:pt>
    <dgm:pt modelId="{1BF927B3-CBDD-49FD-9CF0-B4E95467D0B4}">
      <dgm:prSet custT="1"/>
      <dgm:spPr/>
      <dgm:t>
        <a:bodyPr/>
        <a:lstStyle/>
        <a:p>
          <a:r>
            <a:rPr lang="en-US" sz="1400" dirty="0" smtClean="0">
              <a:latin typeface="+mn-lt"/>
            </a:rPr>
            <a:t> Time to receipt of appropriate antimicrobials</a:t>
          </a:r>
          <a:endParaRPr lang="en-US" sz="1400" dirty="0">
            <a:latin typeface="+mn-lt"/>
          </a:endParaRPr>
        </a:p>
      </dgm:t>
    </dgm:pt>
    <dgm:pt modelId="{1CBCB25A-7E88-4C28-9A59-797DE4298ECE}" type="parTrans" cxnId="{080473E0-51A3-4360-8964-12A661AB3A94}">
      <dgm:prSet/>
      <dgm:spPr/>
      <dgm:t>
        <a:bodyPr/>
        <a:lstStyle/>
        <a:p>
          <a:endParaRPr lang="en-US">
            <a:latin typeface="Calibri" panose="020F0502020204030204" pitchFamily="34" charset="0"/>
          </a:endParaRPr>
        </a:p>
      </dgm:t>
    </dgm:pt>
    <dgm:pt modelId="{5F1F55F0-72A8-465A-A088-126D9BF084B9}" type="sibTrans" cxnId="{080473E0-51A3-4360-8964-12A661AB3A94}">
      <dgm:prSet/>
      <dgm:spPr/>
      <dgm:t>
        <a:bodyPr/>
        <a:lstStyle/>
        <a:p>
          <a:endParaRPr lang="en-US">
            <a:latin typeface="Calibri" panose="020F0502020204030204" pitchFamily="34" charset="0"/>
          </a:endParaRPr>
        </a:p>
      </dgm:t>
    </dgm:pt>
    <dgm:pt modelId="{C8146351-811A-4983-99A1-C4D5A9B0DB8B}">
      <dgm:prSet custT="1"/>
      <dgm:spPr/>
      <dgm:t>
        <a:bodyPr/>
        <a:lstStyle/>
        <a:p>
          <a:r>
            <a:rPr lang="en-US" sz="1400" dirty="0" smtClean="0">
              <a:latin typeface="+mn-lt"/>
            </a:rPr>
            <a:t> IV/PO conversion rates</a:t>
          </a:r>
          <a:endParaRPr lang="en-US" sz="1400" dirty="0">
            <a:latin typeface="+mn-lt"/>
          </a:endParaRPr>
        </a:p>
      </dgm:t>
    </dgm:pt>
    <dgm:pt modelId="{75B98C3A-294D-4C8C-84B4-70D45664A8C5}" type="parTrans" cxnId="{CEAE9865-380B-4D36-8940-BA0C2E6DA8FA}">
      <dgm:prSet/>
      <dgm:spPr/>
      <dgm:t>
        <a:bodyPr/>
        <a:lstStyle/>
        <a:p>
          <a:endParaRPr lang="en-US">
            <a:latin typeface="Calibri" panose="020F0502020204030204" pitchFamily="34" charset="0"/>
          </a:endParaRPr>
        </a:p>
      </dgm:t>
    </dgm:pt>
    <dgm:pt modelId="{0DB54823-BA23-46CC-8CF6-11393AA6054E}" type="sibTrans" cxnId="{CEAE9865-380B-4D36-8940-BA0C2E6DA8FA}">
      <dgm:prSet/>
      <dgm:spPr/>
      <dgm:t>
        <a:bodyPr/>
        <a:lstStyle/>
        <a:p>
          <a:endParaRPr lang="en-US">
            <a:latin typeface="Calibri" panose="020F0502020204030204" pitchFamily="34" charset="0"/>
          </a:endParaRPr>
        </a:p>
      </dgm:t>
    </dgm:pt>
    <dgm:pt modelId="{85FF4491-B94E-490F-A8CD-A8B082474927}">
      <dgm:prSet custT="1"/>
      <dgm:spPr/>
      <dgm:t>
        <a:bodyPr/>
        <a:lstStyle/>
        <a:p>
          <a:r>
            <a:rPr lang="en-US" sz="1400" dirty="0" smtClean="0">
              <a:latin typeface="+mn-lt"/>
            </a:rPr>
            <a:t> Outpatient intravenous therapy rates</a:t>
          </a:r>
          <a:endParaRPr lang="en-US" sz="1400" dirty="0">
            <a:latin typeface="+mn-lt"/>
          </a:endParaRPr>
        </a:p>
      </dgm:t>
    </dgm:pt>
    <dgm:pt modelId="{67E6EC0C-327F-49C6-8D7D-75262A825FA7}" type="parTrans" cxnId="{5EFB6660-C738-4045-9779-D052CC762ACB}">
      <dgm:prSet/>
      <dgm:spPr/>
      <dgm:t>
        <a:bodyPr/>
        <a:lstStyle/>
        <a:p>
          <a:endParaRPr lang="en-US">
            <a:latin typeface="Calibri" panose="020F0502020204030204" pitchFamily="34" charset="0"/>
          </a:endParaRPr>
        </a:p>
      </dgm:t>
    </dgm:pt>
    <dgm:pt modelId="{A623044C-6D58-4E45-A854-942F6DE571A7}" type="sibTrans" cxnId="{5EFB6660-C738-4045-9779-D052CC762ACB}">
      <dgm:prSet/>
      <dgm:spPr/>
      <dgm:t>
        <a:bodyPr/>
        <a:lstStyle/>
        <a:p>
          <a:endParaRPr lang="en-US">
            <a:latin typeface="Calibri" panose="020F0502020204030204" pitchFamily="34" charset="0"/>
          </a:endParaRPr>
        </a:p>
      </dgm:t>
    </dgm:pt>
    <dgm:pt modelId="{05CE699E-12A1-41B4-B800-ECBDF6FE6D35}">
      <dgm:prSet custT="1"/>
      <dgm:spPr/>
      <dgm:t>
        <a:bodyPr/>
        <a:lstStyle/>
        <a:p>
          <a:r>
            <a:rPr lang="en-US" sz="1400" dirty="0" smtClean="0">
              <a:latin typeface="+mn-lt"/>
            </a:rPr>
            <a:t>Antimicrobial utilization (DDD or DOT)</a:t>
          </a:r>
          <a:endParaRPr lang="en-US" sz="1400" dirty="0">
            <a:latin typeface="+mn-lt"/>
          </a:endParaRPr>
        </a:p>
      </dgm:t>
    </dgm:pt>
    <dgm:pt modelId="{6ADF7BB6-874C-4610-BD6F-307B62D07118}" type="parTrans" cxnId="{B4594BEC-BF25-41BB-A773-5314310380BE}">
      <dgm:prSet/>
      <dgm:spPr/>
      <dgm:t>
        <a:bodyPr/>
        <a:lstStyle/>
        <a:p>
          <a:endParaRPr lang="en-US">
            <a:latin typeface="Calibri" panose="020F0502020204030204" pitchFamily="34" charset="0"/>
          </a:endParaRPr>
        </a:p>
      </dgm:t>
    </dgm:pt>
    <dgm:pt modelId="{0F96BC47-4073-44E2-8B93-E4BB7B42097B}" type="sibTrans" cxnId="{B4594BEC-BF25-41BB-A773-5314310380BE}">
      <dgm:prSet/>
      <dgm:spPr/>
      <dgm:t>
        <a:bodyPr/>
        <a:lstStyle/>
        <a:p>
          <a:endParaRPr lang="en-US">
            <a:latin typeface="Calibri" panose="020F0502020204030204" pitchFamily="34" charset="0"/>
          </a:endParaRPr>
        </a:p>
      </dgm:t>
    </dgm:pt>
    <dgm:pt modelId="{99AB07C8-F673-4EAA-A06A-35E7EC441A2D}">
      <dgm:prSet custT="1"/>
      <dgm:spPr/>
      <dgm:t>
        <a:bodyPr/>
        <a:lstStyle/>
        <a:p>
          <a:r>
            <a:rPr lang="en-US" sz="1400" dirty="0" smtClean="0">
              <a:latin typeface="+mn-lt"/>
            </a:rPr>
            <a:t>Hospital wide antimicrobial expenditures</a:t>
          </a:r>
          <a:endParaRPr lang="en-US" sz="1400" dirty="0">
            <a:latin typeface="+mn-lt"/>
          </a:endParaRPr>
        </a:p>
      </dgm:t>
    </dgm:pt>
    <dgm:pt modelId="{62C85214-E409-4540-8E11-402CD0390CC9}" type="parTrans" cxnId="{DEA9CE2D-AC03-40C1-AE7A-7AB3773946AC}">
      <dgm:prSet/>
      <dgm:spPr/>
      <dgm:t>
        <a:bodyPr/>
        <a:lstStyle/>
        <a:p>
          <a:endParaRPr lang="en-US">
            <a:latin typeface="Calibri" panose="020F0502020204030204" pitchFamily="34" charset="0"/>
          </a:endParaRPr>
        </a:p>
      </dgm:t>
    </dgm:pt>
    <dgm:pt modelId="{3AB00D60-982E-4C50-B064-FAAF1AAB9B0B}" type="sibTrans" cxnId="{DEA9CE2D-AC03-40C1-AE7A-7AB3773946AC}">
      <dgm:prSet/>
      <dgm:spPr/>
      <dgm:t>
        <a:bodyPr/>
        <a:lstStyle/>
        <a:p>
          <a:endParaRPr lang="en-US">
            <a:latin typeface="Calibri" panose="020F0502020204030204" pitchFamily="34" charset="0"/>
          </a:endParaRPr>
        </a:p>
      </dgm:t>
    </dgm:pt>
    <dgm:pt modelId="{17491A2E-4545-4B71-A98B-BB1E9225C293}">
      <dgm:prSet custT="1"/>
      <dgm:spPr/>
      <dgm:t>
        <a:bodyPr/>
        <a:lstStyle/>
        <a:p>
          <a:r>
            <a:rPr lang="en-US" sz="1400" dirty="0" smtClean="0">
              <a:latin typeface="+mn-lt"/>
            </a:rPr>
            <a:t>Relative consumption </a:t>
          </a:r>
          <a:endParaRPr lang="en-US" sz="1400" dirty="0">
            <a:latin typeface="+mn-lt"/>
          </a:endParaRPr>
        </a:p>
      </dgm:t>
    </dgm:pt>
    <dgm:pt modelId="{DC1F8343-5E99-480E-979B-33E9494B1F8E}" type="parTrans" cxnId="{4A9CA713-B8ED-49C4-BC3E-B17AD58E2D72}">
      <dgm:prSet/>
      <dgm:spPr/>
      <dgm:t>
        <a:bodyPr/>
        <a:lstStyle/>
        <a:p>
          <a:endParaRPr lang="en-US">
            <a:latin typeface="Calibri" panose="020F0502020204030204" pitchFamily="34" charset="0"/>
          </a:endParaRPr>
        </a:p>
      </dgm:t>
    </dgm:pt>
    <dgm:pt modelId="{BD4A894F-F788-4D66-AA3C-4D53DC0AF565}" type="sibTrans" cxnId="{4A9CA713-B8ED-49C4-BC3E-B17AD58E2D72}">
      <dgm:prSet/>
      <dgm:spPr/>
      <dgm:t>
        <a:bodyPr/>
        <a:lstStyle/>
        <a:p>
          <a:endParaRPr lang="en-US">
            <a:latin typeface="Calibri" panose="020F0502020204030204" pitchFamily="34" charset="0"/>
          </a:endParaRPr>
        </a:p>
      </dgm:t>
    </dgm:pt>
    <dgm:pt modelId="{235327C4-42D2-4E8A-8DB7-1E4D0A69A73D}">
      <dgm:prSet custT="1"/>
      <dgm:spPr/>
      <dgm:t>
        <a:bodyPr/>
        <a:lstStyle/>
        <a:p>
          <a:r>
            <a:rPr lang="en-US" sz="1400" dirty="0" smtClean="0">
              <a:latin typeface="+mn-lt"/>
            </a:rPr>
            <a:t>Rate of intravenous antimicrobial use</a:t>
          </a:r>
          <a:endParaRPr lang="en-US" sz="1400" dirty="0">
            <a:latin typeface="+mn-lt"/>
          </a:endParaRPr>
        </a:p>
      </dgm:t>
    </dgm:pt>
    <dgm:pt modelId="{2B348276-ADEF-4791-BC97-EFE1DC53D998}" type="parTrans" cxnId="{BDFAABD5-8459-4A61-9863-BE6314CA2ED8}">
      <dgm:prSet/>
      <dgm:spPr/>
      <dgm:t>
        <a:bodyPr/>
        <a:lstStyle/>
        <a:p>
          <a:endParaRPr lang="en-US">
            <a:latin typeface="Calibri" panose="020F0502020204030204" pitchFamily="34" charset="0"/>
          </a:endParaRPr>
        </a:p>
      </dgm:t>
    </dgm:pt>
    <dgm:pt modelId="{FE6408CD-C9CA-4E08-A067-DA0C311464F2}" type="sibTrans" cxnId="{BDFAABD5-8459-4A61-9863-BE6314CA2ED8}">
      <dgm:prSet/>
      <dgm:spPr/>
      <dgm:t>
        <a:bodyPr/>
        <a:lstStyle/>
        <a:p>
          <a:endParaRPr lang="en-US">
            <a:latin typeface="Calibri" panose="020F0502020204030204" pitchFamily="34" charset="0"/>
          </a:endParaRPr>
        </a:p>
      </dgm:t>
    </dgm:pt>
    <dgm:pt modelId="{62FEF0A7-99DD-4BCD-9697-FFED62CDC8FE}">
      <dgm:prSet custT="1"/>
      <dgm:spPr/>
      <dgm:t>
        <a:bodyPr/>
        <a:lstStyle/>
        <a:p>
          <a:r>
            <a:rPr lang="en-US" sz="1400" dirty="0" smtClean="0">
              <a:latin typeface="+mn-lt"/>
            </a:rPr>
            <a:t>Nonformulary agents avoided</a:t>
          </a:r>
          <a:endParaRPr lang="en-US" sz="1400" dirty="0">
            <a:latin typeface="+mn-lt"/>
          </a:endParaRPr>
        </a:p>
      </dgm:t>
    </dgm:pt>
    <dgm:pt modelId="{4CEB192E-D7C4-4371-A1CC-65653A31EEBD}" type="parTrans" cxnId="{52DAF85D-3CCD-4274-8859-FC8531780AB9}">
      <dgm:prSet/>
      <dgm:spPr/>
      <dgm:t>
        <a:bodyPr/>
        <a:lstStyle/>
        <a:p>
          <a:endParaRPr lang="en-US">
            <a:latin typeface="Calibri" panose="020F0502020204030204" pitchFamily="34" charset="0"/>
          </a:endParaRPr>
        </a:p>
      </dgm:t>
    </dgm:pt>
    <dgm:pt modelId="{A2A9B3E5-5E03-4CC7-96DC-DB101F753705}" type="sibTrans" cxnId="{52DAF85D-3CCD-4274-8859-FC8531780AB9}">
      <dgm:prSet/>
      <dgm:spPr/>
      <dgm:t>
        <a:bodyPr/>
        <a:lstStyle/>
        <a:p>
          <a:endParaRPr lang="en-US">
            <a:latin typeface="Calibri" panose="020F0502020204030204" pitchFamily="34" charset="0"/>
          </a:endParaRPr>
        </a:p>
      </dgm:t>
    </dgm:pt>
    <dgm:pt modelId="{2E37CE41-A8C1-46E0-85A0-D5A364DCC033}">
      <dgm:prSet custT="1"/>
      <dgm:spPr/>
      <dgm:t>
        <a:bodyPr/>
        <a:lstStyle/>
        <a:p>
          <a:r>
            <a:rPr lang="en-US" sz="1400" dirty="0" smtClean="0">
              <a:latin typeface="+mn-lt"/>
            </a:rPr>
            <a:t> Duration of antimicrobial therapy</a:t>
          </a:r>
          <a:endParaRPr lang="en-US" sz="1400" dirty="0">
            <a:latin typeface="+mn-lt"/>
          </a:endParaRPr>
        </a:p>
      </dgm:t>
    </dgm:pt>
    <dgm:pt modelId="{8A9E82C8-646D-41E7-8D25-175DF39D08E8}" type="sibTrans" cxnId="{A325519F-0872-4711-B657-82DF8D76F193}">
      <dgm:prSet/>
      <dgm:spPr/>
      <dgm:t>
        <a:bodyPr/>
        <a:lstStyle/>
        <a:p>
          <a:endParaRPr lang="en-US">
            <a:latin typeface="Calibri" panose="020F0502020204030204" pitchFamily="34" charset="0"/>
          </a:endParaRPr>
        </a:p>
      </dgm:t>
    </dgm:pt>
    <dgm:pt modelId="{5DFC73D4-A915-499F-A273-617A348AF01F}" type="parTrans" cxnId="{A325519F-0872-4711-B657-82DF8D76F193}">
      <dgm:prSet/>
      <dgm:spPr/>
      <dgm:t>
        <a:bodyPr/>
        <a:lstStyle/>
        <a:p>
          <a:endParaRPr lang="en-US">
            <a:latin typeface="Calibri" panose="020F0502020204030204" pitchFamily="34" charset="0"/>
          </a:endParaRPr>
        </a:p>
      </dgm:t>
    </dgm:pt>
    <dgm:pt modelId="{992A63F8-E498-4803-8579-C9BB7F0506DD}">
      <dgm:prSet custT="1"/>
      <dgm:spPr/>
      <dgm:t>
        <a:bodyPr/>
        <a:lstStyle/>
        <a:p>
          <a:r>
            <a:rPr lang="en-US" sz="1600" i="1" dirty="0" smtClean="0">
              <a:latin typeface="+mn-lt"/>
            </a:rPr>
            <a:t>C. Difficile </a:t>
          </a:r>
          <a:r>
            <a:rPr lang="en-US" sz="1600" dirty="0" smtClean="0">
              <a:latin typeface="+mn-lt"/>
            </a:rPr>
            <a:t>infections</a:t>
          </a:r>
          <a:endParaRPr lang="en-US" sz="1600" dirty="0">
            <a:latin typeface="+mn-lt"/>
          </a:endParaRPr>
        </a:p>
      </dgm:t>
    </dgm:pt>
    <dgm:pt modelId="{663551C2-4657-4CD1-9353-979F13980530}" type="parTrans" cxnId="{81D36DC7-060D-42FC-906B-A055067B2DD4}">
      <dgm:prSet/>
      <dgm:spPr/>
      <dgm:t>
        <a:bodyPr/>
        <a:lstStyle/>
        <a:p>
          <a:endParaRPr lang="en-US"/>
        </a:p>
      </dgm:t>
    </dgm:pt>
    <dgm:pt modelId="{919287DF-0052-4EFE-9D30-BEC04D72B10E}" type="sibTrans" cxnId="{81D36DC7-060D-42FC-906B-A055067B2DD4}">
      <dgm:prSet/>
      <dgm:spPr/>
      <dgm:t>
        <a:bodyPr/>
        <a:lstStyle/>
        <a:p>
          <a:endParaRPr lang="en-US"/>
        </a:p>
      </dgm:t>
    </dgm:pt>
    <dgm:pt modelId="{03C8D3F8-3703-490F-8DC5-CB0AD33488F6}">
      <dgm:prSet custT="1"/>
      <dgm:spPr/>
      <dgm:t>
        <a:bodyPr/>
        <a:lstStyle/>
        <a:p>
          <a:pPr marL="171450" indent="0"/>
          <a:r>
            <a:rPr lang="en-US" sz="1600" dirty="0" smtClean="0">
              <a:latin typeface="+mn-lt"/>
            </a:rPr>
            <a:t>  Cultures before antibiotics</a:t>
          </a:r>
          <a:endParaRPr lang="en-US" sz="1600" dirty="0">
            <a:latin typeface="+mn-lt"/>
          </a:endParaRPr>
        </a:p>
      </dgm:t>
    </dgm:pt>
    <dgm:pt modelId="{F6015A70-0480-49F8-A33C-C33E5AB7D11C}" type="parTrans" cxnId="{DD58722B-7D3F-44FC-9220-3B18F1579751}">
      <dgm:prSet/>
      <dgm:spPr/>
      <dgm:t>
        <a:bodyPr/>
        <a:lstStyle/>
        <a:p>
          <a:endParaRPr lang="en-US"/>
        </a:p>
      </dgm:t>
    </dgm:pt>
    <dgm:pt modelId="{3047555A-EDC8-4F66-8E47-95F701FFBD9F}" type="sibTrans" cxnId="{DD58722B-7D3F-44FC-9220-3B18F1579751}">
      <dgm:prSet/>
      <dgm:spPr/>
      <dgm:t>
        <a:bodyPr/>
        <a:lstStyle/>
        <a:p>
          <a:endParaRPr lang="en-US"/>
        </a:p>
      </dgm:t>
    </dgm:pt>
    <dgm:pt modelId="{C666D14C-65C9-49CF-B9AF-CAECB799C7B4}" type="pres">
      <dgm:prSet presAssocID="{8D396BD8-B2F5-45D8-A94A-B627FFDA018A}" presName="diagram" presStyleCnt="0">
        <dgm:presLayoutVars>
          <dgm:chMax val="1"/>
          <dgm:dir/>
          <dgm:animLvl val="ctr"/>
          <dgm:resizeHandles val="exact"/>
        </dgm:presLayoutVars>
      </dgm:prSet>
      <dgm:spPr/>
      <dgm:t>
        <a:bodyPr/>
        <a:lstStyle/>
        <a:p>
          <a:endParaRPr lang="en-US"/>
        </a:p>
      </dgm:t>
    </dgm:pt>
    <dgm:pt modelId="{595C1FDE-C003-4D1C-8032-83BB2EF24BCA}" type="pres">
      <dgm:prSet presAssocID="{8D396BD8-B2F5-45D8-A94A-B627FFDA018A}" presName="matrix" presStyleCnt="0"/>
      <dgm:spPr/>
      <dgm:t>
        <a:bodyPr/>
        <a:lstStyle/>
        <a:p>
          <a:endParaRPr lang="en-US"/>
        </a:p>
      </dgm:t>
    </dgm:pt>
    <dgm:pt modelId="{126F150F-75C8-4C48-9B8C-6437DEAC1B4A}" type="pres">
      <dgm:prSet presAssocID="{8D396BD8-B2F5-45D8-A94A-B627FFDA018A}" presName="tile1" presStyleLbl="node1" presStyleIdx="0" presStyleCnt="4" custLinFactNeighborY="-3846"/>
      <dgm:spPr/>
      <dgm:t>
        <a:bodyPr/>
        <a:lstStyle/>
        <a:p>
          <a:endParaRPr lang="en-US"/>
        </a:p>
      </dgm:t>
    </dgm:pt>
    <dgm:pt modelId="{4A4EFB6B-7BDD-466E-89F7-1F8CB09BE50C}" type="pres">
      <dgm:prSet presAssocID="{8D396BD8-B2F5-45D8-A94A-B627FFDA018A}" presName="tile1text" presStyleLbl="node1" presStyleIdx="0" presStyleCnt="4">
        <dgm:presLayoutVars>
          <dgm:chMax val="0"/>
          <dgm:chPref val="0"/>
          <dgm:bulletEnabled val="1"/>
        </dgm:presLayoutVars>
      </dgm:prSet>
      <dgm:spPr/>
      <dgm:t>
        <a:bodyPr/>
        <a:lstStyle/>
        <a:p>
          <a:endParaRPr lang="en-US"/>
        </a:p>
      </dgm:t>
    </dgm:pt>
    <dgm:pt modelId="{DC93D17B-7088-431B-94D8-8BA44B31BFD5}" type="pres">
      <dgm:prSet presAssocID="{8D396BD8-B2F5-45D8-A94A-B627FFDA018A}" presName="tile2" presStyleLbl="node1" presStyleIdx="1" presStyleCnt="4" custLinFactNeighborX="0" custLinFactNeighborY="-1360"/>
      <dgm:spPr/>
      <dgm:t>
        <a:bodyPr/>
        <a:lstStyle/>
        <a:p>
          <a:endParaRPr lang="en-US"/>
        </a:p>
      </dgm:t>
    </dgm:pt>
    <dgm:pt modelId="{3BD40D47-7633-4673-885B-966CCBA8CB82}" type="pres">
      <dgm:prSet presAssocID="{8D396BD8-B2F5-45D8-A94A-B627FFDA018A}" presName="tile2text" presStyleLbl="node1" presStyleIdx="1" presStyleCnt="4">
        <dgm:presLayoutVars>
          <dgm:chMax val="0"/>
          <dgm:chPref val="0"/>
          <dgm:bulletEnabled val="1"/>
        </dgm:presLayoutVars>
      </dgm:prSet>
      <dgm:spPr/>
      <dgm:t>
        <a:bodyPr/>
        <a:lstStyle/>
        <a:p>
          <a:endParaRPr lang="en-US"/>
        </a:p>
      </dgm:t>
    </dgm:pt>
    <dgm:pt modelId="{A81948AF-E16C-4415-B1B9-0AD87FD4796A}" type="pres">
      <dgm:prSet presAssocID="{8D396BD8-B2F5-45D8-A94A-B627FFDA018A}" presName="tile3" presStyleLbl="node1" presStyleIdx="2" presStyleCnt="4"/>
      <dgm:spPr/>
      <dgm:t>
        <a:bodyPr/>
        <a:lstStyle/>
        <a:p>
          <a:endParaRPr lang="en-US"/>
        </a:p>
      </dgm:t>
    </dgm:pt>
    <dgm:pt modelId="{6BC10B21-1ED6-40B5-9A47-A039AF07CF74}" type="pres">
      <dgm:prSet presAssocID="{8D396BD8-B2F5-45D8-A94A-B627FFDA018A}" presName="tile3text" presStyleLbl="node1" presStyleIdx="2" presStyleCnt="4">
        <dgm:presLayoutVars>
          <dgm:chMax val="0"/>
          <dgm:chPref val="0"/>
          <dgm:bulletEnabled val="1"/>
        </dgm:presLayoutVars>
      </dgm:prSet>
      <dgm:spPr/>
      <dgm:t>
        <a:bodyPr/>
        <a:lstStyle/>
        <a:p>
          <a:endParaRPr lang="en-US"/>
        </a:p>
      </dgm:t>
    </dgm:pt>
    <dgm:pt modelId="{ABD3C53C-B3CE-4895-88DF-51B202A2E754}" type="pres">
      <dgm:prSet presAssocID="{8D396BD8-B2F5-45D8-A94A-B627FFDA018A}" presName="tile4" presStyleLbl="node1" presStyleIdx="3" presStyleCnt="4"/>
      <dgm:spPr/>
      <dgm:t>
        <a:bodyPr/>
        <a:lstStyle/>
        <a:p>
          <a:endParaRPr lang="en-US"/>
        </a:p>
      </dgm:t>
    </dgm:pt>
    <dgm:pt modelId="{B6F302B9-1E25-48C2-B959-4C777374167A}" type="pres">
      <dgm:prSet presAssocID="{8D396BD8-B2F5-45D8-A94A-B627FFDA018A}" presName="tile4text" presStyleLbl="node1" presStyleIdx="3" presStyleCnt="4">
        <dgm:presLayoutVars>
          <dgm:chMax val="0"/>
          <dgm:chPref val="0"/>
          <dgm:bulletEnabled val="1"/>
        </dgm:presLayoutVars>
      </dgm:prSet>
      <dgm:spPr/>
      <dgm:t>
        <a:bodyPr/>
        <a:lstStyle/>
        <a:p>
          <a:endParaRPr lang="en-US"/>
        </a:p>
      </dgm:t>
    </dgm:pt>
    <dgm:pt modelId="{2150C759-8E7D-4DC2-9FBA-6F55BCE22744}" type="pres">
      <dgm:prSet presAssocID="{8D396BD8-B2F5-45D8-A94A-B627FFDA018A}" presName="centerTile" presStyleLbl="fgShp" presStyleIdx="0" presStyleCnt="1" custScaleX="94374" custScaleY="90976" custLinFactNeighborX="-7997" custLinFactNeighborY="-1723">
        <dgm:presLayoutVars>
          <dgm:chMax val="0"/>
          <dgm:chPref val="0"/>
        </dgm:presLayoutVars>
      </dgm:prSet>
      <dgm:spPr/>
      <dgm:t>
        <a:bodyPr/>
        <a:lstStyle/>
        <a:p>
          <a:endParaRPr lang="en-US"/>
        </a:p>
      </dgm:t>
    </dgm:pt>
  </dgm:ptLst>
  <dgm:cxnLst>
    <dgm:cxn modelId="{F52308E1-5344-47D7-B397-927F11327AB2}" type="presOf" srcId="{F651CA95-0EB6-4A18-9CF0-F62511A19AC0}" destId="{4A4EFB6B-7BDD-466E-89F7-1F8CB09BE50C}" srcOrd="1" destOrd="4" presId="urn:microsoft.com/office/officeart/2005/8/layout/matrix1"/>
    <dgm:cxn modelId="{53E91DF4-DEDF-4F87-BF82-EB722BF6552A}" type="presOf" srcId="{D5C2534F-484E-4AE7-B1D3-751406983490}" destId="{DC93D17B-7088-431B-94D8-8BA44B31BFD5}" srcOrd="0" destOrd="1" presId="urn:microsoft.com/office/officeart/2005/8/layout/matrix1"/>
    <dgm:cxn modelId="{ADA6A9CB-89FD-4059-9338-52577A8D481F}" type="presOf" srcId="{1BF927B3-CBDD-49FD-9CF0-B4E95467D0B4}" destId="{6BC10B21-1ED6-40B5-9A47-A039AF07CF74}" srcOrd="1" destOrd="2" presId="urn:microsoft.com/office/officeart/2005/8/layout/matrix1"/>
    <dgm:cxn modelId="{9FB41993-CE7F-4F4D-BB2C-D692CE7F83BE}" srcId="{119CAA02-E8B3-4481-B92A-D81CF2211AF8}" destId="{F2871848-A1CF-4BAE-86BF-B847CA251B1C}" srcOrd="4" destOrd="0" parTransId="{028A67F2-F18D-4C7D-A44C-D8D2F1ECC5B7}" sibTransId="{3F36FB10-A9E5-4A69-B734-E7B68574998A}"/>
    <dgm:cxn modelId="{148B75FE-C00C-43F6-89CD-CAFC639EDC73}" type="presOf" srcId="{378FA6B8-9B92-48B5-A101-E0AC14CAA550}" destId="{126F150F-75C8-4C48-9B8C-6437DEAC1B4A}" srcOrd="0" destOrd="3" presId="urn:microsoft.com/office/officeart/2005/8/layout/matrix1"/>
    <dgm:cxn modelId="{83B8719A-C8B5-455E-9F14-034BC7784DDC}" type="presOf" srcId="{FA75BCED-F4F1-40DC-B039-2EE104CC9CA4}" destId="{B6F302B9-1E25-48C2-B959-4C777374167A}" srcOrd="1" destOrd="0" presId="urn:microsoft.com/office/officeart/2005/8/layout/matrix1"/>
    <dgm:cxn modelId="{59D8E75A-A0D1-43ED-B65D-A6ACFFBC0690}" type="presOf" srcId="{62FEF0A7-99DD-4BCD-9697-FFED62CDC8FE}" destId="{B6F302B9-1E25-48C2-B959-4C777374167A}" srcOrd="1" destOrd="5" presId="urn:microsoft.com/office/officeart/2005/8/layout/matrix1"/>
    <dgm:cxn modelId="{2700B6AE-5F2F-4669-ADB6-8C97576D4D7C}" type="presOf" srcId="{386CCAC7-0637-497A-AFF2-E7FE76A9128D}" destId="{126F150F-75C8-4C48-9B8C-6437DEAC1B4A}" srcOrd="0" destOrd="1" presId="urn:microsoft.com/office/officeart/2005/8/layout/matrix1"/>
    <dgm:cxn modelId="{48CF0136-A3EE-45BF-B694-0058A9788C1F}" type="presOf" srcId="{119CAA02-E8B3-4481-B92A-D81CF2211AF8}" destId="{4A4EFB6B-7BDD-466E-89F7-1F8CB09BE50C}" srcOrd="1" destOrd="0" presId="urn:microsoft.com/office/officeart/2005/8/layout/matrix1"/>
    <dgm:cxn modelId="{D0C39EC0-8C61-4156-A78F-9F5EBA67D52C}" srcId="{8D396BD8-B2F5-45D8-A94A-B627FFDA018A}" destId="{04B5134B-8138-4D0E-B473-F69EE7D7A21A}" srcOrd="0" destOrd="0" parTransId="{C5030EC8-3098-4AB4-8FA3-A1914C340D38}" sibTransId="{25D1CFFE-8162-4892-8BCE-6D2EE610E5CA}"/>
    <dgm:cxn modelId="{949C84AF-FC27-45E0-8691-165EE03C8C4F}" type="presOf" srcId="{281E63D7-BCC1-4F0F-BE27-D675464A73BA}" destId="{3BD40D47-7633-4673-885B-966CCBA8CB82}" srcOrd="1" destOrd="3" presId="urn:microsoft.com/office/officeart/2005/8/layout/matrix1"/>
    <dgm:cxn modelId="{19663099-0367-4F1D-83F3-51808F3FD577}" type="presOf" srcId="{85FF4491-B94E-490F-A8CD-A8B082474927}" destId="{A81948AF-E16C-4415-B1B9-0AD87FD4796A}" srcOrd="0" destOrd="5" presId="urn:microsoft.com/office/officeart/2005/8/layout/matrix1"/>
    <dgm:cxn modelId="{E1C28A13-07D1-4A01-B526-F271467B772B}" type="presOf" srcId="{05CE699E-12A1-41B4-B800-ECBDF6FE6D35}" destId="{B6F302B9-1E25-48C2-B959-4C777374167A}" srcOrd="1" destOrd="1" presId="urn:microsoft.com/office/officeart/2005/8/layout/matrix1"/>
    <dgm:cxn modelId="{4255733C-BD98-465F-991D-DDF2515EED23}" type="presOf" srcId="{99AB07C8-F673-4EAA-A06A-35E7EC441A2D}" destId="{ABD3C53C-B3CE-4895-88DF-51B202A2E754}" srcOrd="0" destOrd="2" presId="urn:microsoft.com/office/officeart/2005/8/layout/matrix1"/>
    <dgm:cxn modelId="{211D9859-9A60-4B18-9388-7250161C40F5}" type="presOf" srcId="{99AB07C8-F673-4EAA-A06A-35E7EC441A2D}" destId="{B6F302B9-1E25-48C2-B959-4C777374167A}" srcOrd="1" destOrd="2" presId="urn:microsoft.com/office/officeart/2005/8/layout/matrix1"/>
    <dgm:cxn modelId="{4AA23AF0-B8DC-4FAD-B305-976E49E73D74}" type="presOf" srcId="{2E37CE41-A8C1-46E0-85A0-D5A364DCC033}" destId="{6BC10B21-1ED6-40B5-9A47-A039AF07CF74}" srcOrd="1" destOrd="3" presId="urn:microsoft.com/office/officeart/2005/8/layout/matrix1"/>
    <dgm:cxn modelId="{9D64F84A-EBCF-404C-B9F1-0A2C7E8BA456}" srcId="{0E6DE89A-92B9-4B99-BCBC-DBEFDA0F7109}" destId="{2507BADF-D9C7-44AE-BC04-413285C2D7FE}" srcOrd="3" destOrd="0" parTransId="{B0EE9209-0DCC-4541-A5DB-9B98B18AB480}" sibTransId="{CDC4D8A5-2BA4-474C-9104-60B78F4FB3FE}"/>
    <dgm:cxn modelId="{46370DA9-E0A1-485B-822D-CD608A06A48D}" type="presOf" srcId="{F651CA95-0EB6-4A18-9CF0-F62511A19AC0}" destId="{126F150F-75C8-4C48-9B8C-6437DEAC1B4A}" srcOrd="0" destOrd="4" presId="urn:microsoft.com/office/officeart/2005/8/layout/matrix1"/>
    <dgm:cxn modelId="{5831729D-C246-49FF-837F-8566DDB9CB9C}" srcId="{119CAA02-E8B3-4481-B92A-D81CF2211AF8}" destId="{386CCAC7-0637-497A-AFF2-E7FE76A9128D}" srcOrd="0" destOrd="0" parTransId="{674D0D9A-FC22-42DD-A2B6-68C9B0DF16F1}" sibTransId="{8D152233-3E39-41B9-9559-F47E8FF4E9CE}"/>
    <dgm:cxn modelId="{43D3CCDB-C560-41AB-9F97-AE2E2C90788D}" type="presOf" srcId="{F2871848-A1CF-4BAE-86BF-B847CA251B1C}" destId="{126F150F-75C8-4C48-9B8C-6437DEAC1B4A}" srcOrd="0" destOrd="5" presId="urn:microsoft.com/office/officeart/2005/8/layout/matrix1"/>
    <dgm:cxn modelId="{6B85BD2C-22FA-4ADC-A7D8-C0C1CFBD62E7}" srcId="{119CAA02-E8B3-4481-B92A-D81CF2211AF8}" destId="{378FA6B8-9B92-48B5-A101-E0AC14CAA550}" srcOrd="2" destOrd="0" parTransId="{71DB0F39-D32B-4002-B248-ADEC94B68626}" sibTransId="{DDF5F5F7-9C97-475B-8FAC-58FA77C2DEAD}"/>
    <dgm:cxn modelId="{74895902-F829-40ED-9291-08350B54D206}" type="presOf" srcId="{03C8D3F8-3703-490F-8DC5-CB0AD33488F6}" destId="{DC93D17B-7088-431B-94D8-8BA44B31BFD5}" srcOrd="0" destOrd="5" presId="urn:microsoft.com/office/officeart/2005/8/layout/matrix1"/>
    <dgm:cxn modelId="{81D36DC7-060D-42FC-906B-A055067B2DD4}" srcId="{119CAA02-E8B3-4481-B92A-D81CF2211AF8}" destId="{992A63F8-E498-4803-8579-C9BB7F0506DD}" srcOrd="5" destOrd="0" parTransId="{663551C2-4657-4CD1-9353-979F13980530}" sibTransId="{919287DF-0052-4EFE-9D30-BEC04D72B10E}"/>
    <dgm:cxn modelId="{5767C720-9357-48FE-BB4E-BEE85CB4DF4E}" type="presOf" srcId="{04B5134B-8138-4D0E-B473-F69EE7D7A21A}" destId="{2150C759-8E7D-4DC2-9FBA-6F55BCE22744}" srcOrd="0" destOrd="0" presId="urn:microsoft.com/office/officeart/2005/8/layout/matrix1"/>
    <dgm:cxn modelId="{A325519F-0872-4711-B657-82DF8D76F193}" srcId="{125518B3-8653-49C4-A157-CED0E3586626}" destId="{2E37CE41-A8C1-46E0-85A0-D5A364DCC033}" srcOrd="2" destOrd="0" parTransId="{5DFC73D4-A915-499F-A273-617A348AF01F}" sibTransId="{8A9E82C8-646D-41E7-8D25-175DF39D08E8}"/>
    <dgm:cxn modelId="{B89A35D7-A462-4B11-A709-F052B0AD400E}" type="presOf" srcId="{125518B3-8653-49C4-A157-CED0E3586626}" destId="{A81948AF-E16C-4415-B1B9-0AD87FD4796A}" srcOrd="0" destOrd="0" presId="urn:microsoft.com/office/officeart/2005/8/layout/matrix1"/>
    <dgm:cxn modelId="{BDFAABD5-8459-4A61-9863-BE6314CA2ED8}" srcId="{FA75BCED-F4F1-40DC-B039-2EE104CC9CA4}" destId="{235327C4-42D2-4E8A-8DB7-1E4D0A69A73D}" srcOrd="3" destOrd="0" parTransId="{2B348276-ADEF-4791-BC97-EFE1DC53D998}" sibTransId="{FE6408CD-C9CA-4E08-A067-DA0C311464F2}"/>
    <dgm:cxn modelId="{FBC2070A-7F3E-48C1-8720-47E0AFED633A}" type="presOf" srcId="{1BF927B3-CBDD-49FD-9CF0-B4E95467D0B4}" destId="{A81948AF-E16C-4415-B1B9-0AD87FD4796A}" srcOrd="0" destOrd="2" presId="urn:microsoft.com/office/officeart/2005/8/layout/matrix1"/>
    <dgm:cxn modelId="{07673E73-D724-4C26-B704-3644A61E8E61}" type="presOf" srcId="{D5FEF36C-20E3-4EDE-B23C-31C62C44606D}" destId="{3BD40D47-7633-4673-885B-966CCBA8CB82}" srcOrd="1" destOrd="2" presId="urn:microsoft.com/office/officeart/2005/8/layout/matrix1"/>
    <dgm:cxn modelId="{5DB52255-6C13-4E1E-8B8D-047F3F9F4D97}" type="presOf" srcId="{0E6DE89A-92B9-4B99-BCBC-DBEFDA0F7109}" destId="{DC93D17B-7088-431B-94D8-8BA44B31BFD5}" srcOrd="0" destOrd="0" presId="urn:microsoft.com/office/officeart/2005/8/layout/matrix1"/>
    <dgm:cxn modelId="{37268004-85D3-4D93-940A-3B76BEE78AF7}" srcId="{04B5134B-8138-4D0E-B473-F69EE7D7A21A}" destId="{119CAA02-E8B3-4481-B92A-D81CF2211AF8}" srcOrd="0" destOrd="0" parTransId="{0192F12C-8C19-45CB-87FA-36A54F3D218D}" sibTransId="{6F6AB81E-35C1-4D2A-A90F-C335C248D0C9}"/>
    <dgm:cxn modelId="{0FF382DE-47ED-49F3-A3C6-8012D8EADEFA}" type="presOf" srcId="{03C8D3F8-3703-490F-8DC5-CB0AD33488F6}" destId="{3BD40D47-7633-4673-885B-966CCBA8CB82}" srcOrd="1" destOrd="5" presId="urn:microsoft.com/office/officeart/2005/8/layout/matrix1"/>
    <dgm:cxn modelId="{162F28BF-0462-447A-B16E-AB613F20722D}" type="presOf" srcId="{386CCAC7-0637-497A-AFF2-E7FE76A9128D}" destId="{4A4EFB6B-7BDD-466E-89F7-1F8CB09BE50C}" srcOrd="1" destOrd="1" presId="urn:microsoft.com/office/officeart/2005/8/layout/matrix1"/>
    <dgm:cxn modelId="{A2ECACA8-8131-4BEA-BE4D-2B591D101706}" srcId="{0E6DE89A-92B9-4B99-BCBC-DBEFDA0F7109}" destId="{D5FEF36C-20E3-4EDE-B23C-31C62C44606D}" srcOrd="1" destOrd="0" parTransId="{47724BAC-01C1-43EB-9062-BE44B8365123}" sibTransId="{7A74164D-1C22-4DDC-91A2-1064A7729AF7}"/>
    <dgm:cxn modelId="{AD0DD4BB-765C-4579-92F7-3ECE37792D2B}" type="presOf" srcId="{2E37CE41-A8C1-46E0-85A0-D5A364DCC033}" destId="{A81948AF-E16C-4415-B1B9-0AD87FD4796A}" srcOrd="0" destOrd="3" presId="urn:microsoft.com/office/officeart/2005/8/layout/matrix1"/>
    <dgm:cxn modelId="{4490CA16-8809-4FE3-88E4-06970F679ACB}" type="presOf" srcId="{D5FEF36C-20E3-4EDE-B23C-31C62C44606D}" destId="{DC93D17B-7088-431B-94D8-8BA44B31BFD5}" srcOrd="0" destOrd="2" presId="urn:microsoft.com/office/officeart/2005/8/layout/matrix1"/>
    <dgm:cxn modelId="{080473E0-51A3-4360-8964-12A661AB3A94}" srcId="{125518B3-8653-49C4-A157-CED0E3586626}" destId="{1BF927B3-CBDD-49FD-9CF0-B4E95467D0B4}" srcOrd="1" destOrd="0" parTransId="{1CBCB25A-7E88-4C28-9A59-797DE4298ECE}" sibTransId="{5F1F55F0-72A8-465A-A088-126D9BF084B9}"/>
    <dgm:cxn modelId="{1C9A344C-AEAD-441D-B044-DA14E3C1E0A4}" type="presOf" srcId="{D5C2534F-484E-4AE7-B1D3-751406983490}" destId="{3BD40D47-7633-4673-885B-966CCBA8CB82}" srcOrd="1" destOrd="1" presId="urn:microsoft.com/office/officeart/2005/8/layout/matrix1"/>
    <dgm:cxn modelId="{8D8B96E2-A88D-49C2-9D9B-7C5F4149C9AD}" srcId="{119CAA02-E8B3-4481-B92A-D81CF2211AF8}" destId="{51106B1F-8F48-45E1-916F-A616956ADE00}" srcOrd="1" destOrd="0" parTransId="{AA7EF6B0-2AAD-489C-9F4C-9E476DF5C27E}" sibTransId="{EBDBC540-15A1-4968-9A68-4AA61CED24AD}"/>
    <dgm:cxn modelId="{322636F8-8631-4773-AC7C-49B19D885F42}" srcId="{04B5134B-8138-4D0E-B473-F69EE7D7A21A}" destId="{FA75BCED-F4F1-40DC-B039-2EE104CC9CA4}" srcOrd="3" destOrd="0" parTransId="{760977A8-DE6C-4374-ABFF-309C487718C9}" sibTransId="{13C3CE42-870A-4E98-9743-1697C69844FC}"/>
    <dgm:cxn modelId="{EF12416C-5899-4C7F-9D1B-ADF085BF3174}" type="presOf" srcId="{5543ABF3-4222-490B-884F-736EF9B04DBD}" destId="{6BC10B21-1ED6-40B5-9A47-A039AF07CF74}" srcOrd="1" destOrd="1" presId="urn:microsoft.com/office/officeart/2005/8/layout/matrix1"/>
    <dgm:cxn modelId="{5EFB6660-C738-4045-9779-D052CC762ACB}" srcId="{125518B3-8653-49C4-A157-CED0E3586626}" destId="{85FF4491-B94E-490F-A8CD-A8B082474927}" srcOrd="4" destOrd="0" parTransId="{67E6EC0C-327F-49C6-8D7D-75262A825FA7}" sibTransId="{A623044C-6D58-4E45-A854-942F6DE571A7}"/>
    <dgm:cxn modelId="{6545942C-BD31-4488-8ED2-22160ED60B2A}" srcId="{119CAA02-E8B3-4481-B92A-D81CF2211AF8}" destId="{F651CA95-0EB6-4A18-9CF0-F62511A19AC0}" srcOrd="3" destOrd="0" parTransId="{ACE3693E-BDE0-4B3B-9CF6-74E742E3095D}" sibTransId="{EB9C9722-97B3-493E-927C-F309C3DE0718}"/>
    <dgm:cxn modelId="{C4BA0542-7575-4376-B676-BB876F729A52}" type="presOf" srcId="{2507BADF-D9C7-44AE-BC04-413285C2D7FE}" destId="{DC93D17B-7088-431B-94D8-8BA44B31BFD5}" srcOrd="0" destOrd="4" presId="urn:microsoft.com/office/officeart/2005/8/layout/matrix1"/>
    <dgm:cxn modelId="{831E9C60-DA74-4D35-B4A7-353963F41A10}" type="presOf" srcId="{17491A2E-4545-4B71-A98B-BB1E9225C293}" destId="{ABD3C53C-B3CE-4895-88DF-51B202A2E754}" srcOrd="0" destOrd="3" presId="urn:microsoft.com/office/officeart/2005/8/layout/matrix1"/>
    <dgm:cxn modelId="{1154994C-485F-4614-B9AC-8035ED2D5AB0}" type="presOf" srcId="{FA75BCED-F4F1-40DC-B039-2EE104CC9CA4}" destId="{ABD3C53C-B3CE-4895-88DF-51B202A2E754}" srcOrd="0" destOrd="0" presId="urn:microsoft.com/office/officeart/2005/8/layout/matrix1"/>
    <dgm:cxn modelId="{28614D55-5DBB-4D1A-8EFE-ADCD765BADD8}" type="presOf" srcId="{378FA6B8-9B92-48B5-A101-E0AC14CAA550}" destId="{4A4EFB6B-7BDD-466E-89F7-1F8CB09BE50C}" srcOrd="1" destOrd="3" presId="urn:microsoft.com/office/officeart/2005/8/layout/matrix1"/>
    <dgm:cxn modelId="{F18148A8-13F9-4FB0-BAD7-ABBD3D7DC6FB}" type="presOf" srcId="{C8146351-811A-4983-99A1-C4D5A9B0DB8B}" destId="{A81948AF-E16C-4415-B1B9-0AD87FD4796A}" srcOrd="0" destOrd="4" presId="urn:microsoft.com/office/officeart/2005/8/layout/matrix1"/>
    <dgm:cxn modelId="{89CBB255-D7EE-4931-B6D4-D5A91056AF41}" type="presOf" srcId="{51106B1F-8F48-45E1-916F-A616956ADE00}" destId="{126F150F-75C8-4C48-9B8C-6437DEAC1B4A}" srcOrd="0" destOrd="2" presId="urn:microsoft.com/office/officeart/2005/8/layout/matrix1"/>
    <dgm:cxn modelId="{3190A8A9-0F8E-4236-911D-19F14F1C543B}" srcId="{04B5134B-8138-4D0E-B473-F69EE7D7A21A}" destId="{0E6DE89A-92B9-4B99-BCBC-DBEFDA0F7109}" srcOrd="1" destOrd="0" parTransId="{907C9B4D-3C95-4903-B773-2B759BD4D656}" sibTransId="{8F0AFA19-4F97-444E-B64C-2BD45636E776}"/>
    <dgm:cxn modelId="{45443318-675A-4B4E-A3AA-02C61EA3A10D}" type="presOf" srcId="{125518B3-8653-49C4-A157-CED0E3586626}" destId="{6BC10B21-1ED6-40B5-9A47-A039AF07CF74}" srcOrd="1" destOrd="0" presId="urn:microsoft.com/office/officeart/2005/8/layout/matrix1"/>
    <dgm:cxn modelId="{570F5CA0-45C8-4684-A2EA-7FA257E4FA46}" type="presOf" srcId="{62FEF0A7-99DD-4BCD-9697-FFED62CDC8FE}" destId="{ABD3C53C-B3CE-4895-88DF-51B202A2E754}" srcOrd="0" destOrd="5" presId="urn:microsoft.com/office/officeart/2005/8/layout/matrix1"/>
    <dgm:cxn modelId="{8E6655FC-D419-4774-9413-998EDE3C6A7F}" type="presOf" srcId="{F2871848-A1CF-4BAE-86BF-B847CA251B1C}" destId="{4A4EFB6B-7BDD-466E-89F7-1F8CB09BE50C}" srcOrd="1" destOrd="5" presId="urn:microsoft.com/office/officeart/2005/8/layout/matrix1"/>
    <dgm:cxn modelId="{609107D5-78EE-4344-ADDF-5E47957112DA}" type="presOf" srcId="{992A63F8-E498-4803-8579-C9BB7F0506DD}" destId="{4A4EFB6B-7BDD-466E-89F7-1F8CB09BE50C}" srcOrd="1" destOrd="6" presId="urn:microsoft.com/office/officeart/2005/8/layout/matrix1"/>
    <dgm:cxn modelId="{DEA9CE2D-AC03-40C1-AE7A-7AB3773946AC}" srcId="{FA75BCED-F4F1-40DC-B039-2EE104CC9CA4}" destId="{99AB07C8-F673-4EAA-A06A-35E7EC441A2D}" srcOrd="1" destOrd="0" parTransId="{62C85214-E409-4540-8E11-402CD0390CC9}" sibTransId="{3AB00D60-982E-4C50-B064-FAAF1AAB9B0B}"/>
    <dgm:cxn modelId="{2FC7341C-13D7-41DE-8C5F-B1ECC04536EC}" srcId="{04B5134B-8138-4D0E-B473-F69EE7D7A21A}" destId="{125518B3-8653-49C4-A157-CED0E3586626}" srcOrd="2" destOrd="0" parTransId="{3A1A3C10-67F0-467C-B982-AD7913C63442}" sibTransId="{D43E30A6-86B9-43A3-A991-4804B1A32D6B}"/>
    <dgm:cxn modelId="{18AC29E7-F202-4943-8B23-E70C9AB8A6F7}" type="presOf" srcId="{0E6DE89A-92B9-4B99-BCBC-DBEFDA0F7109}" destId="{3BD40D47-7633-4673-885B-966CCBA8CB82}" srcOrd="1" destOrd="0" presId="urn:microsoft.com/office/officeart/2005/8/layout/matrix1"/>
    <dgm:cxn modelId="{F9DA07B0-7BFE-4A2D-844F-70BAE9888F14}" srcId="{0E6DE89A-92B9-4B99-BCBC-DBEFDA0F7109}" destId="{D5C2534F-484E-4AE7-B1D3-751406983490}" srcOrd="0" destOrd="0" parTransId="{CF3BB020-6F23-4CC6-92F5-6D8866EFBE96}" sibTransId="{CEC94C22-889E-4A24-808A-BF2302CE494D}"/>
    <dgm:cxn modelId="{26DD6572-6077-4E45-B5DD-435275C0BB8E}" type="presOf" srcId="{C8146351-811A-4983-99A1-C4D5A9B0DB8B}" destId="{6BC10B21-1ED6-40B5-9A47-A039AF07CF74}" srcOrd="1" destOrd="4" presId="urn:microsoft.com/office/officeart/2005/8/layout/matrix1"/>
    <dgm:cxn modelId="{CBC58E55-779B-4B53-A987-C9E0A00A3866}" type="presOf" srcId="{992A63F8-E498-4803-8579-C9BB7F0506DD}" destId="{126F150F-75C8-4C48-9B8C-6437DEAC1B4A}" srcOrd="0" destOrd="6" presId="urn:microsoft.com/office/officeart/2005/8/layout/matrix1"/>
    <dgm:cxn modelId="{5D1BD8AD-0552-4884-ADE2-40991DA25233}" type="presOf" srcId="{2507BADF-D9C7-44AE-BC04-413285C2D7FE}" destId="{3BD40D47-7633-4673-885B-966CCBA8CB82}" srcOrd="1" destOrd="4" presId="urn:microsoft.com/office/officeart/2005/8/layout/matrix1"/>
    <dgm:cxn modelId="{A900331C-FC3F-4977-B4FE-46D14300A915}" type="presOf" srcId="{235327C4-42D2-4E8A-8DB7-1E4D0A69A73D}" destId="{ABD3C53C-B3CE-4895-88DF-51B202A2E754}" srcOrd="0" destOrd="4" presId="urn:microsoft.com/office/officeart/2005/8/layout/matrix1"/>
    <dgm:cxn modelId="{DD58722B-7D3F-44FC-9220-3B18F1579751}" srcId="{0E6DE89A-92B9-4B99-BCBC-DBEFDA0F7109}" destId="{03C8D3F8-3703-490F-8DC5-CB0AD33488F6}" srcOrd="4" destOrd="0" parTransId="{F6015A70-0480-49F8-A33C-C33E5AB7D11C}" sibTransId="{3047555A-EDC8-4F66-8E47-95F701FFBD9F}"/>
    <dgm:cxn modelId="{17BB84B1-9DE9-4CDF-A4EB-3C5133B6D7CC}" type="presOf" srcId="{17491A2E-4545-4B71-A98B-BB1E9225C293}" destId="{B6F302B9-1E25-48C2-B959-4C777374167A}" srcOrd="1" destOrd="3" presId="urn:microsoft.com/office/officeart/2005/8/layout/matrix1"/>
    <dgm:cxn modelId="{25B592FA-5436-400B-97AC-5CF15F60608C}" type="presOf" srcId="{119CAA02-E8B3-4481-B92A-D81CF2211AF8}" destId="{126F150F-75C8-4C48-9B8C-6437DEAC1B4A}" srcOrd="0" destOrd="0" presId="urn:microsoft.com/office/officeart/2005/8/layout/matrix1"/>
    <dgm:cxn modelId="{CEAE9865-380B-4D36-8940-BA0C2E6DA8FA}" srcId="{125518B3-8653-49C4-A157-CED0E3586626}" destId="{C8146351-811A-4983-99A1-C4D5A9B0DB8B}" srcOrd="3" destOrd="0" parTransId="{75B98C3A-294D-4C8C-84B4-70D45664A8C5}" sibTransId="{0DB54823-BA23-46CC-8CF6-11393AA6054E}"/>
    <dgm:cxn modelId="{52DAF85D-3CCD-4274-8859-FC8531780AB9}" srcId="{FA75BCED-F4F1-40DC-B039-2EE104CC9CA4}" destId="{62FEF0A7-99DD-4BCD-9697-FFED62CDC8FE}" srcOrd="4" destOrd="0" parTransId="{4CEB192E-D7C4-4371-A1CC-65653A31EEBD}" sibTransId="{A2A9B3E5-5E03-4CC7-96DC-DB101F753705}"/>
    <dgm:cxn modelId="{78464317-C3BD-4223-A399-F6EEA4305BF9}" srcId="{0E6DE89A-92B9-4B99-BCBC-DBEFDA0F7109}" destId="{281E63D7-BCC1-4F0F-BE27-D675464A73BA}" srcOrd="2" destOrd="0" parTransId="{16055B1E-51D7-40D6-BA4C-ADC4B2077713}" sibTransId="{0B33E129-41CD-420B-A14C-A16D7C5D59D9}"/>
    <dgm:cxn modelId="{A3CE8751-A481-4EED-A600-80D46BA8667D}" type="presOf" srcId="{51106B1F-8F48-45E1-916F-A616956ADE00}" destId="{4A4EFB6B-7BDD-466E-89F7-1F8CB09BE50C}" srcOrd="1" destOrd="2" presId="urn:microsoft.com/office/officeart/2005/8/layout/matrix1"/>
    <dgm:cxn modelId="{9899049D-A992-4C92-8EAB-98AF2FCB428A}" type="presOf" srcId="{281E63D7-BCC1-4F0F-BE27-D675464A73BA}" destId="{DC93D17B-7088-431B-94D8-8BA44B31BFD5}" srcOrd="0" destOrd="3" presId="urn:microsoft.com/office/officeart/2005/8/layout/matrix1"/>
    <dgm:cxn modelId="{E19521D9-04DE-4F71-AB92-52D44E08DCB3}" type="presOf" srcId="{235327C4-42D2-4E8A-8DB7-1E4D0A69A73D}" destId="{B6F302B9-1E25-48C2-B959-4C777374167A}" srcOrd="1" destOrd="4" presId="urn:microsoft.com/office/officeart/2005/8/layout/matrix1"/>
    <dgm:cxn modelId="{B4594BEC-BF25-41BB-A773-5314310380BE}" srcId="{FA75BCED-F4F1-40DC-B039-2EE104CC9CA4}" destId="{05CE699E-12A1-41B4-B800-ECBDF6FE6D35}" srcOrd="0" destOrd="0" parTransId="{6ADF7BB6-874C-4610-BD6F-307B62D07118}" sibTransId="{0F96BC47-4073-44E2-8B93-E4BB7B42097B}"/>
    <dgm:cxn modelId="{BFEFD543-D057-4C07-B0DF-87BC3BFE0C88}" srcId="{125518B3-8653-49C4-A157-CED0E3586626}" destId="{5543ABF3-4222-490B-884F-736EF9B04DBD}" srcOrd="0" destOrd="0" parTransId="{41D740E9-1538-43E0-AB0D-EC80CF1DBDAD}" sibTransId="{DCECAA63-3BA6-4A3E-8903-E6A441EC9EBF}"/>
    <dgm:cxn modelId="{C409C832-69F4-4B92-A3B7-3DB50790E9FB}" type="presOf" srcId="{8D396BD8-B2F5-45D8-A94A-B627FFDA018A}" destId="{C666D14C-65C9-49CF-B9AF-CAECB799C7B4}" srcOrd="0" destOrd="0" presId="urn:microsoft.com/office/officeart/2005/8/layout/matrix1"/>
    <dgm:cxn modelId="{720A7F27-C6DE-4DA4-84A4-A51322CC4595}" type="presOf" srcId="{05CE699E-12A1-41B4-B800-ECBDF6FE6D35}" destId="{ABD3C53C-B3CE-4895-88DF-51B202A2E754}" srcOrd="0" destOrd="1" presId="urn:microsoft.com/office/officeart/2005/8/layout/matrix1"/>
    <dgm:cxn modelId="{4A9CA713-B8ED-49C4-BC3E-B17AD58E2D72}" srcId="{FA75BCED-F4F1-40DC-B039-2EE104CC9CA4}" destId="{17491A2E-4545-4B71-A98B-BB1E9225C293}" srcOrd="2" destOrd="0" parTransId="{DC1F8343-5E99-480E-979B-33E9494B1F8E}" sibTransId="{BD4A894F-F788-4D66-AA3C-4D53DC0AF565}"/>
    <dgm:cxn modelId="{369FB45C-6DC5-47AC-A991-1BD77DAE4AAD}" type="presOf" srcId="{5543ABF3-4222-490B-884F-736EF9B04DBD}" destId="{A81948AF-E16C-4415-B1B9-0AD87FD4796A}" srcOrd="0" destOrd="1" presId="urn:microsoft.com/office/officeart/2005/8/layout/matrix1"/>
    <dgm:cxn modelId="{F1059A01-C2C5-48F3-A865-886B17E76381}" type="presOf" srcId="{85FF4491-B94E-490F-A8CD-A8B082474927}" destId="{6BC10B21-1ED6-40B5-9A47-A039AF07CF74}" srcOrd="1" destOrd="5" presId="urn:microsoft.com/office/officeart/2005/8/layout/matrix1"/>
    <dgm:cxn modelId="{731D179B-3768-40B8-8233-01CC809BFFCA}" type="presParOf" srcId="{C666D14C-65C9-49CF-B9AF-CAECB799C7B4}" destId="{595C1FDE-C003-4D1C-8032-83BB2EF24BCA}" srcOrd="0" destOrd="0" presId="urn:microsoft.com/office/officeart/2005/8/layout/matrix1"/>
    <dgm:cxn modelId="{44CD3E5D-4F5C-43D2-A8D0-2A1FA71A0C7E}" type="presParOf" srcId="{595C1FDE-C003-4D1C-8032-83BB2EF24BCA}" destId="{126F150F-75C8-4C48-9B8C-6437DEAC1B4A}" srcOrd="0" destOrd="0" presId="urn:microsoft.com/office/officeart/2005/8/layout/matrix1"/>
    <dgm:cxn modelId="{6F3BC596-D493-467F-954E-2FB26774158C}" type="presParOf" srcId="{595C1FDE-C003-4D1C-8032-83BB2EF24BCA}" destId="{4A4EFB6B-7BDD-466E-89F7-1F8CB09BE50C}" srcOrd="1" destOrd="0" presId="urn:microsoft.com/office/officeart/2005/8/layout/matrix1"/>
    <dgm:cxn modelId="{0BEFCD8A-A199-4AEE-A7EB-E19D387F946E}" type="presParOf" srcId="{595C1FDE-C003-4D1C-8032-83BB2EF24BCA}" destId="{DC93D17B-7088-431B-94D8-8BA44B31BFD5}" srcOrd="2" destOrd="0" presId="urn:microsoft.com/office/officeart/2005/8/layout/matrix1"/>
    <dgm:cxn modelId="{756F9338-21B9-497A-8C47-9F2F87D60C1D}" type="presParOf" srcId="{595C1FDE-C003-4D1C-8032-83BB2EF24BCA}" destId="{3BD40D47-7633-4673-885B-966CCBA8CB82}" srcOrd="3" destOrd="0" presId="urn:microsoft.com/office/officeart/2005/8/layout/matrix1"/>
    <dgm:cxn modelId="{CF3C9802-5B22-493F-B097-1E6C86A0B2FE}" type="presParOf" srcId="{595C1FDE-C003-4D1C-8032-83BB2EF24BCA}" destId="{A81948AF-E16C-4415-B1B9-0AD87FD4796A}" srcOrd="4" destOrd="0" presId="urn:microsoft.com/office/officeart/2005/8/layout/matrix1"/>
    <dgm:cxn modelId="{603B058C-54C3-4DCC-B018-855BCFBC6700}" type="presParOf" srcId="{595C1FDE-C003-4D1C-8032-83BB2EF24BCA}" destId="{6BC10B21-1ED6-40B5-9A47-A039AF07CF74}" srcOrd="5" destOrd="0" presId="urn:microsoft.com/office/officeart/2005/8/layout/matrix1"/>
    <dgm:cxn modelId="{3037743B-E582-42E0-876E-348185ABABC3}" type="presParOf" srcId="{595C1FDE-C003-4D1C-8032-83BB2EF24BCA}" destId="{ABD3C53C-B3CE-4895-88DF-51B202A2E754}" srcOrd="6" destOrd="0" presId="urn:microsoft.com/office/officeart/2005/8/layout/matrix1"/>
    <dgm:cxn modelId="{E3A9EE07-2283-46DA-868D-0037264D01C0}" type="presParOf" srcId="{595C1FDE-C003-4D1C-8032-83BB2EF24BCA}" destId="{B6F302B9-1E25-48C2-B959-4C777374167A}" srcOrd="7" destOrd="0" presId="urn:microsoft.com/office/officeart/2005/8/layout/matrix1"/>
    <dgm:cxn modelId="{B59D5704-9A8A-40EF-96B2-CCFED0B9B1B5}" type="presParOf" srcId="{C666D14C-65C9-49CF-B9AF-CAECB799C7B4}" destId="{2150C759-8E7D-4DC2-9FBA-6F55BCE22744}"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6F150F-75C8-4C48-9B8C-6437DEAC1B4A}">
      <dsp:nvSpPr>
        <dsp:cNvPr id="0" name=""/>
        <dsp:cNvSpPr/>
      </dsp:nvSpPr>
      <dsp:spPr>
        <a:xfrm rot="16200000">
          <a:off x="804525" y="-804525"/>
          <a:ext cx="2505748" cy="4114800"/>
        </a:xfrm>
        <a:prstGeom prst="round1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t" anchorCtr="0">
          <a:noAutofit/>
        </a:bodyPr>
        <a:lstStyle/>
        <a:p>
          <a:pPr lvl="0" algn="l" defTabSz="1066800">
            <a:lnSpc>
              <a:spcPct val="90000"/>
            </a:lnSpc>
            <a:spcBef>
              <a:spcPct val="0"/>
            </a:spcBef>
            <a:spcAft>
              <a:spcPct val="35000"/>
            </a:spcAft>
          </a:pPr>
          <a:r>
            <a:rPr lang="en-US" sz="2400" b="1" kern="1200" dirty="0" smtClean="0">
              <a:latin typeface="+mn-lt"/>
            </a:rPr>
            <a:t>Clinical</a:t>
          </a:r>
        </a:p>
        <a:p>
          <a:pPr marL="171450" lvl="1" indent="-171450" algn="l" defTabSz="711200">
            <a:lnSpc>
              <a:spcPct val="90000"/>
            </a:lnSpc>
            <a:spcBef>
              <a:spcPct val="0"/>
            </a:spcBef>
            <a:spcAft>
              <a:spcPct val="15000"/>
            </a:spcAft>
            <a:buChar char="••"/>
          </a:pPr>
          <a:r>
            <a:rPr lang="en-US" sz="1600" kern="1200" dirty="0" smtClean="0">
              <a:latin typeface="+mn-lt"/>
            </a:rPr>
            <a:t>Length of stay</a:t>
          </a:r>
          <a:endParaRPr lang="en-US" sz="1600" kern="1200" dirty="0">
            <a:latin typeface="+mn-lt"/>
          </a:endParaRPr>
        </a:p>
        <a:p>
          <a:pPr marL="171450" lvl="1" indent="-171450" algn="l" defTabSz="711200">
            <a:lnSpc>
              <a:spcPct val="90000"/>
            </a:lnSpc>
            <a:spcBef>
              <a:spcPct val="0"/>
            </a:spcBef>
            <a:spcAft>
              <a:spcPct val="15000"/>
            </a:spcAft>
            <a:buChar char="••"/>
          </a:pPr>
          <a:r>
            <a:rPr lang="en-US" sz="1600" kern="1200" dirty="0" smtClean="0">
              <a:latin typeface="+mn-lt"/>
            </a:rPr>
            <a:t>Clinical cure/failure rates</a:t>
          </a:r>
          <a:endParaRPr lang="en-US" sz="1600" kern="1200" dirty="0">
            <a:latin typeface="+mn-lt"/>
          </a:endParaRPr>
        </a:p>
        <a:p>
          <a:pPr marL="171450" lvl="1" indent="-171450" algn="l" defTabSz="711200">
            <a:lnSpc>
              <a:spcPct val="90000"/>
            </a:lnSpc>
            <a:spcBef>
              <a:spcPct val="0"/>
            </a:spcBef>
            <a:spcAft>
              <a:spcPct val="15000"/>
            </a:spcAft>
            <a:buChar char="••"/>
          </a:pPr>
          <a:r>
            <a:rPr lang="en-US" sz="1600" kern="1200" dirty="0" smtClean="0">
              <a:latin typeface="+mn-lt"/>
            </a:rPr>
            <a:t>Readmission rates (30 days)</a:t>
          </a:r>
          <a:endParaRPr lang="en-US" sz="1600" kern="1200" dirty="0">
            <a:latin typeface="+mn-lt"/>
          </a:endParaRPr>
        </a:p>
        <a:p>
          <a:pPr marL="171450" lvl="1" indent="-171450" algn="l" defTabSz="711200">
            <a:lnSpc>
              <a:spcPct val="90000"/>
            </a:lnSpc>
            <a:spcBef>
              <a:spcPct val="0"/>
            </a:spcBef>
            <a:spcAft>
              <a:spcPct val="15000"/>
            </a:spcAft>
            <a:buChar char="••"/>
          </a:pPr>
          <a:r>
            <a:rPr lang="en-US" sz="1600" kern="1200" dirty="0" smtClean="0">
              <a:latin typeface="+mn-lt"/>
            </a:rPr>
            <a:t>Resistance rates</a:t>
          </a:r>
          <a:endParaRPr lang="en-US" sz="1600" kern="1200" dirty="0">
            <a:latin typeface="+mn-lt"/>
          </a:endParaRPr>
        </a:p>
        <a:p>
          <a:pPr marL="171450" lvl="1" indent="-171450" algn="l" defTabSz="711200">
            <a:lnSpc>
              <a:spcPct val="90000"/>
            </a:lnSpc>
            <a:spcBef>
              <a:spcPct val="0"/>
            </a:spcBef>
            <a:spcAft>
              <a:spcPct val="15000"/>
            </a:spcAft>
            <a:buChar char="••"/>
          </a:pPr>
          <a:r>
            <a:rPr lang="en-US" sz="1600" kern="1200" dirty="0" smtClean="0">
              <a:latin typeface="+mn-lt"/>
            </a:rPr>
            <a:t>Infection-related mortality</a:t>
          </a:r>
          <a:endParaRPr lang="en-US" sz="1600" kern="1200" dirty="0">
            <a:latin typeface="+mn-lt"/>
          </a:endParaRPr>
        </a:p>
        <a:p>
          <a:pPr marL="171450" lvl="1" indent="-171450" algn="l" defTabSz="711200">
            <a:lnSpc>
              <a:spcPct val="90000"/>
            </a:lnSpc>
            <a:spcBef>
              <a:spcPct val="0"/>
            </a:spcBef>
            <a:spcAft>
              <a:spcPct val="15000"/>
            </a:spcAft>
            <a:buChar char="••"/>
          </a:pPr>
          <a:r>
            <a:rPr lang="en-US" sz="1600" i="1" kern="1200" dirty="0" smtClean="0">
              <a:latin typeface="+mn-lt"/>
            </a:rPr>
            <a:t>C. Difficile </a:t>
          </a:r>
          <a:r>
            <a:rPr lang="en-US" sz="1600" kern="1200" dirty="0" smtClean="0">
              <a:latin typeface="+mn-lt"/>
            </a:rPr>
            <a:t>infections</a:t>
          </a:r>
          <a:endParaRPr lang="en-US" sz="1600" kern="1200" dirty="0">
            <a:latin typeface="+mn-lt"/>
          </a:endParaRPr>
        </a:p>
      </dsp:txBody>
      <dsp:txXfrm rot="5400000">
        <a:off x="0" y="0"/>
        <a:ext cx="4114800" cy="1879311"/>
      </dsp:txXfrm>
    </dsp:sp>
    <dsp:sp modelId="{DC93D17B-7088-431B-94D8-8BA44B31BFD5}">
      <dsp:nvSpPr>
        <dsp:cNvPr id="0" name=""/>
        <dsp:cNvSpPr/>
      </dsp:nvSpPr>
      <dsp:spPr>
        <a:xfrm>
          <a:off x="4114800" y="0"/>
          <a:ext cx="4114800" cy="2505748"/>
        </a:xfrm>
        <a:prstGeom prst="round1Rect">
          <a:avLst/>
        </a:prstGeom>
        <a:solidFill>
          <a:schemeClr val="accent2">
            <a:hueOff val="-1601425"/>
            <a:satOff val="-11018"/>
            <a:lumOff val="-536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t" anchorCtr="0">
          <a:noAutofit/>
        </a:bodyPr>
        <a:lstStyle/>
        <a:p>
          <a:pPr marL="457200" lvl="0" indent="-287338" algn="l" defTabSz="1066800">
            <a:lnSpc>
              <a:spcPct val="90000"/>
            </a:lnSpc>
            <a:spcBef>
              <a:spcPct val="0"/>
            </a:spcBef>
            <a:spcAft>
              <a:spcPct val="35000"/>
            </a:spcAft>
          </a:pPr>
          <a:r>
            <a:rPr lang="en-US" sz="2400" b="1" kern="1200" dirty="0" smtClean="0">
              <a:latin typeface="+mn-lt"/>
            </a:rPr>
            <a:t>Process</a:t>
          </a:r>
          <a:endParaRPr lang="en-US" sz="2400" b="1" kern="1200" dirty="0">
            <a:latin typeface="+mn-lt"/>
          </a:endParaRPr>
        </a:p>
        <a:p>
          <a:pPr marL="171450" lvl="1" indent="0" algn="l" defTabSz="711200">
            <a:lnSpc>
              <a:spcPct val="90000"/>
            </a:lnSpc>
            <a:spcBef>
              <a:spcPct val="0"/>
            </a:spcBef>
            <a:spcAft>
              <a:spcPct val="15000"/>
            </a:spcAft>
            <a:buChar char="••"/>
          </a:pPr>
          <a:r>
            <a:rPr lang="en-US" sz="1600" kern="1200" dirty="0" smtClean="0">
              <a:latin typeface="+mn-lt"/>
            </a:rPr>
            <a:t>  Dose optimization</a:t>
          </a:r>
          <a:endParaRPr lang="en-US" sz="1600" kern="1200" dirty="0">
            <a:latin typeface="+mn-lt"/>
          </a:endParaRPr>
        </a:p>
        <a:p>
          <a:pPr marL="171450" lvl="1" indent="0" algn="l" defTabSz="711200">
            <a:lnSpc>
              <a:spcPct val="90000"/>
            </a:lnSpc>
            <a:spcBef>
              <a:spcPct val="0"/>
            </a:spcBef>
            <a:spcAft>
              <a:spcPct val="15000"/>
            </a:spcAft>
            <a:buChar char="••"/>
          </a:pPr>
          <a:r>
            <a:rPr lang="en-US" sz="1600" kern="1200" dirty="0" smtClean="0">
              <a:latin typeface="+mn-lt"/>
            </a:rPr>
            <a:t>  Adherence to hospital specific guidelines</a:t>
          </a:r>
          <a:endParaRPr lang="en-US" sz="1600" kern="1200" dirty="0">
            <a:latin typeface="+mn-lt"/>
          </a:endParaRPr>
        </a:p>
        <a:p>
          <a:pPr marL="171450" lvl="1" indent="0" algn="l" defTabSz="711200">
            <a:lnSpc>
              <a:spcPct val="90000"/>
            </a:lnSpc>
            <a:spcBef>
              <a:spcPct val="0"/>
            </a:spcBef>
            <a:spcAft>
              <a:spcPct val="15000"/>
            </a:spcAft>
            <a:buChar char="••"/>
          </a:pPr>
          <a:r>
            <a:rPr lang="en-US" sz="1600" kern="1200" dirty="0" smtClean="0">
              <a:latin typeface="+mn-lt"/>
            </a:rPr>
            <a:t>  Appropriate de-escalation/streamlining</a:t>
          </a:r>
          <a:endParaRPr lang="en-US" sz="1600" kern="1200" dirty="0">
            <a:latin typeface="+mn-lt"/>
          </a:endParaRPr>
        </a:p>
        <a:p>
          <a:pPr marL="171450" lvl="1" indent="0" algn="l" defTabSz="711200">
            <a:lnSpc>
              <a:spcPct val="90000"/>
            </a:lnSpc>
            <a:spcBef>
              <a:spcPct val="0"/>
            </a:spcBef>
            <a:spcAft>
              <a:spcPct val="15000"/>
            </a:spcAft>
            <a:buChar char="••"/>
          </a:pPr>
          <a:r>
            <a:rPr lang="en-US" sz="1600" kern="1200" dirty="0" smtClean="0">
              <a:latin typeface="+mn-lt"/>
            </a:rPr>
            <a:t>  Appropriateness of therapy</a:t>
          </a:r>
          <a:endParaRPr lang="en-US" sz="1600" kern="1200" dirty="0">
            <a:latin typeface="+mn-lt"/>
          </a:endParaRPr>
        </a:p>
        <a:p>
          <a:pPr marL="171450" lvl="1" indent="0" algn="l" defTabSz="711200">
            <a:lnSpc>
              <a:spcPct val="90000"/>
            </a:lnSpc>
            <a:spcBef>
              <a:spcPct val="0"/>
            </a:spcBef>
            <a:spcAft>
              <a:spcPct val="15000"/>
            </a:spcAft>
            <a:buChar char="••"/>
          </a:pPr>
          <a:r>
            <a:rPr lang="en-US" sz="1600" kern="1200" dirty="0" smtClean="0">
              <a:latin typeface="+mn-lt"/>
            </a:rPr>
            <a:t>  Cultures before antibiotics</a:t>
          </a:r>
          <a:endParaRPr lang="en-US" sz="1600" kern="1200" dirty="0">
            <a:latin typeface="+mn-lt"/>
          </a:endParaRPr>
        </a:p>
      </dsp:txBody>
      <dsp:txXfrm>
        <a:off x="4114800" y="0"/>
        <a:ext cx="4114800" cy="1879311"/>
      </dsp:txXfrm>
    </dsp:sp>
    <dsp:sp modelId="{A81948AF-E16C-4415-B1B9-0AD87FD4796A}">
      <dsp:nvSpPr>
        <dsp:cNvPr id="0" name=""/>
        <dsp:cNvSpPr/>
      </dsp:nvSpPr>
      <dsp:spPr>
        <a:xfrm rot="10800000">
          <a:off x="0" y="2505748"/>
          <a:ext cx="4114800" cy="2505748"/>
        </a:xfrm>
        <a:prstGeom prst="round1Rect">
          <a:avLst/>
        </a:prstGeom>
        <a:solidFill>
          <a:schemeClr val="accent2">
            <a:hueOff val="-3202849"/>
            <a:satOff val="-22036"/>
            <a:lumOff val="-10721"/>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t" anchorCtr="0">
          <a:noAutofit/>
        </a:bodyPr>
        <a:lstStyle/>
        <a:p>
          <a:pPr lvl="0" algn="l" defTabSz="889000">
            <a:lnSpc>
              <a:spcPct val="90000"/>
            </a:lnSpc>
            <a:spcBef>
              <a:spcPct val="0"/>
            </a:spcBef>
            <a:spcAft>
              <a:spcPct val="35000"/>
            </a:spcAft>
          </a:pPr>
          <a:r>
            <a:rPr lang="en-US" sz="2000" b="1" kern="1200" dirty="0" smtClean="0">
              <a:latin typeface="+mn-lt"/>
            </a:rPr>
            <a:t>Humanistic</a:t>
          </a:r>
          <a:endParaRPr lang="en-US" sz="2000" b="1" kern="1200" dirty="0">
            <a:latin typeface="+mn-lt"/>
          </a:endParaRPr>
        </a:p>
        <a:p>
          <a:pPr marL="114300" lvl="1" indent="-114300" algn="l" defTabSz="622300">
            <a:lnSpc>
              <a:spcPct val="90000"/>
            </a:lnSpc>
            <a:spcBef>
              <a:spcPct val="0"/>
            </a:spcBef>
            <a:spcAft>
              <a:spcPct val="15000"/>
            </a:spcAft>
            <a:buChar char="••"/>
          </a:pPr>
          <a:r>
            <a:rPr lang="en-US" sz="1400" kern="1200" dirty="0" smtClean="0">
              <a:latin typeface="+mn-lt"/>
            </a:rPr>
            <a:t> Adverse drug events avoided</a:t>
          </a:r>
          <a:endParaRPr lang="en-US" sz="1400" kern="1200" dirty="0">
            <a:latin typeface="+mn-lt"/>
          </a:endParaRPr>
        </a:p>
        <a:p>
          <a:pPr marL="114300" lvl="1" indent="-114300" algn="l" defTabSz="622300">
            <a:lnSpc>
              <a:spcPct val="90000"/>
            </a:lnSpc>
            <a:spcBef>
              <a:spcPct val="0"/>
            </a:spcBef>
            <a:spcAft>
              <a:spcPct val="15000"/>
            </a:spcAft>
            <a:buChar char="••"/>
          </a:pPr>
          <a:r>
            <a:rPr lang="en-US" sz="1400" kern="1200" dirty="0" smtClean="0">
              <a:latin typeface="+mn-lt"/>
            </a:rPr>
            <a:t> Time to receipt of appropriate antimicrobials</a:t>
          </a:r>
          <a:endParaRPr lang="en-US" sz="1400" kern="1200" dirty="0">
            <a:latin typeface="+mn-lt"/>
          </a:endParaRPr>
        </a:p>
        <a:p>
          <a:pPr marL="114300" lvl="1" indent="-114300" algn="l" defTabSz="622300">
            <a:lnSpc>
              <a:spcPct val="90000"/>
            </a:lnSpc>
            <a:spcBef>
              <a:spcPct val="0"/>
            </a:spcBef>
            <a:spcAft>
              <a:spcPct val="15000"/>
            </a:spcAft>
            <a:buChar char="••"/>
          </a:pPr>
          <a:r>
            <a:rPr lang="en-US" sz="1400" kern="1200" dirty="0" smtClean="0">
              <a:latin typeface="+mn-lt"/>
            </a:rPr>
            <a:t> Duration of antimicrobial therapy</a:t>
          </a:r>
          <a:endParaRPr lang="en-US" sz="1400" kern="1200" dirty="0">
            <a:latin typeface="+mn-lt"/>
          </a:endParaRPr>
        </a:p>
        <a:p>
          <a:pPr marL="114300" lvl="1" indent="-114300" algn="l" defTabSz="622300">
            <a:lnSpc>
              <a:spcPct val="90000"/>
            </a:lnSpc>
            <a:spcBef>
              <a:spcPct val="0"/>
            </a:spcBef>
            <a:spcAft>
              <a:spcPct val="15000"/>
            </a:spcAft>
            <a:buChar char="••"/>
          </a:pPr>
          <a:r>
            <a:rPr lang="en-US" sz="1400" kern="1200" dirty="0" smtClean="0">
              <a:latin typeface="+mn-lt"/>
            </a:rPr>
            <a:t> IV/PO conversion rates</a:t>
          </a:r>
          <a:endParaRPr lang="en-US" sz="1400" kern="1200" dirty="0">
            <a:latin typeface="+mn-lt"/>
          </a:endParaRPr>
        </a:p>
        <a:p>
          <a:pPr marL="114300" lvl="1" indent="-114300" algn="l" defTabSz="622300">
            <a:lnSpc>
              <a:spcPct val="90000"/>
            </a:lnSpc>
            <a:spcBef>
              <a:spcPct val="0"/>
            </a:spcBef>
            <a:spcAft>
              <a:spcPct val="15000"/>
            </a:spcAft>
            <a:buChar char="••"/>
          </a:pPr>
          <a:r>
            <a:rPr lang="en-US" sz="1400" kern="1200" dirty="0" smtClean="0">
              <a:latin typeface="+mn-lt"/>
            </a:rPr>
            <a:t> Outpatient intravenous therapy rates</a:t>
          </a:r>
          <a:endParaRPr lang="en-US" sz="1400" kern="1200" dirty="0">
            <a:latin typeface="+mn-lt"/>
          </a:endParaRPr>
        </a:p>
      </dsp:txBody>
      <dsp:txXfrm rot="10800000">
        <a:off x="0" y="3132185"/>
        <a:ext cx="4114800" cy="1879311"/>
      </dsp:txXfrm>
    </dsp:sp>
    <dsp:sp modelId="{ABD3C53C-B3CE-4895-88DF-51B202A2E754}">
      <dsp:nvSpPr>
        <dsp:cNvPr id="0" name=""/>
        <dsp:cNvSpPr/>
      </dsp:nvSpPr>
      <dsp:spPr>
        <a:xfrm rot="5400000">
          <a:off x="4919325" y="1701222"/>
          <a:ext cx="2505748" cy="4114800"/>
        </a:xfrm>
        <a:prstGeom prst="round1Rect">
          <a:avLst/>
        </a:prstGeom>
        <a:solidFill>
          <a:schemeClr val="accent2">
            <a:hueOff val="-4804274"/>
            <a:satOff val="-33054"/>
            <a:lumOff val="-16081"/>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t" anchorCtr="0">
          <a:noAutofit/>
        </a:bodyPr>
        <a:lstStyle/>
        <a:p>
          <a:pPr lvl="0" algn="l" defTabSz="1066800">
            <a:lnSpc>
              <a:spcPct val="90000"/>
            </a:lnSpc>
            <a:spcBef>
              <a:spcPct val="0"/>
            </a:spcBef>
            <a:spcAft>
              <a:spcPct val="35000"/>
            </a:spcAft>
          </a:pPr>
          <a:r>
            <a:rPr lang="en-US" sz="2400" b="1" kern="1200" dirty="0" smtClean="0">
              <a:latin typeface="+mn-lt"/>
            </a:rPr>
            <a:t>Economic</a:t>
          </a:r>
          <a:endParaRPr lang="en-US" sz="2400" b="1" kern="1200" dirty="0">
            <a:latin typeface="+mn-lt"/>
          </a:endParaRPr>
        </a:p>
        <a:p>
          <a:pPr marL="114300" lvl="1" indent="-114300" algn="l" defTabSz="622300">
            <a:lnSpc>
              <a:spcPct val="90000"/>
            </a:lnSpc>
            <a:spcBef>
              <a:spcPct val="0"/>
            </a:spcBef>
            <a:spcAft>
              <a:spcPct val="15000"/>
            </a:spcAft>
            <a:buChar char="••"/>
          </a:pPr>
          <a:r>
            <a:rPr lang="en-US" sz="1400" kern="1200" dirty="0" smtClean="0">
              <a:latin typeface="+mn-lt"/>
            </a:rPr>
            <a:t>Antimicrobial utilization (DDD or DOT)</a:t>
          </a:r>
          <a:endParaRPr lang="en-US" sz="1400" kern="1200" dirty="0">
            <a:latin typeface="+mn-lt"/>
          </a:endParaRPr>
        </a:p>
        <a:p>
          <a:pPr marL="114300" lvl="1" indent="-114300" algn="l" defTabSz="622300">
            <a:lnSpc>
              <a:spcPct val="90000"/>
            </a:lnSpc>
            <a:spcBef>
              <a:spcPct val="0"/>
            </a:spcBef>
            <a:spcAft>
              <a:spcPct val="15000"/>
            </a:spcAft>
            <a:buChar char="••"/>
          </a:pPr>
          <a:r>
            <a:rPr lang="en-US" sz="1400" kern="1200" dirty="0" smtClean="0">
              <a:latin typeface="+mn-lt"/>
            </a:rPr>
            <a:t>Hospital wide antimicrobial expenditures</a:t>
          </a:r>
          <a:endParaRPr lang="en-US" sz="1400" kern="1200" dirty="0">
            <a:latin typeface="+mn-lt"/>
          </a:endParaRPr>
        </a:p>
        <a:p>
          <a:pPr marL="114300" lvl="1" indent="-114300" algn="l" defTabSz="622300">
            <a:lnSpc>
              <a:spcPct val="90000"/>
            </a:lnSpc>
            <a:spcBef>
              <a:spcPct val="0"/>
            </a:spcBef>
            <a:spcAft>
              <a:spcPct val="15000"/>
            </a:spcAft>
            <a:buChar char="••"/>
          </a:pPr>
          <a:r>
            <a:rPr lang="en-US" sz="1400" kern="1200" dirty="0" smtClean="0">
              <a:latin typeface="+mn-lt"/>
            </a:rPr>
            <a:t>Relative consumption </a:t>
          </a:r>
          <a:endParaRPr lang="en-US" sz="1400" kern="1200" dirty="0">
            <a:latin typeface="+mn-lt"/>
          </a:endParaRPr>
        </a:p>
        <a:p>
          <a:pPr marL="114300" lvl="1" indent="-114300" algn="l" defTabSz="622300">
            <a:lnSpc>
              <a:spcPct val="90000"/>
            </a:lnSpc>
            <a:spcBef>
              <a:spcPct val="0"/>
            </a:spcBef>
            <a:spcAft>
              <a:spcPct val="15000"/>
            </a:spcAft>
            <a:buChar char="••"/>
          </a:pPr>
          <a:r>
            <a:rPr lang="en-US" sz="1400" kern="1200" dirty="0" smtClean="0">
              <a:latin typeface="+mn-lt"/>
            </a:rPr>
            <a:t>Rate of intravenous antimicrobial use</a:t>
          </a:r>
          <a:endParaRPr lang="en-US" sz="1400" kern="1200" dirty="0">
            <a:latin typeface="+mn-lt"/>
          </a:endParaRPr>
        </a:p>
        <a:p>
          <a:pPr marL="114300" lvl="1" indent="-114300" algn="l" defTabSz="622300">
            <a:lnSpc>
              <a:spcPct val="90000"/>
            </a:lnSpc>
            <a:spcBef>
              <a:spcPct val="0"/>
            </a:spcBef>
            <a:spcAft>
              <a:spcPct val="15000"/>
            </a:spcAft>
            <a:buChar char="••"/>
          </a:pPr>
          <a:r>
            <a:rPr lang="en-US" sz="1400" kern="1200" dirty="0" smtClean="0">
              <a:latin typeface="+mn-lt"/>
            </a:rPr>
            <a:t>Nonformulary agents avoided</a:t>
          </a:r>
          <a:endParaRPr lang="en-US" sz="1400" kern="1200" dirty="0">
            <a:latin typeface="+mn-lt"/>
          </a:endParaRPr>
        </a:p>
      </dsp:txBody>
      <dsp:txXfrm rot="-5400000">
        <a:off x="4114800" y="3132185"/>
        <a:ext cx="4114800" cy="1879311"/>
      </dsp:txXfrm>
    </dsp:sp>
    <dsp:sp modelId="{2150C759-8E7D-4DC2-9FBA-6F55BCE22744}">
      <dsp:nvSpPr>
        <dsp:cNvPr id="0" name=""/>
        <dsp:cNvSpPr/>
      </dsp:nvSpPr>
      <dsp:spPr>
        <a:xfrm>
          <a:off x="2752373" y="1914254"/>
          <a:ext cx="2329980" cy="1139814"/>
        </a:xfrm>
        <a:prstGeom prst="roundRect">
          <a:avLst/>
        </a:prstGeom>
        <a:solidFill>
          <a:schemeClr val="accent2">
            <a:tint val="4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latin typeface="+mn-lt"/>
            </a:rPr>
            <a:t>Outcomes</a:t>
          </a:r>
          <a:endParaRPr lang="en-US" sz="2800" b="1" kern="1200" dirty="0">
            <a:latin typeface="+mn-lt"/>
          </a:endParaRPr>
        </a:p>
      </dsp:txBody>
      <dsp:txXfrm>
        <a:off x="2808014" y="1969895"/>
        <a:ext cx="2218698" cy="1028532"/>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B355646-A25A-4249-B172-4D1949A48AEC}" type="datetimeFigureOut">
              <a:rPr lang="en-US" smtClean="0"/>
              <a:pPr/>
              <a:t>10/27/2016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90D3AE9-140C-6047-92FC-D021ED66302D}" type="slidenum">
              <a:rPr lang="en-US" smtClean="0"/>
              <a:pPr/>
              <a:t>‹#›</a:t>
            </a:fld>
            <a:endParaRPr lang="en-US"/>
          </a:p>
        </p:txBody>
      </p:sp>
    </p:spTree>
    <p:extLst>
      <p:ext uri="{BB962C8B-B14F-4D97-AF65-F5344CB8AC3E}">
        <p14:creationId xmlns:p14="http://schemas.microsoft.com/office/powerpoint/2010/main" val="189772842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1F61A0-5486-4E47-8312-C7E877077D0E}" type="datetimeFigureOut">
              <a:rPr lang="en-US" smtClean="0"/>
              <a:pPr/>
              <a:t>10/27/2016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19E23C-DD53-9841-B8DE-03FA1723C952}" type="slidenum">
              <a:rPr lang="en-US" smtClean="0"/>
              <a:pPr/>
              <a:t>‹#›</a:t>
            </a:fld>
            <a:endParaRPr lang="en-US"/>
          </a:p>
        </p:txBody>
      </p:sp>
    </p:spTree>
    <p:extLst>
      <p:ext uri="{BB962C8B-B14F-4D97-AF65-F5344CB8AC3E}">
        <p14:creationId xmlns:p14="http://schemas.microsoft.com/office/powerpoint/2010/main" val="173795578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19E23C-DD53-9841-B8DE-03FA1723C952}" type="slidenum">
              <a:rPr lang="en-US" smtClean="0"/>
              <a:pPr/>
              <a:t>4</a:t>
            </a:fld>
            <a:endParaRPr lang="en-US"/>
          </a:p>
        </p:txBody>
      </p:sp>
    </p:spTree>
    <p:extLst>
      <p:ext uri="{BB962C8B-B14F-4D97-AF65-F5344CB8AC3E}">
        <p14:creationId xmlns:p14="http://schemas.microsoft.com/office/powerpoint/2010/main" val="1311025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 the New York State Department of Health (DOH) Hospital-Acquired Infection (HAI) 2013 Report, only 53% of New York hospitals report having an existing antibiotic stewardship program and many have identified shortcomings in current approaches</a:t>
            </a:r>
            <a:endParaRPr lang="en-US" dirty="0"/>
          </a:p>
        </p:txBody>
      </p:sp>
      <p:sp>
        <p:nvSpPr>
          <p:cNvPr id="4" name="Slide Number Placeholder 3"/>
          <p:cNvSpPr>
            <a:spLocks noGrp="1"/>
          </p:cNvSpPr>
          <p:nvPr>
            <p:ph type="sldNum" sz="quarter" idx="10"/>
          </p:nvPr>
        </p:nvSpPr>
        <p:spPr/>
        <p:txBody>
          <a:bodyPr/>
          <a:lstStyle/>
          <a:p>
            <a:fld id="{9B19E23C-DD53-9841-B8DE-03FA1723C952}" type="slidenum">
              <a:rPr lang="en-US" smtClean="0"/>
              <a:pPr/>
              <a:t>23</a:t>
            </a:fld>
            <a:endParaRPr lang="en-US"/>
          </a:p>
        </p:txBody>
      </p:sp>
    </p:spTree>
    <p:extLst>
      <p:ext uri="{BB962C8B-B14F-4D97-AF65-F5344CB8AC3E}">
        <p14:creationId xmlns:p14="http://schemas.microsoft.com/office/powerpoint/2010/main" val="1354422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19E23C-DD53-9841-B8DE-03FA1723C952}" type="slidenum">
              <a:rPr lang="en-US" smtClean="0"/>
              <a:pPr/>
              <a:t>38</a:t>
            </a:fld>
            <a:endParaRPr lang="en-US"/>
          </a:p>
        </p:txBody>
      </p:sp>
    </p:spTree>
    <p:extLst>
      <p:ext uri="{BB962C8B-B14F-4D97-AF65-F5344CB8AC3E}">
        <p14:creationId xmlns:p14="http://schemas.microsoft.com/office/powerpoint/2010/main" val="939192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HANYS statewide hospital and continuing care association in New York. We are located near Albany and represent 500 not-for-profit and public hospitals, nursing homes, home care agencies, and other healthcare organizations. HANYS is committed to supporting members as they accelerate their focus on antibiotic stewardship, providing tools and resources to reduce drug-resistant organisms, prevent </a:t>
            </a:r>
            <a:r>
              <a:rPr lang="en-US" sz="1200" b="0" i="1" kern="1200" dirty="0" smtClean="0">
                <a:solidFill>
                  <a:schemeClr val="tx1"/>
                </a:solidFill>
                <a:effectLst/>
                <a:latin typeface="+mn-lt"/>
                <a:ea typeface="+mn-ea"/>
                <a:cs typeface="+mn-cs"/>
              </a:rPr>
              <a:t>Clostridium difficile</a:t>
            </a:r>
            <a:r>
              <a:rPr lang="en-US" sz="1200" b="0" i="0" kern="1200" dirty="0" smtClean="0">
                <a:solidFill>
                  <a:schemeClr val="tx1"/>
                </a:solidFill>
                <a:effectLst/>
                <a:latin typeface="+mn-lt"/>
                <a:ea typeface="+mn-ea"/>
                <a:cs typeface="+mn-cs"/>
              </a:rPr>
              <a:t> infections, and prepare for future mandates.</a:t>
            </a:r>
          </a:p>
          <a:p>
            <a:pPr marL="0" marR="0" lvl="1" indent="0" algn="l" defTabSz="457200" rtl="0" eaLnBrk="1" fontAlgn="auto" latinLnBrk="0" hangingPunct="1">
              <a:lnSpc>
                <a:spcPct val="100000"/>
              </a:lnSpc>
              <a:spcBef>
                <a:spcPts val="0"/>
              </a:spcBef>
              <a:spcAft>
                <a:spcPts val="0"/>
              </a:spcAft>
              <a:buClrTx/>
              <a:buSzTx/>
              <a:buFontTx/>
              <a:buNone/>
              <a:tabLst/>
              <a:defRPr/>
            </a:pPr>
            <a:r>
              <a:rPr lang="en-US" sz="2000" dirty="0" smtClean="0">
                <a:solidFill>
                  <a:schemeClr val="tx1"/>
                </a:solidFill>
                <a:latin typeface="+mn-lt"/>
              </a:rPr>
              <a:t>(IPRO)</a:t>
            </a:r>
          </a:p>
          <a:p>
            <a:endParaRPr lang="en-US" dirty="0"/>
          </a:p>
        </p:txBody>
      </p:sp>
      <p:sp>
        <p:nvSpPr>
          <p:cNvPr id="4" name="Slide Number Placeholder 3"/>
          <p:cNvSpPr>
            <a:spLocks noGrp="1"/>
          </p:cNvSpPr>
          <p:nvPr>
            <p:ph type="sldNum" sz="quarter" idx="10"/>
          </p:nvPr>
        </p:nvSpPr>
        <p:spPr/>
        <p:txBody>
          <a:bodyPr/>
          <a:lstStyle/>
          <a:p>
            <a:fld id="{9B19E23C-DD53-9841-B8DE-03FA1723C952}" type="slidenum">
              <a:rPr lang="en-US" smtClean="0"/>
              <a:pPr/>
              <a:t>48</a:t>
            </a:fld>
            <a:endParaRPr lang="en-US"/>
          </a:p>
        </p:txBody>
      </p:sp>
    </p:spTree>
    <p:extLst>
      <p:ext uri="{BB962C8B-B14F-4D97-AF65-F5344CB8AC3E}">
        <p14:creationId xmlns:p14="http://schemas.microsoft.com/office/powerpoint/2010/main" val="414497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IC&amp;P</a:t>
            </a:r>
            <a:r>
              <a:rPr lang="en-US" baseline="0" dirty="0" smtClean="0"/>
              <a:t> CLABSI-</a:t>
            </a:r>
            <a:r>
              <a:rPr lang="en-US" baseline="0" dirty="0" err="1" smtClean="0"/>
              <a:t>Biopatch</a:t>
            </a:r>
            <a:r>
              <a:rPr lang="en-US" baseline="0" dirty="0" smtClean="0"/>
              <a:t> for nursing</a:t>
            </a:r>
            <a:endParaRPr lang="en-US" dirty="0"/>
          </a:p>
        </p:txBody>
      </p:sp>
      <p:sp>
        <p:nvSpPr>
          <p:cNvPr id="4" name="Slide Number Placeholder 3"/>
          <p:cNvSpPr>
            <a:spLocks noGrp="1"/>
          </p:cNvSpPr>
          <p:nvPr>
            <p:ph type="sldNum" sz="quarter" idx="10"/>
          </p:nvPr>
        </p:nvSpPr>
        <p:spPr/>
        <p:txBody>
          <a:bodyPr/>
          <a:lstStyle/>
          <a:p>
            <a:fld id="{9B19E23C-DD53-9841-B8DE-03FA1723C952}" type="slidenum">
              <a:rPr lang="en-US" smtClean="0"/>
              <a:pPr/>
              <a:t>49</a:t>
            </a:fld>
            <a:endParaRPr lang="en-US"/>
          </a:p>
        </p:txBody>
      </p:sp>
    </p:spTree>
    <p:extLst>
      <p:ext uri="{BB962C8B-B14F-4D97-AF65-F5344CB8AC3E}">
        <p14:creationId xmlns:p14="http://schemas.microsoft.com/office/powerpoint/2010/main" val="1944677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19E23C-DD53-9841-B8DE-03FA1723C952}" type="slidenum">
              <a:rPr lang="en-US" smtClean="0"/>
              <a:pPr/>
              <a:t>52</a:t>
            </a:fld>
            <a:endParaRPr lang="en-US"/>
          </a:p>
        </p:txBody>
      </p:sp>
    </p:spTree>
    <p:extLst>
      <p:ext uri="{BB962C8B-B14F-4D97-AF65-F5344CB8AC3E}">
        <p14:creationId xmlns:p14="http://schemas.microsoft.com/office/powerpoint/2010/main" val="2484646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descr="MS_Powerpoint_Opt1-1.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685799" y="1435315"/>
            <a:ext cx="5776975" cy="2148634"/>
          </a:xfrm>
        </p:spPr>
        <p:txBody>
          <a:bodyPr anchor="t">
            <a:normAutofit/>
          </a:bodyPr>
          <a:lstStyle>
            <a:lvl1pPr algn="l">
              <a:lnSpc>
                <a:spcPts val="4800"/>
              </a:lnSpc>
              <a:defRPr sz="4500" b="1">
                <a:solidFill>
                  <a:srgbClr val="FFFFFF"/>
                </a:solidFill>
                <a:latin typeface="Times New Roman"/>
                <a:cs typeface="Times New Roman"/>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705733"/>
            <a:ext cx="4681000" cy="1791975"/>
          </a:xfrm>
        </p:spPr>
        <p:txBody>
          <a:bodyPr>
            <a:normAutofit/>
          </a:bodyPr>
          <a:lstStyle>
            <a:lvl1pPr marL="0" indent="0" algn="l">
              <a:lnSpc>
                <a:spcPts val="2700"/>
              </a:lnSpc>
              <a:buNone/>
              <a:defRPr sz="23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descr="StLukesHospital_Vert.png"/>
          <p:cNvPicPr>
            <a:picLocks noChangeAspect="1"/>
          </p:cNvPicPr>
          <p:nvPr userDrawn="1"/>
        </p:nvPicPr>
        <p:blipFill>
          <a:blip r:embed="rId3"/>
          <a:stretch>
            <a:fillRect/>
          </a:stretch>
        </p:blipFill>
        <p:spPr>
          <a:xfrm>
            <a:off x="7050024" y="4892040"/>
            <a:ext cx="1313854" cy="180350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6" name="Picture 5" descr="MS_Powerpoint_Opt1-2.jpg"/>
          <p:cNvPicPr>
            <a:picLocks noChangeAspect="1"/>
          </p:cNvPicPr>
          <p:nvPr userDrawn="1"/>
        </p:nvPicPr>
        <p:blipFill>
          <a:blip r:embed="rId2"/>
          <a:stretch>
            <a:fillRect/>
          </a:stretch>
        </p:blipFill>
        <p:spPr>
          <a:xfrm>
            <a:off x="0" y="-1"/>
            <a:ext cx="9144000" cy="6858001"/>
          </a:xfrm>
          <a:prstGeom prst="rect">
            <a:avLst/>
          </a:prstGeom>
        </p:spPr>
      </p:pic>
      <p:sp>
        <p:nvSpPr>
          <p:cNvPr id="2" name="Title 1"/>
          <p:cNvSpPr>
            <a:spLocks noGrp="1"/>
          </p:cNvSpPr>
          <p:nvPr>
            <p:ph type="ctrTitle"/>
          </p:nvPr>
        </p:nvSpPr>
        <p:spPr>
          <a:xfrm>
            <a:off x="685799" y="1435315"/>
            <a:ext cx="5776975" cy="2148634"/>
          </a:xfrm>
        </p:spPr>
        <p:txBody>
          <a:bodyPr anchor="t">
            <a:normAutofit/>
          </a:bodyPr>
          <a:lstStyle>
            <a:lvl1pPr algn="l">
              <a:lnSpc>
                <a:spcPts val="4800"/>
              </a:lnSpc>
              <a:defRPr sz="4500" b="1">
                <a:solidFill>
                  <a:srgbClr val="FFFFFF"/>
                </a:solidFill>
                <a:latin typeface="Times New Roman"/>
                <a:cs typeface="Times New Roman"/>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705733"/>
            <a:ext cx="4681000" cy="1791975"/>
          </a:xfrm>
        </p:spPr>
        <p:txBody>
          <a:bodyPr>
            <a:normAutofit/>
          </a:bodyPr>
          <a:lstStyle>
            <a:lvl1pPr marL="0" indent="0" algn="l">
              <a:lnSpc>
                <a:spcPts val="2700"/>
              </a:lnSpc>
              <a:buNone/>
              <a:defRPr sz="23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8" name="Picture 7" descr="StLukesHospital_Vert.png"/>
          <p:cNvPicPr>
            <a:picLocks noChangeAspect="1"/>
          </p:cNvPicPr>
          <p:nvPr userDrawn="1"/>
        </p:nvPicPr>
        <p:blipFill>
          <a:blip r:embed="rId3"/>
          <a:stretch>
            <a:fillRect/>
          </a:stretch>
        </p:blipFill>
        <p:spPr>
          <a:xfrm>
            <a:off x="7050024" y="4892040"/>
            <a:ext cx="1313854" cy="180350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7" name="Picture 6" descr="MS_Powerpoint_Opt1-3.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685799" y="1435315"/>
            <a:ext cx="5776975" cy="2148634"/>
          </a:xfrm>
        </p:spPr>
        <p:txBody>
          <a:bodyPr anchor="t">
            <a:normAutofit/>
          </a:bodyPr>
          <a:lstStyle>
            <a:lvl1pPr algn="l">
              <a:lnSpc>
                <a:spcPts val="4800"/>
              </a:lnSpc>
              <a:defRPr sz="4500" b="1">
                <a:solidFill>
                  <a:schemeClr val="accent1"/>
                </a:solidFill>
                <a:latin typeface="Times New Roman"/>
                <a:cs typeface="Times New Roman"/>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705733"/>
            <a:ext cx="4681000" cy="1791975"/>
          </a:xfrm>
        </p:spPr>
        <p:txBody>
          <a:bodyPr>
            <a:normAutofit/>
          </a:bodyPr>
          <a:lstStyle>
            <a:lvl1pPr marL="0" indent="0" algn="l">
              <a:lnSpc>
                <a:spcPts val="2700"/>
              </a:lnSpc>
              <a:buNone/>
              <a:defRPr sz="23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8" name="Picture 7" descr="StLukesHospital_Vert.png"/>
          <p:cNvPicPr>
            <a:picLocks noChangeAspect="1"/>
          </p:cNvPicPr>
          <p:nvPr userDrawn="1"/>
        </p:nvPicPr>
        <p:blipFill>
          <a:blip r:embed="rId3"/>
          <a:stretch>
            <a:fillRect/>
          </a:stretch>
        </p:blipFill>
        <p:spPr>
          <a:xfrm>
            <a:off x="7050024" y="4892040"/>
            <a:ext cx="1313854" cy="180350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6" name="Picture 5" descr="MS_Powerpoint_Opt1-4.jpg"/>
          <p:cNvPicPr>
            <a:picLocks noChangeAspect="1"/>
          </p:cNvPicPr>
          <p:nvPr userDrawn="1"/>
        </p:nvPicPr>
        <p:blipFill>
          <a:blip r:embed="rId2"/>
          <a:stretch>
            <a:fillRect/>
          </a:stretch>
        </p:blipFill>
        <p:spPr>
          <a:xfrm>
            <a:off x="0" y="0"/>
            <a:ext cx="9144001" cy="6858000"/>
          </a:xfrm>
          <a:prstGeom prst="rect">
            <a:avLst/>
          </a:prstGeom>
        </p:spPr>
      </p:pic>
      <p:sp>
        <p:nvSpPr>
          <p:cNvPr id="2" name="Title 1"/>
          <p:cNvSpPr>
            <a:spLocks noGrp="1"/>
          </p:cNvSpPr>
          <p:nvPr>
            <p:ph type="ctrTitle"/>
          </p:nvPr>
        </p:nvSpPr>
        <p:spPr>
          <a:xfrm>
            <a:off x="685799" y="1435315"/>
            <a:ext cx="5776975" cy="2148634"/>
          </a:xfrm>
        </p:spPr>
        <p:txBody>
          <a:bodyPr anchor="t">
            <a:normAutofit/>
          </a:bodyPr>
          <a:lstStyle>
            <a:lvl1pPr algn="l">
              <a:lnSpc>
                <a:spcPts val="4800"/>
              </a:lnSpc>
              <a:defRPr sz="4500" b="1">
                <a:solidFill>
                  <a:schemeClr val="accent1"/>
                </a:solidFill>
                <a:latin typeface="Times New Roman"/>
                <a:cs typeface="Times New Roman"/>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705733"/>
            <a:ext cx="4681000" cy="1791975"/>
          </a:xfrm>
        </p:spPr>
        <p:txBody>
          <a:bodyPr>
            <a:normAutofit/>
          </a:bodyPr>
          <a:lstStyle>
            <a:lvl1pPr marL="0" indent="0" algn="l">
              <a:lnSpc>
                <a:spcPts val="2700"/>
              </a:lnSpc>
              <a:buNone/>
              <a:defRPr sz="23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8" name="Picture 7" descr="StLukesHospital_Vert.png"/>
          <p:cNvPicPr>
            <a:picLocks noChangeAspect="1"/>
          </p:cNvPicPr>
          <p:nvPr userDrawn="1"/>
        </p:nvPicPr>
        <p:blipFill>
          <a:blip r:embed="rId3"/>
          <a:stretch>
            <a:fillRect/>
          </a:stretch>
        </p:blipFill>
        <p:spPr>
          <a:xfrm>
            <a:off x="7050024" y="4892040"/>
            <a:ext cx="1313854" cy="180350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4" name="Picture 3" descr="MS_Powerpoint_Opt1-5.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hasCustomPrompt="1"/>
          </p:nvPr>
        </p:nvSpPr>
        <p:spPr>
          <a:xfrm>
            <a:off x="722313" y="1684143"/>
            <a:ext cx="7772400" cy="2700106"/>
          </a:xfrm>
        </p:spPr>
        <p:txBody>
          <a:bodyPr anchor="t">
            <a:noAutofit/>
          </a:bodyPr>
          <a:lstStyle>
            <a:lvl1pPr algn="l">
              <a:lnSpc>
                <a:spcPts val="4800"/>
              </a:lnSpc>
              <a:defRPr sz="4500" b="1" cap="none">
                <a:solidFill>
                  <a:schemeClr val="bg1"/>
                </a:solidFill>
              </a:defRPr>
            </a:lvl1pPr>
          </a:lstStyle>
          <a:p>
            <a:r>
              <a:rPr lang="en-US"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5" name="Picture 4" descr="MS_Powerpoint_Opt1-6.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hasCustomPrompt="1"/>
          </p:nvPr>
        </p:nvSpPr>
        <p:spPr>
          <a:xfrm>
            <a:off x="722313" y="1684143"/>
            <a:ext cx="7772400" cy="2700106"/>
          </a:xfrm>
        </p:spPr>
        <p:txBody>
          <a:bodyPr anchor="t">
            <a:noAutofit/>
          </a:bodyPr>
          <a:lstStyle>
            <a:lvl1pPr algn="l">
              <a:lnSpc>
                <a:spcPts val="4800"/>
              </a:lnSpc>
              <a:defRPr sz="4500" b="1" cap="none">
                <a:solidFill>
                  <a:srgbClr val="00AEEF"/>
                </a:solidFill>
              </a:defRPr>
            </a:lvl1pPr>
          </a:lstStyle>
          <a:p>
            <a:r>
              <a:rPr lang="en-US" dirty="0"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descr="MS_Powerpoint_Opt1-5.jpg"/>
          <p:cNvPicPr>
            <a:picLocks noChangeAspect="1"/>
          </p:cNvPicPr>
          <p:nvPr userDrawn="1"/>
        </p:nvPicPr>
        <p:blipFill>
          <a:blip r:embed="rId2"/>
          <a:stretch>
            <a:fillRect/>
          </a:stretch>
        </p:blipFill>
        <p:spPr>
          <a:xfrm>
            <a:off x="0" y="0"/>
            <a:ext cx="9144000" cy="6858000"/>
          </a:xfrm>
          <a:prstGeom prst="rect">
            <a:avLst/>
          </a:prstGeom>
        </p:spPr>
      </p:pic>
      <p:sp>
        <p:nvSpPr>
          <p:cNvPr id="6" name="Title 5"/>
          <p:cNvSpPr>
            <a:spLocks noGrp="1"/>
          </p:cNvSpPr>
          <p:nvPr>
            <p:ph type="title"/>
          </p:nvPr>
        </p:nvSpPr>
        <p:spPr/>
        <p:txBody>
          <a:bodyPr>
            <a:normAutofit/>
          </a:bodyPr>
          <a:lstStyle>
            <a:lvl1pPr>
              <a:defRPr sz="2900">
                <a:solidFill>
                  <a:srgbClr val="FFFFFF"/>
                </a:solidFill>
              </a:defRPr>
            </a:lvl1pPr>
          </a:lstStyle>
          <a:p>
            <a:r>
              <a:rPr lang="en-US" smtClean="0"/>
              <a:t>Click to edit Master title style</a:t>
            </a:r>
            <a:endParaRPr lang="en-US" dirty="0"/>
          </a:p>
        </p:txBody>
      </p:sp>
      <p:sp>
        <p:nvSpPr>
          <p:cNvPr id="8" name="Content Placeholder 7"/>
          <p:cNvSpPr>
            <a:spLocks noGrp="1"/>
          </p:cNvSpPr>
          <p:nvPr>
            <p:ph sz="quarter" idx="10"/>
          </p:nvPr>
        </p:nvSpPr>
        <p:spPr>
          <a:xfrm>
            <a:off x="457200" y="1493586"/>
            <a:ext cx="8229600" cy="4688266"/>
          </a:xfrm>
        </p:spPr>
        <p:txBody>
          <a:bodyPr>
            <a:normAutofit/>
          </a:bodyPr>
          <a:lstStyle>
            <a:lvl1pPr marL="457200" indent="-457200">
              <a:lnSpc>
                <a:spcPct val="150000"/>
              </a:lnSpc>
              <a:buSzPct val="100000"/>
              <a:buFont typeface="+mj-lt"/>
              <a:buAutoNum type="arabicPeriod"/>
              <a:defRPr sz="2300">
                <a:solidFill>
                  <a:schemeClr val="bg1"/>
                </a:solidFill>
              </a:defRPr>
            </a:lvl1pPr>
            <a:lvl2pPr marL="800100" indent="-342900">
              <a:buFont typeface="+mj-lt"/>
              <a:buAutoNum type="arabicPeriod"/>
              <a:defRPr>
                <a:solidFill>
                  <a:schemeClr val="bg1"/>
                </a:solidFill>
              </a:defRPr>
            </a:lvl2pPr>
            <a:lvl3pPr marL="1257300" indent="-342900">
              <a:buFont typeface="+mj-lt"/>
              <a:buAutoNum type="arabicPeriod"/>
              <a:defRPr>
                <a:solidFill>
                  <a:schemeClr val="bg1"/>
                </a:solidFill>
              </a:defRPr>
            </a:lvl3pPr>
            <a:lvl4pPr>
              <a:buFont typeface="+mj-lt"/>
              <a:buAutoNum type="arabicPeriod"/>
              <a:defRPr>
                <a:solidFill>
                  <a:schemeClr val="bg1"/>
                </a:solidFill>
              </a:defRPr>
            </a:lvl4pPr>
            <a:lvl5pPr>
              <a:buFont typeface="+mj-lt"/>
              <a:buAutoNum type="arabicPeriod"/>
              <a:defRPr>
                <a:solidFill>
                  <a:schemeClr val="bg1"/>
                </a:solidFill>
              </a:defRPr>
            </a:lvl5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MS_Powerpoint_Opt1-6.jpg"/>
          <p:cNvPicPr>
            <a:picLocks noChangeAspect="1"/>
          </p:cNvPicPr>
          <p:nvPr userDrawn="1"/>
        </p:nvPicPr>
        <p:blipFill>
          <a:blip r:embed="rId2"/>
          <a:stretch>
            <a:fillRect/>
          </a:stretch>
        </p:blipFill>
        <p:spPr>
          <a:xfrm>
            <a:off x="0" y="0"/>
            <a:ext cx="9144000" cy="6858000"/>
          </a:xfrm>
          <a:prstGeom prst="rect">
            <a:avLst/>
          </a:prstGeom>
        </p:spPr>
      </p:pic>
      <p:sp>
        <p:nvSpPr>
          <p:cNvPr id="6" name="Title 5"/>
          <p:cNvSpPr>
            <a:spLocks noGrp="1"/>
          </p:cNvSpPr>
          <p:nvPr>
            <p:ph type="title"/>
          </p:nvPr>
        </p:nvSpPr>
        <p:spPr/>
        <p:txBody>
          <a:bodyPr>
            <a:normAutofit/>
          </a:bodyPr>
          <a:lstStyle>
            <a:lvl1pPr>
              <a:defRPr sz="2900">
                <a:solidFill>
                  <a:schemeClr val="accent1"/>
                </a:solidFill>
              </a:defRPr>
            </a:lvl1pPr>
          </a:lstStyle>
          <a:p>
            <a:r>
              <a:rPr lang="en-US" smtClean="0"/>
              <a:t>Click to edit Master title style</a:t>
            </a:r>
            <a:endParaRPr lang="en-US" dirty="0"/>
          </a:p>
        </p:txBody>
      </p:sp>
      <p:sp>
        <p:nvSpPr>
          <p:cNvPr id="8" name="Content Placeholder 7"/>
          <p:cNvSpPr>
            <a:spLocks noGrp="1"/>
          </p:cNvSpPr>
          <p:nvPr>
            <p:ph sz="quarter" idx="10"/>
          </p:nvPr>
        </p:nvSpPr>
        <p:spPr>
          <a:xfrm>
            <a:off x="457200" y="1493586"/>
            <a:ext cx="8229600" cy="4688266"/>
          </a:xfrm>
        </p:spPr>
        <p:txBody>
          <a:bodyPr>
            <a:normAutofit/>
          </a:bodyPr>
          <a:lstStyle>
            <a:lvl1pPr marL="457200" indent="-457200">
              <a:lnSpc>
                <a:spcPct val="150000"/>
              </a:lnSpc>
              <a:buSzPct val="100000"/>
              <a:buFont typeface="+mj-lt"/>
              <a:buAutoNum type="arabicPeriod"/>
              <a:defRPr sz="2300">
                <a:solidFill>
                  <a:schemeClr val="tx1">
                    <a:lumMod val="65000"/>
                    <a:lumOff val="35000"/>
                  </a:schemeClr>
                </a:solidFill>
              </a:defRPr>
            </a:lvl1pPr>
            <a:lvl2pPr marL="800100" indent="-342900">
              <a:buFont typeface="+mj-lt"/>
              <a:buAutoNum type="arabicPeriod"/>
              <a:defRPr>
                <a:solidFill>
                  <a:schemeClr val="bg1"/>
                </a:solidFill>
              </a:defRPr>
            </a:lvl2pPr>
            <a:lvl3pPr marL="1257300" indent="-342900">
              <a:buFont typeface="+mj-lt"/>
              <a:buAutoNum type="arabicPeriod"/>
              <a:defRPr>
                <a:solidFill>
                  <a:schemeClr val="bg1"/>
                </a:solidFill>
              </a:defRPr>
            </a:lvl3pPr>
            <a:lvl4pPr>
              <a:buFont typeface="+mj-lt"/>
              <a:buAutoNum type="arabicPeriod"/>
              <a:defRPr>
                <a:solidFill>
                  <a:schemeClr val="bg1"/>
                </a:solidFill>
              </a:defRPr>
            </a:lvl4pPr>
            <a:lvl5pPr>
              <a:buFont typeface="+mj-lt"/>
              <a:buAutoNum type="arabicPeriod"/>
              <a:defRPr>
                <a:solidFill>
                  <a:schemeClr val="bg1"/>
                </a:solidFill>
              </a:defRPr>
            </a:lvl5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smtClean="0"/>
              <a:t>Click to edit Master title style</a:t>
            </a:r>
            <a:endParaRPr lang="en-US" dirty="0"/>
          </a:p>
        </p:txBody>
      </p:sp>
      <p:sp>
        <p:nvSpPr>
          <p:cNvPr id="4" name="Footer Placeholder 3"/>
          <p:cNvSpPr>
            <a:spLocks noGrp="1"/>
          </p:cNvSpPr>
          <p:nvPr>
            <p:ph type="ftr" sz="quarter" idx="11"/>
          </p:nvPr>
        </p:nvSpPr>
        <p:spPr>
          <a:xfrm>
            <a:off x="457200" y="6356350"/>
            <a:ext cx="2895600" cy="365125"/>
          </a:xfrm>
          <a:prstGeom prst="rect">
            <a:avLst/>
          </a:prstGeom>
        </p:spPr>
        <p:txBody>
          <a:bodyPr/>
          <a:lstStyle/>
          <a:p>
            <a:r>
              <a:rPr lang="en-US" dirty="0" smtClean="0"/>
              <a:t>Mount Sinai / Presentation Slide / December 27, 2012</a:t>
            </a:r>
            <a:endParaRPr lang="en-US" dirty="0"/>
          </a:p>
        </p:txBody>
      </p:sp>
      <p:sp>
        <p:nvSpPr>
          <p:cNvPr id="5" name="Slide Number Placeholder 4"/>
          <p:cNvSpPr>
            <a:spLocks noGrp="1"/>
          </p:cNvSpPr>
          <p:nvPr>
            <p:ph type="sldNum" sz="quarter" idx="12"/>
          </p:nvPr>
        </p:nvSpPr>
        <p:spPr/>
        <p:txBody>
          <a:bodyPr/>
          <a:lstStyle/>
          <a:p>
            <a:fld id="{9F8FBD0B-D5BA-AC4A-B182-CCF391B5588A}" type="slidenum">
              <a:rPr lang="en-US" smtClean="0"/>
              <a:pPr/>
              <a:t>‹#›</a:t>
            </a:fld>
            <a:endParaRPr lang="en-US"/>
          </a:p>
        </p:txBody>
      </p:sp>
      <p:sp>
        <p:nvSpPr>
          <p:cNvPr id="7" name="Text Placeholder 2"/>
          <p:cNvSpPr>
            <a:spLocks noGrp="1"/>
          </p:cNvSpPr>
          <p:nvPr>
            <p:ph type="body" idx="1"/>
          </p:nvPr>
        </p:nvSpPr>
        <p:spPr>
          <a:xfrm>
            <a:off x="457200" y="1739781"/>
            <a:ext cx="8229600" cy="4197252"/>
          </a:xfrm>
        </p:spPr>
        <p:txBody>
          <a:bodyPr anchor="t">
            <a:normAutofit/>
          </a:bodyPr>
          <a:lstStyle>
            <a:lvl1pPr marL="0" indent="0">
              <a:lnSpc>
                <a:spcPts val="5200"/>
              </a:lnSpc>
              <a:buNone/>
              <a:defRPr sz="5100" b="1">
                <a:solidFill>
                  <a:schemeClr val="accent1"/>
                </a:solidFill>
                <a:latin typeface="Times New Roman"/>
                <a:cs typeface="Times New Roman"/>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smtClean="0"/>
              <a:t>Click to edit Master title style</a:t>
            </a:r>
            <a:endParaRPr lang="en-US" dirty="0"/>
          </a:p>
        </p:txBody>
      </p:sp>
      <p:sp>
        <p:nvSpPr>
          <p:cNvPr id="4" name="Footer Placeholder 3"/>
          <p:cNvSpPr>
            <a:spLocks noGrp="1"/>
          </p:cNvSpPr>
          <p:nvPr>
            <p:ph type="ftr" sz="quarter" idx="11"/>
          </p:nvPr>
        </p:nvSpPr>
        <p:spPr>
          <a:xfrm>
            <a:off x="457200" y="6356350"/>
            <a:ext cx="2895600" cy="365125"/>
          </a:xfrm>
          <a:prstGeom prst="rect">
            <a:avLst/>
          </a:prstGeom>
        </p:spPr>
        <p:txBody>
          <a:bodyPr/>
          <a:lstStyle/>
          <a:p>
            <a:r>
              <a:rPr lang="en-US" dirty="0" smtClean="0"/>
              <a:t>Mount Sinai / Presentation Slide / December 27, 2012</a:t>
            </a:r>
            <a:endParaRPr lang="en-US" dirty="0"/>
          </a:p>
        </p:txBody>
      </p:sp>
      <p:sp>
        <p:nvSpPr>
          <p:cNvPr id="5" name="Slide Number Placeholder 4"/>
          <p:cNvSpPr>
            <a:spLocks noGrp="1"/>
          </p:cNvSpPr>
          <p:nvPr>
            <p:ph type="sldNum" sz="quarter" idx="12"/>
          </p:nvPr>
        </p:nvSpPr>
        <p:spPr/>
        <p:txBody>
          <a:bodyPr/>
          <a:lstStyle/>
          <a:p>
            <a:fld id="{9F8FBD0B-D5BA-AC4A-B182-CCF391B5588A}" type="slidenum">
              <a:rPr lang="en-US" smtClean="0"/>
              <a:pPr/>
              <a:t>‹#›</a:t>
            </a:fld>
            <a:endParaRPr lang="en-US"/>
          </a:p>
        </p:txBody>
      </p:sp>
      <p:sp>
        <p:nvSpPr>
          <p:cNvPr id="7" name="Text Placeholder 2"/>
          <p:cNvSpPr>
            <a:spLocks noGrp="1"/>
          </p:cNvSpPr>
          <p:nvPr>
            <p:ph type="body" idx="1"/>
          </p:nvPr>
        </p:nvSpPr>
        <p:spPr>
          <a:xfrm>
            <a:off x="457200" y="1739781"/>
            <a:ext cx="8229600" cy="4197252"/>
          </a:xfrm>
        </p:spPr>
        <p:txBody>
          <a:bodyPr anchor="t">
            <a:normAutofit/>
          </a:bodyPr>
          <a:lstStyle>
            <a:lvl1pPr marL="0" indent="0">
              <a:lnSpc>
                <a:spcPts val="4200"/>
              </a:lnSpc>
              <a:buNone/>
              <a:defRPr sz="3600" b="1">
                <a:solidFill>
                  <a:schemeClr val="accent1"/>
                </a:solidFill>
                <a:latin typeface="Times New Roman"/>
                <a:cs typeface="Times New Roman"/>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57200" y="1600200"/>
            <a:ext cx="8229600" cy="4525963"/>
          </a:xfrm>
        </p:spPr>
        <p:txBody>
          <a:bodyPr/>
          <a:lstStyle>
            <a:lvl1pPr marL="347472" indent="-347472">
              <a:lnSpc>
                <a:spcPts val="2300"/>
              </a:lnSpc>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latin typeface="Arial"/>
                <a:cs typeface="Arial"/>
              </a:defRPr>
            </a:lvl4pPr>
            <a:lvl5pPr>
              <a:defRPr>
                <a:solidFill>
                  <a:schemeClr val="tx1">
                    <a:lumMod val="65000"/>
                    <a:lumOff val="3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a:xfrm>
            <a:off x="457200" y="6356350"/>
            <a:ext cx="2895600" cy="365125"/>
          </a:xfrm>
          <a:prstGeom prst="rect">
            <a:avLst/>
          </a:prstGeom>
        </p:spPr>
        <p:txBody>
          <a:bodyPr/>
          <a:lstStyle/>
          <a:p>
            <a:r>
              <a:rPr lang="en-US" dirty="0" smtClean="0"/>
              <a:t>Mount Sinai / Presentation Slide / December 27, 2012</a:t>
            </a:r>
            <a:endParaRPr lang="en-US" dirty="0"/>
          </a:p>
        </p:txBody>
      </p:sp>
      <p:sp>
        <p:nvSpPr>
          <p:cNvPr id="6" name="Slide Number Placeholder 5"/>
          <p:cNvSpPr>
            <a:spLocks noGrp="1"/>
          </p:cNvSpPr>
          <p:nvPr>
            <p:ph type="sldNum" sz="quarter" idx="12"/>
          </p:nvPr>
        </p:nvSpPr>
        <p:spPr/>
        <p:txBody>
          <a:bodyPr/>
          <a:lstStyle/>
          <a:p>
            <a:fld id="{9F8FBD0B-D5BA-AC4A-B182-CCF391B5588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57200" y="1600200"/>
            <a:ext cx="3520440" cy="4525963"/>
          </a:xfrm>
        </p:spPr>
        <p:txBody>
          <a:bodyPr>
            <a:noAutofit/>
          </a:bodyPr>
          <a:lstStyle>
            <a:lvl1pPr marL="0" indent="0">
              <a:lnSpc>
                <a:spcPts val="2300"/>
              </a:lnSpc>
              <a:spcBef>
                <a:spcPts val="0"/>
              </a:spcBef>
              <a:buNone/>
              <a:defRPr sz="1700">
                <a:solidFill>
                  <a:schemeClr val="accent1"/>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latin typeface="Arial"/>
                <a:cs typeface="Arial"/>
              </a:defRPr>
            </a:lvl4pPr>
            <a:lvl5pPr>
              <a:defRPr>
                <a:solidFill>
                  <a:schemeClr val="tx1">
                    <a:lumMod val="65000"/>
                    <a:lumOff val="35000"/>
                  </a:schemeClr>
                </a:solidFill>
              </a:defRPr>
            </a:lvl5pPr>
          </a:lstStyle>
          <a:p>
            <a:pPr lvl="0"/>
            <a:r>
              <a:rPr lang="en-US" smtClean="0"/>
              <a:t>Click to edit Master text styles</a:t>
            </a:r>
          </a:p>
        </p:txBody>
      </p:sp>
      <p:sp>
        <p:nvSpPr>
          <p:cNvPr id="5" name="Footer Placeholder 4"/>
          <p:cNvSpPr>
            <a:spLocks noGrp="1"/>
          </p:cNvSpPr>
          <p:nvPr>
            <p:ph type="ftr" sz="quarter" idx="11"/>
          </p:nvPr>
        </p:nvSpPr>
        <p:spPr>
          <a:xfrm>
            <a:off x="457200" y="6356350"/>
            <a:ext cx="2895600" cy="365125"/>
          </a:xfrm>
          <a:prstGeom prst="rect">
            <a:avLst/>
          </a:prstGeom>
        </p:spPr>
        <p:txBody>
          <a:bodyPr/>
          <a:lstStyle/>
          <a:p>
            <a:r>
              <a:rPr lang="en-US" dirty="0" smtClean="0"/>
              <a:t>Mount Sinai / Presentation Slide / December 27, 2012</a:t>
            </a:r>
            <a:endParaRPr lang="en-US" dirty="0"/>
          </a:p>
        </p:txBody>
      </p:sp>
      <p:sp>
        <p:nvSpPr>
          <p:cNvPr id="6" name="Slide Number Placeholder 5"/>
          <p:cNvSpPr>
            <a:spLocks noGrp="1"/>
          </p:cNvSpPr>
          <p:nvPr>
            <p:ph type="sldNum" sz="quarter" idx="12"/>
          </p:nvPr>
        </p:nvSpPr>
        <p:spPr/>
        <p:txBody>
          <a:bodyPr/>
          <a:lstStyle/>
          <a:p>
            <a:fld id="{9F8FBD0B-D5BA-AC4A-B182-CCF391B5588A}" type="slidenum">
              <a:rPr lang="en-US" smtClean="0"/>
              <a:pPr/>
              <a:t>‹#›</a:t>
            </a:fld>
            <a:endParaRPr lang="en-US"/>
          </a:p>
        </p:txBody>
      </p:sp>
      <p:sp>
        <p:nvSpPr>
          <p:cNvPr id="8" name="Text Placeholder 7"/>
          <p:cNvSpPr>
            <a:spLocks noGrp="1"/>
          </p:cNvSpPr>
          <p:nvPr>
            <p:ph type="body" sz="quarter" idx="13"/>
          </p:nvPr>
        </p:nvSpPr>
        <p:spPr>
          <a:xfrm>
            <a:off x="5065776" y="1600200"/>
            <a:ext cx="3520440" cy="4525963"/>
          </a:xfrm>
        </p:spPr>
        <p:txBody>
          <a:bodyPr>
            <a:noAutofit/>
          </a:bodyPr>
          <a:lstStyle>
            <a:lvl1pPr marL="0" indent="0">
              <a:lnSpc>
                <a:spcPts val="1900"/>
              </a:lnSpc>
              <a:spcBef>
                <a:spcPts val="0"/>
              </a:spcBef>
              <a:buNone/>
              <a:defRPr sz="1400"/>
            </a:lvl1pPr>
            <a:lvl2pPr>
              <a:buNone/>
              <a:defRPr/>
            </a:lvl2pPr>
            <a:lvl3pPr>
              <a:buNone/>
              <a:defRPr/>
            </a:lvl3pPr>
            <a:lvl4pPr>
              <a:buNone/>
              <a:defRPr/>
            </a:lvl4pPr>
            <a:lvl5pPr>
              <a:buNone/>
              <a:defRPr/>
            </a:lvl5pPr>
          </a:lstStyle>
          <a:p>
            <a:pPr lvl="0"/>
            <a:r>
              <a:rPr lang="en-US" smtClean="0"/>
              <a:t>Click to 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57200" y="1600200"/>
            <a:ext cx="3520440" cy="4525963"/>
          </a:xfrm>
        </p:spPr>
        <p:txBody>
          <a:bodyPr>
            <a:noAutofit/>
          </a:bodyPr>
          <a:lstStyle>
            <a:lvl1pPr marL="0" marR="0" indent="0" algn="l" defTabSz="457200" rtl="0" eaLnBrk="1" fontAlgn="auto" latinLnBrk="0" hangingPunct="1">
              <a:lnSpc>
                <a:spcPts val="1900"/>
              </a:lnSpc>
              <a:spcBef>
                <a:spcPts val="0"/>
              </a:spcBef>
              <a:spcAft>
                <a:spcPts val="0"/>
              </a:spcAft>
              <a:buClrTx/>
              <a:buSzPct val="70000"/>
              <a:buFont typeface="Lucida Grande"/>
              <a:buNone/>
              <a:tabLst/>
              <a:defRPr sz="1400">
                <a:solidFill>
                  <a:schemeClr val="accent1"/>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latin typeface="Arial"/>
                <a:cs typeface="Arial"/>
              </a:defRPr>
            </a:lvl4pPr>
            <a:lvl5pPr>
              <a:defRPr>
                <a:solidFill>
                  <a:schemeClr val="tx1">
                    <a:lumMod val="65000"/>
                    <a:lumOff val="35000"/>
                  </a:schemeClr>
                </a:solidFill>
              </a:defRPr>
            </a:lvl5pPr>
          </a:lstStyle>
          <a:p>
            <a:pPr lvl="0"/>
            <a:r>
              <a:rPr lang="en-US" smtClean="0"/>
              <a:t>Click to edit Master text styles</a:t>
            </a:r>
          </a:p>
        </p:txBody>
      </p:sp>
      <p:sp>
        <p:nvSpPr>
          <p:cNvPr id="5" name="Footer Placeholder 4"/>
          <p:cNvSpPr>
            <a:spLocks noGrp="1"/>
          </p:cNvSpPr>
          <p:nvPr>
            <p:ph type="ftr" sz="quarter" idx="11"/>
          </p:nvPr>
        </p:nvSpPr>
        <p:spPr>
          <a:xfrm>
            <a:off x="457200" y="6356350"/>
            <a:ext cx="2895600" cy="365125"/>
          </a:xfrm>
          <a:prstGeom prst="rect">
            <a:avLst/>
          </a:prstGeom>
        </p:spPr>
        <p:txBody>
          <a:bodyPr/>
          <a:lstStyle/>
          <a:p>
            <a:r>
              <a:rPr lang="en-US" dirty="0" smtClean="0"/>
              <a:t>Mount Sinai / Presentation Slide / December 27, 2012</a:t>
            </a:r>
            <a:endParaRPr lang="en-US" dirty="0"/>
          </a:p>
        </p:txBody>
      </p:sp>
      <p:sp>
        <p:nvSpPr>
          <p:cNvPr id="6" name="Slide Number Placeholder 5"/>
          <p:cNvSpPr>
            <a:spLocks noGrp="1"/>
          </p:cNvSpPr>
          <p:nvPr>
            <p:ph type="sldNum" sz="quarter" idx="12"/>
          </p:nvPr>
        </p:nvSpPr>
        <p:spPr/>
        <p:txBody>
          <a:bodyPr/>
          <a:lstStyle/>
          <a:p>
            <a:fld id="{9F8FBD0B-D5BA-AC4A-B182-CCF391B5588A}" type="slidenum">
              <a:rPr lang="en-US" smtClean="0"/>
              <a:pPr/>
              <a:t>‹#›</a:t>
            </a:fld>
            <a:endParaRPr lang="en-US"/>
          </a:p>
        </p:txBody>
      </p:sp>
      <p:sp>
        <p:nvSpPr>
          <p:cNvPr id="8" name="Text Placeholder 7"/>
          <p:cNvSpPr>
            <a:spLocks noGrp="1"/>
          </p:cNvSpPr>
          <p:nvPr>
            <p:ph type="body" sz="quarter" idx="13"/>
          </p:nvPr>
        </p:nvSpPr>
        <p:spPr>
          <a:xfrm>
            <a:off x="5065776" y="1600200"/>
            <a:ext cx="3520440" cy="4525963"/>
          </a:xfrm>
        </p:spPr>
        <p:txBody>
          <a:bodyPr>
            <a:noAutofit/>
          </a:bodyPr>
          <a:lstStyle>
            <a:lvl1pPr marL="0" indent="0">
              <a:lnSpc>
                <a:spcPts val="1900"/>
              </a:lnSpc>
              <a:spcBef>
                <a:spcPts val="0"/>
              </a:spcBef>
              <a:buNone/>
              <a:defRPr sz="1400">
                <a:solidFill>
                  <a:schemeClr val="accent1"/>
                </a:solidFill>
              </a:defRPr>
            </a:lvl1pPr>
            <a:lvl2pPr>
              <a:buNone/>
              <a:defRPr/>
            </a:lvl2pPr>
            <a:lvl3pPr>
              <a:buNone/>
              <a:defRPr/>
            </a:lvl3pPr>
            <a:lvl4pPr>
              <a:buNone/>
              <a:defRPr/>
            </a:lvl4pPr>
            <a:lvl5pPr>
              <a:buNone/>
              <a:defRPr/>
            </a:lvl5pPr>
          </a:lstStyle>
          <a:p>
            <a:pPr lvl="0"/>
            <a:r>
              <a:rPr lang="en-US" smtClean="0"/>
              <a:t>Click to edit Master text styles</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smtClean="0"/>
              <a:t>Click to edit Master title style</a:t>
            </a:r>
            <a:endParaRPr lang="en-US" dirty="0"/>
          </a:p>
        </p:txBody>
      </p:sp>
      <p:sp>
        <p:nvSpPr>
          <p:cNvPr id="5" name="Footer Placeholder 4"/>
          <p:cNvSpPr>
            <a:spLocks noGrp="1"/>
          </p:cNvSpPr>
          <p:nvPr>
            <p:ph type="ftr" sz="quarter" idx="11"/>
          </p:nvPr>
        </p:nvSpPr>
        <p:spPr>
          <a:xfrm>
            <a:off x="457200" y="6356350"/>
            <a:ext cx="2895600" cy="365125"/>
          </a:xfrm>
          <a:prstGeom prst="rect">
            <a:avLst/>
          </a:prstGeom>
        </p:spPr>
        <p:txBody>
          <a:bodyPr/>
          <a:lstStyle/>
          <a:p>
            <a:r>
              <a:rPr lang="en-US" dirty="0" smtClean="0"/>
              <a:t>Mount Sinai / Presentation Slide / December 27, 2012</a:t>
            </a:r>
            <a:endParaRPr lang="en-US" dirty="0"/>
          </a:p>
        </p:txBody>
      </p:sp>
      <p:sp>
        <p:nvSpPr>
          <p:cNvPr id="6" name="Slide Number Placeholder 5"/>
          <p:cNvSpPr>
            <a:spLocks noGrp="1"/>
          </p:cNvSpPr>
          <p:nvPr>
            <p:ph type="sldNum" sz="quarter" idx="12"/>
          </p:nvPr>
        </p:nvSpPr>
        <p:spPr/>
        <p:txBody>
          <a:bodyPr/>
          <a:lstStyle/>
          <a:p>
            <a:fld id="{9F8FBD0B-D5BA-AC4A-B182-CCF391B5588A}" type="slidenum">
              <a:rPr lang="en-US" smtClean="0"/>
              <a:pPr/>
              <a:t>‹#›</a:t>
            </a:fld>
            <a:endParaRPr lang="en-US"/>
          </a:p>
        </p:txBody>
      </p:sp>
      <p:sp>
        <p:nvSpPr>
          <p:cNvPr id="9" name="Table Placeholder 8"/>
          <p:cNvSpPr>
            <a:spLocks noGrp="1"/>
          </p:cNvSpPr>
          <p:nvPr>
            <p:ph type="tbl" sz="quarter" idx="13"/>
          </p:nvPr>
        </p:nvSpPr>
        <p:spPr>
          <a:xfrm>
            <a:off x="457200" y="1371599"/>
            <a:ext cx="8229600" cy="4800600"/>
          </a:xfrm>
        </p:spPr>
        <p:txBody>
          <a:bodyPr/>
          <a:lstStyle/>
          <a:p>
            <a:r>
              <a:rPr lang="en-US" smtClean="0"/>
              <a:t>Click icon to add table</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smtClean="0"/>
              <a:t>Click to edit Master title style</a:t>
            </a:r>
            <a:endParaRPr lang="en-US" dirty="0"/>
          </a:p>
        </p:txBody>
      </p:sp>
      <p:sp>
        <p:nvSpPr>
          <p:cNvPr id="5" name="Footer Placeholder 4"/>
          <p:cNvSpPr>
            <a:spLocks noGrp="1"/>
          </p:cNvSpPr>
          <p:nvPr>
            <p:ph type="ftr" sz="quarter" idx="11"/>
          </p:nvPr>
        </p:nvSpPr>
        <p:spPr>
          <a:xfrm>
            <a:off x="457200" y="6356350"/>
            <a:ext cx="2895600" cy="365125"/>
          </a:xfrm>
          <a:prstGeom prst="rect">
            <a:avLst/>
          </a:prstGeom>
        </p:spPr>
        <p:txBody>
          <a:bodyPr/>
          <a:lstStyle/>
          <a:p>
            <a:r>
              <a:rPr lang="en-US" dirty="0" smtClean="0"/>
              <a:t>Mount Sinai / Presentation Slide / December 27, 2012</a:t>
            </a:r>
            <a:endParaRPr lang="en-US" dirty="0"/>
          </a:p>
        </p:txBody>
      </p:sp>
      <p:sp>
        <p:nvSpPr>
          <p:cNvPr id="6" name="Slide Number Placeholder 5"/>
          <p:cNvSpPr>
            <a:spLocks noGrp="1"/>
          </p:cNvSpPr>
          <p:nvPr>
            <p:ph type="sldNum" sz="quarter" idx="12"/>
          </p:nvPr>
        </p:nvSpPr>
        <p:spPr/>
        <p:txBody>
          <a:bodyPr/>
          <a:lstStyle/>
          <a:p>
            <a:fld id="{9F8FBD0B-D5BA-AC4A-B182-CCF391B5588A}" type="slidenum">
              <a:rPr lang="en-US" smtClean="0"/>
              <a:pPr/>
              <a:t>‹#›</a:t>
            </a:fld>
            <a:endParaRPr lang="en-US"/>
          </a:p>
        </p:txBody>
      </p:sp>
      <p:sp>
        <p:nvSpPr>
          <p:cNvPr id="10" name="Chart Placeholder 7"/>
          <p:cNvSpPr>
            <a:spLocks noGrp="1"/>
          </p:cNvSpPr>
          <p:nvPr>
            <p:ph type="chart" sz="quarter" idx="14"/>
          </p:nvPr>
        </p:nvSpPr>
        <p:spPr>
          <a:xfrm>
            <a:off x="457200" y="1913467"/>
            <a:ext cx="8229600" cy="4258731"/>
          </a:xfrm>
        </p:spPr>
        <p:txBody>
          <a:bodyPr/>
          <a:lstStyle/>
          <a:p>
            <a:r>
              <a:rPr lang="en-US" smtClean="0"/>
              <a:t>Click icon to add chart</a:t>
            </a:r>
            <a:endParaRPr lang="en-US"/>
          </a:p>
        </p:txBody>
      </p:sp>
      <p:sp>
        <p:nvSpPr>
          <p:cNvPr id="11" name="Text Placeholder 8"/>
          <p:cNvSpPr>
            <a:spLocks noGrp="1"/>
          </p:cNvSpPr>
          <p:nvPr>
            <p:ph type="body" sz="quarter" idx="15"/>
          </p:nvPr>
        </p:nvSpPr>
        <p:spPr>
          <a:xfrm>
            <a:off x="457200" y="1170432"/>
            <a:ext cx="8229600" cy="743035"/>
          </a:xfrm>
        </p:spPr>
        <p:txBody>
          <a:bodyPr>
            <a:noAutofit/>
          </a:bodyPr>
          <a:lstStyle>
            <a:lvl1pPr marL="0" indent="0">
              <a:lnSpc>
                <a:spcPts val="1900"/>
              </a:lnSpc>
              <a:buNone/>
              <a:defRPr sz="1400">
                <a:solidFill>
                  <a:schemeClr val="tx1"/>
                </a:solidFill>
              </a:defRPr>
            </a:lvl1pPr>
          </a:lstStyle>
          <a:p>
            <a:pPr lvl="0"/>
            <a:r>
              <a:rPr lang="en-US" smtClean="0"/>
              <a:t>Click to edit Master text styles</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smtClean="0"/>
              <a:t>Click to edit Master title style</a:t>
            </a:r>
            <a:endParaRPr lang="en-US" dirty="0"/>
          </a:p>
        </p:txBody>
      </p:sp>
      <p:sp>
        <p:nvSpPr>
          <p:cNvPr id="5" name="Footer Placeholder 4"/>
          <p:cNvSpPr>
            <a:spLocks noGrp="1"/>
          </p:cNvSpPr>
          <p:nvPr>
            <p:ph type="ftr" sz="quarter" idx="11"/>
          </p:nvPr>
        </p:nvSpPr>
        <p:spPr>
          <a:xfrm>
            <a:off x="457200" y="6356350"/>
            <a:ext cx="2895600" cy="365125"/>
          </a:xfrm>
          <a:prstGeom prst="rect">
            <a:avLst/>
          </a:prstGeom>
        </p:spPr>
        <p:txBody>
          <a:bodyPr/>
          <a:lstStyle/>
          <a:p>
            <a:r>
              <a:rPr lang="en-US" dirty="0" smtClean="0"/>
              <a:t>Mount Sinai / Presentation Slide / December 27, 2012</a:t>
            </a:r>
            <a:endParaRPr lang="en-US" dirty="0"/>
          </a:p>
        </p:txBody>
      </p:sp>
      <p:sp>
        <p:nvSpPr>
          <p:cNvPr id="6" name="Slide Number Placeholder 5"/>
          <p:cNvSpPr>
            <a:spLocks noGrp="1"/>
          </p:cNvSpPr>
          <p:nvPr>
            <p:ph type="sldNum" sz="quarter" idx="12"/>
          </p:nvPr>
        </p:nvSpPr>
        <p:spPr/>
        <p:txBody>
          <a:bodyPr/>
          <a:lstStyle/>
          <a:p>
            <a:fld id="{9F8FBD0B-D5BA-AC4A-B182-CCF391B5588A}" type="slidenum">
              <a:rPr lang="en-US" smtClean="0"/>
              <a:pPr/>
              <a:t>‹#›</a:t>
            </a:fld>
            <a:endParaRPr lang="en-US"/>
          </a:p>
        </p:txBody>
      </p:sp>
      <p:sp>
        <p:nvSpPr>
          <p:cNvPr id="8" name="Chart Placeholder 7"/>
          <p:cNvSpPr>
            <a:spLocks noGrp="1"/>
          </p:cNvSpPr>
          <p:nvPr>
            <p:ph type="chart" sz="quarter" idx="13"/>
          </p:nvPr>
        </p:nvSpPr>
        <p:spPr>
          <a:xfrm>
            <a:off x="457200" y="2651760"/>
            <a:ext cx="3520440" cy="3149600"/>
          </a:xfrm>
        </p:spPr>
        <p:txBody>
          <a:bodyPr/>
          <a:lstStyle/>
          <a:p>
            <a:r>
              <a:rPr lang="en-US" smtClean="0"/>
              <a:t>Click icon to add chart</a:t>
            </a:r>
            <a:endParaRPr lang="en-US" dirty="0"/>
          </a:p>
        </p:txBody>
      </p:sp>
      <p:sp>
        <p:nvSpPr>
          <p:cNvPr id="9" name="Text Placeholder 8"/>
          <p:cNvSpPr>
            <a:spLocks noGrp="1"/>
          </p:cNvSpPr>
          <p:nvPr>
            <p:ph type="body" sz="quarter" idx="14"/>
          </p:nvPr>
        </p:nvSpPr>
        <p:spPr>
          <a:xfrm>
            <a:off x="457200" y="1170432"/>
            <a:ext cx="3521075" cy="1531938"/>
          </a:xfrm>
        </p:spPr>
        <p:txBody>
          <a:bodyPr>
            <a:noAutofit/>
          </a:bodyPr>
          <a:lstStyle>
            <a:lvl1pPr marL="0" indent="0">
              <a:buNone/>
              <a:defRPr sz="1400">
                <a:solidFill>
                  <a:schemeClr val="accent1"/>
                </a:solidFill>
              </a:defRPr>
            </a:lvl1pPr>
          </a:lstStyle>
          <a:p>
            <a:pPr lvl="0"/>
            <a:r>
              <a:rPr lang="en-US" smtClean="0"/>
              <a:t>Click to edit Master text styles</a:t>
            </a:r>
          </a:p>
        </p:txBody>
      </p:sp>
      <p:sp>
        <p:nvSpPr>
          <p:cNvPr id="10" name="Chart Placeholder 7"/>
          <p:cNvSpPr>
            <a:spLocks noGrp="1"/>
          </p:cNvSpPr>
          <p:nvPr>
            <p:ph type="chart" sz="quarter" idx="15"/>
          </p:nvPr>
        </p:nvSpPr>
        <p:spPr>
          <a:xfrm>
            <a:off x="5065776" y="2651760"/>
            <a:ext cx="3520440" cy="3149600"/>
          </a:xfrm>
        </p:spPr>
        <p:txBody>
          <a:bodyPr/>
          <a:lstStyle/>
          <a:p>
            <a:r>
              <a:rPr lang="en-US" smtClean="0"/>
              <a:t>Click icon to add chart</a:t>
            </a:r>
            <a:endParaRPr lang="en-US" dirty="0"/>
          </a:p>
        </p:txBody>
      </p:sp>
      <p:sp>
        <p:nvSpPr>
          <p:cNvPr id="11" name="Text Placeholder 8"/>
          <p:cNvSpPr>
            <a:spLocks noGrp="1"/>
          </p:cNvSpPr>
          <p:nvPr>
            <p:ph type="body" sz="quarter" idx="16"/>
          </p:nvPr>
        </p:nvSpPr>
        <p:spPr>
          <a:xfrm>
            <a:off x="5065776" y="1143000"/>
            <a:ext cx="3521075" cy="1531938"/>
          </a:xfrm>
        </p:spPr>
        <p:txBody>
          <a:bodyPr>
            <a:noAutofit/>
          </a:bodyPr>
          <a:lstStyle>
            <a:lvl1pPr marL="0" indent="0">
              <a:buNone/>
              <a:defRPr sz="1400">
                <a:solidFill>
                  <a:schemeClr val="accent1"/>
                </a:solidFill>
              </a:defRPr>
            </a:lvl1pPr>
          </a:lstStyle>
          <a:p>
            <a:pPr lvl="0"/>
            <a:r>
              <a:rPr lang="en-US"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36096"/>
            <a:ext cx="8229600" cy="625171"/>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20">
                <a:solidFill>
                  <a:schemeClr val="tx1">
                    <a:tint val="75000"/>
                  </a:schemeClr>
                </a:solidFill>
                <a:latin typeface="Arial"/>
                <a:cs typeface="Arial"/>
              </a:defRPr>
            </a:lvl1pPr>
          </a:lstStyle>
          <a:p>
            <a:fld id="{9F8FBD0B-D5BA-AC4A-B182-CCF391B5588A}" type="slidenum">
              <a:rPr lang="en-US" smtClean="0"/>
              <a:pPr/>
              <a:t>‹#›</a:t>
            </a:fld>
            <a:endParaRPr lang="en-US"/>
          </a:p>
        </p:txBody>
      </p:sp>
      <p:sp>
        <p:nvSpPr>
          <p:cNvPr id="7" name="Footer Placeholder 4"/>
          <p:cNvSpPr>
            <a:spLocks noGrp="1"/>
          </p:cNvSpPr>
          <p:nvPr>
            <p:ph type="ftr" sz="quarter" idx="3"/>
          </p:nvPr>
        </p:nvSpPr>
        <p:spPr>
          <a:xfrm>
            <a:off x="457200" y="6356350"/>
            <a:ext cx="2895600" cy="365125"/>
          </a:xfrm>
          <a:prstGeom prst="rect">
            <a:avLst/>
          </a:prstGeom>
        </p:spPr>
        <p:txBody>
          <a:bodyPr vert="horz" lIns="91440" tIns="45720" rIns="91440" bIns="45720" rtlCol="0" anchor="ctr"/>
          <a:lstStyle>
            <a:lvl1pPr algn="l">
              <a:defRPr sz="820">
                <a:solidFill>
                  <a:schemeClr val="tx1">
                    <a:tint val="75000"/>
                  </a:schemeClr>
                </a:solidFill>
                <a:latin typeface="Arial"/>
                <a:cs typeface="Arial"/>
              </a:defRPr>
            </a:lvl1pPr>
          </a:lstStyle>
          <a:p>
            <a:r>
              <a:rPr lang="en-US" dirty="0" smtClean="0"/>
              <a:t>Mount Sinai / Presentation Slide / December 27, 2012</a:t>
            </a:r>
            <a:endParaRPr lang="en-US" dirty="0"/>
          </a:p>
        </p:txBody>
      </p:sp>
    </p:spTree>
  </p:cSld>
  <p:clrMap bg1="lt1" tx1="dk1" bg2="lt2" tx2="dk2" accent1="accent1" accent2="accent2" accent3="accent3" accent4="accent4" accent5="accent5" accent6="accent6" hlink="hlink" folHlink="folHlink"/>
  <p:sldLayoutIdLst>
    <p:sldLayoutId id="2147483706" r:id="rId1"/>
    <p:sldLayoutId id="2147483713" r:id="rId2"/>
    <p:sldLayoutId id="2147483714" r:id="rId3"/>
    <p:sldLayoutId id="2147483715" r:id="rId4"/>
    <p:sldLayoutId id="2147483708" r:id="rId5"/>
    <p:sldLayoutId id="2147483716" r:id="rId6"/>
    <p:sldLayoutId id="2147483712" r:id="rId7"/>
    <p:sldLayoutId id="2147483717" r:id="rId8"/>
    <p:sldLayoutId id="2147483711" r:id="rId9"/>
    <p:sldLayoutId id="2147483718" r:id="rId10"/>
    <p:sldLayoutId id="2147483707" r:id="rId11"/>
    <p:sldLayoutId id="2147483719" r:id="rId12"/>
    <p:sldLayoutId id="2147483720" r:id="rId13"/>
    <p:sldLayoutId id="2147483721" r:id="rId14"/>
    <p:sldLayoutId id="2147483723" r:id="rId15"/>
    <p:sldLayoutId id="2147483722" r:id="rId16"/>
  </p:sldLayoutIdLst>
  <p:hf hdr="0" dt="0"/>
  <p:txStyles>
    <p:titleStyle>
      <a:lvl1pPr algn="l" defTabSz="457200" rtl="0" eaLnBrk="1" latinLnBrk="0" hangingPunct="1">
        <a:spcBef>
          <a:spcPct val="0"/>
        </a:spcBef>
        <a:buNone/>
        <a:defRPr sz="2000" b="1" kern="1200">
          <a:solidFill>
            <a:schemeClr val="accent1"/>
          </a:solidFill>
          <a:latin typeface="Times New Roman"/>
          <a:ea typeface="+mj-ea"/>
          <a:cs typeface="Times New Roman"/>
        </a:defRPr>
      </a:lvl1pPr>
    </p:titleStyle>
    <p:bodyStyle>
      <a:lvl1pPr marL="256032" indent="-347472" algn="l" defTabSz="457200" rtl="0" eaLnBrk="1" latinLnBrk="0" hangingPunct="1">
        <a:spcBef>
          <a:spcPct val="20000"/>
        </a:spcBef>
        <a:buSzPct val="70000"/>
        <a:buFont typeface="Lucida Grande"/>
        <a:buChar char="▶"/>
        <a:defRPr sz="1800" kern="1200">
          <a:solidFill>
            <a:schemeClr val="tx1">
              <a:lumMod val="65000"/>
              <a:lumOff val="35000"/>
            </a:schemeClr>
          </a:solidFill>
          <a:latin typeface="Arial"/>
          <a:ea typeface="+mn-ea"/>
          <a:cs typeface="Arial"/>
        </a:defRPr>
      </a:lvl1pPr>
      <a:lvl2pPr marL="742950" indent="-285750" algn="l" defTabSz="457200" rtl="0" eaLnBrk="1" latinLnBrk="0" hangingPunct="1">
        <a:spcBef>
          <a:spcPct val="20000"/>
        </a:spcBef>
        <a:buFont typeface="Arial"/>
        <a:buChar char="–"/>
        <a:defRPr sz="1600" kern="1200">
          <a:solidFill>
            <a:schemeClr val="tx1">
              <a:lumMod val="65000"/>
              <a:lumOff val="35000"/>
            </a:schemeClr>
          </a:solidFill>
          <a:latin typeface="Arial"/>
          <a:ea typeface="+mn-ea"/>
          <a:cs typeface="Arial"/>
        </a:defRPr>
      </a:lvl2pPr>
      <a:lvl3pPr marL="1143000" indent="-228600" algn="l" defTabSz="457200" rtl="0" eaLnBrk="1" latinLnBrk="0" hangingPunct="1">
        <a:spcBef>
          <a:spcPct val="20000"/>
        </a:spcBef>
        <a:buFont typeface="Arial"/>
        <a:buChar char="•"/>
        <a:defRPr sz="1400" kern="1200">
          <a:solidFill>
            <a:schemeClr val="tx1">
              <a:lumMod val="65000"/>
              <a:lumOff val="35000"/>
            </a:schemeClr>
          </a:solidFill>
          <a:latin typeface="Arial"/>
          <a:ea typeface="+mn-ea"/>
          <a:cs typeface="Arial"/>
        </a:defRPr>
      </a:lvl3pPr>
      <a:lvl4pPr marL="1600200" indent="-228600" algn="l" defTabSz="457200" rtl="0" eaLnBrk="1" latinLnBrk="0" hangingPunct="1">
        <a:spcBef>
          <a:spcPct val="20000"/>
        </a:spcBef>
        <a:buFont typeface="Arial"/>
        <a:buChar char="–"/>
        <a:defRPr sz="1200" kern="1200">
          <a:solidFill>
            <a:schemeClr val="tx1">
              <a:lumMod val="65000"/>
              <a:lumOff val="35000"/>
            </a:schemeClr>
          </a:solidFill>
          <a:latin typeface="Arial"/>
          <a:ea typeface="+mn-ea"/>
          <a:cs typeface="Arial"/>
        </a:defRPr>
      </a:lvl4pPr>
      <a:lvl5pPr marL="2057400" indent="-228600" algn="l" defTabSz="457200" rtl="0" eaLnBrk="1" latinLnBrk="0" hangingPunct="1">
        <a:spcBef>
          <a:spcPct val="20000"/>
        </a:spcBef>
        <a:buFont typeface="Arial"/>
        <a:buChar char="»"/>
        <a:defRPr sz="1000" kern="1200">
          <a:solidFill>
            <a:schemeClr val="tx1">
              <a:lumMod val="65000"/>
              <a:lumOff val="3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www.clinicaltrials.gov/" TargetMode="External"/><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9.gif"/></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hyperlink" Target="http://www.clinicaltrials.gov/" TargetMode="Externa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www.fda.gov/Drugs/DrugSafety/ucm500143.htm" TargetMode="External"/><Relationship Id="rId2" Type="http://schemas.openxmlformats.org/officeDocument/2006/relationships/hyperlink" Target="http://www.cdc.gov/drugresistance/threat-report-2013/" TargetMode="Externa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hyperlink" Target="http://www.cdc.gov/drugresistance/biggest_threats.html"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www.ashp.org/menu/News/PharmacyNews/NewsArticle.aspx?id=4352" TargetMode="Externa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hyperlink" Target="http://www.ashp.org/menu/News/PharmacyNews/NewsArticle.aspx?id=4352" TargetMode="Externa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hyperlink" Target="http://www.cdc.gov/getsmart/healthcare/" TargetMode="Externa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hyperlink" Target="http://www.cdc.gov/getsmart/healthcare/" TargetMode="Externa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hyperlink" Target="http://www.cdc.gov/getsmart/healthcare/" TargetMode="Externa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hyperlink" Target="http://www.cdc.gov/getsmart/healthcare/" TargetMode="Externa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hyperlink" Target="http://www.cdc.gov/getsmart/healthcare/" TargetMode="Externa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hyperlink" Target="http://www.cdc.gov/getsmart/healthcare/" TargetMode="Externa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hyperlink" Target="http://www.cdc.gov/getsmart/healthcare/" TargetMode="Externa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3" Type="http://schemas.openxmlformats.org/officeDocument/2006/relationships/hyperlink" Target="http://www.ahaphysicianforum.org/resources/appropriate-use/antimicrobial/index.shtml" TargetMode="External"/><Relationship Id="rId2" Type="http://schemas.openxmlformats.org/officeDocument/2006/relationships/hyperlink" Target="http://www.nfid.org/links/antimicrobial-resistance" TargetMode="Externa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hyperlink" Target="mailto:ksarosky@chpnet.org"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1861" y="713420"/>
            <a:ext cx="5776975" cy="2720896"/>
          </a:xfrm>
        </p:spPr>
        <p:txBody>
          <a:bodyPr>
            <a:noAutofit/>
          </a:bodyPr>
          <a:lstStyle/>
          <a:p>
            <a:r>
              <a:rPr lang="en-US" sz="4000" dirty="0" smtClean="0">
                <a:latin typeface="+mn-lt"/>
              </a:rPr>
              <a:t>The Role of the Antimicrobial Stewardship In the Acute Care Inpatient Setting </a:t>
            </a:r>
            <a:br>
              <a:rPr lang="en-US" sz="4000" dirty="0" smtClean="0">
                <a:latin typeface="+mn-lt"/>
              </a:rPr>
            </a:br>
            <a:endParaRPr lang="en-US" sz="4000" dirty="0">
              <a:latin typeface="+mn-lt"/>
            </a:endParaRPr>
          </a:p>
        </p:txBody>
      </p:sp>
      <p:sp>
        <p:nvSpPr>
          <p:cNvPr id="3" name="Subtitle 2"/>
          <p:cNvSpPr>
            <a:spLocks noGrp="1"/>
          </p:cNvSpPr>
          <p:nvPr>
            <p:ph type="subTitle" idx="1"/>
          </p:nvPr>
        </p:nvSpPr>
        <p:spPr>
          <a:xfrm>
            <a:off x="541861" y="4018999"/>
            <a:ext cx="5647268" cy="1791975"/>
          </a:xfrm>
        </p:spPr>
        <p:txBody>
          <a:bodyPr/>
          <a:lstStyle/>
          <a:p>
            <a:r>
              <a:rPr lang="en-US" dirty="0" smtClean="0">
                <a:latin typeface="+mn-lt"/>
              </a:rPr>
              <a:t>Kimberly Sarosky, MS, </a:t>
            </a:r>
            <a:r>
              <a:rPr lang="en-US" dirty="0" err="1" smtClean="0">
                <a:latin typeface="+mn-lt"/>
              </a:rPr>
              <a:t>PharmD</a:t>
            </a:r>
            <a:r>
              <a:rPr lang="en-US" dirty="0" smtClean="0">
                <a:latin typeface="+mn-lt"/>
              </a:rPr>
              <a:t>, BCPS</a:t>
            </a:r>
          </a:p>
          <a:p>
            <a:r>
              <a:rPr lang="en-US" dirty="0" smtClean="0">
                <a:latin typeface="+mn-lt"/>
              </a:rPr>
              <a:t>Clinical Pharmacy Specialist</a:t>
            </a:r>
          </a:p>
          <a:p>
            <a:r>
              <a:rPr lang="en-US" dirty="0" smtClean="0">
                <a:latin typeface="+mn-lt"/>
              </a:rPr>
              <a:t>Infectious Diseases &amp; Critical </a:t>
            </a:r>
            <a:r>
              <a:rPr lang="en-US" dirty="0">
                <a:latin typeface="+mn-lt"/>
              </a:rPr>
              <a:t>Care </a:t>
            </a:r>
            <a:r>
              <a:rPr lang="en-US" dirty="0" smtClean="0">
                <a:latin typeface="+mn-lt"/>
              </a:rPr>
              <a:t> </a:t>
            </a:r>
          </a:p>
          <a:p>
            <a:r>
              <a:rPr lang="en-US" dirty="0" smtClean="0">
                <a:latin typeface="+mn-lt"/>
              </a:rPr>
              <a:t>Mount Sinai St. Luke’s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US" sz="3600" dirty="0" smtClean="0">
                <a:latin typeface="+mn-lt"/>
              </a:rPr>
              <a:t>Disclosures</a:t>
            </a:r>
            <a:endParaRPr lang="en-US" sz="3600" dirty="0">
              <a:latin typeface="+mn-lt"/>
            </a:endParaRPr>
          </a:p>
        </p:txBody>
      </p:sp>
      <p:sp>
        <p:nvSpPr>
          <p:cNvPr id="9" name="Content Placeholder 8"/>
          <p:cNvSpPr>
            <a:spLocks noGrp="1"/>
          </p:cNvSpPr>
          <p:nvPr>
            <p:ph sz="quarter" idx="10"/>
          </p:nvPr>
        </p:nvSpPr>
        <p:spPr>
          <a:xfrm>
            <a:off x="457200" y="1061266"/>
            <a:ext cx="8204200" cy="5364933"/>
          </a:xfrm>
        </p:spPr>
        <p:txBody>
          <a:bodyPr anchor="t">
            <a:normAutofit/>
          </a:bodyPr>
          <a:lstStyle/>
          <a:p>
            <a:pPr>
              <a:buFont typeface="Arial" charset="0"/>
              <a:buChar char="•"/>
            </a:pPr>
            <a:r>
              <a:rPr lang="en-US" dirty="0" smtClean="0">
                <a:latin typeface="+mn-lt"/>
              </a:rPr>
              <a:t>Nothing to Disclose</a:t>
            </a:r>
          </a:p>
          <a:p>
            <a:pPr lvl="1">
              <a:buFont typeface="Arial" charset="0"/>
              <a:buChar char="•"/>
            </a:pPr>
            <a:endParaRPr lang="en-US" dirty="0">
              <a:latin typeface="+mn-lt"/>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900" y="1765299"/>
            <a:ext cx="7099300" cy="4735233"/>
          </a:xfrm>
          <a:prstGeom prst="rect">
            <a:avLst/>
          </a:prstGeom>
        </p:spPr>
      </p:pic>
    </p:spTree>
    <p:extLst>
      <p:ext uri="{BB962C8B-B14F-4D97-AF65-F5344CB8AC3E}">
        <p14:creationId xmlns:p14="http://schemas.microsoft.com/office/powerpoint/2010/main" val="12565712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96338" y="395326"/>
            <a:ext cx="8229600" cy="625171"/>
          </a:xfrm>
        </p:spPr>
        <p:txBody>
          <a:bodyPr>
            <a:noAutofit/>
          </a:bodyPr>
          <a:lstStyle/>
          <a:p>
            <a:r>
              <a:rPr lang="en-US" sz="3600" dirty="0" smtClean="0"/>
              <a:t>Objectives</a:t>
            </a:r>
            <a:endParaRPr lang="en-US" sz="3600" dirty="0"/>
          </a:p>
        </p:txBody>
      </p:sp>
      <p:sp>
        <p:nvSpPr>
          <p:cNvPr id="9" name="Content Placeholder 8"/>
          <p:cNvSpPr>
            <a:spLocks noGrp="1"/>
          </p:cNvSpPr>
          <p:nvPr>
            <p:ph sz="quarter" idx="10"/>
          </p:nvPr>
        </p:nvSpPr>
        <p:spPr>
          <a:xfrm>
            <a:off x="375782" y="1371600"/>
            <a:ext cx="8438610" cy="5110619"/>
          </a:xfrm>
        </p:spPr>
        <p:txBody>
          <a:bodyPr anchor="t">
            <a:noAutofit/>
          </a:bodyPr>
          <a:lstStyle/>
          <a:p>
            <a:pPr>
              <a:lnSpc>
                <a:spcPct val="100000"/>
              </a:lnSpc>
            </a:pPr>
            <a:r>
              <a:rPr lang="en-US" sz="2800" dirty="0">
                <a:latin typeface="+mn-lt"/>
              </a:rPr>
              <a:t>Introduce the </a:t>
            </a:r>
            <a:r>
              <a:rPr lang="en-US" sz="2800" dirty="0" smtClean="0">
                <a:latin typeface="+mn-lt"/>
              </a:rPr>
              <a:t>Future of Antibiotics in an Era of Resistance</a:t>
            </a:r>
          </a:p>
          <a:p>
            <a:pPr>
              <a:lnSpc>
                <a:spcPct val="100000"/>
              </a:lnSpc>
            </a:pPr>
            <a:r>
              <a:rPr lang="en-US" sz="2800" dirty="0" smtClean="0">
                <a:latin typeface="+mn-lt"/>
              </a:rPr>
              <a:t>Discuss the goals &amp; purposes of hospital antimicrobial stewardship program (ASP) </a:t>
            </a:r>
          </a:p>
          <a:p>
            <a:pPr marL="460375" indent="0">
              <a:lnSpc>
                <a:spcPct val="100000"/>
              </a:lnSpc>
              <a:buNone/>
            </a:pPr>
            <a:r>
              <a:rPr lang="en-US" sz="2000" dirty="0" smtClean="0">
                <a:latin typeface="+mn-lt"/>
              </a:rPr>
              <a:t>[Maximize clinical outcomes, Minimize </a:t>
            </a:r>
            <a:r>
              <a:rPr lang="en-US" sz="2000" dirty="0">
                <a:latin typeface="+mn-lt"/>
              </a:rPr>
              <a:t>toxicity &amp; adverse </a:t>
            </a:r>
            <a:r>
              <a:rPr lang="en-US" sz="2000" dirty="0" smtClean="0">
                <a:latin typeface="+mn-lt"/>
              </a:rPr>
              <a:t>events, Reduce </a:t>
            </a:r>
            <a:r>
              <a:rPr lang="en-US" sz="2000" dirty="0">
                <a:latin typeface="+mn-lt"/>
              </a:rPr>
              <a:t>occurrence of Multidrug Resistant Organisms (</a:t>
            </a:r>
            <a:r>
              <a:rPr lang="en-US" sz="2000" dirty="0" smtClean="0">
                <a:latin typeface="+mn-lt"/>
              </a:rPr>
              <a:t>MDROs), Control cost]</a:t>
            </a:r>
          </a:p>
          <a:p>
            <a:pPr>
              <a:lnSpc>
                <a:spcPct val="100000"/>
              </a:lnSpc>
              <a:buAutoNum type="arabicPeriod" startAt="3"/>
            </a:pPr>
            <a:r>
              <a:rPr lang="en-US" sz="2800" dirty="0" smtClean="0">
                <a:latin typeface="+mn-lt"/>
              </a:rPr>
              <a:t>Review the Center for Disease Control and Prevention 7 Core Elements of Hospital ASP</a:t>
            </a:r>
          </a:p>
          <a:p>
            <a:pPr marL="457200" lvl="1" indent="0">
              <a:buNone/>
            </a:pPr>
            <a:r>
              <a:rPr lang="en-US" sz="2000" dirty="0">
                <a:latin typeface="+mn-lt"/>
              </a:rPr>
              <a:t>[</a:t>
            </a:r>
            <a:r>
              <a:rPr lang="en-US" sz="2000" dirty="0" smtClean="0">
                <a:latin typeface="+mn-lt"/>
              </a:rPr>
              <a:t>Leadership Commitment, Accountability, Drug Expertise, Action, Tracking, Reporting, Education]</a:t>
            </a:r>
          </a:p>
          <a:p>
            <a:pPr lvl="1">
              <a:buFont typeface="Arial" charset="0"/>
              <a:buChar char="•"/>
            </a:pPr>
            <a:endParaRPr lang="en-US" sz="2000" dirty="0">
              <a:latin typeface="+mn-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116963"/>
            <a:ext cx="9144000" cy="625171"/>
          </a:xfrm>
        </p:spPr>
        <p:txBody>
          <a:bodyPr>
            <a:noAutofit/>
          </a:bodyPr>
          <a:lstStyle/>
          <a:p>
            <a:pPr algn="ctr"/>
            <a:r>
              <a:rPr lang="en-US" sz="3200" dirty="0" smtClean="0">
                <a:latin typeface="+mn-lt"/>
              </a:rPr>
              <a:t>Antibiotic Resistance: An Unintended Consequence</a:t>
            </a:r>
            <a:endParaRPr lang="en-US" sz="3200" dirty="0">
              <a:latin typeface="+mn-lt"/>
            </a:endParaRPr>
          </a:p>
        </p:txBody>
      </p:sp>
      <p:sp>
        <p:nvSpPr>
          <p:cNvPr id="6" name="Content Placeholder 5"/>
          <p:cNvSpPr>
            <a:spLocks noGrp="1"/>
          </p:cNvSpPr>
          <p:nvPr>
            <p:ph idx="1"/>
          </p:nvPr>
        </p:nvSpPr>
        <p:spPr>
          <a:xfrm>
            <a:off x="212064" y="826734"/>
            <a:ext cx="4876800" cy="5882106"/>
          </a:xfrm>
        </p:spPr>
        <p:txBody>
          <a:bodyPr>
            <a:noAutofit/>
          </a:bodyPr>
          <a:lstStyle/>
          <a:p>
            <a:pPr marL="0" indent="0">
              <a:buNone/>
            </a:pPr>
            <a:r>
              <a:rPr lang="en-US" sz="2000" b="1" u="sng" dirty="0" smtClean="0">
                <a:solidFill>
                  <a:schemeClr val="tx1"/>
                </a:solidFill>
                <a:latin typeface="+mn-lt"/>
              </a:rPr>
              <a:t>Uncontrollable</a:t>
            </a:r>
            <a:r>
              <a:rPr lang="en-US" sz="2000" b="1" dirty="0" smtClean="0">
                <a:solidFill>
                  <a:schemeClr val="tx1"/>
                </a:solidFill>
                <a:latin typeface="+mn-lt"/>
              </a:rPr>
              <a:t> Factors</a:t>
            </a:r>
          </a:p>
          <a:p>
            <a:pPr>
              <a:buFont typeface="Arial" charset="0"/>
              <a:buChar char="•"/>
            </a:pPr>
            <a:r>
              <a:rPr lang="en-US" sz="2000" dirty="0" smtClean="0">
                <a:solidFill>
                  <a:schemeClr val="tx1"/>
                </a:solidFill>
                <a:latin typeface="+mn-lt"/>
              </a:rPr>
              <a:t>Bacterial mutations</a:t>
            </a:r>
          </a:p>
          <a:p>
            <a:pPr lvl="1"/>
            <a:endParaRPr lang="en-US" sz="1800" dirty="0" smtClean="0">
              <a:latin typeface="+mn-lt"/>
            </a:endParaRPr>
          </a:p>
          <a:p>
            <a:pPr lvl="1"/>
            <a:endParaRPr lang="en-US" sz="1800" dirty="0">
              <a:latin typeface="+mn-lt"/>
            </a:endParaRPr>
          </a:p>
          <a:p>
            <a:pPr lvl="1"/>
            <a:endParaRPr lang="en-US" sz="1800" dirty="0">
              <a:latin typeface="+mn-lt"/>
            </a:endParaRPr>
          </a:p>
          <a:p>
            <a:pPr lvl="1"/>
            <a:endParaRPr lang="en-US" sz="1800" dirty="0" smtClean="0">
              <a:latin typeface="+mn-lt"/>
            </a:endParaRPr>
          </a:p>
          <a:p>
            <a:pPr lvl="1"/>
            <a:endParaRPr lang="en-US" sz="1800" dirty="0">
              <a:latin typeface="+mn-lt"/>
            </a:endParaRPr>
          </a:p>
          <a:p>
            <a:pPr lvl="1"/>
            <a:endParaRPr lang="en-US" sz="1800" dirty="0" smtClean="0">
              <a:latin typeface="+mn-lt"/>
            </a:endParaRPr>
          </a:p>
          <a:p>
            <a:pPr lvl="1"/>
            <a:endParaRPr lang="en-US" sz="1800" dirty="0">
              <a:latin typeface="+mn-lt"/>
            </a:endParaRPr>
          </a:p>
          <a:p>
            <a:pPr lvl="1"/>
            <a:endParaRPr lang="en-US" sz="1800" dirty="0" smtClean="0">
              <a:latin typeface="+mn-lt"/>
            </a:endParaRPr>
          </a:p>
          <a:p>
            <a:pPr lvl="1"/>
            <a:endParaRPr lang="en-US" sz="1800" dirty="0">
              <a:latin typeface="+mn-lt"/>
            </a:endParaRPr>
          </a:p>
          <a:p>
            <a:pPr lvl="1"/>
            <a:endParaRPr lang="en-US" sz="1800" dirty="0" smtClean="0">
              <a:latin typeface="+mn-lt"/>
            </a:endParaRPr>
          </a:p>
          <a:p>
            <a:pPr>
              <a:buFont typeface="Arial" charset="0"/>
              <a:buChar char="•"/>
            </a:pPr>
            <a:r>
              <a:rPr lang="en-US" sz="2000" dirty="0" smtClean="0">
                <a:solidFill>
                  <a:schemeClr val="tx1"/>
                </a:solidFill>
                <a:latin typeface="+mn-lt"/>
              </a:rPr>
              <a:t>Antibiotic use in food production</a:t>
            </a:r>
          </a:p>
          <a:p>
            <a:pPr lvl="1"/>
            <a:r>
              <a:rPr lang="en-US" sz="1800" dirty="0" smtClean="0">
                <a:solidFill>
                  <a:schemeClr val="tx1"/>
                </a:solidFill>
                <a:latin typeface="+mn-lt"/>
              </a:rPr>
              <a:t>Livestock feed more stringent regulations effective January 2017</a:t>
            </a:r>
          </a:p>
          <a:p>
            <a:pPr lvl="1"/>
            <a:r>
              <a:rPr lang="en-US" sz="1800" dirty="0" smtClean="0">
                <a:solidFill>
                  <a:schemeClr val="tx1"/>
                </a:solidFill>
                <a:latin typeface="+mn-lt"/>
              </a:rPr>
              <a:t>Results hopefully lessen produce contamination of soil &amp; water</a:t>
            </a:r>
          </a:p>
        </p:txBody>
      </p:sp>
      <p:sp>
        <p:nvSpPr>
          <p:cNvPr id="7" name="Slide Number Placeholder 6"/>
          <p:cNvSpPr>
            <a:spLocks noGrp="1"/>
          </p:cNvSpPr>
          <p:nvPr>
            <p:ph type="sldNum" sz="quarter" idx="12"/>
          </p:nvPr>
        </p:nvSpPr>
        <p:spPr>
          <a:xfrm>
            <a:off x="6553200" y="6303185"/>
            <a:ext cx="2133600" cy="365125"/>
          </a:xfrm>
        </p:spPr>
        <p:txBody>
          <a:bodyPr/>
          <a:lstStyle/>
          <a:p>
            <a:fld id="{9F8FBD0B-D5BA-AC4A-B182-CCF391B5588A}" type="slidenum">
              <a:rPr lang="en-US" smtClean="0">
                <a:latin typeface="+mn-lt"/>
              </a:rPr>
              <a:pPr/>
              <a:t>4</a:t>
            </a:fld>
            <a:endParaRPr lang="en-US">
              <a:latin typeface="+mn-lt"/>
            </a:endParaRPr>
          </a:p>
        </p:txBody>
      </p:sp>
      <p:sp>
        <p:nvSpPr>
          <p:cNvPr id="2" name="Rectangle 1"/>
          <p:cNvSpPr/>
          <p:nvPr/>
        </p:nvSpPr>
        <p:spPr>
          <a:xfrm>
            <a:off x="0" y="6572613"/>
            <a:ext cx="9165825" cy="261610"/>
          </a:xfrm>
          <a:prstGeom prst="rect">
            <a:avLst/>
          </a:prstGeom>
        </p:spPr>
        <p:txBody>
          <a:bodyPr wrap="square">
            <a:spAutoFit/>
          </a:bodyPr>
          <a:lstStyle/>
          <a:p>
            <a:pPr algn="r"/>
            <a:r>
              <a:rPr lang="en-US" sz="1050" dirty="0"/>
              <a:t>U.S. National Institutes of Health, “Search for Studies</a:t>
            </a:r>
            <a:r>
              <a:rPr lang="en-US" sz="1050" dirty="0" smtClean="0"/>
              <a:t>,” </a:t>
            </a:r>
            <a:r>
              <a:rPr lang="en-US" sz="1050" dirty="0" smtClean="0">
                <a:hlinkClick r:id="rId3"/>
              </a:rPr>
              <a:t>http</a:t>
            </a:r>
            <a:r>
              <a:rPr lang="en-US" sz="1050" dirty="0">
                <a:hlinkClick r:id="rId3"/>
              </a:rPr>
              <a:t>://www.clinicaltrials.gov</a:t>
            </a:r>
            <a:r>
              <a:rPr lang="en-US" sz="1050" dirty="0" smtClean="0"/>
              <a:t>.</a:t>
            </a:r>
            <a:endParaRPr lang="en-US" sz="1050"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521" y="1624408"/>
            <a:ext cx="3345699" cy="3111500"/>
          </a:xfrm>
          <a:prstGeom prst="rect">
            <a:avLst/>
          </a:prstGeom>
        </p:spPr>
      </p:pic>
      <p:sp>
        <p:nvSpPr>
          <p:cNvPr id="8" name="Content Placeholder 5"/>
          <p:cNvSpPr txBox="1">
            <a:spLocks/>
          </p:cNvSpPr>
          <p:nvPr/>
        </p:nvSpPr>
        <p:spPr>
          <a:xfrm>
            <a:off x="4758664" y="864834"/>
            <a:ext cx="4172688" cy="5717005"/>
          </a:xfrm>
          <a:prstGeom prst="rect">
            <a:avLst/>
          </a:prstGeom>
        </p:spPr>
        <p:txBody>
          <a:bodyPr vert="horz" lIns="91440" tIns="45720" rIns="91440" bIns="45720" rtlCol="0">
            <a:normAutofit/>
          </a:bodyPr>
          <a:lstStyle>
            <a:lvl1pPr marL="347472" indent="-347472" algn="l" defTabSz="457200" rtl="0" eaLnBrk="1" latinLnBrk="0" hangingPunct="1">
              <a:lnSpc>
                <a:spcPts val="2300"/>
              </a:lnSpc>
              <a:spcBef>
                <a:spcPct val="20000"/>
              </a:spcBef>
              <a:buSzPct val="70000"/>
              <a:buFont typeface="Lucida Grande"/>
              <a:buChar char="▶"/>
              <a:defRPr sz="1800" kern="1200">
                <a:solidFill>
                  <a:schemeClr val="tx1">
                    <a:lumMod val="65000"/>
                    <a:lumOff val="35000"/>
                  </a:schemeClr>
                </a:solidFill>
                <a:latin typeface="Arial"/>
                <a:ea typeface="+mn-ea"/>
                <a:cs typeface="Arial"/>
              </a:defRPr>
            </a:lvl1pPr>
            <a:lvl2pPr marL="742950" indent="-285750" algn="l" defTabSz="457200" rtl="0" eaLnBrk="1" latinLnBrk="0" hangingPunct="1">
              <a:spcBef>
                <a:spcPct val="20000"/>
              </a:spcBef>
              <a:buFont typeface="Arial"/>
              <a:buChar char="–"/>
              <a:defRPr sz="1600" kern="1200">
                <a:solidFill>
                  <a:schemeClr val="tx1">
                    <a:lumMod val="65000"/>
                    <a:lumOff val="35000"/>
                  </a:schemeClr>
                </a:solidFill>
                <a:latin typeface="Arial"/>
                <a:ea typeface="+mn-ea"/>
                <a:cs typeface="Arial"/>
              </a:defRPr>
            </a:lvl2pPr>
            <a:lvl3pPr marL="1143000" indent="-228600" algn="l" defTabSz="457200" rtl="0" eaLnBrk="1" latinLnBrk="0" hangingPunct="1">
              <a:spcBef>
                <a:spcPct val="20000"/>
              </a:spcBef>
              <a:buFont typeface="Arial"/>
              <a:buChar char="•"/>
              <a:defRPr sz="1400" kern="1200">
                <a:solidFill>
                  <a:schemeClr val="tx1">
                    <a:lumMod val="65000"/>
                    <a:lumOff val="35000"/>
                  </a:schemeClr>
                </a:solidFill>
                <a:latin typeface="Arial"/>
                <a:ea typeface="+mn-ea"/>
                <a:cs typeface="Arial"/>
              </a:defRPr>
            </a:lvl3pPr>
            <a:lvl4pPr marL="1600200" indent="-228600" algn="l" defTabSz="457200" rtl="0" eaLnBrk="1" latinLnBrk="0" hangingPunct="1">
              <a:spcBef>
                <a:spcPct val="20000"/>
              </a:spcBef>
              <a:buFont typeface="Arial"/>
              <a:buChar char="–"/>
              <a:defRPr sz="1200" kern="1200">
                <a:solidFill>
                  <a:schemeClr val="tx1">
                    <a:lumMod val="65000"/>
                    <a:lumOff val="35000"/>
                  </a:schemeClr>
                </a:solidFill>
                <a:latin typeface="Arial"/>
                <a:ea typeface="+mn-ea"/>
                <a:cs typeface="Arial"/>
              </a:defRPr>
            </a:lvl4pPr>
            <a:lvl5pPr marL="2057400" indent="-228600" algn="l" defTabSz="457200" rtl="0" eaLnBrk="1" latinLnBrk="0" hangingPunct="1">
              <a:spcBef>
                <a:spcPct val="20000"/>
              </a:spcBef>
              <a:buFont typeface="Arial"/>
              <a:buChar char="»"/>
              <a:defRPr sz="1000" kern="1200">
                <a:solidFill>
                  <a:schemeClr val="tx1">
                    <a:lumMod val="65000"/>
                    <a:lumOff val="3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b="1" u="sng" dirty="0" smtClean="0">
                <a:solidFill>
                  <a:schemeClr val="tx1"/>
                </a:solidFill>
                <a:latin typeface="+mn-lt"/>
              </a:rPr>
              <a:t>Controllable</a:t>
            </a:r>
            <a:r>
              <a:rPr lang="en-US" sz="2000" b="1" dirty="0" smtClean="0">
                <a:solidFill>
                  <a:schemeClr val="tx1"/>
                </a:solidFill>
                <a:latin typeface="+mn-lt"/>
              </a:rPr>
              <a:t> Factors </a:t>
            </a:r>
          </a:p>
          <a:p>
            <a:pPr>
              <a:buFont typeface="Arial" charset="0"/>
              <a:buChar char="•"/>
            </a:pPr>
            <a:r>
              <a:rPr lang="en-US" sz="2000" dirty="0" smtClean="0">
                <a:solidFill>
                  <a:schemeClr val="tx1"/>
                </a:solidFill>
                <a:latin typeface="+mn-lt"/>
              </a:rPr>
              <a:t>Antibiotic Overuse</a:t>
            </a:r>
          </a:p>
          <a:p>
            <a:pPr lvl="1"/>
            <a:r>
              <a:rPr lang="en-US" sz="2000" dirty="0" smtClean="0">
                <a:solidFill>
                  <a:schemeClr val="tx1"/>
                </a:solidFill>
                <a:latin typeface="+mn-lt"/>
              </a:rPr>
              <a:t>Overprescribing in outpatient &amp; inpatient</a:t>
            </a:r>
          </a:p>
          <a:p>
            <a:pPr lvl="1"/>
            <a:r>
              <a:rPr lang="en-US" sz="2000" dirty="0" smtClean="0">
                <a:solidFill>
                  <a:schemeClr val="tx1"/>
                </a:solidFill>
                <a:latin typeface="+mn-lt"/>
              </a:rPr>
              <a:t>Resistance development</a:t>
            </a:r>
          </a:p>
          <a:p>
            <a:pPr lvl="1"/>
            <a:r>
              <a:rPr lang="en-US" sz="2000" dirty="0" smtClean="0">
                <a:solidFill>
                  <a:schemeClr val="tx1"/>
                </a:solidFill>
                <a:latin typeface="+mn-lt"/>
              </a:rPr>
              <a:t>Increased Antibiotic Associated Adverse Events </a:t>
            </a:r>
          </a:p>
          <a:p>
            <a:pPr>
              <a:buFont typeface="Arial" charset="0"/>
              <a:buChar char="•"/>
            </a:pPr>
            <a:r>
              <a:rPr lang="en-US" sz="2000" dirty="0" smtClean="0">
                <a:solidFill>
                  <a:schemeClr val="tx1"/>
                </a:solidFill>
                <a:latin typeface="+mn-lt"/>
              </a:rPr>
              <a:t>Poor Infection Control &amp; Prevention Practices in Healthcare Organizations</a:t>
            </a:r>
          </a:p>
          <a:p>
            <a:pPr lvl="1"/>
            <a:r>
              <a:rPr lang="en-US" sz="2000" dirty="0" smtClean="0">
                <a:solidFill>
                  <a:schemeClr val="tx1"/>
                </a:solidFill>
                <a:latin typeface="+mn-lt"/>
              </a:rPr>
              <a:t>Minimize the spread of multidrug resistant organisms (MDROs)</a:t>
            </a:r>
            <a:endParaRPr lang="en-US" sz="2000" dirty="0">
              <a:solidFill>
                <a:schemeClr val="tx1"/>
              </a:solidFill>
              <a:latin typeface="+mn-lt"/>
            </a:endParaRPr>
          </a:p>
        </p:txBody>
      </p:sp>
    </p:spTree>
    <p:extLst>
      <p:ext uri="{BB962C8B-B14F-4D97-AF65-F5344CB8AC3E}">
        <p14:creationId xmlns:p14="http://schemas.microsoft.com/office/powerpoint/2010/main" val="17470327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t="10853"/>
          <a:stretch/>
        </p:blipFill>
        <p:spPr>
          <a:xfrm>
            <a:off x="0" y="744278"/>
            <a:ext cx="9144000" cy="6113721"/>
          </a:xfrm>
          <a:prstGeom prst="rect">
            <a:avLst/>
          </a:prstGeom>
        </p:spPr>
      </p:pic>
      <p:sp>
        <p:nvSpPr>
          <p:cNvPr id="3" name="Title 4"/>
          <p:cNvSpPr>
            <a:spLocks noGrp="1"/>
          </p:cNvSpPr>
          <p:nvPr>
            <p:ph type="title"/>
          </p:nvPr>
        </p:nvSpPr>
        <p:spPr>
          <a:xfrm>
            <a:off x="0" y="31899"/>
            <a:ext cx="9144000" cy="625171"/>
          </a:xfrm>
        </p:spPr>
        <p:txBody>
          <a:bodyPr>
            <a:noAutofit/>
          </a:bodyPr>
          <a:lstStyle/>
          <a:p>
            <a:pPr algn="ctr"/>
            <a:r>
              <a:rPr lang="en-US" sz="3200" dirty="0" smtClean="0"/>
              <a:t>Timeline of Antibiotic Resistance</a:t>
            </a:r>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035" y="152374"/>
            <a:ext cx="9131965" cy="625171"/>
          </a:xfrm>
        </p:spPr>
        <p:txBody>
          <a:bodyPr>
            <a:noAutofit/>
          </a:bodyPr>
          <a:lstStyle/>
          <a:p>
            <a:pPr algn="ctr"/>
            <a:r>
              <a:rPr lang="en-US" sz="3200" dirty="0" smtClean="0"/>
              <a:t>Current State: Nothing New in Antibiotic Classes</a:t>
            </a:r>
            <a:endParaRPr lang="en-US" sz="3200" dirty="0"/>
          </a:p>
        </p:txBody>
      </p:sp>
      <p:sp>
        <p:nvSpPr>
          <p:cNvPr id="6" name="Content Placeholder 5"/>
          <p:cNvSpPr>
            <a:spLocks noGrp="1"/>
          </p:cNvSpPr>
          <p:nvPr>
            <p:ph idx="1"/>
          </p:nvPr>
        </p:nvSpPr>
        <p:spPr>
          <a:xfrm>
            <a:off x="148856" y="959359"/>
            <a:ext cx="8856921" cy="4686533"/>
          </a:xfrm>
        </p:spPr>
        <p:txBody>
          <a:bodyPr>
            <a:normAutofit fontScale="92500"/>
          </a:bodyPr>
          <a:lstStyle/>
          <a:p>
            <a:pPr marL="346075" indent="-228600"/>
            <a:r>
              <a:rPr lang="en-US" sz="2200" u="sng" dirty="0" smtClean="0">
                <a:solidFill>
                  <a:schemeClr val="tx1"/>
                </a:solidFill>
              </a:rPr>
              <a:t>No</a:t>
            </a:r>
            <a:r>
              <a:rPr lang="en-US" sz="2200" dirty="0" smtClean="0">
                <a:solidFill>
                  <a:schemeClr val="tx1"/>
                </a:solidFill>
              </a:rPr>
              <a:t> new antibiotic </a:t>
            </a:r>
            <a:r>
              <a:rPr lang="en-US" sz="2200" u="sng" dirty="0" smtClean="0">
                <a:solidFill>
                  <a:schemeClr val="tx1"/>
                </a:solidFill>
              </a:rPr>
              <a:t>classes</a:t>
            </a:r>
            <a:r>
              <a:rPr lang="en-US" sz="2200" dirty="0" smtClean="0">
                <a:solidFill>
                  <a:schemeClr val="tx1"/>
                </a:solidFill>
              </a:rPr>
              <a:t> developed in past 10</a:t>
            </a:r>
            <a:r>
              <a:rPr lang="en-US" sz="2200" baseline="30000" dirty="0" smtClean="0">
                <a:solidFill>
                  <a:schemeClr val="tx1"/>
                </a:solidFill>
              </a:rPr>
              <a:t>+</a:t>
            </a:r>
            <a:r>
              <a:rPr lang="en-US" sz="2200" dirty="0" smtClean="0">
                <a:solidFill>
                  <a:schemeClr val="tx1"/>
                </a:solidFill>
              </a:rPr>
              <a:t> years</a:t>
            </a:r>
          </a:p>
          <a:p>
            <a:pPr marL="0" indent="0">
              <a:buNone/>
            </a:pPr>
            <a:endParaRPr lang="en-US" sz="2000" dirty="0" smtClean="0">
              <a:solidFill>
                <a:schemeClr val="tx1"/>
              </a:solidFill>
            </a:endParaRPr>
          </a:p>
          <a:p>
            <a:pPr marL="346075" indent="-228600"/>
            <a:r>
              <a:rPr lang="en-US" sz="2200" dirty="0" smtClean="0">
                <a:solidFill>
                  <a:schemeClr val="tx1"/>
                </a:solidFill>
              </a:rPr>
              <a:t>New medications derived from existing classes</a:t>
            </a:r>
          </a:p>
          <a:p>
            <a:pPr lvl="1"/>
            <a:r>
              <a:rPr lang="en-US" sz="2000" dirty="0" smtClean="0">
                <a:solidFill>
                  <a:schemeClr val="tx1"/>
                </a:solidFill>
              </a:rPr>
              <a:t>Ceftolozane-tazobactam (</a:t>
            </a:r>
            <a:r>
              <a:rPr lang="en-US" sz="2000" dirty="0" err="1" smtClean="0">
                <a:solidFill>
                  <a:schemeClr val="tx1"/>
                </a:solidFill>
              </a:rPr>
              <a:t>Zerbaxa</a:t>
            </a:r>
            <a:r>
              <a:rPr lang="en-US" sz="2000" baseline="30000" dirty="0" smtClean="0">
                <a:solidFill>
                  <a:schemeClr val="tx1"/>
                </a:solidFill>
              </a:rPr>
              <a:t>®</a:t>
            </a:r>
            <a:r>
              <a:rPr lang="en-US" sz="2000" dirty="0" smtClean="0">
                <a:solidFill>
                  <a:schemeClr val="tx1"/>
                </a:solidFill>
              </a:rPr>
              <a:t>), Ceftazidime-avibactam (</a:t>
            </a:r>
            <a:r>
              <a:rPr lang="en-US" sz="2000" dirty="0" err="1" smtClean="0">
                <a:solidFill>
                  <a:schemeClr val="tx1"/>
                </a:solidFill>
              </a:rPr>
              <a:t>Avycaz</a:t>
            </a:r>
            <a:r>
              <a:rPr lang="en-US" sz="2000" baseline="30000" dirty="0" smtClean="0">
                <a:solidFill>
                  <a:schemeClr val="tx1"/>
                </a:solidFill>
              </a:rPr>
              <a:t>®</a:t>
            </a:r>
            <a:r>
              <a:rPr lang="en-US" sz="2000" dirty="0" smtClean="0">
                <a:solidFill>
                  <a:schemeClr val="tx1"/>
                </a:solidFill>
              </a:rPr>
              <a:t>) </a:t>
            </a:r>
            <a:endParaRPr lang="en-US" sz="2000" dirty="0">
              <a:solidFill>
                <a:schemeClr val="tx1"/>
              </a:solidFill>
            </a:endParaRPr>
          </a:p>
          <a:p>
            <a:pPr lvl="1"/>
            <a:r>
              <a:rPr lang="en-US" sz="2000" dirty="0" err="1" smtClean="0">
                <a:solidFill>
                  <a:schemeClr val="tx1"/>
                </a:solidFill>
              </a:rPr>
              <a:t>Telavancin</a:t>
            </a:r>
            <a:r>
              <a:rPr lang="en-US" sz="2000" dirty="0" smtClean="0">
                <a:solidFill>
                  <a:schemeClr val="tx1"/>
                </a:solidFill>
              </a:rPr>
              <a:t> (</a:t>
            </a:r>
            <a:r>
              <a:rPr lang="en-US" sz="2000" dirty="0" err="1" smtClean="0">
                <a:solidFill>
                  <a:schemeClr val="tx1"/>
                </a:solidFill>
              </a:rPr>
              <a:t>Vibativ</a:t>
            </a:r>
            <a:r>
              <a:rPr lang="en-US" sz="2000" baseline="30000" dirty="0">
                <a:solidFill>
                  <a:schemeClr val="tx1"/>
                </a:solidFill>
              </a:rPr>
              <a:t>®</a:t>
            </a:r>
            <a:r>
              <a:rPr lang="en-US" sz="2000" dirty="0" smtClean="0">
                <a:solidFill>
                  <a:schemeClr val="tx1"/>
                </a:solidFill>
              </a:rPr>
              <a:t>), </a:t>
            </a:r>
            <a:r>
              <a:rPr lang="en-US" sz="2000" dirty="0" err="1" smtClean="0">
                <a:solidFill>
                  <a:schemeClr val="tx1"/>
                </a:solidFill>
              </a:rPr>
              <a:t>Dalbavancin</a:t>
            </a:r>
            <a:r>
              <a:rPr lang="en-US" sz="2000" dirty="0" smtClean="0">
                <a:solidFill>
                  <a:schemeClr val="tx1"/>
                </a:solidFill>
              </a:rPr>
              <a:t> (</a:t>
            </a:r>
            <a:r>
              <a:rPr lang="en-US" sz="2000" dirty="0" err="1" smtClean="0">
                <a:solidFill>
                  <a:schemeClr val="tx1"/>
                </a:solidFill>
              </a:rPr>
              <a:t>Dalvance</a:t>
            </a:r>
            <a:r>
              <a:rPr lang="en-US" sz="2000" baseline="30000" dirty="0">
                <a:solidFill>
                  <a:schemeClr val="tx1"/>
                </a:solidFill>
              </a:rPr>
              <a:t>®</a:t>
            </a:r>
            <a:r>
              <a:rPr lang="en-US" sz="2000" dirty="0" smtClean="0">
                <a:solidFill>
                  <a:schemeClr val="tx1"/>
                </a:solidFill>
              </a:rPr>
              <a:t>), </a:t>
            </a:r>
            <a:r>
              <a:rPr lang="en-US" sz="2000" dirty="0" err="1" smtClean="0">
                <a:solidFill>
                  <a:schemeClr val="tx1"/>
                </a:solidFill>
              </a:rPr>
              <a:t>Oritavancin</a:t>
            </a:r>
            <a:r>
              <a:rPr lang="en-US" sz="2000" dirty="0" smtClean="0">
                <a:solidFill>
                  <a:schemeClr val="tx1"/>
                </a:solidFill>
              </a:rPr>
              <a:t> (</a:t>
            </a:r>
            <a:r>
              <a:rPr lang="en-US" sz="2000" dirty="0" err="1" smtClean="0">
                <a:solidFill>
                  <a:schemeClr val="tx1"/>
                </a:solidFill>
              </a:rPr>
              <a:t>Orbactiv</a:t>
            </a:r>
            <a:r>
              <a:rPr lang="en-US" sz="2000" baseline="30000" dirty="0">
                <a:solidFill>
                  <a:schemeClr val="tx1"/>
                </a:solidFill>
              </a:rPr>
              <a:t>®</a:t>
            </a:r>
            <a:r>
              <a:rPr lang="en-US" sz="2000" dirty="0" smtClean="0">
                <a:solidFill>
                  <a:schemeClr val="tx1"/>
                </a:solidFill>
              </a:rPr>
              <a:t>)</a:t>
            </a:r>
          </a:p>
          <a:p>
            <a:pPr lvl="1"/>
            <a:r>
              <a:rPr lang="en-US" sz="2000" dirty="0" err="1" smtClean="0">
                <a:solidFill>
                  <a:schemeClr val="tx1"/>
                </a:solidFill>
              </a:rPr>
              <a:t>Tedizolid</a:t>
            </a:r>
            <a:r>
              <a:rPr lang="en-US" sz="2000" dirty="0" smtClean="0">
                <a:solidFill>
                  <a:schemeClr val="tx1"/>
                </a:solidFill>
              </a:rPr>
              <a:t> (</a:t>
            </a:r>
            <a:r>
              <a:rPr lang="en-US" sz="2000" dirty="0" err="1" smtClean="0">
                <a:solidFill>
                  <a:schemeClr val="tx1"/>
                </a:solidFill>
              </a:rPr>
              <a:t>Sivextro</a:t>
            </a:r>
            <a:r>
              <a:rPr lang="en-US" sz="2000" baseline="30000" dirty="0" smtClean="0">
                <a:solidFill>
                  <a:schemeClr val="tx1"/>
                </a:solidFill>
              </a:rPr>
              <a:t>®</a:t>
            </a:r>
            <a:r>
              <a:rPr lang="en-US" sz="2000" dirty="0" smtClean="0">
                <a:solidFill>
                  <a:schemeClr val="tx1"/>
                </a:solidFill>
              </a:rPr>
              <a:t>)</a:t>
            </a:r>
          </a:p>
          <a:p>
            <a:pPr lvl="1"/>
            <a:r>
              <a:rPr lang="en-US" sz="2000" dirty="0" err="1" smtClean="0">
                <a:solidFill>
                  <a:schemeClr val="tx1"/>
                </a:solidFill>
              </a:rPr>
              <a:t>Isavuconazonium</a:t>
            </a:r>
            <a:r>
              <a:rPr lang="en-US" sz="2000" dirty="0" smtClean="0">
                <a:solidFill>
                  <a:schemeClr val="tx1"/>
                </a:solidFill>
              </a:rPr>
              <a:t> sulfate (</a:t>
            </a:r>
            <a:r>
              <a:rPr lang="en-US" sz="2000" dirty="0" err="1" smtClean="0">
                <a:solidFill>
                  <a:schemeClr val="tx1"/>
                </a:solidFill>
              </a:rPr>
              <a:t>Cresemba</a:t>
            </a:r>
            <a:r>
              <a:rPr lang="en-US" sz="2000" baseline="30000" dirty="0" smtClean="0">
                <a:solidFill>
                  <a:schemeClr val="tx1"/>
                </a:solidFill>
              </a:rPr>
              <a:t>®</a:t>
            </a:r>
            <a:r>
              <a:rPr lang="en-US" sz="2000" dirty="0" smtClean="0">
                <a:solidFill>
                  <a:schemeClr val="tx1"/>
                </a:solidFill>
              </a:rPr>
              <a:t>)</a:t>
            </a:r>
          </a:p>
          <a:p>
            <a:pPr lvl="1"/>
            <a:endParaRPr lang="en-US" sz="2000" dirty="0" smtClean="0">
              <a:solidFill>
                <a:schemeClr val="tx1"/>
              </a:solidFill>
            </a:endParaRPr>
          </a:p>
          <a:p>
            <a:pPr marL="346075" indent="-228600"/>
            <a:r>
              <a:rPr lang="en-US" sz="2200" dirty="0" smtClean="0">
                <a:solidFill>
                  <a:schemeClr val="tx1"/>
                </a:solidFill>
              </a:rPr>
              <a:t>In the Pipeline (Phase 3) derived from </a:t>
            </a:r>
            <a:r>
              <a:rPr lang="en-US" sz="2200" u="sng" dirty="0" smtClean="0">
                <a:solidFill>
                  <a:schemeClr val="tx1"/>
                </a:solidFill>
              </a:rPr>
              <a:t>existing</a:t>
            </a:r>
            <a:r>
              <a:rPr lang="en-US" sz="2200" dirty="0" smtClean="0">
                <a:solidFill>
                  <a:schemeClr val="tx1"/>
                </a:solidFill>
              </a:rPr>
              <a:t> classes</a:t>
            </a:r>
          </a:p>
          <a:p>
            <a:pPr lvl="1"/>
            <a:r>
              <a:rPr lang="en-US" sz="2000" dirty="0" smtClean="0">
                <a:solidFill>
                  <a:schemeClr val="tx1"/>
                </a:solidFill>
              </a:rPr>
              <a:t>Imipenem </a:t>
            </a:r>
            <a:r>
              <a:rPr lang="en-US" sz="2000" dirty="0" err="1" smtClean="0">
                <a:solidFill>
                  <a:schemeClr val="tx1"/>
                </a:solidFill>
              </a:rPr>
              <a:t>cilastatin-relebactam</a:t>
            </a:r>
            <a:r>
              <a:rPr lang="en-US" sz="2000" dirty="0" smtClean="0">
                <a:solidFill>
                  <a:schemeClr val="tx1"/>
                </a:solidFill>
              </a:rPr>
              <a:t>, </a:t>
            </a:r>
            <a:r>
              <a:rPr lang="en-US" sz="2000" dirty="0" err="1" smtClean="0">
                <a:solidFill>
                  <a:schemeClr val="tx1"/>
                </a:solidFill>
              </a:rPr>
              <a:t>Meropenem-vaborbactam</a:t>
            </a:r>
            <a:r>
              <a:rPr lang="en-US" sz="2000" dirty="0" smtClean="0">
                <a:solidFill>
                  <a:schemeClr val="tx1"/>
                </a:solidFill>
              </a:rPr>
              <a:t> (</a:t>
            </a:r>
            <a:r>
              <a:rPr lang="en-US" sz="2000" dirty="0" err="1" smtClean="0">
                <a:solidFill>
                  <a:schemeClr val="tx1"/>
                </a:solidFill>
              </a:rPr>
              <a:t>Carbavance</a:t>
            </a:r>
            <a:r>
              <a:rPr lang="en-US" sz="2000" baseline="30000" dirty="0" smtClean="0">
                <a:solidFill>
                  <a:schemeClr val="tx1"/>
                </a:solidFill>
              </a:rPr>
              <a:t>®</a:t>
            </a:r>
            <a:r>
              <a:rPr lang="en-US" sz="2000" dirty="0" smtClean="0">
                <a:solidFill>
                  <a:schemeClr val="tx1"/>
                </a:solidFill>
              </a:rPr>
              <a:t>)</a:t>
            </a:r>
          </a:p>
          <a:p>
            <a:pPr lvl="1"/>
            <a:r>
              <a:rPr lang="en-US" sz="2000" dirty="0" err="1" smtClean="0">
                <a:solidFill>
                  <a:schemeClr val="tx1"/>
                </a:solidFill>
              </a:rPr>
              <a:t>Eravacycline</a:t>
            </a:r>
            <a:endParaRPr lang="en-US" sz="2000" dirty="0" smtClean="0">
              <a:solidFill>
                <a:schemeClr val="tx1"/>
              </a:solidFill>
            </a:endParaRPr>
          </a:p>
          <a:p>
            <a:pPr lvl="1"/>
            <a:r>
              <a:rPr lang="en-US" sz="2000" dirty="0" err="1" smtClean="0">
                <a:solidFill>
                  <a:schemeClr val="tx1"/>
                </a:solidFill>
              </a:rPr>
              <a:t>Plazomicin</a:t>
            </a:r>
            <a:endParaRPr lang="en-US" sz="2000" dirty="0" smtClean="0">
              <a:solidFill>
                <a:schemeClr val="tx1"/>
              </a:solidFill>
            </a:endParaRPr>
          </a:p>
        </p:txBody>
      </p:sp>
      <p:sp>
        <p:nvSpPr>
          <p:cNvPr id="7" name="Slide Number Placeholder 6"/>
          <p:cNvSpPr>
            <a:spLocks noGrp="1"/>
          </p:cNvSpPr>
          <p:nvPr>
            <p:ph type="sldNum" sz="quarter" idx="12"/>
          </p:nvPr>
        </p:nvSpPr>
        <p:spPr/>
        <p:txBody>
          <a:bodyPr/>
          <a:lstStyle/>
          <a:p>
            <a:fld id="{9F8FBD0B-D5BA-AC4A-B182-CCF391B5588A}" type="slidenum">
              <a:rPr lang="en-US" smtClean="0"/>
              <a:pPr/>
              <a:t>6</a:t>
            </a:fld>
            <a:endParaRPr lang="en-US"/>
          </a:p>
        </p:txBody>
      </p:sp>
      <p:sp>
        <p:nvSpPr>
          <p:cNvPr id="2" name="Rectangle 1"/>
          <p:cNvSpPr/>
          <p:nvPr/>
        </p:nvSpPr>
        <p:spPr>
          <a:xfrm>
            <a:off x="12035" y="6572613"/>
            <a:ext cx="9228221" cy="246221"/>
          </a:xfrm>
          <a:prstGeom prst="rect">
            <a:avLst/>
          </a:prstGeom>
        </p:spPr>
        <p:txBody>
          <a:bodyPr wrap="square">
            <a:spAutoFit/>
          </a:bodyPr>
          <a:lstStyle/>
          <a:p>
            <a:r>
              <a:rPr lang="en-US" sz="1000" dirty="0"/>
              <a:t>U.S. National Institutes of Health, “Search for Studies</a:t>
            </a:r>
            <a:r>
              <a:rPr lang="en-US" sz="1000" dirty="0" smtClean="0"/>
              <a:t>,” </a:t>
            </a:r>
            <a:r>
              <a:rPr lang="en-US" sz="1000" dirty="0" smtClean="0">
                <a:hlinkClick r:id="rId2"/>
              </a:rPr>
              <a:t>http</a:t>
            </a:r>
            <a:r>
              <a:rPr lang="en-US" sz="1000" dirty="0">
                <a:hlinkClick r:id="rId2"/>
              </a:rPr>
              <a:t>://www.clinicaltrials.gov</a:t>
            </a:r>
            <a:r>
              <a:rPr lang="en-US" sz="1000" dirty="0" smtClean="0"/>
              <a:t>.</a:t>
            </a:r>
            <a:endParaRPr lang="en-US" sz="1000" dirty="0"/>
          </a:p>
        </p:txBody>
      </p:sp>
    </p:spTree>
    <p:extLst>
      <p:ext uri="{BB962C8B-B14F-4D97-AF65-F5344CB8AC3E}">
        <p14:creationId xmlns:p14="http://schemas.microsoft.com/office/powerpoint/2010/main" val="21081247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94796"/>
            <a:ext cx="8991600" cy="625171"/>
          </a:xfrm>
        </p:spPr>
        <p:txBody>
          <a:bodyPr>
            <a:noAutofit/>
          </a:bodyPr>
          <a:lstStyle/>
          <a:p>
            <a:pPr algn="ctr"/>
            <a:r>
              <a:rPr lang="en-US" sz="3000" dirty="0" smtClean="0"/>
              <a:t>Documented Resistance to Newly Marketed Agents</a:t>
            </a:r>
            <a:endParaRPr lang="en-US" sz="3000" dirty="0"/>
          </a:p>
        </p:txBody>
      </p:sp>
      <p:pic>
        <p:nvPicPr>
          <p:cNvPr id="4" name="Content Placeholder 3"/>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457200" y="1047822"/>
            <a:ext cx="8077200" cy="5476586"/>
          </a:xfrm>
        </p:spPr>
      </p:pic>
    </p:spTree>
    <p:extLst>
      <p:ext uri="{BB962C8B-B14F-4D97-AF65-F5344CB8AC3E}">
        <p14:creationId xmlns:p14="http://schemas.microsoft.com/office/powerpoint/2010/main" val="2929930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266"/>
            <a:ext cx="9143999" cy="622299"/>
          </a:xfrm>
        </p:spPr>
        <p:txBody>
          <a:bodyPr/>
          <a:lstStyle/>
          <a:p>
            <a:pPr algn="ctr"/>
            <a:r>
              <a:rPr lang="en-US" sz="3000" dirty="0" err="1" smtClean="0"/>
              <a:t>Carbapenem</a:t>
            </a:r>
            <a:r>
              <a:rPr lang="en-US" sz="3000" dirty="0" smtClean="0"/>
              <a:t>-Resistant </a:t>
            </a:r>
            <a:r>
              <a:rPr lang="en-US" sz="3000" dirty="0" err="1" smtClean="0"/>
              <a:t>Enterobacteriaceae</a:t>
            </a:r>
            <a:r>
              <a:rPr lang="en-US" sz="3000" dirty="0" smtClean="0"/>
              <a:t> (CRE)</a:t>
            </a:r>
            <a:endParaRPr lang="en-US" sz="3000" dirty="0"/>
          </a:p>
        </p:txBody>
      </p:sp>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340241" y="622300"/>
            <a:ext cx="8644270" cy="5958702"/>
          </a:xfrm>
          <a:prstGeom prst="rect">
            <a:avLst/>
          </a:prstGeom>
        </p:spPr>
      </p:pic>
      <p:sp>
        <p:nvSpPr>
          <p:cNvPr id="4" name="Rectangle 3"/>
          <p:cNvSpPr/>
          <p:nvPr/>
        </p:nvSpPr>
        <p:spPr>
          <a:xfrm>
            <a:off x="-1" y="6581001"/>
            <a:ext cx="9143999" cy="276999"/>
          </a:xfrm>
          <a:prstGeom prst="rect">
            <a:avLst/>
          </a:prstGeom>
        </p:spPr>
        <p:txBody>
          <a:bodyPr wrap="square">
            <a:spAutoFit/>
          </a:bodyPr>
          <a:lstStyle/>
          <a:p>
            <a:pPr algn="ctr"/>
            <a:r>
              <a:rPr lang="en-US" sz="1200" dirty="0">
                <a:solidFill>
                  <a:schemeClr val="bg1"/>
                </a:solidFill>
              </a:rPr>
              <a:t>https://</a:t>
            </a:r>
            <a:r>
              <a:rPr lang="en-US" sz="1200" dirty="0" err="1">
                <a:solidFill>
                  <a:schemeClr val="bg1"/>
                </a:solidFill>
              </a:rPr>
              <a:t>www.cdc.gov</a:t>
            </a:r>
            <a:r>
              <a:rPr lang="en-US" sz="1200" dirty="0">
                <a:solidFill>
                  <a:schemeClr val="bg1"/>
                </a:solidFill>
              </a:rPr>
              <a:t>/</a:t>
            </a:r>
            <a:r>
              <a:rPr lang="en-US" sz="1200" dirty="0" err="1">
                <a:solidFill>
                  <a:schemeClr val="bg1"/>
                </a:solidFill>
              </a:rPr>
              <a:t>hai</a:t>
            </a:r>
            <a:r>
              <a:rPr lang="en-US" sz="1200" dirty="0">
                <a:solidFill>
                  <a:schemeClr val="bg1"/>
                </a:solidFill>
              </a:rPr>
              <a:t>/organisms/</a:t>
            </a:r>
            <a:r>
              <a:rPr lang="en-US" sz="1200" dirty="0" err="1">
                <a:solidFill>
                  <a:schemeClr val="bg1"/>
                </a:solidFill>
              </a:rPr>
              <a:t>cre</a:t>
            </a:r>
            <a:r>
              <a:rPr lang="en-US" sz="1200" dirty="0">
                <a:solidFill>
                  <a:schemeClr val="bg1"/>
                </a:solidFill>
              </a:rPr>
              <a:t>/</a:t>
            </a:r>
            <a:r>
              <a:rPr lang="en-US" sz="1200" dirty="0" err="1">
                <a:solidFill>
                  <a:schemeClr val="bg1"/>
                </a:solidFill>
              </a:rPr>
              <a:t>TrackingCRE.html</a:t>
            </a:r>
            <a:r>
              <a:rPr lang="en-US" sz="1200" dirty="0">
                <a:solidFill>
                  <a:schemeClr val="bg1"/>
                </a:solidFill>
              </a:rPr>
              <a:t>#</a:t>
            </a:r>
          </a:p>
        </p:txBody>
      </p:sp>
    </p:spTree>
    <p:extLst>
      <p:ext uri="{BB962C8B-B14F-4D97-AF65-F5344CB8AC3E}">
        <p14:creationId xmlns:p14="http://schemas.microsoft.com/office/powerpoint/2010/main" val="3346271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400" y="241760"/>
            <a:ext cx="8953500" cy="625171"/>
          </a:xfrm>
        </p:spPr>
        <p:txBody>
          <a:bodyPr>
            <a:noAutofit/>
          </a:bodyPr>
          <a:lstStyle/>
          <a:p>
            <a:pPr algn="ctr"/>
            <a:r>
              <a:rPr lang="en-US" sz="3200" dirty="0" smtClean="0"/>
              <a:t>Toxic Antibiotics for Treating Common Infections</a:t>
            </a:r>
            <a:endParaRPr lang="en-US" sz="3200" dirty="0"/>
          </a:p>
        </p:txBody>
      </p:sp>
      <p:sp>
        <p:nvSpPr>
          <p:cNvPr id="4" name="Content Placeholder 3"/>
          <p:cNvSpPr>
            <a:spLocks noGrp="1"/>
          </p:cNvSpPr>
          <p:nvPr>
            <p:ph sz="quarter" idx="10"/>
          </p:nvPr>
        </p:nvSpPr>
        <p:spPr>
          <a:xfrm>
            <a:off x="152400" y="956930"/>
            <a:ext cx="8775700" cy="5469270"/>
          </a:xfrm>
        </p:spPr>
        <p:txBody>
          <a:bodyPr>
            <a:noAutofit/>
          </a:bodyPr>
          <a:lstStyle/>
          <a:p>
            <a:pPr marL="0" indent="0" algn="ctr">
              <a:lnSpc>
                <a:spcPct val="100000"/>
              </a:lnSpc>
              <a:buNone/>
            </a:pPr>
            <a:r>
              <a:rPr lang="en-US" sz="2800" dirty="0" err="1" smtClean="0">
                <a:latin typeface="+mn-lt"/>
              </a:rPr>
              <a:t>Colistin</a:t>
            </a:r>
            <a:r>
              <a:rPr lang="en-US" sz="2800" dirty="0" smtClean="0">
                <a:latin typeface="+mn-lt"/>
              </a:rPr>
              <a:t> &amp; </a:t>
            </a:r>
            <a:r>
              <a:rPr lang="en-US" sz="2800" dirty="0" err="1" smtClean="0">
                <a:latin typeface="+mn-lt"/>
              </a:rPr>
              <a:t>Polymyxin</a:t>
            </a:r>
            <a:endParaRPr lang="en-US" sz="2800" dirty="0" smtClean="0">
              <a:latin typeface="+mn-lt"/>
            </a:endParaRPr>
          </a:p>
          <a:p>
            <a:pPr marL="0" indent="0" algn="ctr">
              <a:lnSpc>
                <a:spcPct val="100000"/>
              </a:lnSpc>
              <a:buNone/>
            </a:pPr>
            <a:endParaRPr lang="en-US" sz="900" dirty="0" smtClean="0">
              <a:latin typeface="+mn-lt"/>
            </a:endParaRPr>
          </a:p>
          <a:p>
            <a:pPr marL="342900" indent="-342900">
              <a:lnSpc>
                <a:spcPct val="100000"/>
              </a:lnSpc>
              <a:buFont typeface="Arial" charset="0"/>
              <a:buChar char="•"/>
            </a:pPr>
            <a:r>
              <a:rPr lang="en-US" sz="2800" dirty="0" smtClean="0">
                <a:latin typeface="+mn-lt"/>
              </a:rPr>
              <a:t>Activity: Gram Negative Organisms only </a:t>
            </a:r>
          </a:p>
          <a:p>
            <a:pPr marL="685800" lvl="1">
              <a:buFont typeface="Arial" charset="0"/>
              <a:buChar char="•"/>
            </a:pPr>
            <a:r>
              <a:rPr lang="en-US" sz="2000" dirty="0" smtClean="0">
                <a:latin typeface="+mn-lt"/>
              </a:rPr>
              <a:t>Multidrug resistant strains</a:t>
            </a:r>
          </a:p>
          <a:p>
            <a:pPr marL="685800" lvl="1">
              <a:buFont typeface="Arial" charset="0"/>
              <a:buChar char="•"/>
            </a:pPr>
            <a:r>
              <a:rPr lang="en-US" sz="2000" dirty="0" smtClean="0">
                <a:latin typeface="+mn-lt"/>
              </a:rPr>
              <a:t>Carbapenem Resistant Enterobacteriaceae (E. coli, </a:t>
            </a:r>
            <a:r>
              <a:rPr lang="en-US" sz="2000" dirty="0" err="1" smtClean="0">
                <a:latin typeface="+mn-lt"/>
              </a:rPr>
              <a:t>Klebsiella</a:t>
            </a:r>
            <a:r>
              <a:rPr lang="en-US" sz="2000" dirty="0" smtClean="0">
                <a:latin typeface="+mn-lt"/>
              </a:rPr>
              <a:t>, Acinetobacter, Pseudomonas)</a:t>
            </a:r>
          </a:p>
          <a:p>
            <a:pPr marL="342900">
              <a:lnSpc>
                <a:spcPct val="100000"/>
              </a:lnSpc>
              <a:buFont typeface="Arial" charset="0"/>
              <a:buChar char="•"/>
            </a:pPr>
            <a:r>
              <a:rPr lang="en-US" sz="2800" dirty="0" smtClean="0">
                <a:latin typeface="+mn-lt"/>
              </a:rPr>
              <a:t>Toxicity</a:t>
            </a:r>
          </a:p>
          <a:p>
            <a:pPr marL="685800" lvl="1">
              <a:buFont typeface="Arial" charset="0"/>
              <a:buChar char="•"/>
            </a:pPr>
            <a:r>
              <a:rPr lang="en-US" sz="2000" dirty="0" smtClean="0">
                <a:latin typeface="+mn-lt"/>
              </a:rPr>
              <a:t>Nephrotoxicity – similar to aminoglycosides</a:t>
            </a:r>
          </a:p>
          <a:p>
            <a:pPr marL="685800" lvl="1">
              <a:buFont typeface="Arial" charset="0"/>
              <a:buChar char="•"/>
            </a:pPr>
            <a:r>
              <a:rPr lang="en-US" sz="2000" dirty="0" smtClean="0">
                <a:latin typeface="+mn-lt"/>
              </a:rPr>
              <a:t>Neurotoxicity – dizziness, weakness, </a:t>
            </a:r>
            <a:r>
              <a:rPr lang="en-US" sz="2000" dirty="0" err="1" smtClean="0">
                <a:latin typeface="+mn-lt"/>
              </a:rPr>
              <a:t>paresthesias</a:t>
            </a:r>
            <a:r>
              <a:rPr lang="en-US" sz="2000" dirty="0" smtClean="0">
                <a:latin typeface="+mn-lt"/>
              </a:rPr>
              <a:t>, vertigo, confusion</a:t>
            </a:r>
          </a:p>
          <a:p>
            <a:pPr marL="685800" lvl="1">
              <a:buFont typeface="Arial" charset="0"/>
              <a:buChar char="•"/>
            </a:pPr>
            <a:r>
              <a:rPr lang="en-US" sz="2000" dirty="0" smtClean="0">
                <a:latin typeface="+mn-lt"/>
              </a:rPr>
              <a:t>Bronchospasm – inhalational delivery</a:t>
            </a:r>
          </a:p>
          <a:p>
            <a:pPr marL="342900">
              <a:lnSpc>
                <a:spcPct val="100000"/>
              </a:lnSpc>
              <a:buFont typeface="Arial" charset="0"/>
              <a:buChar char="•"/>
            </a:pPr>
            <a:r>
              <a:rPr lang="en-US" sz="2800" dirty="0" smtClean="0">
                <a:latin typeface="+mn-lt"/>
              </a:rPr>
              <a:t>Susceptibility testing</a:t>
            </a:r>
          </a:p>
          <a:p>
            <a:pPr marL="685800" lvl="1">
              <a:buFont typeface="Arial" charset="0"/>
              <a:buChar char="•"/>
            </a:pPr>
            <a:r>
              <a:rPr lang="en-US" sz="2000" dirty="0" smtClean="0">
                <a:latin typeface="+mn-lt"/>
              </a:rPr>
              <a:t>Poorly standardized</a:t>
            </a:r>
            <a:endParaRPr lang="en-US" sz="2000" dirty="0">
              <a:latin typeface="+mn-lt"/>
            </a:endParaRPr>
          </a:p>
        </p:txBody>
      </p:sp>
      <p:sp>
        <p:nvSpPr>
          <p:cNvPr id="5" name="Rectangle 4"/>
          <p:cNvSpPr/>
          <p:nvPr/>
        </p:nvSpPr>
        <p:spPr>
          <a:xfrm>
            <a:off x="12035" y="6572613"/>
            <a:ext cx="9228221" cy="461665"/>
          </a:xfrm>
          <a:prstGeom prst="rect">
            <a:avLst/>
          </a:prstGeom>
        </p:spPr>
        <p:txBody>
          <a:bodyPr wrap="square">
            <a:spAutoFit/>
          </a:bodyPr>
          <a:lstStyle/>
          <a:p>
            <a:r>
              <a:rPr lang="en-US" sz="1200" dirty="0" smtClean="0">
                <a:solidFill>
                  <a:schemeClr val="bg1"/>
                </a:solidFill>
              </a:rPr>
              <a:t>Li et al. Lancet Infect Dis.  2006; 6:589</a:t>
            </a:r>
            <a:endParaRPr lang="en-US" sz="1200" dirty="0">
              <a:solidFill>
                <a:schemeClr val="bg1"/>
              </a:solidFill>
            </a:endParaRPr>
          </a:p>
          <a:p>
            <a:endParaRPr lang="en-US" sz="1200" dirty="0"/>
          </a:p>
        </p:txBody>
      </p:sp>
    </p:spTree>
    <p:extLst>
      <p:ext uri="{BB962C8B-B14F-4D97-AF65-F5344CB8AC3E}">
        <p14:creationId xmlns:p14="http://schemas.microsoft.com/office/powerpoint/2010/main" val="7573447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799" y="258296"/>
            <a:ext cx="8572795" cy="625171"/>
          </a:xfrm>
        </p:spPr>
        <p:txBody>
          <a:bodyPr>
            <a:noAutofit/>
          </a:bodyPr>
          <a:lstStyle/>
          <a:p>
            <a:pPr algn="ctr"/>
            <a:r>
              <a:rPr lang="en-US" sz="3000" dirty="0" smtClean="0"/>
              <a:t>Resistance to Last Resort Agents:  A Real Concern</a:t>
            </a:r>
            <a:endParaRPr lang="en-US" sz="3000" dirty="0"/>
          </a:p>
        </p:txBody>
      </p:sp>
      <p:pic>
        <p:nvPicPr>
          <p:cNvPr id="4" name="Content Placeholder 3"/>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342900" y="1233377"/>
            <a:ext cx="8530318" cy="4890976"/>
          </a:xfrm>
        </p:spPr>
      </p:pic>
    </p:spTree>
    <p:extLst>
      <p:ext uri="{BB962C8B-B14F-4D97-AF65-F5344CB8AC3E}">
        <p14:creationId xmlns:p14="http://schemas.microsoft.com/office/powerpoint/2010/main" val="8097680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2043"/>
            <a:ext cx="9144000" cy="766957"/>
          </a:xfrm>
        </p:spPr>
        <p:txBody>
          <a:bodyPr/>
          <a:lstStyle/>
          <a:p>
            <a:pPr algn="ctr"/>
            <a:r>
              <a:rPr lang="en-US" sz="4000" dirty="0" smtClean="0"/>
              <a:t>PAN-Resistant Bacteria </a:t>
            </a:r>
            <a:br>
              <a:rPr lang="en-US" sz="4000" dirty="0" smtClean="0"/>
            </a:br>
            <a:r>
              <a:rPr lang="en-US" sz="4000" dirty="0" smtClean="0"/>
              <a:t>Have Arrived!</a:t>
            </a:r>
            <a:endParaRPr lang="en-US" sz="4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0795"/>
            <a:ext cx="9144000" cy="103300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6795"/>
            <a:ext cx="4254500" cy="7874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401295"/>
            <a:ext cx="9144000" cy="204636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90095"/>
            <a:ext cx="9144000" cy="725557"/>
          </a:xfrm>
          <a:prstGeom prst="rect">
            <a:avLst/>
          </a:prstGeom>
        </p:spPr>
      </p:pic>
    </p:spTree>
    <p:extLst>
      <p:ext uri="{BB962C8B-B14F-4D97-AF65-F5344CB8AC3E}">
        <p14:creationId xmlns:p14="http://schemas.microsoft.com/office/powerpoint/2010/main" val="18876570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73528" y="0"/>
            <a:ext cx="8229600" cy="625171"/>
          </a:xfrm>
        </p:spPr>
        <p:txBody>
          <a:bodyPr>
            <a:noAutofit/>
          </a:bodyPr>
          <a:lstStyle/>
          <a:p>
            <a:pPr algn="ctr"/>
            <a:r>
              <a:rPr lang="en-US" sz="3600" dirty="0" smtClean="0"/>
              <a:t>National Statistics on </a:t>
            </a:r>
            <a:r>
              <a:rPr lang="en-US" sz="3600" smtClean="0"/>
              <a:t>a Growing Crisis</a:t>
            </a:r>
            <a:endParaRPr lang="en-US" sz="3600" dirty="0"/>
          </a:p>
        </p:txBody>
      </p:sp>
      <p:sp>
        <p:nvSpPr>
          <p:cNvPr id="4" name="Content Placeholder 3"/>
          <p:cNvSpPr>
            <a:spLocks noGrp="1"/>
          </p:cNvSpPr>
          <p:nvPr>
            <p:ph sz="quarter" idx="10"/>
          </p:nvPr>
        </p:nvSpPr>
        <p:spPr>
          <a:xfrm>
            <a:off x="1" y="663620"/>
            <a:ext cx="9144000" cy="5294748"/>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b="1" dirty="0" smtClean="0">
                <a:latin typeface="+mn-lt"/>
              </a:rPr>
              <a:t>2 million </a:t>
            </a:r>
            <a:r>
              <a:rPr lang="en-US" dirty="0" smtClean="0">
                <a:latin typeface="+mn-lt"/>
              </a:rPr>
              <a:t>people infected with antibiotic resistant bacteria</a:t>
            </a:r>
          </a:p>
          <a:p>
            <a:pPr marL="342900" lvl="1" indent="0" algn="ctr" defTabSz="914400">
              <a:spcBef>
                <a:spcPts val="0"/>
              </a:spcBef>
              <a:buNone/>
            </a:pPr>
            <a:r>
              <a:rPr lang="en-US" sz="2000" dirty="0" smtClean="0">
                <a:latin typeface="+mn-lt"/>
              </a:rPr>
              <a:t>23,000 deaths annually as a direct result of these infections</a:t>
            </a:r>
          </a:p>
          <a:p>
            <a:pPr marL="0" indent="0" algn="ctr" defTabSz="914400">
              <a:spcBef>
                <a:spcPts val="0"/>
              </a:spcBef>
              <a:buNone/>
            </a:pPr>
            <a:endParaRPr lang="en-US" dirty="0">
              <a:latin typeface="+mn-lt"/>
            </a:endParaRPr>
          </a:p>
        </p:txBody>
      </p:sp>
      <p:graphicFrame>
        <p:nvGraphicFramePr>
          <p:cNvPr id="6" name="Table 5"/>
          <p:cNvGraphicFramePr>
            <a:graphicFrameLocks noGrp="1"/>
          </p:cNvGraphicFramePr>
          <p:nvPr>
            <p:extLst>
              <p:ext uri="{D42A27DB-BD31-4B8C-83A1-F6EECF244321}">
                <p14:modId xmlns:p14="http://schemas.microsoft.com/office/powerpoint/2010/main" val="192917747"/>
              </p:ext>
            </p:extLst>
          </p:nvPr>
        </p:nvGraphicFramePr>
        <p:xfrm>
          <a:off x="-1" y="1443841"/>
          <a:ext cx="9144001" cy="5385220"/>
        </p:xfrm>
        <a:graphic>
          <a:graphicData uri="http://schemas.openxmlformats.org/drawingml/2006/table">
            <a:tbl>
              <a:tblPr firstRow="1" bandRow="1">
                <a:tableStyleId>{F5AB1C69-6EDB-4FF4-983F-18BD219EF322}</a:tableStyleId>
              </a:tblPr>
              <a:tblGrid>
                <a:gridCol w="2913594"/>
                <a:gridCol w="2094145"/>
                <a:gridCol w="2783291"/>
                <a:gridCol w="1352971"/>
              </a:tblGrid>
              <a:tr h="515587">
                <a:tc>
                  <a:txBody>
                    <a:bodyPr/>
                    <a:lstStyle/>
                    <a:p>
                      <a:pPr algn="ctr"/>
                      <a:r>
                        <a:rPr lang="en-US" dirty="0" smtClean="0"/>
                        <a:t>Organism</a:t>
                      </a:r>
                      <a:endParaRPr lang="en-US" dirty="0"/>
                    </a:p>
                  </a:txBody>
                  <a:tcPr anchor="ctr"/>
                </a:tc>
                <a:tc>
                  <a:txBody>
                    <a:bodyPr/>
                    <a:lstStyle/>
                    <a:p>
                      <a:pPr algn="ctr"/>
                      <a:r>
                        <a:rPr lang="en-US" dirty="0" smtClean="0"/>
                        <a:t>Total Annual Cases</a:t>
                      </a:r>
                      <a:endParaRPr lang="en-US" dirty="0"/>
                    </a:p>
                  </a:txBody>
                  <a:tcPr anchor="ctr"/>
                </a:tc>
                <a:tc>
                  <a:txBody>
                    <a:bodyPr/>
                    <a:lstStyle/>
                    <a:p>
                      <a:pPr algn="ctr"/>
                      <a:r>
                        <a:rPr lang="en-US" dirty="0" smtClean="0"/>
                        <a:t>Annual MDR</a:t>
                      </a:r>
                      <a:r>
                        <a:rPr lang="en-US" baseline="0" dirty="0" smtClean="0"/>
                        <a:t> Cases</a:t>
                      </a:r>
                      <a:endParaRPr lang="en-US" dirty="0"/>
                    </a:p>
                  </a:txBody>
                  <a:tcPr anchor="ctr"/>
                </a:tc>
                <a:tc>
                  <a:txBody>
                    <a:bodyPr/>
                    <a:lstStyle/>
                    <a:p>
                      <a:pPr algn="ctr"/>
                      <a:r>
                        <a:rPr lang="en-US" dirty="0" smtClean="0"/>
                        <a:t>Annual Deaths</a:t>
                      </a:r>
                      <a:endParaRPr lang="en-US" dirty="0"/>
                    </a:p>
                  </a:txBody>
                  <a:tcPr anchor="ctr"/>
                </a:tc>
              </a:tr>
              <a:tr h="706023">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mtClean="0"/>
                        <a:t>Methicillin-Resistant</a:t>
                      </a:r>
                      <a:r>
                        <a:rPr lang="en-US" baseline="0" smtClean="0"/>
                        <a:t> Staphylococcus aureus (</a:t>
                      </a:r>
                      <a:r>
                        <a:rPr lang="en-US" smtClean="0"/>
                        <a:t>MRSA)</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80,461</a:t>
                      </a:r>
                    </a:p>
                  </a:txBody>
                  <a:tcPr anchor="ctr"/>
                </a:tc>
                <a:tc>
                  <a:txBody>
                    <a:bodyPr/>
                    <a:lstStyle/>
                    <a:p>
                      <a:pPr algn="ctr"/>
                      <a:r>
                        <a:rPr lang="en-US" dirty="0" smtClean="0"/>
                        <a:t>--</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11,285</a:t>
                      </a:r>
                    </a:p>
                  </a:txBody>
                  <a:tcPr anchor="ctr"/>
                </a:tc>
              </a:tr>
              <a:tr h="409045">
                <a:tc>
                  <a:txBody>
                    <a:bodyPr/>
                    <a:lstStyle/>
                    <a:p>
                      <a:pPr algn="ctr"/>
                      <a:r>
                        <a:rPr lang="en-US" dirty="0" smtClean="0"/>
                        <a:t>Streptococcus pneumoniae</a:t>
                      </a:r>
                      <a:endParaRPr lang="en-US" dirty="0"/>
                    </a:p>
                  </a:txBody>
                  <a:tcPr anchor="ctr"/>
                </a:tc>
                <a:tc>
                  <a:txBody>
                    <a:bodyPr/>
                    <a:lstStyle/>
                    <a:p>
                      <a:pPr algn="ctr"/>
                      <a:r>
                        <a:rPr lang="en-US" dirty="0" smtClean="0"/>
                        <a:t>--</a:t>
                      </a:r>
                      <a:endParaRPr lang="en-US" dirty="0"/>
                    </a:p>
                  </a:txBody>
                  <a:tcPr anchor="ctr"/>
                </a:tc>
                <a:tc>
                  <a:txBody>
                    <a:bodyPr/>
                    <a:lstStyle/>
                    <a:p>
                      <a:pPr algn="ctr"/>
                      <a:r>
                        <a:rPr lang="en-US" dirty="0" smtClean="0"/>
                        <a:t>1,200,000</a:t>
                      </a:r>
                      <a:endParaRPr lang="en-US" dirty="0"/>
                    </a:p>
                  </a:txBody>
                  <a:tcPr anchor="ctr"/>
                </a:tc>
                <a:tc>
                  <a:txBody>
                    <a:bodyPr/>
                    <a:lstStyle/>
                    <a:p>
                      <a:pPr algn="ctr"/>
                      <a:r>
                        <a:rPr lang="en-US" dirty="0" smtClean="0"/>
                        <a:t>7,000</a:t>
                      </a:r>
                      <a:endParaRPr lang="en-US" dirty="0"/>
                    </a:p>
                  </a:txBody>
                  <a:tcPr anchor="ctr"/>
                </a:tc>
              </a:tr>
              <a:tr h="409045">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Extended</a:t>
                      </a:r>
                      <a:r>
                        <a:rPr lang="en-US" baseline="0" dirty="0" smtClean="0"/>
                        <a:t>-Spectrum β-Lactamase (</a:t>
                      </a:r>
                      <a:r>
                        <a:rPr lang="en-US" dirty="0" smtClean="0"/>
                        <a:t>ESBL) + </a:t>
                      </a:r>
                      <a:r>
                        <a:rPr lang="en-US" dirty="0" err="1" smtClean="0"/>
                        <a:t>Enterobacteriaceae</a:t>
                      </a:r>
                      <a:endParaRPr lang="en-US" dirty="0" smtClean="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140,000</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26,000</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1,700</a:t>
                      </a:r>
                    </a:p>
                  </a:txBody>
                  <a:tcPr anchor="ctr"/>
                </a:tc>
              </a:tr>
              <a:tr h="409045">
                <a:tc>
                  <a:txBody>
                    <a:bodyPr/>
                    <a:lstStyle/>
                    <a:p>
                      <a:pPr algn="ctr"/>
                      <a:r>
                        <a:rPr lang="en-US" dirty="0" smtClean="0"/>
                        <a:t>VRE</a:t>
                      </a:r>
                      <a:endParaRPr lang="en-US" dirty="0"/>
                    </a:p>
                  </a:txBody>
                  <a:tcPr anchor="ctr"/>
                </a:tc>
                <a:tc>
                  <a:txBody>
                    <a:bodyPr/>
                    <a:lstStyle/>
                    <a:p>
                      <a:pPr algn="ctr"/>
                      <a:r>
                        <a:rPr lang="en-US" dirty="0" smtClean="0"/>
                        <a:t>66,000</a:t>
                      </a:r>
                      <a:endParaRPr lang="en-US" dirty="0"/>
                    </a:p>
                  </a:txBody>
                  <a:tcPr anchor="ctr"/>
                </a:tc>
                <a:tc>
                  <a:txBody>
                    <a:bodyPr/>
                    <a:lstStyle/>
                    <a:p>
                      <a:pPr algn="ctr"/>
                      <a:r>
                        <a:rPr lang="en-US" dirty="0" smtClean="0"/>
                        <a:t>20,000</a:t>
                      </a:r>
                      <a:endParaRPr lang="en-US" dirty="0"/>
                    </a:p>
                  </a:txBody>
                  <a:tcPr anchor="ctr"/>
                </a:tc>
                <a:tc>
                  <a:txBody>
                    <a:bodyPr/>
                    <a:lstStyle/>
                    <a:p>
                      <a:pPr algn="ctr"/>
                      <a:r>
                        <a:rPr lang="en-US" dirty="0" smtClean="0"/>
                        <a:t>1,300</a:t>
                      </a:r>
                      <a:endParaRPr lang="en-US" dirty="0"/>
                    </a:p>
                  </a:txBody>
                  <a:tcPr anchor="ctr"/>
                </a:tc>
              </a:tr>
              <a:tr h="409045">
                <a:tc>
                  <a:txBody>
                    <a:bodyPr/>
                    <a:lstStyle/>
                    <a:p>
                      <a:pPr algn="ctr"/>
                      <a:r>
                        <a:rPr lang="en-US" dirty="0" smtClean="0"/>
                        <a:t>CRE</a:t>
                      </a:r>
                      <a:r>
                        <a:rPr lang="en-US" baseline="0" dirty="0" smtClean="0"/>
                        <a:t> </a:t>
                      </a:r>
                      <a:r>
                        <a:rPr lang="en-US" baseline="0" dirty="0" err="1" smtClean="0"/>
                        <a:t>Enterobacteriaceae</a:t>
                      </a:r>
                      <a:endParaRPr lang="en-US" dirty="0"/>
                    </a:p>
                  </a:txBody>
                  <a:tcPr anchor="ctr"/>
                </a:tc>
                <a:tc>
                  <a:txBody>
                    <a:bodyPr/>
                    <a:lstStyle/>
                    <a:p>
                      <a:pPr algn="ctr"/>
                      <a:r>
                        <a:rPr lang="en-US" dirty="0" smtClean="0"/>
                        <a:t>--</a:t>
                      </a:r>
                      <a:endParaRPr lang="en-US" dirty="0"/>
                    </a:p>
                  </a:txBody>
                  <a:tcPr anchor="ctr"/>
                </a:tc>
                <a:tc>
                  <a:txBody>
                    <a:bodyPr/>
                    <a:lstStyle/>
                    <a:p>
                      <a:pPr algn="ctr"/>
                      <a:r>
                        <a:rPr lang="en-US" dirty="0" smtClean="0"/>
                        <a:t>7,900 </a:t>
                      </a:r>
                      <a:r>
                        <a:rPr lang="en-US" dirty="0" err="1" smtClean="0"/>
                        <a:t>Klebsiella</a:t>
                      </a:r>
                      <a:r>
                        <a:rPr lang="en-US" dirty="0" smtClean="0"/>
                        <a:t> spp.</a:t>
                      </a:r>
                    </a:p>
                    <a:p>
                      <a:pPr algn="l"/>
                      <a:r>
                        <a:rPr lang="en-US" dirty="0" smtClean="0"/>
                        <a:t>      1,400 E. coli</a:t>
                      </a:r>
                    </a:p>
                  </a:txBody>
                  <a:tcPr anchor="ctr"/>
                </a:tc>
                <a:tc>
                  <a:txBody>
                    <a:bodyPr/>
                    <a:lstStyle/>
                    <a:p>
                      <a:pPr algn="ctr"/>
                      <a:r>
                        <a:rPr lang="en-US" dirty="0" smtClean="0"/>
                        <a:t>600</a:t>
                      </a:r>
                      <a:endParaRPr lang="en-US" dirty="0"/>
                    </a:p>
                  </a:txBody>
                  <a:tcPr anchor="ctr"/>
                </a:tc>
              </a:tr>
              <a:tr h="409045">
                <a:tc>
                  <a:txBody>
                    <a:bodyPr/>
                    <a:lstStyle/>
                    <a:p>
                      <a:pPr algn="ctr"/>
                      <a:r>
                        <a:rPr lang="en-US" dirty="0" smtClean="0"/>
                        <a:t>Pseudomonas</a:t>
                      </a:r>
                      <a:endParaRPr lang="en-US" dirty="0"/>
                    </a:p>
                  </a:txBody>
                  <a:tcPr anchor="ctr"/>
                </a:tc>
                <a:tc>
                  <a:txBody>
                    <a:bodyPr/>
                    <a:lstStyle/>
                    <a:p>
                      <a:pPr algn="ctr"/>
                      <a:r>
                        <a:rPr lang="en-US" dirty="0" smtClean="0"/>
                        <a:t>51,000</a:t>
                      </a:r>
                      <a:endParaRPr lang="en-US" dirty="0"/>
                    </a:p>
                  </a:txBody>
                  <a:tcPr anchor="ctr"/>
                </a:tc>
                <a:tc>
                  <a:txBody>
                    <a:bodyPr/>
                    <a:lstStyle/>
                    <a:p>
                      <a:pPr algn="ctr"/>
                      <a:r>
                        <a:rPr lang="en-US" dirty="0" smtClean="0"/>
                        <a:t>6,700</a:t>
                      </a:r>
                      <a:endParaRPr lang="en-US" dirty="0"/>
                    </a:p>
                  </a:txBody>
                  <a:tcPr anchor="ctr"/>
                </a:tc>
                <a:tc>
                  <a:txBody>
                    <a:bodyPr/>
                    <a:lstStyle/>
                    <a:p>
                      <a:pPr algn="ctr"/>
                      <a:r>
                        <a:rPr lang="en-US" dirty="0" smtClean="0"/>
                        <a:t>440</a:t>
                      </a:r>
                      <a:endParaRPr lang="en-US" dirty="0"/>
                    </a:p>
                  </a:txBody>
                  <a:tcPr anchor="ctr"/>
                </a:tc>
              </a:tr>
              <a:tr h="409045">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Neisseria gonorrhoeae</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820,000</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246,000</a:t>
                      </a:r>
                    </a:p>
                  </a:txBody>
                  <a:tcPr anchor="ctr"/>
                </a:tc>
                <a:tc>
                  <a:txBody>
                    <a:bodyPr/>
                    <a:lstStyle/>
                    <a:p>
                      <a:pPr algn="ctr"/>
                      <a:r>
                        <a:rPr lang="en-US" dirty="0" smtClean="0"/>
                        <a:t>--</a:t>
                      </a:r>
                      <a:endParaRPr lang="en-US" dirty="0"/>
                    </a:p>
                  </a:txBody>
                  <a:tcPr anchor="ctr"/>
                </a:tc>
              </a:tr>
              <a:tr h="409045">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Candida</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46,000</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3,400 </a:t>
                      </a:r>
                    </a:p>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(fluconazole resistant)</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220</a:t>
                      </a:r>
                    </a:p>
                  </a:txBody>
                  <a:tcPr anchor="ctr"/>
                </a:tc>
              </a:tr>
            </a:tbl>
          </a:graphicData>
        </a:graphic>
      </p:graphicFrame>
    </p:spTree>
    <p:extLst>
      <p:ext uri="{BB962C8B-B14F-4D97-AF65-F5344CB8AC3E}">
        <p14:creationId xmlns:p14="http://schemas.microsoft.com/office/powerpoint/2010/main" val="3426695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16688"/>
          </a:xfrm>
        </p:spPr>
        <p:txBody>
          <a:bodyPr/>
          <a:lstStyle/>
          <a:p>
            <a:pPr algn="ctr"/>
            <a:r>
              <a:rPr lang="en-US" sz="3600" dirty="0" smtClean="0"/>
              <a:t>Predictions for the Future by 2050</a:t>
            </a:r>
            <a:endParaRPr lang="en-US" sz="3600" dirty="0"/>
          </a:p>
        </p:txBody>
      </p:sp>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637949" y="787400"/>
            <a:ext cx="7708604" cy="5663598"/>
          </a:xfrm>
          <a:prstGeom prst="rect">
            <a:avLst/>
          </a:prstGeom>
        </p:spPr>
      </p:pic>
      <p:sp>
        <p:nvSpPr>
          <p:cNvPr id="4" name="TextBox 3"/>
          <p:cNvSpPr txBox="1"/>
          <p:nvPr/>
        </p:nvSpPr>
        <p:spPr>
          <a:xfrm>
            <a:off x="616687" y="787399"/>
            <a:ext cx="3349257" cy="369332"/>
          </a:xfrm>
          <a:prstGeom prst="rect">
            <a:avLst/>
          </a:prstGeom>
          <a:noFill/>
        </p:spPr>
        <p:txBody>
          <a:bodyPr wrap="square" rtlCol="0">
            <a:spAutoFit/>
          </a:bodyPr>
          <a:lstStyle/>
          <a:p>
            <a:r>
              <a:rPr lang="en-US" dirty="0" smtClean="0">
                <a:solidFill>
                  <a:srgbClr val="D80B8C"/>
                </a:solidFill>
              </a:rPr>
              <a:t>AMR = Antimicrobial Resistance</a:t>
            </a:r>
            <a:endParaRPr lang="en-US" dirty="0">
              <a:solidFill>
                <a:srgbClr val="D80B8C"/>
              </a:solidFill>
            </a:endParaRPr>
          </a:p>
        </p:txBody>
      </p:sp>
      <p:sp>
        <p:nvSpPr>
          <p:cNvPr id="5" name="Rectangle 4"/>
          <p:cNvSpPr/>
          <p:nvPr/>
        </p:nvSpPr>
        <p:spPr>
          <a:xfrm>
            <a:off x="0" y="6572613"/>
            <a:ext cx="9144000" cy="246221"/>
          </a:xfrm>
          <a:prstGeom prst="rect">
            <a:avLst/>
          </a:prstGeom>
        </p:spPr>
        <p:txBody>
          <a:bodyPr wrap="square">
            <a:spAutoFit/>
          </a:bodyPr>
          <a:lstStyle/>
          <a:p>
            <a:r>
              <a:rPr lang="en-US" sz="1000" dirty="0">
                <a:solidFill>
                  <a:schemeClr val="bg1"/>
                </a:solidFill>
              </a:rPr>
              <a:t>http://www.vox.com/2016/9/20/12979968/antibiotic-resistance-superbugs-un</a:t>
            </a:r>
            <a:r>
              <a:rPr lang="en-US" sz="1000" dirty="0" smtClean="0"/>
              <a:t>.</a:t>
            </a:r>
            <a:endParaRPr lang="en-US" sz="1000" dirty="0"/>
          </a:p>
        </p:txBody>
      </p:sp>
    </p:spTree>
    <p:extLst>
      <p:ext uri="{BB962C8B-B14F-4D97-AF65-F5344CB8AC3E}">
        <p14:creationId xmlns:p14="http://schemas.microsoft.com/office/powerpoint/2010/main" val="6368129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0" y="131296"/>
            <a:ext cx="8229600" cy="1250937"/>
          </a:xfrm>
        </p:spPr>
        <p:txBody>
          <a:bodyPr>
            <a:noAutofit/>
          </a:bodyPr>
          <a:lstStyle/>
          <a:p>
            <a:pPr algn="ctr"/>
            <a:r>
              <a:rPr lang="en-US" sz="3200" dirty="0" smtClean="0"/>
              <a:t>Unintended Consequences of Antibiotic Use  </a:t>
            </a:r>
            <a:br>
              <a:rPr lang="en-US" sz="3200" dirty="0" smtClean="0"/>
            </a:br>
            <a:r>
              <a:rPr lang="en-US" sz="3200" dirty="0" smtClean="0"/>
              <a:t>(In)Appropriate Use</a:t>
            </a:r>
            <a:endParaRPr lang="en-US" sz="3200" dirty="0"/>
          </a:p>
        </p:txBody>
      </p:sp>
      <p:sp>
        <p:nvSpPr>
          <p:cNvPr id="3" name="Content Placeholder 2"/>
          <p:cNvSpPr>
            <a:spLocks noGrp="1"/>
          </p:cNvSpPr>
          <p:nvPr>
            <p:ph sz="quarter" idx="10"/>
          </p:nvPr>
        </p:nvSpPr>
        <p:spPr>
          <a:xfrm>
            <a:off x="510364" y="1722474"/>
            <a:ext cx="8197702" cy="3763926"/>
          </a:xfrm>
        </p:spPr>
        <p:txBody>
          <a:bodyPr>
            <a:noAutofit/>
          </a:bodyPr>
          <a:lstStyle/>
          <a:p>
            <a:pPr marL="342900" indent="-342900">
              <a:lnSpc>
                <a:spcPct val="100000"/>
              </a:lnSpc>
              <a:buFont typeface="Wingdings" panose="05000000000000000000" pitchFamily="2" charset="2"/>
              <a:buChar char="§"/>
            </a:pPr>
            <a:r>
              <a:rPr lang="en-US" sz="2400" dirty="0">
                <a:latin typeface="+mn-lt"/>
              </a:rPr>
              <a:t>Antibiotics are the </a:t>
            </a:r>
            <a:r>
              <a:rPr lang="en-US" sz="2400" b="1" u="sng" dirty="0">
                <a:latin typeface="+mn-lt"/>
              </a:rPr>
              <a:t>2</a:t>
            </a:r>
            <a:r>
              <a:rPr lang="en-US" sz="2400" b="1" u="sng" baseline="30000" dirty="0">
                <a:latin typeface="+mn-lt"/>
              </a:rPr>
              <a:t>nd</a:t>
            </a:r>
            <a:r>
              <a:rPr lang="en-US" sz="2400" b="1" u="sng" dirty="0">
                <a:latin typeface="+mn-lt"/>
              </a:rPr>
              <a:t> most prescribed</a:t>
            </a:r>
            <a:r>
              <a:rPr lang="en-US" sz="2400" b="1" dirty="0">
                <a:latin typeface="+mn-lt"/>
              </a:rPr>
              <a:t> </a:t>
            </a:r>
            <a:r>
              <a:rPr lang="en-US" sz="2400" dirty="0">
                <a:latin typeface="+mn-lt"/>
              </a:rPr>
              <a:t>medication class</a:t>
            </a:r>
          </a:p>
          <a:p>
            <a:pPr marL="342900" indent="7938">
              <a:lnSpc>
                <a:spcPct val="100000"/>
              </a:lnSpc>
              <a:buFont typeface="Arial" charset="0"/>
              <a:buChar char="•"/>
            </a:pPr>
            <a:r>
              <a:rPr lang="en-US" sz="2400" dirty="0">
                <a:latin typeface="+mn-lt"/>
              </a:rPr>
              <a:t>	   </a:t>
            </a:r>
            <a:r>
              <a:rPr lang="en-US" sz="2400" b="1" dirty="0" smtClean="0">
                <a:latin typeface="+mn-lt"/>
              </a:rPr>
              <a:t>200–300 </a:t>
            </a:r>
            <a:r>
              <a:rPr lang="en-US" sz="2400" b="1" dirty="0">
                <a:latin typeface="+mn-lt"/>
              </a:rPr>
              <a:t>million </a:t>
            </a:r>
            <a:r>
              <a:rPr lang="en-US" sz="2400" dirty="0">
                <a:latin typeface="+mn-lt"/>
              </a:rPr>
              <a:t>prescriptions per year (~80% population)</a:t>
            </a:r>
          </a:p>
          <a:p>
            <a:pPr marL="342900" indent="7938">
              <a:lnSpc>
                <a:spcPct val="100000"/>
              </a:lnSpc>
              <a:buFont typeface="Arial" charset="0"/>
              <a:buChar char="•"/>
            </a:pPr>
            <a:r>
              <a:rPr lang="en-US" sz="2400" dirty="0">
                <a:latin typeface="+mn-lt"/>
              </a:rPr>
              <a:t>   </a:t>
            </a:r>
            <a:r>
              <a:rPr lang="en-US" sz="2400" b="1" u="sng" dirty="0">
                <a:latin typeface="+mn-lt"/>
              </a:rPr>
              <a:t>55% within inpatient </a:t>
            </a:r>
            <a:r>
              <a:rPr lang="en-US" sz="2400" b="1" u="sng" dirty="0" smtClean="0">
                <a:latin typeface="+mn-lt"/>
              </a:rPr>
              <a:t>setting</a:t>
            </a:r>
          </a:p>
          <a:p>
            <a:pPr marL="342900" indent="-342900">
              <a:lnSpc>
                <a:spcPct val="100000"/>
              </a:lnSpc>
              <a:buFont typeface="Wingdings" panose="05000000000000000000" pitchFamily="2" charset="2"/>
              <a:buChar char="§"/>
            </a:pPr>
            <a:endParaRPr lang="en-US" sz="2400" dirty="0" smtClean="0">
              <a:latin typeface="+mn-lt"/>
            </a:endParaRPr>
          </a:p>
          <a:p>
            <a:pPr marL="342900" indent="-342900">
              <a:lnSpc>
                <a:spcPct val="100000"/>
              </a:lnSpc>
              <a:buFont typeface="Wingdings" panose="05000000000000000000" pitchFamily="2" charset="2"/>
              <a:buChar char="§"/>
            </a:pPr>
            <a:r>
              <a:rPr lang="en-US" sz="2400" dirty="0" smtClean="0">
                <a:latin typeface="+mn-lt"/>
              </a:rPr>
              <a:t>30 – 50% of Antibiotic use is inappropriate</a:t>
            </a:r>
          </a:p>
          <a:p>
            <a:pPr marL="342900" indent="7938">
              <a:lnSpc>
                <a:spcPct val="100000"/>
              </a:lnSpc>
              <a:buFont typeface="Arial" charset="0"/>
              <a:buChar char="•"/>
            </a:pPr>
            <a:r>
              <a:rPr lang="en-US" sz="2400" dirty="0" smtClean="0">
                <a:latin typeface="+mn-lt"/>
              </a:rPr>
              <a:t>   Both Inpatient &amp; Outpatient in United States</a:t>
            </a:r>
          </a:p>
          <a:p>
            <a:pPr marL="342900" indent="-342900">
              <a:lnSpc>
                <a:spcPct val="100000"/>
              </a:lnSpc>
              <a:buFont typeface="Wingdings" panose="05000000000000000000" pitchFamily="2" charset="2"/>
              <a:buChar char="§"/>
            </a:pPr>
            <a:endParaRPr lang="en-US" sz="2400" dirty="0" smtClean="0">
              <a:latin typeface="+mn-lt"/>
            </a:endParaRPr>
          </a:p>
          <a:p>
            <a:pPr marL="342900" indent="-342900">
              <a:lnSpc>
                <a:spcPct val="100000"/>
              </a:lnSpc>
              <a:buFont typeface="Wingdings" panose="05000000000000000000" pitchFamily="2" charset="2"/>
              <a:buChar char="§"/>
            </a:pPr>
            <a:r>
              <a:rPr lang="en-US" sz="2400" dirty="0" smtClean="0">
                <a:latin typeface="+mn-lt"/>
              </a:rPr>
              <a:t>25 – 40% of Hospitalized Patients Receive Antibiotics</a:t>
            </a:r>
          </a:p>
          <a:p>
            <a:pPr marL="0" indent="0">
              <a:lnSpc>
                <a:spcPct val="100000"/>
              </a:lnSpc>
              <a:buNone/>
            </a:pPr>
            <a:endParaRPr lang="en-US" sz="2400" dirty="0" smtClean="0">
              <a:latin typeface="+mn-lt"/>
            </a:endParaRPr>
          </a:p>
          <a:p>
            <a:pPr marL="0" indent="0">
              <a:lnSpc>
                <a:spcPct val="100000"/>
              </a:lnSpc>
              <a:buNone/>
            </a:pPr>
            <a:r>
              <a:rPr lang="en-US" sz="2400" dirty="0">
                <a:latin typeface="+mn-lt"/>
              </a:rPr>
              <a:t>	</a:t>
            </a:r>
            <a:endParaRPr lang="en-US" sz="2400" dirty="0" smtClean="0">
              <a:latin typeface="+mn-lt"/>
            </a:endParaRPr>
          </a:p>
        </p:txBody>
      </p:sp>
      <p:sp>
        <p:nvSpPr>
          <p:cNvPr id="5" name="Rectangle 4"/>
          <p:cNvSpPr/>
          <p:nvPr/>
        </p:nvSpPr>
        <p:spPr>
          <a:xfrm>
            <a:off x="12035" y="6572613"/>
            <a:ext cx="9228221" cy="400110"/>
          </a:xfrm>
          <a:prstGeom prst="rect">
            <a:avLst/>
          </a:prstGeom>
        </p:spPr>
        <p:txBody>
          <a:bodyPr wrap="square">
            <a:spAutoFit/>
          </a:bodyPr>
          <a:lstStyle/>
          <a:p>
            <a:r>
              <a:rPr lang="en-US" sz="1000" dirty="0" err="1" smtClean="0">
                <a:solidFill>
                  <a:schemeClr val="bg1"/>
                </a:solidFill>
              </a:rPr>
              <a:t>Fridkin</a:t>
            </a:r>
            <a:r>
              <a:rPr lang="en-US" sz="1000" dirty="0" smtClean="0">
                <a:solidFill>
                  <a:schemeClr val="bg1"/>
                </a:solidFill>
              </a:rPr>
              <a:t> S, et a. MMWR. 2014; 63(9):194-200.</a:t>
            </a:r>
            <a:endParaRPr lang="en-US" sz="1000" dirty="0">
              <a:solidFill>
                <a:schemeClr val="bg1"/>
              </a:solidFill>
            </a:endParaRPr>
          </a:p>
          <a:p>
            <a:endParaRPr lang="en-US" sz="1000" dirty="0"/>
          </a:p>
        </p:txBody>
      </p:sp>
    </p:spTree>
    <p:extLst>
      <p:ext uri="{BB962C8B-B14F-4D97-AF65-F5344CB8AC3E}">
        <p14:creationId xmlns:p14="http://schemas.microsoft.com/office/powerpoint/2010/main" val="7982976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0" y="78131"/>
            <a:ext cx="8229600" cy="1197190"/>
          </a:xfrm>
        </p:spPr>
        <p:txBody>
          <a:bodyPr>
            <a:noAutofit/>
          </a:bodyPr>
          <a:lstStyle/>
          <a:p>
            <a:pPr algn="ctr"/>
            <a:r>
              <a:rPr lang="en-US" sz="3200" dirty="0" smtClean="0"/>
              <a:t>Unintended Consequences of Antibiotic Use</a:t>
            </a:r>
            <a:br>
              <a:rPr lang="en-US" sz="3200" dirty="0" smtClean="0"/>
            </a:br>
            <a:r>
              <a:rPr lang="en-US" sz="3200" dirty="0" smtClean="0"/>
              <a:t>Antibiotic-Associated Adverse Events </a:t>
            </a:r>
            <a:br>
              <a:rPr lang="en-US" sz="3200" dirty="0" smtClean="0"/>
            </a:br>
            <a:endParaRPr lang="en-US" sz="3200" dirty="0"/>
          </a:p>
        </p:txBody>
      </p:sp>
      <p:sp>
        <p:nvSpPr>
          <p:cNvPr id="3" name="Content Placeholder 2"/>
          <p:cNvSpPr>
            <a:spLocks noGrp="1"/>
          </p:cNvSpPr>
          <p:nvPr>
            <p:ph sz="quarter" idx="10"/>
          </p:nvPr>
        </p:nvSpPr>
        <p:spPr>
          <a:xfrm>
            <a:off x="147968" y="1402917"/>
            <a:ext cx="4686300" cy="5034214"/>
          </a:xfrm>
        </p:spPr>
        <p:txBody>
          <a:bodyPr>
            <a:normAutofit/>
          </a:bodyPr>
          <a:lstStyle/>
          <a:p>
            <a:pPr marL="0" indent="0">
              <a:lnSpc>
                <a:spcPct val="100000"/>
              </a:lnSpc>
              <a:spcBef>
                <a:spcPts val="0"/>
              </a:spcBef>
              <a:buNone/>
            </a:pPr>
            <a:r>
              <a:rPr lang="en-US" sz="2400" dirty="0" smtClean="0">
                <a:latin typeface="+mn-lt"/>
              </a:rPr>
              <a:t>Most Common Adverse Events</a:t>
            </a:r>
          </a:p>
          <a:p>
            <a:pPr marL="342900" indent="-225425">
              <a:lnSpc>
                <a:spcPct val="100000"/>
              </a:lnSpc>
              <a:spcBef>
                <a:spcPts val="0"/>
              </a:spcBef>
              <a:buFont typeface="Arial" charset="0"/>
              <a:buChar char="•"/>
            </a:pPr>
            <a:r>
              <a:rPr lang="en-US" sz="2000" dirty="0" smtClean="0">
                <a:latin typeface="+mn-lt"/>
              </a:rPr>
              <a:t>Allergic Reactions (80%)</a:t>
            </a:r>
          </a:p>
          <a:p>
            <a:pPr marL="342900" indent="-225425">
              <a:lnSpc>
                <a:spcPct val="100000"/>
              </a:lnSpc>
              <a:spcBef>
                <a:spcPts val="0"/>
              </a:spcBef>
              <a:buFont typeface="Arial" charset="0"/>
              <a:buChar char="•"/>
            </a:pPr>
            <a:r>
              <a:rPr lang="en-US" sz="2000" dirty="0" smtClean="0">
                <a:latin typeface="+mn-lt"/>
              </a:rPr>
              <a:t>Adverse effects (18%)</a:t>
            </a:r>
          </a:p>
          <a:p>
            <a:pPr marL="342900" indent="-225425">
              <a:lnSpc>
                <a:spcPct val="100000"/>
              </a:lnSpc>
              <a:spcBef>
                <a:spcPts val="0"/>
              </a:spcBef>
              <a:buFont typeface="Arial" charset="0"/>
              <a:buChar char="•"/>
            </a:pPr>
            <a:r>
              <a:rPr lang="en-US" sz="2000" dirty="0" smtClean="0">
                <a:latin typeface="+mn-lt"/>
              </a:rPr>
              <a:t>Diarrhea, headache, dizziness</a:t>
            </a:r>
          </a:p>
          <a:p>
            <a:pPr marL="0" indent="0">
              <a:lnSpc>
                <a:spcPct val="100000"/>
              </a:lnSpc>
              <a:spcBef>
                <a:spcPts val="0"/>
              </a:spcBef>
              <a:buNone/>
            </a:pPr>
            <a:endParaRPr lang="en-US" sz="2400" dirty="0" smtClean="0">
              <a:latin typeface="+mn-lt"/>
            </a:endParaRPr>
          </a:p>
          <a:p>
            <a:pPr marL="0" indent="0">
              <a:lnSpc>
                <a:spcPct val="100000"/>
              </a:lnSpc>
              <a:spcBef>
                <a:spcPts val="0"/>
              </a:spcBef>
              <a:buNone/>
            </a:pPr>
            <a:r>
              <a:rPr lang="en-US" sz="2400" dirty="0" smtClean="0">
                <a:latin typeface="+mn-lt"/>
              </a:rPr>
              <a:t>Serious Adverse Events</a:t>
            </a:r>
          </a:p>
          <a:p>
            <a:pPr marL="339725" lvl="1" indent="-222250">
              <a:spcBef>
                <a:spcPts val="0"/>
              </a:spcBef>
              <a:buFont typeface="Arial" panose="020B0604020202020204" pitchFamily="34" charset="0"/>
              <a:buChar char="•"/>
            </a:pPr>
            <a:r>
              <a:rPr lang="en-US" sz="2000" dirty="0">
                <a:latin typeface="+mn-lt"/>
              </a:rPr>
              <a:t>Macrolides, Fluoroquinolones</a:t>
            </a:r>
          </a:p>
          <a:p>
            <a:pPr marL="339725" lvl="1" indent="-222250">
              <a:spcBef>
                <a:spcPts val="0"/>
              </a:spcBef>
              <a:buFont typeface="Arial" panose="020B0604020202020204" pitchFamily="34" charset="0"/>
              <a:buChar char="•"/>
            </a:pPr>
            <a:r>
              <a:rPr lang="en-US" sz="2000" dirty="0" smtClean="0">
                <a:latin typeface="+mn-lt"/>
              </a:rPr>
              <a:t>Cardiac </a:t>
            </a:r>
            <a:r>
              <a:rPr lang="en-US" sz="2000" dirty="0">
                <a:latin typeface="+mn-lt"/>
              </a:rPr>
              <a:t>Arrhythmias </a:t>
            </a:r>
          </a:p>
          <a:p>
            <a:pPr marL="339725" lvl="1" indent="-222250">
              <a:spcBef>
                <a:spcPts val="0"/>
              </a:spcBef>
              <a:buFont typeface="Arial" panose="020B0604020202020204" pitchFamily="34" charset="0"/>
              <a:buChar char="•"/>
            </a:pPr>
            <a:r>
              <a:rPr lang="en-US" sz="2000" dirty="0">
                <a:latin typeface="+mn-lt"/>
              </a:rPr>
              <a:t>Drug-drug interactions </a:t>
            </a:r>
          </a:p>
          <a:p>
            <a:pPr marL="577850" lvl="2" indent="0">
              <a:spcBef>
                <a:spcPts val="0"/>
              </a:spcBef>
              <a:buNone/>
            </a:pPr>
            <a:r>
              <a:rPr lang="en-US" dirty="0" smtClean="0">
                <a:latin typeface="+mn-lt"/>
              </a:rPr>
              <a:t>[Fluoroquinolone FDA Drug Safety Communication </a:t>
            </a:r>
          </a:p>
          <a:p>
            <a:pPr marL="577850" lvl="2" indent="0">
              <a:spcBef>
                <a:spcPts val="0"/>
              </a:spcBef>
              <a:buNone/>
            </a:pPr>
            <a:r>
              <a:rPr lang="en-US" dirty="0" smtClean="0">
                <a:latin typeface="+mn-lt"/>
              </a:rPr>
              <a:t>May 2016, Update July 2016]</a:t>
            </a:r>
          </a:p>
        </p:txBody>
      </p:sp>
      <p:sp>
        <p:nvSpPr>
          <p:cNvPr id="4" name="Rectangle 3"/>
          <p:cNvSpPr/>
          <p:nvPr/>
        </p:nvSpPr>
        <p:spPr>
          <a:xfrm>
            <a:off x="0" y="6396335"/>
            <a:ext cx="9228221" cy="461665"/>
          </a:xfrm>
          <a:prstGeom prst="rect">
            <a:avLst/>
          </a:prstGeom>
        </p:spPr>
        <p:txBody>
          <a:bodyPr wrap="square">
            <a:spAutoFit/>
          </a:bodyPr>
          <a:lstStyle/>
          <a:p>
            <a:r>
              <a:rPr lang="en-US" sz="1200" dirty="0">
                <a:solidFill>
                  <a:schemeClr val="bg1"/>
                </a:solidFill>
                <a:hlinkClick r:id="rId2"/>
              </a:rPr>
              <a:t>http://www.cdc.gov/drugresistance/threat-report-2013</a:t>
            </a:r>
            <a:r>
              <a:rPr lang="en-US" sz="1200" dirty="0" smtClean="0">
                <a:solidFill>
                  <a:schemeClr val="bg1"/>
                </a:solidFill>
                <a:hlinkClick r:id="rId2"/>
              </a:rPr>
              <a:t>/</a:t>
            </a:r>
            <a:r>
              <a:rPr lang="en-US" sz="1200" dirty="0">
                <a:solidFill>
                  <a:schemeClr val="bg1"/>
                </a:solidFill>
              </a:rPr>
              <a:t> </a:t>
            </a:r>
            <a:endParaRPr lang="en-US" sz="1200" dirty="0" smtClean="0">
              <a:solidFill>
                <a:schemeClr val="bg1"/>
              </a:solidFill>
            </a:endParaRPr>
          </a:p>
          <a:p>
            <a:r>
              <a:rPr lang="en-US" sz="1200" dirty="0" smtClean="0">
                <a:solidFill>
                  <a:schemeClr val="bg1"/>
                </a:solidFill>
                <a:hlinkClick r:id="rId3"/>
              </a:rPr>
              <a:t>http</a:t>
            </a:r>
            <a:r>
              <a:rPr lang="en-US" sz="1200" dirty="0">
                <a:solidFill>
                  <a:schemeClr val="bg1"/>
                </a:solidFill>
                <a:hlinkClick r:id="rId3"/>
              </a:rPr>
              <a:t>://</a:t>
            </a:r>
            <a:r>
              <a:rPr lang="en-US" sz="1200" dirty="0" smtClean="0">
                <a:solidFill>
                  <a:schemeClr val="bg1"/>
                </a:solidFill>
                <a:hlinkClick r:id="rId3"/>
              </a:rPr>
              <a:t>www.fda.gov/Drugs/DrugSafety/ucm500143.htm</a:t>
            </a:r>
            <a:endParaRPr lang="en-US" sz="1200" dirty="0" smtClean="0">
              <a:solidFill>
                <a:schemeClr val="bg1"/>
              </a:solidFill>
            </a:endParaRPr>
          </a:p>
        </p:txBody>
      </p:sp>
      <p:sp>
        <p:nvSpPr>
          <p:cNvPr id="6" name="Content Placeholder 2"/>
          <p:cNvSpPr txBox="1">
            <a:spLocks/>
          </p:cNvSpPr>
          <p:nvPr/>
        </p:nvSpPr>
        <p:spPr>
          <a:xfrm>
            <a:off x="4678324" y="1402917"/>
            <a:ext cx="4423144" cy="5097714"/>
          </a:xfrm>
          <a:prstGeom prst="rect">
            <a:avLst/>
          </a:prstGeom>
        </p:spPr>
        <p:txBody>
          <a:bodyPr vert="horz" lIns="91440" tIns="45720" rIns="91440" bIns="45720" rtlCol="0">
            <a:normAutofit/>
          </a:bodyPr>
          <a:lstStyle>
            <a:lvl1pPr marL="457200" indent="-457200" algn="l" defTabSz="457200" rtl="0" eaLnBrk="1" latinLnBrk="0" hangingPunct="1">
              <a:lnSpc>
                <a:spcPct val="150000"/>
              </a:lnSpc>
              <a:spcBef>
                <a:spcPct val="20000"/>
              </a:spcBef>
              <a:buSzPct val="100000"/>
              <a:buFont typeface="+mj-lt"/>
              <a:buAutoNum type="arabicPeriod"/>
              <a:defRPr sz="2300" kern="1200">
                <a:solidFill>
                  <a:schemeClr val="bg1"/>
                </a:solidFill>
                <a:latin typeface="Arial"/>
                <a:ea typeface="+mn-ea"/>
                <a:cs typeface="Arial"/>
              </a:defRPr>
            </a:lvl1pPr>
            <a:lvl2pPr marL="800100" indent="-342900" algn="l" defTabSz="457200" rtl="0" eaLnBrk="1" latinLnBrk="0" hangingPunct="1">
              <a:spcBef>
                <a:spcPct val="20000"/>
              </a:spcBef>
              <a:buFont typeface="+mj-lt"/>
              <a:buAutoNum type="arabicPeriod"/>
              <a:defRPr sz="1600" kern="1200">
                <a:solidFill>
                  <a:schemeClr val="bg1"/>
                </a:solidFill>
                <a:latin typeface="Arial"/>
                <a:ea typeface="+mn-ea"/>
                <a:cs typeface="Arial"/>
              </a:defRPr>
            </a:lvl2pPr>
            <a:lvl3pPr marL="1257300" indent="-342900" algn="l" defTabSz="457200" rtl="0" eaLnBrk="1" latinLnBrk="0" hangingPunct="1">
              <a:spcBef>
                <a:spcPct val="20000"/>
              </a:spcBef>
              <a:buFont typeface="+mj-lt"/>
              <a:buAutoNum type="arabicPeriod"/>
              <a:defRPr sz="1400" kern="1200">
                <a:solidFill>
                  <a:schemeClr val="bg1"/>
                </a:solidFill>
                <a:latin typeface="Arial"/>
                <a:ea typeface="+mn-ea"/>
                <a:cs typeface="Arial"/>
              </a:defRPr>
            </a:lvl3pPr>
            <a:lvl4pPr marL="1600200" indent="-228600" algn="l" defTabSz="457200" rtl="0" eaLnBrk="1" latinLnBrk="0" hangingPunct="1">
              <a:spcBef>
                <a:spcPct val="20000"/>
              </a:spcBef>
              <a:buFont typeface="+mj-lt"/>
              <a:buAutoNum type="arabicPeriod"/>
              <a:defRPr sz="1200" kern="1200">
                <a:solidFill>
                  <a:schemeClr val="bg1"/>
                </a:solidFill>
                <a:latin typeface="Arial"/>
                <a:ea typeface="+mn-ea"/>
                <a:cs typeface="Arial"/>
              </a:defRPr>
            </a:lvl4pPr>
            <a:lvl5pPr marL="2057400" indent="-228600" algn="l" defTabSz="457200" rtl="0" eaLnBrk="1" latinLnBrk="0" hangingPunct="1">
              <a:spcBef>
                <a:spcPct val="20000"/>
              </a:spcBef>
              <a:buFont typeface="+mj-lt"/>
              <a:buAutoNum type="arabicPeriod"/>
              <a:defRPr sz="10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Font typeface="+mj-lt"/>
              <a:buNone/>
            </a:pPr>
            <a:r>
              <a:rPr lang="en-US" sz="2400" dirty="0" smtClean="0">
                <a:latin typeface="+mn-lt"/>
              </a:rPr>
              <a:t>Antibiotics account for 1 in 5 Adverse Drug Events</a:t>
            </a:r>
          </a:p>
          <a:p>
            <a:pPr marL="404813" indent="-234950">
              <a:lnSpc>
                <a:spcPct val="100000"/>
              </a:lnSpc>
              <a:buFont typeface="Arial" charset="0"/>
              <a:buChar char="•"/>
            </a:pPr>
            <a:r>
              <a:rPr lang="en-US" sz="2000" dirty="0" smtClean="0">
                <a:latin typeface="+mn-lt"/>
              </a:rPr>
              <a:t>140,000</a:t>
            </a:r>
            <a:r>
              <a:rPr lang="en-US" sz="2000" baseline="30000" dirty="0" smtClean="0">
                <a:latin typeface="+mn-lt"/>
              </a:rPr>
              <a:t>+</a:t>
            </a:r>
            <a:r>
              <a:rPr lang="en-US" sz="2000" dirty="0" smtClean="0">
                <a:latin typeface="+mn-lt"/>
              </a:rPr>
              <a:t> ER visits annually </a:t>
            </a:r>
          </a:p>
          <a:p>
            <a:pPr marL="404813" indent="-234950">
              <a:lnSpc>
                <a:spcPct val="100000"/>
              </a:lnSpc>
              <a:spcBef>
                <a:spcPts val="0"/>
              </a:spcBef>
              <a:buFont typeface="Arial" charset="0"/>
              <a:buChar char="•"/>
            </a:pPr>
            <a:r>
              <a:rPr lang="en-US" sz="2000" dirty="0" smtClean="0">
                <a:latin typeface="+mn-lt"/>
              </a:rPr>
              <a:t>6.1% of these require admission</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4268" y="3363434"/>
            <a:ext cx="4039749" cy="3073697"/>
          </a:xfrm>
          <a:prstGeom prst="rect">
            <a:avLst/>
          </a:prstGeom>
        </p:spPr>
      </p:pic>
    </p:spTree>
    <p:extLst>
      <p:ext uri="{BB962C8B-B14F-4D97-AF65-F5344CB8AC3E}">
        <p14:creationId xmlns:p14="http://schemas.microsoft.com/office/powerpoint/2010/main" val="7644172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0" y="131296"/>
            <a:ext cx="8229600" cy="625171"/>
          </a:xfrm>
        </p:spPr>
        <p:txBody>
          <a:bodyPr>
            <a:noAutofit/>
          </a:bodyPr>
          <a:lstStyle/>
          <a:p>
            <a:pPr algn="ctr"/>
            <a:r>
              <a:rPr lang="en-US" sz="3200" dirty="0" smtClean="0"/>
              <a:t>Unintended Consequences of Antibiotic Use  </a:t>
            </a:r>
            <a:br>
              <a:rPr lang="en-US" sz="3200" dirty="0" smtClean="0"/>
            </a:br>
            <a:r>
              <a:rPr lang="en-US" sz="3200" i="1" dirty="0" smtClean="0"/>
              <a:t>Clostridium difficile </a:t>
            </a:r>
            <a:r>
              <a:rPr lang="en-US" sz="3200" dirty="0" smtClean="0"/>
              <a:t>Infections (CDIs)</a:t>
            </a:r>
            <a:endParaRPr lang="en-US" sz="3200" dirty="0"/>
          </a:p>
        </p:txBody>
      </p:sp>
      <p:sp>
        <p:nvSpPr>
          <p:cNvPr id="3" name="Content Placeholder 2"/>
          <p:cNvSpPr>
            <a:spLocks noGrp="1"/>
          </p:cNvSpPr>
          <p:nvPr>
            <p:ph sz="quarter" idx="10"/>
          </p:nvPr>
        </p:nvSpPr>
        <p:spPr>
          <a:xfrm>
            <a:off x="170128" y="1541718"/>
            <a:ext cx="4292600" cy="5021265"/>
          </a:xfrm>
        </p:spPr>
        <p:txBody>
          <a:bodyPr>
            <a:normAutofit/>
          </a:bodyPr>
          <a:lstStyle/>
          <a:p>
            <a:pPr marL="0" indent="0">
              <a:lnSpc>
                <a:spcPct val="100000"/>
              </a:lnSpc>
              <a:buNone/>
            </a:pPr>
            <a:r>
              <a:rPr lang="en-US" dirty="0" smtClean="0">
                <a:latin typeface="+mn-lt"/>
              </a:rPr>
              <a:t>250,000 </a:t>
            </a:r>
            <a:r>
              <a:rPr lang="en-US" dirty="0">
                <a:latin typeface="+mn-lt"/>
              </a:rPr>
              <a:t>infections annually</a:t>
            </a:r>
          </a:p>
          <a:p>
            <a:pPr marL="233363" lvl="1" indent="-180975">
              <a:buFont typeface="Arial" charset="0"/>
              <a:buChar char="•"/>
            </a:pPr>
            <a:r>
              <a:rPr lang="en-US" sz="1800" dirty="0">
                <a:latin typeface="+mn-lt"/>
              </a:rPr>
              <a:t>14,000 Deaths</a:t>
            </a:r>
          </a:p>
          <a:p>
            <a:pPr marL="233363" lvl="1" indent="-180975">
              <a:buFont typeface="Arial" charset="0"/>
              <a:buChar char="•"/>
            </a:pPr>
            <a:r>
              <a:rPr lang="en-US" sz="1800" dirty="0">
                <a:latin typeface="+mn-lt"/>
              </a:rPr>
              <a:t>1 Billion Dollars in Excess Medical </a:t>
            </a:r>
            <a:r>
              <a:rPr lang="en-US" sz="1800" dirty="0" smtClean="0">
                <a:latin typeface="+mn-lt"/>
              </a:rPr>
              <a:t>Costs</a:t>
            </a:r>
          </a:p>
          <a:p>
            <a:pPr marL="52388" lvl="1" indent="0">
              <a:buNone/>
            </a:pPr>
            <a:endParaRPr lang="en-US" sz="1800" dirty="0">
              <a:latin typeface="+mn-lt"/>
            </a:endParaRPr>
          </a:p>
          <a:p>
            <a:pPr marL="0" indent="0">
              <a:lnSpc>
                <a:spcPct val="100000"/>
              </a:lnSpc>
              <a:buNone/>
            </a:pPr>
            <a:r>
              <a:rPr lang="en-US" dirty="0" smtClean="0">
                <a:latin typeface="+mn-lt"/>
              </a:rPr>
              <a:t>Antibiotic Exposure is the single most important risk</a:t>
            </a:r>
          </a:p>
          <a:p>
            <a:pPr marL="342900" indent="-342900">
              <a:lnSpc>
                <a:spcPct val="100000"/>
              </a:lnSpc>
              <a:buFont typeface="Arial" charset="0"/>
              <a:buChar char="•"/>
            </a:pPr>
            <a:r>
              <a:rPr lang="en-US" sz="2000" dirty="0" smtClean="0">
                <a:latin typeface="+mn-lt"/>
              </a:rPr>
              <a:t>Exposure to antibiotics increases the risk of CDI by at least 3 fold for at least one month</a:t>
            </a:r>
          </a:p>
          <a:p>
            <a:pPr marL="342900" indent="-342900">
              <a:lnSpc>
                <a:spcPct val="100000"/>
              </a:lnSpc>
              <a:buFont typeface="Arial" charset="0"/>
              <a:buChar char="•"/>
            </a:pPr>
            <a:endParaRPr lang="en-US" sz="1600" dirty="0" smtClean="0">
              <a:latin typeface="+mn-lt"/>
            </a:endParaRPr>
          </a:p>
          <a:p>
            <a:pPr marL="342900" indent="-342900">
              <a:lnSpc>
                <a:spcPct val="100000"/>
              </a:lnSpc>
              <a:buFont typeface="Arial" charset="0"/>
              <a:buChar char="•"/>
            </a:pPr>
            <a:r>
              <a:rPr lang="en-US" sz="2000" dirty="0" smtClean="0">
                <a:latin typeface="+mn-lt"/>
              </a:rPr>
              <a:t>Up to 85% of patients with CDI have antibiotic exposure 28 days </a:t>
            </a:r>
          </a:p>
        </p:txBody>
      </p:sp>
      <p:sp>
        <p:nvSpPr>
          <p:cNvPr id="4" name="Rectangle 3"/>
          <p:cNvSpPr/>
          <p:nvPr/>
        </p:nvSpPr>
        <p:spPr>
          <a:xfrm>
            <a:off x="12035" y="6613557"/>
            <a:ext cx="9228221" cy="430887"/>
          </a:xfrm>
          <a:prstGeom prst="rect">
            <a:avLst/>
          </a:prstGeom>
        </p:spPr>
        <p:txBody>
          <a:bodyPr wrap="square">
            <a:spAutoFit/>
          </a:bodyPr>
          <a:lstStyle/>
          <a:p>
            <a:r>
              <a:rPr lang="en-US" sz="1100" dirty="0" smtClean="0">
                <a:solidFill>
                  <a:schemeClr val="bg1"/>
                </a:solidFill>
              </a:rPr>
              <a:t>CDC and Prevention Antibiotic/Antimicrobial Resistance – Biggest Threats.  </a:t>
            </a:r>
            <a:r>
              <a:rPr lang="en-US" sz="1100" dirty="0" smtClean="0">
                <a:solidFill>
                  <a:schemeClr val="bg1"/>
                </a:solidFill>
                <a:hlinkClick r:id="rId2"/>
              </a:rPr>
              <a:t>http</a:t>
            </a:r>
            <a:r>
              <a:rPr lang="en-US" sz="1100" dirty="0">
                <a:solidFill>
                  <a:schemeClr val="bg1"/>
                </a:solidFill>
                <a:hlinkClick r:id="rId2"/>
              </a:rPr>
              <a:t>://</a:t>
            </a:r>
            <a:r>
              <a:rPr lang="en-US" sz="1100" dirty="0" smtClean="0">
                <a:solidFill>
                  <a:schemeClr val="bg1"/>
                </a:solidFill>
                <a:hlinkClick r:id="rId2"/>
              </a:rPr>
              <a:t>www.cdc.gov/drugresistance/biggest_threats.html</a:t>
            </a:r>
            <a:r>
              <a:rPr lang="en-US" sz="1100" dirty="0" smtClean="0">
                <a:solidFill>
                  <a:schemeClr val="bg1"/>
                </a:solidFill>
              </a:rPr>
              <a:t> Accessed 09/30/16</a:t>
            </a:r>
            <a:endParaRPr lang="en-US" sz="1100" dirty="0">
              <a:solidFill>
                <a:schemeClr val="bg1"/>
              </a:solidFill>
            </a:endParaRPr>
          </a:p>
          <a:p>
            <a:endParaRPr lang="en-US" sz="11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8958" y="1584250"/>
            <a:ext cx="4453023" cy="4573375"/>
          </a:xfrm>
          <a:prstGeom prst="rect">
            <a:avLst/>
          </a:prstGeom>
        </p:spPr>
      </p:pic>
    </p:spTree>
    <p:extLst>
      <p:ext uri="{BB962C8B-B14F-4D97-AF65-F5344CB8AC3E}">
        <p14:creationId xmlns:p14="http://schemas.microsoft.com/office/powerpoint/2010/main" val="7935311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0399" y="1181315"/>
            <a:ext cx="5776975" cy="2148634"/>
          </a:xfrm>
        </p:spPr>
        <p:txBody>
          <a:bodyPr>
            <a:normAutofit fontScale="90000"/>
          </a:bodyPr>
          <a:lstStyle/>
          <a:p>
            <a:r>
              <a:rPr lang="en-US" dirty="0" smtClean="0"/>
              <a:t>Purpose &amp; Goals of Antimicrobial Stewardship Programs</a:t>
            </a:r>
            <a:br>
              <a:rPr lang="en-US" dirty="0" smtClean="0"/>
            </a:br>
            <a:endParaRPr lang="en-US" dirty="0"/>
          </a:p>
        </p:txBody>
      </p:sp>
      <p:sp>
        <p:nvSpPr>
          <p:cNvPr id="3" name="Subtitle 2"/>
          <p:cNvSpPr>
            <a:spLocks noGrp="1"/>
          </p:cNvSpPr>
          <p:nvPr>
            <p:ph type="subTitle" idx="1"/>
          </p:nvPr>
        </p:nvSpPr>
        <p:spPr>
          <a:xfrm>
            <a:off x="723900" y="3553333"/>
            <a:ext cx="4681000" cy="1791975"/>
          </a:xfrm>
        </p:spPr>
        <p:txBody>
          <a:bodyPr>
            <a:normAutofit/>
          </a:bodyPr>
          <a:lstStyle/>
          <a:p>
            <a:pPr algn="ctr"/>
            <a:r>
              <a:rPr lang="en-US" sz="2800" dirty="0" smtClean="0">
                <a:latin typeface="+mn-lt"/>
              </a:rPr>
              <a:t>Why is it Necessary?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8000" y="4216400"/>
            <a:ext cx="2362200" cy="15240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333135"/>
            <a:ext cx="9144000" cy="625171"/>
          </a:xfrm>
        </p:spPr>
        <p:txBody>
          <a:bodyPr>
            <a:noAutofit/>
          </a:bodyPr>
          <a:lstStyle/>
          <a:p>
            <a:pPr algn="ctr"/>
            <a:r>
              <a:rPr lang="en-US" sz="3000" dirty="0" smtClean="0"/>
              <a:t>Definition: Antimicrobial Stewardship Program (ASP)</a:t>
            </a:r>
            <a:endParaRPr lang="en-US" sz="3000" dirty="0"/>
          </a:p>
        </p:txBody>
      </p:sp>
      <p:sp>
        <p:nvSpPr>
          <p:cNvPr id="6" name="Content Placeholder 5"/>
          <p:cNvSpPr>
            <a:spLocks noGrp="1"/>
          </p:cNvSpPr>
          <p:nvPr>
            <p:ph idx="1"/>
          </p:nvPr>
        </p:nvSpPr>
        <p:spPr>
          <a:xfrm>
            <a:off x="223284" y="1237567"/>
            <a:ext cx="4390825" cy="5148946"/>
          </a:xfrm>
        </p:spPr>
        <p:txBody>
          <a:bodyPr>
            <a:normAutofit lnSpcReduction="10000"/>
          </a:bodyPr>
          <a:lstStyle/>
          <a:p>
            <a:pPr marL="0" indent="0">
              <a:lnSpc>
                <a:spcPct val="100000"/>
              </a:lnSpc>
              <a:buNone/>
            </a:pPr>
            <a:r>
              <a:rPr lang="en-US" sz="2400" dirty="0" smtClean="0">
                <a:solidFill>
                  <a:schemeClr val="tx1"/>
                </a:solidFill>
                <a:latin typeface="+mn-lt"/>
              </a:rPr>
              <a:t>“Systematic and multidisciplinary approach to the appropriate use of antimicrobial agents to achieve optimal patient outcomes”</a:t>
            </a:r>
          </a:p>
          <a:p>
            <a:pPr marL="0" indent="0">
              <a:lnSpc>
                <a:spcPct val="100000"/>
              </a:lnSpc>
              <a:buNone/>
            </a:pPr>
            <a:endParaRPr lang="en-US" sz="2400" dirty="0">
              <a:solidFill>
                <a:schemeClr val="tx1"/>
              </a:solidFill>
              <a:latin typeface="+mn-lt"/>
            </a:endParaRPr>
          </a:p>
          <a:p>
            <a:pPr marL="0" indent="0">
              <a:lnSpc>
                <a:spcPct val="100000"/>
              </a:lnSpc>
              <a:buNone/>
            </a:pPr>
            <a:r>
              <a:rPr lang="en-US" sz="2400" dirty="0">
                <a:solidFill>
                  <a:schemeClr val="tx1"/>
                </a:solidFill>
                <a:latin typeface="+mn-lt"/>
              </a:rPr>
              <a:t>Not just about reducing antibiotic use, but a focus upon quality care for the </a:t>
            </a:r>
            <a:r>
              <a:rPr lang="en-US" sz="2400" dirty="0" smtClean="0">
                <a:solidFill>
                  <a:schemeClr val="tx1"/>
                </a:solidFill>
                <a:latin typeface="+mn-lt"/>
              </a:rPr>
              <a:t>patient</a:t>
            </a:r>
          </a:p>
          <a:p>
            <a:pPr marL="0" indent="0">
              <a:lnSpc>
                <a:spcPct val="100000"/>
              </a:lnSpc>
              <a:buNone/>
            </a:pPr>
            <a:endParaRPr lang="en-US" sz="2400" dirty="0">
              <a:solidFill>
                <a:schemeClr val="tx1"/>
              </a:solidFill>
              <a:latin typeface="+mn-lt"/>
            </a:endParaRPr>
          </a:p>
          <a:p>
            <a:pPr marL="0" indent="0">
              <a:lnSpc>
                <a:spcPct val="100000"/>
              </a:lnSpc>
              <a:buNone/>
            </a:pPr>
            <a:r>
              <a:rPr lang="en-US" sz="2400" dirty="0" smtClean="0">
                <a:solidFill>
                  <a:schemeClr val="tx1"/>
                </a:solidFill>
                <a:latin typeface="+mn-lt"/>
              </a:rPr>
              <a:t>Assures the patient: </a:t>
            </a:r>
          </a:p>
          <a:p>
            <a:pPr>
              <a:lnSpc>
                <a:spcPct val="100000"/>
              </a:lnSpc>
              <a:buFont typeface="Arial" charset="0"/>
              <a:buChar char="•"/>
            </a:pPr>
            <a:r>
              <a:rPr lang="en-US" sz="2400" dirty="0">
                <a:solidFill>
                  <a:schemeClr val="tx1"/>
                </a:solidFill>
                <a:latin typeface="+mn-lt"/>
              </a:rPr>
              <a:t>R</a:t>
            </a:r>
            <a:r>
              <a:rPr lang="en-US" sz="2400" dirty="0" smtClean="0">
                <a:solidFill>
                  <a:schemeClr val="tx1"/>
                </a:solidFill>
                <a:latin typeface="+mn-lt"/>
              </a:rPr>
              <a:t>eceives antibiotics when appropriately indicated</a:t>
            </a:r>
          </a:p>
          <a:p>
            <a:pPr>
              <a:lnSpc>
                <a:spcPct val="100000"/>
              </a:lnSpc>
              <a:buFont typeface="Arial" charset="0"/>
              <a:buChar char="•"/>
            </a:pPr>
            <a:r>
              <a:rPr lang="en-US" sz="2400" dirty="0" smtClean="0">
                <a:solidFill>
                  <a:schemeClr val="tx1"/>
                </a:solidFill>
                <a:latin typeface="+mn-lt"/>
              </a:rPr>
              <a:t>Correct medication, dose, route and duration</a:t>
            </a:r>
          </a:p>
          <a:p>
            <a:pPr>
              <a:lnSpc>
                <a:spcPct val="100000"/>
              </a:lnSpc>
              <a:buFont typeface="Arial" charset="0"/>
              <a:buChar char="•"/>
            </a:pPr>
            <a:endParaRPr lang="en-US" sz="2400" dirty="0" smtClean="0">
              <a:solidFill>
                <a:schemeClr val="tx1"/>
              </a:solidFill>
              <a:latin typeface="+mn-lt"/>
            </a:endParaRPr>
          </a:p>
          <a:p>
            <a:pPr>
              <a:lnSpc>
                <a:spcPct val="100000"/>
              </a:lnSpc>
              <a:buFont typeface="Arial" charset="0"/>
              <a:buChar char="•"/>
            </a:pPr>
            <a:endParaRPr lang="en-US" sz="2400" dirty="0">
              <a:solidFill>
                <a:schemeClr val="tx1"/>
              </a:solidFill>
              <a:latin typeface="+mn-lt"/>
            </a:endParaRPr>
          </a:p>
        </p:txBody>
      </p:sp>
      <p:sp>
        <p:nvSpPr>
          <p:cNvPr id="7" name="Slide Number Placeholder 6"/>
          <p:cNvSpPr>
            <a:spLocks noGrp="1"/>
          </p:cNvSpPr>
          <p:nvPr>
            <p:ph type="sldNum" sz="quarter" idx="12"/>
          </p:nvPr>
        </p:nvSpPr>
        <p:spPr/>
        <p:txBody>
          <a:bodyPr/>
          <a:lstStyle/>
          <a:p>
            <a:fld id="{9F8FBD0B-D5BA-AC4A-B182-CCF391B5588A}" type="slidenum">
              <a:rPr lang="en-US" smtClean="0"/>
              <a:pPr/>
              <a:t>18</a:t>
            </a:fld>
            <a:endParaRPr lang="en-US"/>
          </a:p>
        </p:txBody>
      </p:sp>
      <p:sp>
        <p:nvSpPr>
          <p:cNvPr id="2" name="Rectangle 1"/>
          <p:cNvSpPr/>
          <p:nvPr/>
        </p:nvSpPr>
        <p:spPr>
          <a:xfrm>
            <a:off x="0" y="6449500"/>
            <a:ext cx="9228221" cy="400110"/>
          </a:xfrm>
          <a:prstGeom prst="rect">
            <a:avLst/>
          </a:prstGeom>
        </p:spPr>
        <p:txBody>
          <a:bodyPr wrap="square">
            <a:spAutoFit/>
          </a:bodyPr>
          <a:lstStyle/>
          <a:p>
            <a:r>
              <a:rPr lang="en-US" sz="1000" dirty="0" err="1" smtClean="0">
                <a:solidFill>
                  <a:srgbClr val="252525"/>
                </a:solidFill>
              </a:rPr>
              <a:t>Fridkin</a:t>
            </a:r>
            <a:r>
              <a:rPr lang="en-US" sz="1000" dirty="0" smtClean="0">
                <a:solidFill>
                  <a:srgbClr val="252525"/>
                </a:solidFill>
              </a:rPr>
              <a:t> SK, Srinivasan A. </a:t>
            </a:r>
            <a:r>
              <a:rPr lang="en-US" sz="1000" dirty="0" err="1" smtClean="0">
                <a:solidFill>
                  <a:srgbClr val="252525"/>
                </a:solidFill>
              </a:rPr>
              <a:t>Clin</a:t>
            </a:r>
            <a:r>
              <a:rPr lang="en-US" sz="1000" dirty="0" smtClean="0">
                <a:solidFill>
                  <a:srgbClr val="252525"/>
                </a:solidFill>
              </a:rPr>
              <a:t> Infect Dis. 2013 Oct 25   </a:t>
            </a:r>
          </a:p>
          <a:p>
            <a:r>
              <a:rPr lang="en-US" sz="1000" dirty="0" err="1" smtClean="0">
                <a:solidFill>
                  <a:srgbClr val="252525"/>
                </a:solidFill>
              </a:rPr>
              <a:t>Dellit</a:t>
            </a:r>
            <a:r>
              <a:rPr lang="en-US" sz="1000" dirty="0" smtClean="0">
                <a:solidFill>
                  <a:srgbClr val="252525"/>
                </a:solidFill>
              </a:rPr>
              <a:t> TH, et al. </a:t>
            </a:r>
            <a:r>
              <a:rPr lang="en-US" sz="1000" dirty="0" err="1" smtClean="0">
                <a:solidFill>
                  <a:srgbClr val="252525"/>
                </a:solidFill>
              </a:rPr>
              <a:t>Clin</a:t>
            </a:r>
            <a:r>
              <a:rPr lang="en-US" sz="1000" dirty="0" smtClean="0">
                <a:solidFill>
                  <a:srgbClr val="252525"/>
                </a:solidFill>
              </a:rPr>
              <a:t> Infect Dis. 2007; 44: 159-177.</a:t>
            </a:r>
            <a:endParaRPr lang="en-US" sz="1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1439" y="1265128"/>
            <a:ext cx="3870543" cy="4515633"/>
          </a:xfrm>
          <a:prstGeom prst="rect">
            <a:avLst/>
          </a:prstGeom>
        </p:spPr>
      </p:pic>
    </p:spTree>
    <p:extLst>
      <p:ext uri="{BB962C8B-B14F-4D97-AF65-F5344CB8AC3E}">
        <p14:creationId xmlns:p14="http://schemas.microsoft.com/office/powerpoint/2010/main" val="14968569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0791" y="184289"/>
            <a:ext cx="8578516" cy="625171"/>
          </a:xfrm>
        </p:spPr>
        <p:txBody>
          <a:bodyPr>
            <a:noAutofit/>
          </a:bodyPr>
          <a:lstStyle/>
          <a:p>
            <a:pPr algn="ctr"/>
            <a:r>
              <a:rPr lang="en-US" sz="3600" dirty="0" smtClean="0"/>
              <a:t>Goals of ASP</a:t>
            </a:r>
            <a:endParaRPr lang="en-US" sz="3600" dirty="0"/>
          </a:p>
        </p:txBody>
      </p:sp>
      <p:sp>
        <p:nvSpPr>
          <p:cNvPr id="6" name="Content Placeholder 5"/>
          <p:cNvSpPr>
            <a:spLocks noGrp="1"/>
          </p:cNvSpPr>
          <p:nvPr>
            <p:ph idx="1"/>
          </p:nvPr>
        </p:nvSpPr>
        <p:spPr>
          <a:xfrm>
            <a:off x="542260" y="1027134"/>
            <a:ext cx="8128210" cy="5194052"/>
          </a:xfrm>
        </p:spPr>
        <p:txBody>
          <a:bodyPr>
            <a:normAutofit lnSpcReduction="10000"/>
          </a:bodyPr>
          <a:lstStyle/>
          <a:p>
            <a:pPr marL="0" indent="0">
              <a:buNone/>
            </a:pPr>
            <a:r>
              <a:rPr lang="en-US" sz="2400" b="1" dirty="0" smtClean="0">
                <a:solidFill>
                  <a:schemeClr val="tx1"/>
                </a:solidFill>
                <a:latin typeface="+mn-lt"/>
              </a:rPr>
              <a:t>Maximize </a:t>
            </a:r>
            <a:r>
              <a:rPr lang="en-US" sz="2400" dirty="0" smtClean="0">
                <a:solidFill>
                  <a:schemeClr val="tx1"/>
                </a:solidFill>
                <a:latin typeface="+mn-lt"/>
              </a:rPr>
              <a:t>clinical outcomes</a:t>
            </a:r>
          </a:p>
          <a:p>
            <a:pPr lvl="1">
              <a:buFont typeface="Arial" charset="0"/>
              <a:buChar char="•"/>
            </a:pPr>
            <a:r>
              <a:rPr lang="en-US" sz="2200" dirty="0" smtClean="0">
                <a:solidFill>
                  <a:schemeClr val="tx1"/>
                </a:solidFill>
                <a:latin typeface="+mn-lt"/>
              </a:rPr>
              <a:t>Increased infection cure rates</a:t>
            </a:r>
          </a:p>
          <a:p>
            <a:pPr lvl="1">
              <a:buFont typeface="Arial" charset="0"/>
              <a:buChar char="•"/>
            </a:pPr>
            <a:r>
              <a:rPr lang="en-US" sz="2200" dirty="0" smtClean="0">
                <a:solidFill>
                  <a:schemeClr val="tx1"/>
                </a:solidFill>
                <a:latin typeface="+mn-lt"/>
              </a:rPr>
              <a:t>Reduced treatment failures</a:t>
            </a:r>
          </a:p>
          <a:p>
            <a:pPr lvl="1">
              <a:buFont typeface="Arial" charset="0"/>
              <a:buChar char="•"/>
            </a:pPr>
            <a:r>
              <a:rPr lang="en-US" sz="2200" dirty="0" smtClean="0">
                <a:solidFill>
                  <a:schemeClr val="tx1"/>
                </a:solidFill>
                <a:latin typeface="+mn-lt"/>
              </a:rPr>
              <a:t>Increased frequency of correct prescribing for therapy &amp; prophylaxis</a:t>
            </a:r>
          </a:p>
          <a:p>
            <a:endParaRPr lang="en-US" sz="2400" dirty="0" smtClean="0">
              <a:solidFill>
                <a:schemeClr val="tx1"/>
              </a:solidFill>
              <a:latin typeface="+mn-lt"/>
            </a:endParaRPr>
          </a:p>
          <a:p>
            <a:pPr marL="0" indent="0">
              <a:buNone/>
            </a:pPr>
            <a:r>
              <a:rPr lang="en-US" sz="2400" b="1" dirty="0" smtClean="0">
                <a:solidFill>
                  <a:schemeClr val="tx1"/>
                </a:solidFill>
                <a:latin typeface="+mn-lt"/>
              </a:rPr>
              <a:t>Minimize</a:t>
            </a:r>
            <a:r>
              <a:rPr lang="en-US" sz="2400" dirty="0" smtClean="0">
                <a:solidFill>
                  <a:schemeClr val="tx1"/>
                </a:solidFill>
                <a:latin typeface="+mn-lt"/>
              </a:rPr>
              <a:t> unintended consequences</a:t>
            </a:r>
          </a:p>
          <a:p>
            <a:pPr lvl="1">
              <a:buFont typeface="Arial" charset="0"/>
              <a:buChar char="•"/>
            </a:pPr>
            <a:r>
              <a:rPr lang="en-US" sz="2200" dirty="0" smtClean="0">
                <a:solidFill>
                  <a:schemeClr val="tx1"/>
                </a:solidFill>
                <a:latin typeface="+mn-lt"/>
              </a:rPr>
              <a:t>Adverse events &amp; toxicities</a:t>
            </a:r>
          </a:p>
          <a:p>
            <a:pPr lvl="1">
              <a:buFont typeface="Arial" charset="0"/>
              <a:buChar char="•"/>
            </a:pPr>
            <a:r>
              <a:rPr lang="en-US" sz="2200" dirty="0" smtClean="0">
                <a:solidFill>
                  <a:schemeClr val="tx1"/>
                </a:solidFill>
                <a:latin typeface="+mn-lt"/>
              </a:rPr>
              <a:t>Unintended consequences such as CDI</a:t>
            </a:r>
          </a:p>
          <a:p>
            <a:pPr lvl="1">
              <a:buFont typeface="Arial" charset="0"/>
              <a:buChar char="•"/>
            </a:pPr>
            <a:r>
              <a:rPr lang="en-US" sz="2200" dirty="0" smtClean="0">
                <a:solidFill>
                  <a:schemeClr val="tx1"/>
                </a:solidFill>
                <a:latin typeface="+mn-lt"/>
              </a:rPr>
              <a:t>Emergence &amp; Spread of MDROs</a:t>
            </a:r>
          </a:p>
          <a:p>
            <a:pPr lvl="1"/>
            <a:endParaRPr lang="en-US" sz="2200" dirty="0" smtClean="0">
              <a:solidFill>
                <a:schemeClr val="tx1"/>
              </a:solidFill>
              <a:latin typeface="+mn-lt"/>
            </a:endParaRPr>
          </a:p>
          <a:p>
            <a:pPr marL="0" indent="0">
              <a:buNone/>
            </a:pPr>
            <a:r>
              <a:rPr lang="en-US" sz="2400" b="1" dirty="0" smtClean="0">
                <a:solidFill>
                  <a:schemeClr val="tx1"/>
                </a:solidFill>
                <a:latin typeface="+mn-lt"/>
              </a:rPr>
              <a:t>Improve </a:t>
            </a:r>
            <a:r>
              <a:rPr lang="en-US" sz="2400" dirty="0" smtClean="0">
                <a:solidFill>
                  <a:schemeClr val="tx1"/>
                </a:solidFill>
                <a:latin typeface="+mn-lt"/>
              </a:rPr>
              <a:t>cost-effectiveness</a:t>
            </a:r>
          </a:p>
          <a:p>
            <a:pPr lvl="1">
              <a:buFont typeface="Arial" charset="0"/>
              <a:buChar char="•"/>
            </a:pPr>
            <a:r>
              <a:rPr lang="en-US" sz="2200" dirty="0" smtClean="0">
                <a:solidFill>
                  <a:schemeClr val="tx1"/>
                </a:solidFill>
                <a:latin typeface="+mn-lt"/>
              </a:rPr>
              <a:t>Duration of therapy</a:t>
            </a:r>
          </a:p>
          <a:p>
            <a:pPr lvl="1">
              <a:buFont typeface="Arial" charset="0"/>
              <a:buChar char="•"/>
            </a:pPr>
            <a:r>
              <a:rPr lang="en-US" sz="2200" dirty="0">
                <a:solidFill>
                  <a:schemeClr val="tx1"/>
                </a:solidFill>
                <a:latin typeface="+mn-lt"/>
              </a:rPr>
              <a:t>L</a:t>
            </a:r>
            <a:r>
              <a:rPr lang="en-US" sz="2200" dirty="0" smtClean="0">
                <a:solidFill>
                  <a:schemeClr val="tx1"/>
                </a:solidFill>
                <a:latin typeface="+mn-lt"/>
              </a:rPr>
              <a:t>ength of stay</a:t>
            </a:r>
          </a:p>
        </p:txBody>
      </p:sp>
      <p:sp>
        <p:nvSpPr>
          <p:cNvPr id="7" name="Slide Number Placeholder 6"/>
          <p:cNvSpPr>
            <a:spLocks noGrp="1"/>
          </p:cNvSpPr>
          <p:nvPr>
            <p:ph type="sldNum" sz="quarter" idx="12"/>
          </p:nvPr>
        </p:nvSpPr>
        <p:spPr/>
        <p:txBody>
          <a:bodyPr/>
          <a:lstStyle/>
          <a:p>
            <a:fld id="{9F8FBD0B-D5BA-AC4A-B182-CCF391B5588A}" type="slidenum">
              <a:rPr lang="en-US" smtClean="0"/>
              <a:pPr/>
              <a:t>19</a:t>
            </a:fld>
            <a:endParaRPr lang="en-US"/>
          </a:p>
        </p:txBody>
      </p:sp>
      <p:sp>
        <p:nvSpPr>
          <p:cNvPr id="8" name="Rectangle 7"/>
          <p:cNvSpPr/>
          <p:nvPr/>
        </p:nvSpPr>
        <p:spPr>
          <a:xfrm>
            <a:off x="0" y="6451343"/>
            <a:ext cx="9228221" cy="400110"/>
          </a:xfrm>
          <a:prstGeom prst="rect">
            <a:avLst/>
          </a:prstGeom>
        </p:spPr>
        <p:txBody>
          <a:bodyPr wrap="square">
            <a:spAutoFit/>
          </a:bodyPr>
          <a:lstStyle/>
          <a:p>
            <a:r>
              <a:rPr lang="en-US" sz="1000" dirty="0" err="1" smtClean="0">
                <a:solidFill>
                  <a:srgbClr val="252525"/>
                </a:solidFill>
              </a:rPr>
              <a:t>Fridkin</a:t>
            </a:r>
            <a:r>
              <a:rPr lang="en-US" sz="1000" dirty="0" smtClean="0">
                <a:solidFill>
                  <a:srgbClr val="252525"/>
                </a:solidFill>
              </a:rPr>
              <a:t> SK, Srinivasan A. </a:t>
            </a:r>
            <a:r>
              <a:rPr lang="en-US" sz="1000" dirty="0" err="1" smtClean="0">
                <a:solidFill>
                  <a:srgbClr val="252525"/>
                </a:solidFill>
              </a:rPr>
              <a:t>Clin</a:t>
            </a:r>
            <a:r>
              <a:rPr lang="en-US" sz="1000" dirty="0" smtClean="0">
                <a:solidFill>
                  <a:srgbClr val="252525"/>
                </a:solidFill>
              </a:rPr>
              <a:t> Infect Dis. 2013 Oct 25   </a:t>
            </a:r>
          </a:p>
          <a:p>
            <a:r>
              <a:rPr lang="en-US" sz="1000" dirty="0" err="1" smtClean="0">
                <a:solidFill>
                  <a:srgbClr val="252525"/>
                </a:solidFill>
              </a:rPr>
              <a:t>Dellit</a:t>
            </a:r>
            <a:r>
              <a:rPr lang="en-US" sz="1000" dirty="0" smtClean="0">
                <a:solidFill>
                  <a:srgbClr val="252525"/>
                </a:solidFill>
              </a:rPr>
              <a:t> TH, et al. </a:t>
            </a:r>
            <a:r>
              <a:rPr lang="en-US" sz="1000" dirty="0" err="1" smtClean="0">
                <a:solidFill>
                  <a:srgbClr val="252525"/>
                </a:solidFill>
              </a:rPr>
              <a:t>Clin</a:t>
            </a:r>
            <a:r>
              <a:rPr lang="en-US" sz="1000" dirty="0" smtClean="0">
                <a:solidFill>
                  <a:srgbClr val="252525"/>
                </a:solidFill>
              </a:rPr>
              <a:t> Infect Dis. 2007; 44: 159-177.</a:t>
            </a:r>
            <a:endParaRPr lang="en-US" sz="1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0" y="0"/>
            <a:ext cx="9144000" cy="625171"/>
          </a:xfrm>
        </p:spPr>
        <p:txBody>
          <a:bodyPr>
            <a:noAutofit/>
          </a:bodyPr>
          <a:lstStyle/>
          <a:p>
            <a:pPr algn="ctr"/>
            <a:r>
              <a:rPr lang="en-US" sz="3200" dirty="0" smtClean="0"/>
              <a:t>Regulatory Agencies on Board</a:t>
            </a:r>
            <a:r>
              <a:rPr lang="en-US" sz="3200" dirty="0"/>
              <a:t/>
            </a:r>
            <a:br>
              <a:rPr lang="en-US" sz="3200" dirty="0"/>
            </a:br>
            <a:r>
              <a:rPr lang="en-US" sz="3200" dirty="0" smtClean="0"/>
              <a:t>Policy Implementation Effective January 2017</a:t>
            </a:r>
            <a:br>
              <a:rPr lang="en-US" sz="3200" dirty="0" smtClean="0"/>
            </a:br>
            <a:endParaRPr lang="en-US" sz="3200" dirty="0"/>
          </a:p>
        </p:txBody>
      </p:sp>
      <p:sp>
        <p:nvSpPr>
          <p:cNvPr id="4" name="Content Placeholder 3"/>
          <p:cNvSpPr>
            <a:spLocks noGrp="1"/>
          </p:cNvSpPr>
          <p:nvPr>
            <p:ph sz="quarter" idx="10"/>
          </p:nvPr>
        </p:nvSpPr>
        <p:spPr>
          <a:xfrm>
            <a:off x="218932" y="1304126"/>
            <a:ext cx="4368800" cy="4826000"/>
          </a:xfrm>
        </p:spPr>
        <p:txBody>
          <a:bodyPr>
            <a:normAutofit/>
          </a:bodyPr>
          <a:lstStyle/>
          <a:p>
            <a:pPr marL="0" indent="0" fontAlgn="base">
              <a:lnSpc>
                <a:spcPct val="100000"/>
              </a:lnSpc>
              <a:buNone/>
            </a:pPr>
            <a:r>
              <a:rPr lang="en-US" b="1" dirty="0" smtClean="0">
                <a:latin typeface="+mn-lt"/>
              </a:rPr>
              <a:t>Centers for Medicare &amp; Medicaid Services </a:t>
            </a:r>
            <a:r>
              <a:rPr lang="ru-RU" b="1" cap="all" dirty="0" smtClean="0">
                <a:latin typeface="+mn-lt"/>
              </a:rPr>
              <a:t>§</a:t>
            </a:r>
            <a:r>
              <a:rPr lang="en-US" b="1" dirty="0" smtClean="0">
                <a:latin typeface="+mn-lt"/>
              </a:rPr>
              <a:t>482.42 </a:t>
            </a:r>
          </a:p>
          <a:p>
            <a:pPr marL="0" marR="0" lvl="0" indent="0" defTabSz="914400" eaLnBrk="1" fontAlgn="auto" latinLnBrk="0" hangingPunct="1">
              <a:lnSpc>
                <a:spcPct val="100000"/>
              </a:lnSpc>
              <a:spcBef>
                <a:spcPts val="0"/>
              </a:spcBef>
              <a:spcAft>
                <a:spcPts val="0"/>
              </a:spcAft>
              <a:buClrTx/>
              <a:buSzTx/>
              <a:buNone/>
              <a:tabLst/>
              <a:defRPr/>
            </a:pPr>
            <a:endParaRPr lang="en-US" sz="1600" b="1" dirty="0" smtClean="0">
              <a:latin typeface="+mn-lt"/>
            </a:endParaRPr>
          </a:p>
          <a:p>
            <a:pPr marL="635000" marR="0" lvl="0" indent="-284163" defTabSz="914400" eaLnBrk="1" fontAlgn="auto" latinLnBrk="0" hangingPunct="1">
              <a:lnSpc>
                <a:spcPct val="100000"/>
              </a:lnSpc>
              <a:spcBef>
                <a:spcPts val="0"/>
              </a:spcBef>
              <a:spcAft>
                <a:spcPts val="0"/>
              </a:spcAft>
              <a:buClrTx/>
              <a:buSzTx/>
              <a:buFont typeface="Arial" charset="0"/>
              <a:buChar char="•"/>
              <a:defRPr/>
            </a:pPr>
            <a:r>
              <a:rPr lang="en-US" dirty="0">
                <a:latin typeface="+mn-lt"/>
              </a:rPr>
              <a:t> </a:t>
            </a:r>
            <a:r>
              <a:rPr lang="en-US" dirty="0" smtClean="0">
                <a:latin typeface="+mn-lt"/>
              </a:rPr>
              <a:t>Hospitals required to have ”policies and procedures for, and to demonstrate evidence of, an active and hospital-wide ASP” as a Condition of Participation</a:t>
            </a:r>
          </a:p>
          <a:p>
            <a:pPr marL="635000" marR="0" lvl="0" indent="-284163" defTabSz="914400" eaLnBrk="1" fontAlgn="auto" latinLnBrk="0" hangingPunct="1">
              <a:lnSpc>
                <a:spcPct val="100000"/>
              </a:lnSpc>
              <a:spcBef>
                <a:spcPts val="0"/>
              </a:spcBef>
              <a:spcAft>
                <a:spcPts val="0"/>
              </a:spcAft>
              <a:buClrTx/>
              <a:buSzTx/>
              <a:buFont typeface="Arial" charset="0"/>
              <a:buChar char="•"/>
              <a:defRPr/>
            </a:pPr>
            <a:endParaRPr lang="en-US" sz="1200" dirty="0">
              <a:latin typeface="+mn-lt"/>
            </a:endParaRPr>
          </a:p>
          <a:p>
            <a:pPr marL="635000" marR="0" lvl="0" indent="-284163" defTabSz="914400" eaLnBrk="1" fontAlgn="auto" latinLnBrk="0" hangingPunct="1">
              <a:lnSpc>
                <a:spcPct val="100000"/>
              </a:lnSpc>
              <a:spcBef>
                <a:spcPts val="0"/>
              </a:spcBef>
              <a:spcAft>
                <a:spcPts val="0"/>
              </a:spcAft>
              <a:buClrTx/>
              <a:buSzTx/>
              <a:buFont typeface="Arial" charset="0"/>
              <a:buChar char="•"/>
              <a:defRPr/>
            </a:pPr>
            <a:r>
              <a:rPr lang="en-US" dirty="0" smtClean="0">
                <a:latin typeface="+mn-lt"/>
              </a:rPr>
              <a:t>Contains prescriptive FTE attributes</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5661" t="8634" r="6918" b="15108"/>
          <a:stretch/>
        </p:blipFill>
        <p:spPr>
          <a:xfrm>
            <a:off x="444500" y="5589056"/>
            <a:ext cx="3350886" cy="1213445"/>
          </a:xfrm>
          <a:prstGeom prst="rect">
            <a:avLst/>
          </a:prstGeom>
        </p:spPr>
      </p:pic>
      <p:sp>
        <p:nvSpPr>
          <p:cNvPr id="7" name="Rectangle 6"/>
          <p:cNvSpPr/>
          <p:nvPr/>
        </p:nvSpPr>
        <p:spPr>
          <a:xfrm>
            <a:off x="4782324" y="1332761"/>
            <a:ext cx="4167340" cy="3816429"/>
          </a:xfrm>
          <a:prstGeom prst="rect">
            <a:avLst/>
          </a:prstGeom>
        </p:spPr>
        <p:txBody>
          <a:bodyPr wrap="square">
            <a:spAutoFit/>
          </a:bodyPr>
          <a:lstStyle/>
          <a:p>
            <a:pPr marL="342900" lvl="0" indent="-331788" defTabSz="914400">
              <a:defRPr/>
            </a:pPr>
            <a:r>
              <a:rPr lang="en-US" sz="2300" b="1" dirty="0">
                <a:solidFill>
                  <a:schemeClr val="bg1"/>
                </a:solidFill>
              </a:rPr>
              <a:t>The Joint Commission </a:t>
            </a:r>
            <a:endParaRPr lang="en-US" sz="2300" b="1" dirty="0" smtClean="0">
              <a:solidFill>
                <a:schemeClr val="bg1"/>
              </a:solidFill>
            </a:endParaRPr>
          </a:p>
          <a:p>
            <a:pPr marL="342900" lvl="0" indent="-331788" defTabSz="914400">
              <a:defRPr/>
            </a:pPr>
            <a:r>
              <a:rPr lang="en-US" sz="2300" b="1" dirty="0" smtClean="0">
                <a:solidFill>
                  <a:schemeClr val="bg1"/>
                </a:solidFill>
              </a:rPr>
              <a:t>Standard MM.09.01.01</a:t>
            </a:r>
          </a:p>
          <a:p>
            <a:pPr marL="342900" lvl="0" indent="-331788" defTabSz="914400">
              <a:defRPr/>
            </a:pPr>
            <a:endParaRPr lang="en-US" sz="1200" b="1" dirty="0">
              <a:solidFill>
                <a:schemeClr val="bg1"/>
              </a:solidFill>
            </a:endParaRPr>
          </a:p>
          <a:p>
            <a:pPr marL="635000" lvl="0" indent="-284163" defTabSz="914400">
              <a:buFont typeface="Arial" charset="0"/>
              <a:buChar char="•"/>
              <a:defRPr/>
            </a:pPr>
            <a:r>
              <a:rPr lang="en-US" sz="2300" dirty="0" smtClean="0">
                <a:solidFill>
                  <a:schemeClr val="bg1"/>
                </a:solidFill>
              </a:rPr>
              <a:t>Eight elements on performance</a:t>
            </a:r>
          </a:p>
          <a:p>
            <a:pPr marL="635000" lvl="0" indent="-284163" defTabSz="914400">
              <a:buFont typeface="Arial" charset="0"/>
              <a:buChar char="•"/>
              <a:defRPr/>
            </a:pPr>
            <a:endParaRPr lang="en-US" sz="1200" dirty="0" smtClean="0">
              <a:solidFill>
                <a:schemeClr val="bg1"/>
              </a:solidFill>
            </a:endParaRPr>
          </a:p>
          <a:p>
            <a:pPr marL="635000" lvl="0" indent="-284163" defTabSz="914400">
              <a:buFont typeface="Arial" charset="0"/>
              <a:buChar char="•"/>
              <a:defRPr/>
            </a:pPr>
            <a:r>
              <a:rPr lang="en-US" sz="2300" dirty="0" smtClean="0">
                <a:solidFill>
                  <a:schemeClr val="bg1"/>
                </a:solidFill>
              </a:rPr>
              <a:t>Hospital ASP required to </a:t>
            </a:r>
            <a:r>
              <a:rPr lang="en-US" sz="2300" dirty="0">
                <a:solidFill>
                  <a:schemeClr val="bg1"/>
                </a:solidFill>
              </a:rPr>
              <a:t>educate, monitor, track and measure antibiotic </a:t>
            </a:r>
            <a:r>
              <a:rPr lang="en-US" sz="2300" dirty="0" smtClean="0">
                <a:solidFill>
                  <a:schemeClr val="bg1"/>
                </a:solidFill>
              </a:rPr>
              <a:t>use</a:t>
            </a:r>
          </a:p>
          <a:p>
            <a:pPr marL="635000" lvl="0" indent="-284163" defTabSz="914400">
              <a:buFont typeface="Arial" charset="0"/>
              <a:buChar char="•"/>
              <a:defRPr/>
            </a:pPr>
            <a:endParaRPr lang="en-US" sz="1100" dirty="0">
              <a:solidFill>
                <a:schemeClr val="bg1"/>
              </a:solidFill>
            </a:endParaRPr>
          </a:p>
          <a:p>
            <a:pPr marL="635000" lvl="0" indent="-284163" defTabSz="914400">
              <a:buFont typeface="Arial" charset="0"/>
              <a:buChar char="•"/>
              <a:defRPr/>
            </a:pPr>
            <a:r>
              <a:rPr lang="en-US" sz="2300" dirty="0" smtClean="0">
                <a:solidFill>
                  <a:schemeClr val="bg1"/>
                </a:solidFill>
              </a:rPr>
              <a:t>Includes CDC’s 7 Core Elements for Hospital ASPs</a:t>
            </a:r>
            <a:endParaRPr lang="en-US" sz="2300" dirty="0">
              <a:solidFill>
                <a:schemeClr val="bg1"/>
              </a:solidFill>
            </a:endParaRPr>
          </a:p>
        </p:txBody>
      </p:sp>
      <p:sp>
        <p:nvSpPr>
          <p:cNvPr id="9" name="Content Placeholder 3"/>
          <p:cNvSpPr txBox="1">
            <a:spLocks/>
          </p:cNvSpPr>
          <p:nvPr/>
        </p:nvSpPr>
        <p:spPr>
          <a:xfrm>
            <a:off x="4495800" y="1117600"/>
            <a:ext cx="4368800" cy="4826000"/>
          </a:xfrm>
          <a:prstGeom prst="rect">
            <a:avLst/>
          </a:prstGeom>
        </p:spPr>
        <p:txBody>
          <a:bodyPr vert="horz" lIns="91440" tIns="45720" rIns="91440" bIns="45720" rtlCol="0">
            <a:normAutofit/>
          </a:bodyPr>
          <a:lstStyle>
            <a:lvl1pPr marL="457200" indent="-457200" algn="l" defTabSz="457200" rtl="0" eaLnBrk="1" latinLnBrk="0" hangingPunct="1">
              <a:lnSpc>
                <a:spcPct val="150000"/>
              </a:lnSpc>
              <a:spcBef>
                <a:spcPct val="20000"/>
              </a:spcBef>
              <a:buSzPct val="100000"/>
              <a:buFont typeface="+mj-lt"/>
              <a:buAutoNum type="arabicPeriod"/>
              <a:defRPr sz="2300" kern="1200">
                <a:solidFill>
                  <a:schemeClr val="bg1"/>
                </a:solidFill>
                <a:latin typeface="Arial"/>
                <a:ea typeface="+mn-ea"/>
                <a:cs typeface="Arial"/>
              </a:defRPr>
            </a:lvl1pPr>
            <a:lvl2pPr marL="800100" indent="-342900" algn="l" defTabSz="457200" rtl="0" eaLnBrk="1" latinLnBrk="0" hangingPunct="1">
              <a:spcBef>
                <a:spcPct val="20000"/>
              </a:spcBef>
              <a:buFont typeface="+mj-lt"/>
              <a:buAutoNum type="arabicPeriod"/>
              <a:defRPr sz="1600" kern="1200">
                <a:solidFill>
                  <a:schemeClr val="bg1"/>
                </a:solidFill>
                <a:latin typeface="Arial"/>
                <a:ea typeface="+mn-ea"/>
                <a:cs typeface="Arial"/>
              </a:defRPr>
            </a:lvl2pPr>
            <a:lvl3pPr marL="1257300" indent="-342900" algn="l" defTabSz="457200" rtl="0" eaLnBrk="1" latinLnBrk="0" hangingPunct="1">
              <a:spcBef>
                <a:spcPct val="20000"/>
              </a:spcBef>
              <a:buFont typeface="+mj-lt"/>
              <a:buAutoNum type="arabicPeriod"/>
              <a:defRPr sz="1400" kern="1200">
                <a:solidFill>
                  <a:schemeClr val="bg1"/>
                </a:solidFill>
                <a:latin typeface="Arial"/>
                <a:ea typeface="+mn-ea"/>
                <a:cs typeface="Arial"/>
              </a:defRPr>
            </a:lvl3pPr>
            <a:lvl4pPr marL="1600200" indent="-228600" algn="l" defTabSz="457200" rtl="0" eaLnBrk="1" latinLnBrk="0" hangingPunct="1">
              <a:spcBef>
                <a:spcPct val="20000"/>
              </a:spcBef>
              <a:buFont typeface="+mj-lt"/>
              <a:buAutoNum type="arabicPeriod"/>
              <a:defRPr sz="1200" kern="1200">
                <a:solidFill>
                  <a:schemeClr val="bg1"/>
                </a:solidFill>
                <a:latin typeface="Arial"/>
                <a:ea typeface="+mn-ea"/>
                <a:cs typeface="Arial"/>
              </a:defRPr>
            </a:lvl4pPr>
            <a:lvl5pPr marL="2057400" indent="-228600" algn="l" defTabSz="457200" rtl="0" eaLnBrk="1" latinLnBrk="0" hangingPunct="1">
              <a:spcBef>
                <a:spcPct val="20000"/>
              </a:spcBef>
              <a:buFont typeface="+mj-lt"/>
              <a:buAutoNum type="arabicPeriod"/>
              <a:defRPr sz="10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lnSpc>
                <a:spcPct val="100000"/>
              </a:lnSpc>
              <a:spcBef>
                <a:spcPts val="0"/>
              </a:spcBef>
              <a:buSzTx/>
              <a:buFont typeface="+mj-lt"/>
              <a:buNone/>
            </a:pPr>
            <a:endParaRPr lang="en-US" dirty="0" smtClean="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6600" y="5164898"/>
            <a:ext cx="2286000" cy="1524000"/>
          </a:xfrm>
          <a:prstGeom prst="rect">
            <a:avLst/>
          </a:prstGeom>
        </p:spPr>
      </p:pic>
    </p:spTree>
    <p:extLst>
      <p:ext uri="{BB962C8B-B14F-4D97-AF65-F5344CB8AC3E}">
        <p14:creationId xmlns:p14="http://schemas.microsoft.com/office/powerpoint/2010/main" val="18912681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271592"/>
            <a:ext cx="9144000" cy="625171"/>
          </a:xfrm>
        </p:spPr>
        <p:txBody>
          <a:bodyPr>
            <a:noAutofit/>
          </a:bodyPr>
          <a:lstStyle/>
          <a:p>
            <a:pPr algn="ctr"/>
            <a:r>
              <a:rPr lang="en-US" sz="3000" dirty="0"/>
              <a:t>Centers for Medicare &amp; Medicaid Services </a:t>
            </a:r>
            <a:r>
              <a:rPr lang="ru-RU" sz="3000" cap="all" dirty="0">
                <a:latin typeface="apertura-condensed-1" charset="0"/>
              </a:rPr>
              <a:t>§</a:t>
            </a:r>
            <a:r>
              <a:rPr lang="en-US" sz="3000" dirty="0"/>
              <a:t>482.42 </a:t>
            </a:r>
          </a:p>
        </p:txBody>
      </p:sp>
      <p:sp>
        <p:nvSpPr>
          <p:cNvPr id="3" name="Content Placeholder 2"/>
          <p:cNvSpPr>
            <a:spLocks noGrp="1"/>
          </p:cNvSpPr>
          <p:nvPr>
            <p:ph idx="1"/>
          </p:nvPr>
        </p:nvSpPr>
        <p:spPr>
          <a:xfrm>
            <a:off x="361506" y="1148316"/>
            <a:ext cx="8432219" cy="4927013"/>
          </a:xfrm>
        </p:spPr>
        <p:txBody>
          <a:bodyPr/>
          <a:lstStyle/>
          <a:p>
            <a:pPr>
              <a:defRPr/>
            </a:pPr>
            <a:r>
              <a:rPr lang="en-US" sz="2000" b="1" dirty="0" smtClean="0">
                <a:solidFill>
                  <a:schemeClr val="tx1"/>
                </a:solidFill>
                <a:latin typeface="+mn-lt"/>
              </a:rPr>
              <a:t>ASP Leader Responsible for</a:t>
            </a:r>
            <a:r>
              <a:rPr lang="en-US" sz="2000" dirty="0" smtClean="0">
                <a:solidFill>
                  <a:schemeClr val="tx1"/>
                </a:solidFill>
                <a:latin typeface="+mn-lt"/>
              </a:rPr>
              <a:t>:</a:t>
            </a:r>
          </a:p>
          <a:p>
            <a:pPr marL="342900" indent="-342900">
              <a:lnSpc>
                <a:spcPct val="100000"/>
              </a:lnSpc>
              <a:buFont typeface="Arial" charset="0"/>
              <a:buChar char="•"/>
              <a:defRPr/>
            </a:pPr>
            <a:r>
              <a:rPr lang="en-US" sz="1800" dirty="0" smtClean="0">
                <a:solidFill>
                  <a:schemeClr val="tx1"/>
                </a:solidFill>
                <a:latin typeface="+mn-lt"/>
              </a:rPr>
              <a:t>Development &amp; Implementation of the hospital-wide ASP based upon nationally recognized guidelines </a:t>
            </a:r>
            <a:endParaRPr lang="en-US" sz="700" dirty="0" smtClean="0">
              <a:solidFill>
                <a:schemeClr val="tx1"/>
              </a:solidFill>
              <a:latin typeface="+mn-lt"/>
            </a:endParaRPr>
          </a:p>
          <a:p>
            <a:pPr marL="342900" indent="-342900">
              <a:lnSpc>
                <a:spcPct val="100000"/>
              </a:lnSpc>
              <a:buFont typeface="Arial" charset="0"/>
              <a:buChar char="•"/>
              <a:defRPr/>
            </a:pPr>
            <a:r>
              <a:rPr lang="en-US" sz="1800" dirty="0" smtClean="0">
                <a:solidFill>
                  <a:schemeClr val="tx1"/>
                </a:solidFill>
                <a:latin typeface="+mn-lt"/>
              </a:rPr>
              <a:t>Communication &amp; collaboration on antimicrobial use issues</a:t>
            </a:r>
            <a:endParaRPr lang="en-US" sz="800" dirty="0" smtClean="0">
              <a:solidFill>
                <a:schemeClr val="tx1"/>
              </a:solidFill>
              <a:latin typeface="+mn-lt"/>
            </a:endParaRPr>
          </a:p>
          <a:p>
            <a:pPr marL="342900" indent="-342900">
              <a:lnSpc>
                <a:spcPct val="100000"/>
              </a:lnSpc>
              <a:buFont typeface="Arial" charset="0"/>
              <a:buChar char="•"/>
              <a:defRPr/>
            </a:pPr>
            <a:r>
              <a:rPr lang="en-US" sz="1800" dirty="0" smtClean="0">
                <a:solidFill>
                  <a:schemeClr val="tx1"/>
                </a:solidFill>
                <a:latin typeface="+mn-lt"/>
              </a:rPr>
              <a:t>Competency-based training &amp; education on ASP guidelines, policies and procedures</a:t>
            </a:r>
          </a:p>
          <a:p>
            <a:pPr>
              <a:defRPr/>
            </a:pPr>
            <a:endParaRPr lang="en-US" sz="1800" b="1" dirty="0" smtClean="0">
              <a:solidFill>
                <a:schemeClr val="tx1"/>
              </a:solidFill>
              <a:latin typeface="+mn-lt"/>
            </a:endParaRPr>
          </a:p>
          <a:p>
            <a:pPr>
              <a:defRPr/>
            </a:pPr>
            <a:r>
              <a:rPr lang="en-US" sz="1800" b="1" dirty="0" smtClean="0">
                <a:solidFill>
                  <a:schemeClr val="tx1"/>
                </a:solidFill>
                <a:latin typeface="+mn-lt"/>
              </a:rPr>
              <a:t>ASP Must Demonstrate</a:t>
            </a:r>
            <a:r>
              <a:rPr lang="en-US" sz="1800" dirty="0" smtClean="0">
                <a:solidFill>
                  <a:schemeClr val="tx1"/>
                </a:solidFill>
                <a:latin typeface="+mn-lt"/>
              </a:rPr>
              <a:t>:</a:t>
            </a:r>
          </a:p>
          <a:p>
            <a:pPr marL="342900" indent="-342900">
              <a:buFont typeface="Arial" charset="0"/>
              <a:buChar char="•"/>
              <a:defRPr/>
            </a:pPr>
            <a:r>
              <a:rPr lang="en-US" sz="1800" dirty="0" smtClean="0">
                <a:solidFill>
                  <a:schemeClr val="tx1"/>
                </a:solidFill>
                <a:latin typeface="+mn-lt"/>
              </a:rPr>
              <a:t>Coordination among all hospital staff, services &amp; programs responsible for antimicrobial use and resistance</a:t>
            </a:r>
          </a:p>
          <a:p>
            <a:pPr marL="342900" indent="-342900">
              <a:buFont typeface="Arial" charset="0"/>
              <a:buChar char="•"/>
              <a:defRPr/>
            </a:pPr>
            <a:r>
              <a:rPr lang="en-US" sz="1800" dirty="0" smtClean="0">
                <a:solidFill>
                  <a:schemeClr val="tx1"/>
                </a:solidFill>
                <a:latin typeface="+mn-lt"/>
              </a:rPr>
              <a:t>Document evidence-based use of antimicrobials</a:t>
            </a:r>
          </a:p>
          <a:p>
            <a:pPr marL="342900" indent="-342900">
              <a:buFont typeface="Arial" charset="0"/>
              <a:buChar char="•"/>
              <a:defRPr/>
            </a:pPr>
            <a:r>
              <a:rPr lang="en-US" sz="1800" dirty="0" smtClean="0">
                <a:solidFill>
                  <a:schemeClr val="tx1"/>
                </a:solidFill>
                <a:latin typeface="+mn-lt"/>
              </a:rPr>
              <a:t>Improvements in proper antimicrobial use by all hospital departments &amp; services</a:t>
            </a:r>
            <a:endParaRPr lang="en-US" sz="800" dirty="0" smtClean="0">
              <a:solidFill>
                <a:schemeClr val="tx1"/>
              </a:solidFill>
              <a:latin typeface="+mn-lt"/>
            </a:endParaRPr>
          </a:p>
          <a:p>
            <a:pPr>
              <a:defRPr/>
            </a:pPr>
            <a:endParaRPr lang="en-US" sz="300" b="1" dirty="0" smtClean="0">
              <a:solidFill>
                <a:schemeClr val="tx1"/>
              </a:solidFill>
              <a:latin typeface="+mn-lt"/>
            </a:endParaRPr>
          </a:p>
          <a:p>
            <a:pPr>
              <a:defRPr/>
            </a:pPr>
            <a:r>
              <a:rPr lang="en-US" sz="1800" b="1" dirty="0" smtClean="0">
                <a:solidFill>
                  <a:schemeClr val="tx1"/>
                </a:solidFill>
                <a:latin typeface="+mn-lt"/>
              </a:rPr>
              <a:t>“Average-size” Hospital (124 beds):</a:t>
            </a:r>
          </a:p>
          <a:p>
            <a:pPr marL="342900" indent="-342900">
              <a:buFont typeface="Arial" charset="0"/>
              <a:buChar char="•"/>
              <a:defRPr/>
            </a:pPr>
            <a:r>
              <a:rPr lang="en-US" sz="1800" dirty="0" smtClean="0">
                <a:solidFill>
                  <a:schemeClr val="tx1"/>
                </a:solidFill>
                <a:latin typeface="+mn-lt"/>
              </a:rPr>
              <a:t>0.25 pharmacist full-time equivalent (FTE)</a:t>
            </a:r>
          </a:p>
          <a:p>
            <a:pPr marL="342900" indent="-342900">
              <a:buFont typeface="Arial" charset="0"/>
              <a:buChar char="•"/>
              <a:defRPr/>
            </a:pPr>
            <a:r>
              <a:rPr lang="en-US" sz="1800" dirty="0" smtClean="0">
                <a:solidFill>
                  <a:schemeClr val="tx1"/>
                </a:solidFill>
                <a:latin typeface="+mn-lt"/>
              </a:rPr>
              <a:t>0.1 physician FTE</a:t>
            </a:r>
          </a:p>
          <a:p>
            <a:pPr marL="342900" indent="-342900">
              <a:buFont typeface="Arial" charset="0"/>
              <a:buChar char="•"/>
              <a:defRPr/>
            </a:pPr>
            <a:r>
              <a:rPr lang="en-US" sz="1800" dirty="0" smtClean="0">
                <a:solidFill>
                  <a:schemeClr val="tx1"/>
                </a:solidFill>
                <a:latin typeface="+mn-lt"/>
              </a:rPr>
              <a:t>0.05 network data analyst FTE</a:t>
            </a:r>
            <a:endParaRPr lang="en-US" sz="1800" dirty="0">
              <a:solidFill>
                <a:schemeClr val="tx1"/>
              </a:solidFill>
              <a:latin typeface="+mn-lt"/>
            </a:endParaRPr>
          </a:p>
        </p:txBody>
      </p:sp>
      <p:sp>
        <p:nvSpPr>
          <p:cNvPr id="5" name="Slide Number Placeholder 4"/>
          <p:cNvSpPr>
            <a:spLocks noGrp="1"/>
          </p:cNvSpPr>
          <p:nvPr>
            <p:ph type="sldNum" sz="quarter" idx="12"/>
          </p:nvPr>
        </p:nvSpPr>
        <p:spPr/>
        <p:txBody>
          <a:bodyPr/>
          <a:lstStyle/>
          <a:p>
            <a:fld id="{9F8FBD0B-D5BA-AC4A-B182-CCF391B5588A}" type="slidenum">
              <a:rPr lang="en-US" smtClean="0"/>
              <a:pPr/>
              <a:t>21</a:t>
            </a:fld>
            <a:endParaRPr lang="en-US"/>
          </a:p>
        </p:txBody>
      </p:sp>
      <p:sp>
        <p:nvSpPr>
          <p:cNvPr id="7" name="TextBox 6"/>
          <p:cNvSpPr txBox="1"/>
          <p:nvPr/>
        </p:nvSpPr>
        <p:spPr>
          <a:xfrm>
            <a:off x="0" y="6457890"/>
            <a:ext cx="9144000" cy="400110"/>
          </a:xfrm>
          <a:prstGeom prst="rect">
            <a:avLst/>
          </a:prstGeom>
          <a:noFill/>
        </p:spPr>
        <p:txBody>
          <a:bodyPr wrap="square" rtlCol="0">
            <a:spAutoFit/>
          </a:bodyPr>
          <a:lstStyle/>
          <a:p>
            <a:r>
              <a:rPr lang="en-US" sz="1000" dirty="0" smtClean="0"/>
              <a:t>American Society of Health-system Pharmacists. Antimicrobial Stewardship in Hospitals to Become National Requirement.</a:t>
            </a:r>
            <a:r>
              <a:rPr lang="en-US" sz="1000" dirty="0"/>
              <a:t>   </a:t>
            </a:r>
            <a:r>
              <a:rPr lang="en-US" sz="1000" dirty="0" smtClean="0"/>
              <a:t>  </a:t>
            </a:r>
            <a:r>
              <a:rPr lang="en-US" sz="1000" dirty="0" smtClean="0">
                <a:hlinkClick r:id="rId2"/>
              </a:rPr>
              <a:t>http</a:t>
            </a:r>
            <a:r>
              <a:rPr lang="en-US" sz="1000" dirty="0">
                <a:hlinkClick r:id="rId2"/>
              </a:rPr>
              <a:t>://</a:t>
            </a:r>
            <a:r>
              <a:rPr lang="en-US" sz="1000" dirty="0" smtClean="0">
                <a:hlinkClick r:id="rId2"/>
              </a:rPr>
              <a:t>www.ashp.org/menu/News/PharmacyNews/NewsArticle.aspx?id=4352</a:t>
            </a:r>
            <a:r>
              <a:rPr lang="en-US" sz="1000" dirty="0"/>
              <a:t> </a:t>
            </a:r>
            <a:r>
              <a:rPr lang="en-US" sz="1000" dirty="0" smtClean="0"/>
              <a:t>Accessed 9/30/2016.</a:t>
            </a:r>
            <a:endParaRPr lang="en-US" sz="1000" dirty="0"/>
          </a:p>
        </p:txBody>
      </p:sp>
    </p:spTree>
    <p:extLst>
      <p:ext uri="{BB962C8B-B14F-4D97-AF65-F5344CB8AC3E}">
        <p14:creationId xmlns:p14="http://schemas.microsoft.com/office/powerpoint/2010/main" val="10471173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74431"/>
            <a:ext cx="9042400" cy="625171"/>
          </a:xfrm>
        </p:spPr>
        <p:txBody>
          <a:bodyPr>
            <a:noAutofit/>
          </a:bodyPr>
          <a:lstStyle/>
          <a:p>
            <a:pPr marL="342900" lvl="0" indent="-331788" algn="ctr" defTabSz="914400">
              <a:defRPr/>
            </a:pPr>
            <a:r>
              <a:rPr lang="en-US" sz="3000" dirty="0">
                <a:solidFill>
                  <a:schemeClr val="accent6"/>
                </a:solidFill>
              </a:rPr>
              <a:t>The Joint Commission </a:t>
            </a:r>
            <a:r>
              <a:rPr lang="en-US" sz="3000" dirty="0" smtClean="0">
                <a:solidFill>
                  <a:schemeClr val="accent6"/>
                </a:solidFill>
              </a:rPr>
              <a:t>Standard </a:t>
            </a:r>
            <a:r>
              <a:rPr lang="en-US" sz="3000" dirty="0">
                <a:solidFill>
                  <a:schemeClr val="accent6"/>
                </a:solidFill>
              </a:rPr>
              <a:t>MM.09.01.01</a:t>
            </a:r>
            <a:r>
              <a:rPr lang="en-US" sz="3000" dirty="0">
                <a:solidFill>
                  <a:schemeClr val="tx1"/>
                </a:solidFill>
              </a:rPr>
              <a:t/>
            </a:r>
            <a:br>
              <a:rPr lang="en-US" sz="3000" dirty="0">
                <a:solidFill>
                  <a:schemeClr val="tx1"/>
                </a:solidFill>
              </a:rPr>
            </a:br>
            <a:r>
              <a:rPr lang="en-US" sz="3000" dirty="0">
                <a:solidFill>
                  <a:schemeClr val="tx1"/>
                </a:solidFill>
              </a:rPr>
              <a:t/>
            </a:r>
            <a:br>
              <a:rPr lang="en-US" sz="3000" dirty="0">
                <a:solidFill>
                  <a:schemeClr val="tx1"/>
                </a:solidFill>
              </a:rPr>
            </a:br>
            <a:endParaRPr lang="en-US" sz="3000" dirty="0">
              <a:solidFill>
                <a:schemeClr val="tx1"/>
              </a:solidFill>
            </a:endParaRPr>
          </a:p>
        </p:txBody>
      </p:sp>
      <p:sp>
        <p:nvSpPr>
          <p:cNvPr id="3" name="Content Placeholder 2"/>
          <p:cNvSpPr>
            <a:spLocks noGrp="1"/>
          </p:cNvSpPr>
          <p:nvPr>
            <p:ph idx="1"/>
          </p:nvPr>
        </p:nvSpPr>
        <p:spPr>
          <a:xfrm>
            <a:off x="297712" y="663533"/>
            <a:ext cx="8846288" cy="6007299"/>
          </a:xfrm>
        </p:spPr>
        <p:txBody>
          <a:bodyPr/>
          <a:lstStyle/>
          <a:p>
            <a:pPr>
              <a:defRPr/>
            </a:pPr>
            <a:r>
              <a:rPr lang="en-US" sz="1800" b="1" dirty="0" smtClean="0">
                <a:solidFill>
                  <a:schemeClr val="tx1"/>
                </a:solidFill>
                <a:latin typeface="+mn-lt"/>
              </a:rPr>
              <a:t>One appointed Leader </a:t>
            </a:r>
            <a:r>
              <a:rPr lang="en-US" sz="1800" b="1" dirty="0">
                <a:solidFill>
                  <a:schemeClr val="tx1"/>
                </a:solidFill>
                <a:latin typeface="+mn-lt"/>
              </a:rPr>
              <a:t>r</a:t>
            </a:r>
            <a:r>
              <a:rPr lang="en-US" sz="1800" b="1" dirty="0" smtClean="0">
                <a:solidFill>
                  <a:schemeClr val="tx1"/>
                </a:solidFill>
                <a:latin typeface="+mn-lt"/>
              </a:rPr>
              <a:t>esponsible for:</a:t>
            </a:r>
            <a:endParaRPr lang="en-US" sz="1800" dirty="0" smtClean="0">
              <a:solidFill>
                <a:schemeClr val="tx1"/>
              </a:solidFill>
              <a:latin typeface="+mn-lt"/>
            </a:endParaRPr>
          </a:p>
          <a:p>
            <a:pPr marL="342900" indent="-342900">
              <a:lnSpc>
                <a:spcPct val="100000"/>
              </a:lnSpc>
              <a:buFont typeface="Arial" charset="0"/>
              <a:buChar char="•"/>
              <a:defRPr/>
            </a:pPr>
            <a:r>
              <a:rPr lang="en-US" sz="1800" dirty="0" smtClean="0">
                <a:solidFill>
                  <a:schemeClr val="tx1"/>
                </a:solidFill>
                <a:latin typeface="+mn-lt"/>
              </a:rPr>
              <a:t>ASP as an organization priority</a:t>
            </a:r>
            <a:endParaRPr lang="en-US" sz="700" dirty="0" smtClean="0">
              <a:solidFill>
                <a:schemeClr val="tx1"/>
              </a:solidFill>
              <a:latin typeface="+mn-lt"/>
            </a:endParaRPr>
          </a:p>
          <a:p>
            <a:pPr marL="342900" indent="-342900">
              <a:buFont typeface="Arial" charset="0"/>
              <a:buChar char="•"/>
              <a:defRPr/>
            </a:pPr>
            <a:endParaRPr lang="en-US" sz="1050" dirty="0">
              <a:solidFill>
                <a:schemeClr val="tx1"/>
              </a:solidFill>
              <a:latin typeface="+mn-lt"/>
            </a:endParaRPr>
          </a:p>
          <a:p>
            <a:pPr>
              <a:defRPr/>
            </a:pPr>
            <a:r>
              <a:rPr lang="en-US" sz="1800" b="1" dirty="0" smtClean="0">
                <a:solidFill>
                  <a:schemeClr val="tx1"/>
                </a:solidFill>
                <a:latin typeface="+mn-lt"/>
              </a:rPr>
              <a:t>ASP Must Educate</a:t>
            </a:r>
            <a:r>
              <a:rPr lang="en-US" sz="1800" dirty="0" smtClean="0">
                <a:solidFill>
                  <a:schemeClr val="tx1"/>
                </a:solidFill>
                <a:latin typeface="+mn-lt"/>
              </a:rPr>
              <a:t>:</a:t>
            </a:r>
          </a:p>
          <a:p>
            <a:pPr marL="342900" indent="-342900">
              <a:buFont typeface="Arial" charset="0"/>
              <a:buChar char="•"/>
              <a:defRPr/>
            </a:pPr>
            <a:r>
              <a:rPr lang="en-US" sz="1800" dirty="0">
                <a:solidFill>
                  <a:schemeClr val="tx1"/>
                </a:solidFill>
                <a:latin typeface="+mn-lt"/>
              </a:rPr>
              <a:t>A</a:t>
            </a:r>
            <a:r>
              <a:rPr lang="en-US" sz="1800" dirty="0" smtClean="0">
                <a:solidFill>
                  <a:schemeClr val="tx1"/>
                </a:solidFill>
                <a:latin typeface="+mn-lt"/>
              </a:rPr>
              <a:t>ll hospital staff involved with antimicrobial ordering, dispensing, administration &amp; monitoring on resistance and ASP policies</a:t>
            </a:r>
          </a:p>
          <a:p>
            <a:pPr marL="342900" indent="-342900">
              <a:buFont typeface="Arial" charset="0"/>
              <a:buChar char="•"/>
              <a:defRPr/>
            </a:pPr>
            <a:r>
              <a:rPr lang="en-US" sz="1800" dirty="0" smtClean="0">
                <a:solidFill>
                  <a:schemeClr val="tx1"/>
                </a:solidFill>
                <a:latin typeface="+mn-lt"/>
              </a:rPr>
              <a:t>Patients &amp; families as needed on appropriate use of antimicrobials</a:t>
            </a:r>
          </a:p>
          <a:p>
            <a:pPr marL="342900" indent="-342900">
              <a:buFont typeface="Arial" charset="0"/>
              <a:buChar char="•"/>
              <a:defRPr/>
            </a:pPr>
            <a:endParaRPr lang="en-US" sz="1200" dirty="0">
              <a:solidFill>
                <a:schemeClr val="tx1"/>
              </a:solidFill>
              <a:latin typeface="+mn-lt"/>
            </a:endParaRPr>
          </a:p>
          <a:p>
            <a:pPr>
              <a:defRPr/>
            </a:pPr>
            <a:r>
              <a:rPr lang="en-US" sz="1800" b="1" dirty="0" smtClean="0">
                <a:solidFill>
                  <a:schemeClr val="tx1"/>
                </a:solidFill>
                <a:latin typeface="+mn-lt"/>
              </a:rPr>
              <a:t>Multidisciplinary Team (part-time or consultant staff acceptable):</a:t>
            </a:r>
          </a:p>
          <a:p>
            <a:pPr marL="342900" indent="-342900">
              <a:buFont typeface="Arial" charset="0"/>
              <a:buChar char="•"/>
              <a:defRPr/>
            </a:pPr>
            <a:r>
              <a:rPr lang="en-US" sz="1800" dirty="0" smtClean="0">
                <a:solidFill>
                  <a:schemeClr val="tx1"/>
                </a:solidFill>
                <a:latin typeface="+mn-lt"/>
              </a:rPr>
              <a:t>Infectious disease physician</a:t>
            </a:r>
          </a:p>
          <a:p>
            <a:pPr marL="342900" indent="-342900">
              <a:buFont typeface="Arial" charset="0"/>
              <a:buChar char="•"/>
              <a:defRPr/>
            </a:pPr>
            <a:r>
              <a:rPr lang="en-US" sz="1800" dirty="0" smtClean="0">
                <a:solidFill>
                  <a:schemeClr val="tx1"/>
                </a:solidFill>
                <a:latin typeface="+mn-lt"/>
              </a:rPr>
              <a:t>Infection </a:t>
            </a:r>
            <a:r>
              <a:rPr lang="en-US" sz="1800" dirty="0" err="1" smtClean="0">
                <a:solidFill>
                  <a:schemeClr val="tx1"/>
                </a:solidFill>
                <a:latin typeface="+mn-lt"/>
              </a:rPr>
              <a:t>preventionist</a:t>
            </a:r>
            <a:r>
              <a:rPr lang="en-US" sz="1800" dirty="0" smtClean="0">
                <a:solidFill>
                  <a:schemeClr val="tx1"/>
                </a:solidFill>
                <a:latin typeface="+mn-lt"/>
              </a:rPr>
              <a:t>(s)</a:t>
            </a:r>
          </a:p>
          <a:p>
            <a:pPr marL="342900" indent="-342900">
              <a:buFont typeface="Arial" charset="0"/>
              <a:buChar char="•"/>
              <a:defRPr/>
            </a:pPr>
            <a:r>
              <a:rPr lang="en-US" sz="1800" dirty="0" smtClean="0">
                <a:solidFill>
                  <a:schemeClr val="tx1"/>
                </a:solidFill>
                <a:latin typeface="+mn-lt"/>
              </a:rPr>
              <a:t>Pharmacist(s) – at least one</a:t>
            </a:r>
          </a:p>
          <a:p>
            <a:pPr marL="342900" indent="-342900">
              <a:buFont typeface="Arial" charset="0"/>
              <a:buChar char="•"/>
              <a:defRPr/>
            </a:pPr>
            <a:r>
              <a:rPr lang="en-US" sz="1800" dirty="0" smtClean="0">
                <a:solidFill>
                  <a:schemeClr val="tx1"/>
                </a:solidFill>
                <a:latin typeface="+mn-lt"/>
              </a:rPr>
              <a:t>Practitioner</a:t>
            </a:r>
          </a:p>
          <a:p>
            <a:pPr marL="342900" indent="-342900">
              <a:buFont typeface="Arial" charset="0"/>
              <a:buChar char="•"/>
              <a:defRPr/>
            </a:pPr>
            <a:endParaRPr lang="en-US" sz="1100" dirty="0">
              <a:solidFill>
                <a:schemeClr val="tx1"/>
              </a:solidFill>
              <a:latin typeface="+mn-lt"/>
            </a:endParaRPr>
          </a:p>
          <a:p>
            <a:pPr>
              <a:defRPr/>
            </a:pPr>
            <a:r>
              <a:rPr lang="en-US" sz="1800" b="1" dirty="0" smtClean="0">
                <a:solidFill>
                  <a:schemeClr val="tx1"/>
                </a:solidFill>
                <a:latin typeface="+mn-lt"/>
              </a:rPr>
              <a:t>Includes Centers for Disease Control and Prevention’s 7 Core Elements of Hospital ASP</a:t>
            </a:r>
          </a:p>
          <a:p>
            <a:pPr>
              <a:defRPr/>
            </a:pPr>
            <a:endParaRPr lang="en-US" sz="1200" b="1" dirty="0">
              <a:solidFill>
                <a:schemeClr val="tx1"/>
              </a:solidFill>
              <a:latin typeface="+mn-lt"/>
            </a:endParaRPr>
          </a:p>
          <a:p>
            <a:pPr>
              <a:defRPr/>
            </a:pPr>
            <a:r>
              <a:rPr lang="en-US" sz="1800" b="1" dirty="0" smtClean="0">
                <a:solidFill>
                  <a:schemeClr val="tx1"/>
                </a:solidFill>
                <a:latin typeface="+mn-lt"/>
              </a:rPr>
              <a:t>Utilizes Organization-approved multidisciplinary protocols</a:t>
            </a:r>
          </a:p>
          <a:p>
            <a:pPr>
              <a:defRPr/>
            </a:pPr>
            <a:endParaRPr lang="en-US" sz="1200" b="1" dirty="0">
              <a:solidFill>
                <a:schemeClr val="tx1"/>
              </a:solidFill>
              <a:latin typeface="+mn-lt"/>
            </a:endParaRPr>
          </a:p>
          <a:p>
            <a:pPr>
              <a:defRPr/>
            </a:pPr>
            <a:r>
              <a:rPr lang="en-US" sz="1800" b="1" dirty="0" smtClean="0">
                <a:solidFill>
                  <a:schemeClr val="tx1"/>
                </a:solidFill>
                <a:latin typeface="+mn-lt"/>
              </a:rPr>
              <a:t>Collects, Analyzes &amp; Reports ASP Data for improvement opportunities</a:t>
            </a:r>
          </a:p>
        </p:txBody>
      </p:sp>
      <p:sp>
        <p:nvSpPr>
          <p:cNvPr id="5" name="Slide Number Placeholder 4"/>
          <p:cNvSpPr>
            <a:spLocks noGrp="1"/>
          </p:cNvSpPr>
          <p:nvPr>
            <p:ph type="sldNum" sz="quarter" idx="12"/>
          </p:nvPr>
        </p:nvSpPr>
        <p:spPr/>
        <p:txBody>
          <a:bodyPr/>
          <a:lstStyle/>
          <a:p>
            <a:fld id="{9F8FBD0B-D5BA-AC4A-B182-CCF391B5588A}" type="slidenum">
              <a:rPr lang="en-US" smtClean="0"/>
              <a:pPr/>
              <a:t>22</a:t>
            </a:fld>
            <a:endParaRPr lang="en-US"/>
          </a:p>
        </p:txBody>
      </p:sp>
      <p:sp>
        <p:nvSpPr>
          <p:cNvPr id="7" name="TextBox 6"/>
          <p:cNvSpPr txBox="1"/>
          <p:nvPr/>
        </p:nvSpPr>
        <p:spPr>
          <a:xfrm>
            <a:off x="0" y="6670832"/>
            <a:ext cx="9144000" cy="200055"/>
          </a:xfrm>
          <a:prstGeom prst="rect">
            <a:avLst/>
          </a:prstGeom>
          <a:noFill/>
        </p:spPr>
        <p:txBody>
          <a:bodyPr wrap="square" rtlCol="0">
            <a:spAutoFit/>
          </a:bodyPr>
          <a:lstStyle/>
          <a:p>
            <a:r>
              <a:rPr lang="en-US" sz="700" dirty="0" smtClean="0"/>
              <a:t>American Society of Health-system Pharmacists. Antimicrobial Stewardship in Hospitals to Become National Requirement.</a:t>
            </a:r>
            <a:r>
              <a:rPr lang="en-US" sz="700" dirty="0"/>
              <a:t>   </a:t>
            </a:r>
            <a:r>
              <a:rPr lang="en-US" sz="700" dirty="0" smtClean="0"/>
              <a:t>  </a:t>
            </a:r>
            <a:r>
              <a:rPr lang="en-US" sz="700" dirty="0" smtClean="0">
                <a:hlinkClick r:id="rId2"/>
              </a:rPr>
              <a:t>http</a:t>
            </a:r>
            <a:r>
              <a:rPr lang="en-US" sz="700" dirty="0">
                <a:hlinkClick r:id="rId2"/>
              </a:rPr>
              <a:t>://</a:t>
            </a:r>
            <a:r>
              <a:rPr lang="en-US" sz="700" dirty="0" smtClean="0">
                <a:hlinkClick r:id="rId2"/>
              </a:rPr>
              <a:t>www.ashp.org/menu/News/PharmacyNews/NewsArticle.aspx?id=4352</a:t>
            </a:r>
            <a:r>
              <a:rPr lang="en-US" sz="700" dirty="0"/>
              <a:t> </a:t>
            </a:r>
            <a:r>
              <a:rPr lang="en-US" sz="700" dirty="0" smtClean="0"/>
              <a:t>Accessed 9/30/2016.</a:t>
            </a:r>
            <a:endParaRPr lang="en-US" sz="700" dirty="0"/>
          </a:p>
        </p:txBody>
      </p:sp>
    </p:spTree>
    <p:extLst>
      <p:ext uri="{BB962C8B-B14F-4D97-AF65-F5344CB8AC3E}">
        <p14:creationId xmlns:p14="http://schemas.microsoft.com/office/powerpoint/2010/main" val="20451661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0399" y="1181315"/>
            <a:ext cx="5776975" cy="2148634"/>
          </a:xfrm>
        </p:spPr>
        <p:txBody>
          <a:bodyPr>
            <a:normAutofit fontScale="90000"/>
          </a:bodyPr>
          <a:lstStyle/>
          <a:p>
            <a:r>
              <a:rPr lang="en-US" dirty="0" smtClean="0"/>
              <a:t>Seven Key Elements for an Effective ASP in the Inpatient Setting</a:t>
            </a:r>
            <a:br>
              <a:rPr lang="en-US" dirty="0" smtClean="0"/>
            </a:br>
            <a:endParaRPr lang="en-US" dirty="0"/>
          </a:p>
        </p:txBody>
      </p:sp>
      <p:sp>
        <p:nvSpPr>
          <p:cNvPr id="3" name="Subtitle 2"/>
          <p:cNvSpPr>
            <a:spLocks noGrp="1"/>
          </p:cNvSpPr>
          <p:nvPr>
            <p:ph type="subTitle" idx="1"/>
          </p:nvPr>
        </p:nvSpPr>
        <p:spPr>
          <a:xfrm>
            <a:off x="723900" y="3553333"/>
            <a:ext cx="4681000" cy="1791975"/>
          </a:xfrm>
        </p:spPr>
        <p:txBody>
          <a:bodyPr/>
          <a:lstStyle/>
          <a:p>
            <a:pPr algn="ctr"/>
            <a:r>
              <a:rPr lang="en-US" b="1" u="sng" dirty="0" smtClean="0">
                <a:latin typeface="+mn-lt"/>
              </a:rPr>
              <a:t>Disclaimer</a:t>
            </a:r>
            <a:r>
              <a:rPr lang="en-US" b="1" dirty="0" smtClean="0">
                <a:latin typeface="+mn-lt"/>
              </a:rPr>
              <a:t>:  </a:t>
            </a:r>
            <a:r>
              <a:rPr lang="en-US" dirty="0" smtClean="0">
                <a:latin typeface="+mn-lt"/>
              </a:rPr>
              <a:t>Elements are </a:t>
            </a:r>
            <a:r>
              <a:rPr lang="en-US" u="sng" dirty="0" smtClean="0">
                <a:latin typeface="+mn-lt"/>
              </a:rPr>
              <a:t>NOT</a:t>
            </a:r>
            <a:r>
              <a:rPr lang="en-US" dirty="0" smtClean="0">
                <a:latin typeface="+mn-lt"/>
              </a:rPr>
              <a:t> overly prescriptive &amp; should be tailored to an institution’s individual needs </a:t>
            </a:r>
          </a:p>
        </p:txBody>
      </p:sp>
    </p:spTree>
    <p:extLst>
      <p:ext uri="{BB962C8B-B14F-4D97-AF65-F5344CB8AC3E}">
        <p14:creationId xmlns:p14="http://schemas.microsoft.com/office/powerpoint/2010/main" val="3538546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15855"/>
            <a:ext cx="7916448" cy="794318"/>
          </a:xfrm>
        </p:spPr>
        <p:txBody>
          <a:bodyPr>
            <a:normAutofit/>
          </a:bodyPr>
          <a:lstStyle/>
          <a:p>
            <a:pPr algn="ctr">
              <a:lnSpc>
                <a:spcPct val="100000"/>
              </a:lnSpc>
            </a:pPr>
            <a:r>
              <a:rPr lang="en-US" sz="3600" dirty="0" smtClean="0"/>
              <a:t>Seven Hospital ASP Core Elements</a:t>
            </a:r>
            <a:endParaRPr lang="en-US" sz="3600" dirty="0"/>
          </a:p>
        </p:txBody>
      </p:sp>
      <p:sp>
        <p:nvSpPr>
          <p:cNvPr id="3" name="Subtitle 2"/>
          <p:cNvSpPr>
            <a:spLocks noGrp="1"/>
          </p:cNvSpPr>
          <p:nvPr>
            <p:ph type="subTitle" idx="1"/>
          </p:nvPr>
        </p:nvSpPr>
        <p:spPr>
          <a:xfrm>
            <a:off x="723013" y="1307804"/>
            <a:ext cx="6677683" cy="4791061"/>
          </a:xfrm>
        </p:spPr>
        <p:txBody>
          <a:bodyPr>
            <a:normAutofit/>
          </a:bodyPr>
          <a:lstStyle/>
          <a:p>
            <a:pPr marL="457200" indent="-457200">
              <a:lnSpc>
                <a:spcPct val="100000"/>
              </a:lnSpc>
              <a:buSzPct val="100000"/>
              <a:buAutoNum type="arabicPeriod"/>
            </a:pPr>
            <a:r>
              <a:rPr lang="en-US" sz="3200" dirty="0" smtClean="0">
                <a:latin typeface="+mn-lt"/>
              </a:rPr>
              <a:t>Leadership Commitment</a:t>
            </a:r>
          </a:p>
          <a:p>
            <a:pPr marL="457200" indent="-457200">
              <a:lnSpc>
                <a:spcPct val="100000"/>
              </a:lnSpc>
              <a:buSzPct val="100000"/>
              <a:buAutoNum type="arabicPeriod"/>
            </a:pPr>
            <a:r>
              <a:rPr lang="en-US" sz="3200" dirty="0" smtClean="0">
                <a:latin typeface="+mn-lt"/>
              </a:rPr>
              <a:t>Accountability</a:t>
            </a:r>
          </a:p>
          <a:p>
            <a:pPr marL="457200" indent="-457200">
              <a:lnSpc>
                <a:spcPct val="100000"/>
              </a:lnSpc>
              <a:buSzPct val="100000"/>
              <a:buAutoNum type="arabicPeriod"/>
            </a:pPr>
            <a:r>
              <a:rPr lang="en-US" sz="3200" dirty="0" smtClean="0">
                <a:latin typeface="+mn-lt"/>
              </a:rPr>
              <a:t>Drug Expertise</a:t>
            </a:r>
          </a:p>
          <a:p>
            <a:pPr marL="457200" indent="-457200">
              <a:lnSpc>
                <a:spcPct val="100000"/>
              </a:lnSpc>
              <a:buSzPct val="100000"/>
              <a:buAutoNum type="arabicPeriod"/>
            </a:pPr>
            <a:r>
              <a:rPr lang="en-US" sz="3200" dirty="0" smtClean="0">
                <a:latin typeface="+mn-lt"/>
              </a:rPr>
              <a:t>Action </a:t>
            </a:r>
          </a:p>
          <a:p>
            <a:pPr marL="457200" indent="-457200">
              <a:lnSpc>
                <a:spcPct val="100000"/>
              </a:lnSpc>
              <a:buSzPct val="100000"/>
              <a:buAutoNum type="arabicPeriod"/>
            </a:pPr>
            <a:r>
              <a:rPr lang="en-US" sz="3200" dirty="0" smtClean="0">
                <a:latin typeface="+mn-lt"/>
              </a:rPr>
              <a:t>Tracking </a:t>
            </a:r>
          </a:p>
          <a:p>
            <a:pPr marL="457200" indent="-457200">
              <a:lnSpc>
                <a:spcPct val="100000"/>
              </a:lnSpc>
              <a:buSzPct val="100000"/>
              <a:buAutoNum type="arabicPeriod"/>
            </a:pPr>
            <a:r>
              <a:rPr lang="en-US" sz="3200" dirty="0" smtClean="0">
                <a:latin typeface="+mn-lt"/>
              </a:rPr>
              <a:t>Reporting </a:t>
            </a:r>
          </a:p>
          <a:p>
            <a:pPr marL="457200" indent="-457200">
              <a:lnSpc>
                <a:spcPct val="100000"/>
              </a:lnSpc>
              <a:buSzPct val="100000"/>
              <a:buAutoNum type="arabicPeriod"/>
            </a:pPr>
            <a:r>
              <a:rPr lang="en-US" sz="3200" dirty="0" smtClean="0">
                <a:latin typeface="+mn-lt"/>
              </a:rPr>
              <a:t>Education</a:t>
            </a:r>
            <a:endParaRPr lang="en-US" sz="3200" dirty="0">
              <a:latin typeface="+mn-lt"/>
            </a:endParaRPr>
          </a:p>
        </p:txBody>
      </p:sp>
      <p:sp>
        <p:nvSpPr>
          <p:cNvPr id="5" name="TextBox 4"/>
          <p:cNvSpPr txBox="1"/>
          <p:nvPr/>
        </p:nvSpPr>
        <p:spPr>
          <a:xfrm>
            <a:off x="0" y="6607350"/>
            <a:ext cx="9144000" cy="246221"/>
          </a:xfrm>
          <a:prstGeom prst="rect">
            <a:avLst/>
          </a:prstGeom>
          <a:noFill/>
        </p:spPr>
        <p:txBody>
          <a:bodyPr wrap="square" rtlCol="0">
            <a:spAutoFit/>
          </a:bodyPr>
          <a:lstStyle/>
          <a:p>
            <a:r>
              <a:rPr lang="en-US" sz="1000" dirty="0"/>
              <a:t>Centers for Disease Control and Prevention. </a:t>
            </a:r>
            <a:r>
              <a:rPr lang="en-US" sz="1000" dirty="0" smtClean="0"/>
              <a:t>Core Elements of Hospital Antimicrobial Stewardship Programs.</a:t>
            </a:r>
            <a:r>
              <a:rPr lang="en-US" sz="1000" dirty="0"/>
              <a:t>  </a:t>
            </a:r>
            <a:r>
              <a:rPr lang="en-US" sz="1000" u="sng" dirty="0">
                <a:hlinkClick r:id="rId2"/>
              </a:rPr>
              <a:t>http://www.cdc.gov/getsmart/healthcare/</a:t>
            </a:r>
            <a:r>
              <a:rPr lang="en-US" sz="1000" dirty="0"/>
              <a:t>. Accessed </a:t>
            </a:r>
            <a:r>
              <a:rPr lang="en-US" sz="1000" dirty="0" smtClean="0"/>
              <a:t>9/30/2016.</a:t>
            </a:r>
            <a:endParaRPr lang="en-US" sz="1000" dirty="0"/>
          </a:p>
        </p:txBody>
      </p:sp>
    </p:spTree>
    <p:extLst>
      <p:ext uri="{BB962C8B-B14F-4D97-AF65-F5344CB8AC3E}">
        <p14:creationId xmlns:p14="http://schemas.microsoft.com/office/powerpoint/2010/main" val="17953798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7176"/>
            <a:ext cx="9144000" cy="625171"/>
          </a:xfrm>
        </p:spPr>
        <p:txBody>
          <a:bodyPr>
            <a:noAutofit/>
          </a:bodyPr>
          <a:lstStyle/>
          <a:p>
            <a:pPr algn="ctr"/>
            <a:r>
              <a:rPr lang="en-US" sz="3600" dirty="0" smtClean="0"/>
              <a:t>Leadership Commitment</a:t>
            </a:r>
            <a:endParaRPr lang="en-US" sz="3600" dirty="0"/>
          </a:p>
        </p:txBody>
      </p:sp>
      <p:sp>
        <p:nvSpPr>
          <p:cNvPr id="5" name="Content Placeholder 2"/>
          <p:cNvSpPr>
            <a:spLocks noGrp="1"/>
          </p:cNvSpPr>
          <p:nvPr>
            <p:ph type="body" sz="quarter" idx="13"/>
          </p:nvPr>
        </p:nvSpPr>
        <p:spPr>
          <a:xfrm>
            <a:off x="350882" y="871870"/>
            <a:ext cx="8583310" cy="5528930"/>
          </a:xfrm>
        </p:spPr>
        <p:txBody>
          <a:bodyPr>
            <a:noAutofit/>
          </a:bodyPr>
          <a:lstStyle/>
          <a:p>
            <a:pPr marR="0" lvl="0" defTabSz="914400" eaLnBrk="1" fontAlgn="auto" latinLnBrk="0" hangingPunct="1">
              <a:lnSpc>
                <a:spcPct val="120000"/>
              </a:lnSpc>
              <a:spcBef>
                <a:spcPts val="0"/>
              </a:spcBef>
              <a:spcAft>
                <a:spcPts val="0"/>
              </a:spcAft>
              <a:buClrTx/>
              <a:buSzTx/>
              <a:tabLst/>
              <a:defRPr/>
            </a:pPr>
            <a:r>
              <a:rPr lang="en-US" sz="2400" b="1" dirty="0" smtClean="0">
                <a:solidFill>
                  <a:schemeClr val="tx1"/>
                </a:solidFill>
                <a:latin typeface="+mn-lt"/>
              </a:rPr>
              <a:t>Role of Physician Leaders</a:t>
            </a:r>
          </a:p>
          <a:p>
            <a:pPr marL="460375" indent="-342900" defTabSz="914400">
              <a:lnSpc>
                <a:spcPct val="120000"/>
              </a:lnSpc>
              <a:buSzTx/>
              <a:buFont typeface="Arial" charset="0"/>
              <a:buChar char="•"/>
              <a:defRPr/>
            </a:pPr>
            <a:r>
              <a:rPr lang="en-US" sz="2400" dirty="0" smtClean="0">
                <a:solidFill>
                  <a:schemeClr val="tx1"/>
                </a:solidFill>
                <a:latin typeface="+mn-lt"/>
              </a:rPr>
              <a:t>Critical Players for ASP Success</a:t>
            </a:r>
          </a:p>
          <a:p>
            <a:pPr marL="460375" indent="-342900" defTabSz="914400">
              <a:lnSpc>
                <a:spcPct val="120000"/>
              </a:lnSpc>
              <a:buSzTx/>
              <a:buFont typeface="Arial" charset="0"/>
              <a:buChar char="•"/>
              <a:defRPr/>
            </a:pPr>
            <a:r>
              <a:rPr lang="en-US" sz="2400" dirty="0" smtClean="0">
                <a:solidFill>
                  <a:schemeClr val="tx1"/>
                </a:solidFill>
                <a:latin typeface="+mn-lt"/>
              </a:rPr>
              <a:t>Determining </a:t>
            </a:r>
            <a:r>
              <a:rPr lang="en-US" sz="2400" dirty="0">
                <a:solidFill>
                  <a:schemeClr val="tx1"/>
                </a:solidFill>
                <a:latin typeface="+mn-lt"/>
              </a:rPr>
              <a:t>Program </a:t>
            </a:r>
            <a:r>
              <a:rPr lang="en-US" sz="2400" dirty="0" smtClean="0">
                <a:solidFill>
                  <a:schemeClr val="tx1"/>
                </a:solidFill>
                <a:latin typeface="+mn-lt"/>
              </a:rPr>
              <a:t>Goals</a:t>
            </a:r>
          </a:p>
          <a:p>
            <a:pPr marL="796925" lvl="1" indent="-276225" defTabSz="914400">
              <a:lnSpc>
                <a:spcPct val="120000"/>
              </a:lnSpc>
              <a:buFont typeface="Arial" panose="020B0604020202020204" pitchFamily="34" charset="0"/>
              <a:buChar char="•"/>
              <a:defRPr/>
            </a:pPr>
            <a:r>
              <a:rPr lang="en-US" sz="2000" dirty="0" smtClean="0">
                <a:solidFill>
                  <a:schemeClr val="tx1"/>
                </a:solidFill>
                <a:latin typeface="+mn-lt"/>
              </a:rPr>
              <a:t>Support facility efforts to improve &amp; monitor antimicrobial use</a:t>
            </a:r>
          </a:p>
          <a:p>
            <a:pPr marL="796925" lvl="1" indent="-276225" defTabSz="914400">
              <a:lnSpc>
                <a:spcPct val="120000"/>
              </a:lnSpc>
              <a:buFont typeface="Arial" panose="020B0604020202020204" pitchFamily="34" charset="0"/>
              <a:buChar char="•"/>
              <a:defRPr/>
            </a:pPr>
            <a:r>
              <a:rPr lang="en-US" sz="2000" dirty="0" smtClean="0">
                <a:solidFill>
                  <a:schemeClr val="tx1"/>
                </a:solidFill>
                <a:latin typeface="+mn-lt"/>
              </a:rPr>
              <a:t>Job descriptions &amp; annual appraisals denote ASP involvement</a:t>
            </a:r>
          </a:p>
          <a:p>
            <a:pPr marL="796925" lvl="1" indent="-276225" defTabSz="914400">
              <a:lnSpc>
                <a:spcPct val="120000"/>
              </a:lnSpc>
              <a:buFont typeface="Arial" panose="020B0604020202020204" pitchFamily="34" charset="0"/>
              <a:buChar char="•"/>
              <a:defRPr/>
            </a:pPr>
            <a:r>
              <a:rPr lang="en-US" sz="2000" dirty="0" smtClean="0">
                <a:solidFill>
                  <a:schemeClr val="tx1"/>
                </a:solidFill>
                <a:latin typeface="+mn-lt"/>
              </a:rPr>
              <a:t>Ensure participation from all healthcare members for ASP activities</a:t>
            </a:r>
          </a:p>
          <a:p>
            <a:pPr marL="796925" lvl="1" indent="-276225" defTabSz="914400">
              <a:lnSpc>
                <a:spcPct val="120000"/>
              </a:lnSpc>
              <a:buFont typeface="Arial" panose="020B0604020202020204" pitchFamily="34" charset="0"/>
              <a:buChar char="•"/>
              <a:defRPr/>
            </a:pPr>
            <a:r>
              <a:rPr lang="en-US" sz="2000" dirty="0" smtClean="0">
                <a:solidFill>
                  <a:schemeClr val="tx1"/>
                </a:solidFill>
                <a:latin typeface="+mn-lt"/>
              </a:rPr>
              <a:t>Adequate resources (human, financial &amp; IT) for key players</a:t>
            </a:r>
            <a:endParaRPr lang="en-US" sz="2000" dirty="0">
              <a:solidFill>
                <a:schemeClr val="tx1"/>
              </a:solidFill>
              <a:latin typeface="+mn-lt"/>
            </a:endParaRPr>
          </a:p>
          <a:p>
            <a:pPr marL="460375" marR="0" lvl="0" indent="-342900" defTabSz="914400" eaLnBrk="1" fontAlgn="auto" latinLnBrk="0" hangingPunct="1">
              <a:lnSpc>
                <a:spcPct val="120000"/>
              </a:lnSpc>
              <a:spcBef>
                <a:spcPts val="0"/>
              </a:spcBef>
              <a:spcAft>
                <a:spcPts val="0"/>
              </a:spcAft>
              <a:buClrTx/>
              <a:buSzTx/>
              <a:buFont typeface="Arial" charset="0"/>
              <a:buChar char="•"/>
              <a:tabLst/>
              <a:defRPr/>
            </a:pPr>
            <a:r>
              <a:rPr lang="en-US" sz="2400" dirty="0" smtClean="0">
                <a:solidFill>
                  <a:schemeClr val="tx1"/>
                </a:solidFill>
                <a:latin typeface="+mn-lt"/>
              </a:rPr>
              <a:t>Communicates expectations, monitor &amp; enforce ASP policies</a:t>
            </a:r>
          </a:p>
          <a:p>
            <a:pPr marL="342900" marR="0" lvl="0" indent="-342900" defTabSz="914400" eaLnBrk="1" fontAlgn="auto" latinLnBrk="0" hangingPunct="1">
              <a:lnSpc>
                <a:spcPct val="120000"/>
              </a:lnSpc>
              <a:spcBef>
                <a:spcPts val="0"/>
              </a:spcBef>
              <a:spcAft>
                <a:spcPts val="0"/>
              </a:spcAft>
              <a:buClrTx/>
              <a:buSzTx/>
              <a:buFont typeface="Arial" charset="0"/>
              <a:buChar char="•"/>
              <a:tabLst/>
              <a:defRPr/>
            </a:pPr>
            <a:endParaRPr lang="en-US" sz="1200" dirty="0" smtClean="0">
              <a:solidFill>
                <a:schemeClr val="tx1"/>
              </a:solidFill>
              <a:latin typeface="+mn-lt"/>
            </a:endParaRPr>
          </a:p>
          <a:p>
            <a:pPr marR="0" lvl="0" defTabSz="914400" eaLnBrk="1" fontAlgn="auto" latinLnBrk="0" hangingPunct="1">
              <a:lnSpc>
                <a:spcPct val="120000"/>
              </a:lnSpc>
              <a:spcBef>
                <a:spcPts val="0"/>
              </a:spcBef>
              <a:spcAft>
                <a:spcPts val="0"/>
              </a:spcAft>
              <a:buClrTx/>
              <a:buSzTx/>
              <a:tabLst/>
              <a:defRPr/>
            </a:pPr>
            <a:r>
              <a:rPr lang="en-US" sz="2400" b="1" dirty="0" smtClean="0">
                <a:solidFill>
                  <a:schemeClr val="tx1"/>
                </a:solidFill>
                <a:latin typeface="+mn-lt"/>
              </a:rPr>
              <a:t>Qualifications</a:t>
            </a:r>
          </a:p>
          <a:p>
            <a:pPr marL="460375" lvl="0" indent="-342900" defTabSz="914400">
              <a:lnSpc>
                <a:spcPct val="120000"/>
              </a:lnSpc>
              <a:buSzTx/>
              <a:buFont typeface="Arial" charset="0"/>
              <a:buChar char="•"/>
              <a:defRPr/>
            </a:pPr>
            <a:r>
              <a:rPr lang="en-US" sz="2400" dirty="0">
                <a:solidFill>
                  <a:schemeClr val="tx1"/>
                </a:solidFill>
                <a:latin typeface="+mn-lt"/>
              </a:rPr>
              <a:t>Interest in antibiotic use &amp; patient safety</a:t>
            </a:r>
          </a:p>
          <a:p>
            <a:pPr marL="460375" lvl="0" indent="-342900" defTabSz="914400">
              <a:lnSpc>
                <a:spcPct val="120000"/>
              </a:lnSpc>
              <a:buSzTx/>
              <a:buFont typeface="Arial" charset="0"/>
              <a:buChar char="•"/>
              <a:defRPr/>
            </a:pPr>
            <a:r>
              <a:rPr lang="en-US" sz="2400" dirty="0">
                <a:solidFill>
                  <a:schemeClr val="tx1"/>
                </a:solidFill>
                <a:latin typeface="+mn-lt"/>
              </a:rPr>
              <a:t>Diplomatic &amp; collegial</a:t>
            </a:r>
          </a:p>
          <a:p>
            <a:pPr marL="460375" marR="0" lvl="0" indent="-342900" defTabSz="914400" eaLnBrk="1" fontAlgn="auto" latinLnBrk="0" hangingPunct="1">
              <a:lnSpc>
                <a:spcPct val="120000"/>
              </a:lnSpc>
              <a:spcBef>
                <a:spcPts val="0"/>
              </a:spcBef>
              <a:spcAft>
                <a:spcPts val="0"/>
              </a:spcAft>
              <a:buClrTx/>
              <a:buSzTx/>
              <a:buFont typeface="Arial" charset="0"/>
              <a:buChar char="•"/>
              <a:tabLst/>
              <a:defRPr/>
            </a:pPr>
            <a:r>
              <a:rPr lang="en-US" sz="2400" dirty="0" smtClean="0">
                <a:solidFill>
                  <a:schemeClr val="tx1"/>
                </a:solidFill>
                <a:latin typeface="+mn-lt"/>
              </a:rPr>
              <a:t>Ideally Infectious Diseases Trained</a:t>
            </a:r>
          </a:p>
        </p:txBody>
      </p:sp>
      <p:sp>
        <p:nvSpPr>
          <p:cNvPr id="7" name="TextBox 6"/>
          <p:cNvSpPr txBox="1"/>
          <p:nvPr/>
        </p:nvSpPr>
        <p:spPr>
          <a:xfrm>
            <a:off x="0" y="6607350"/>
            <a:ext cx="9144000" cy="246221"/>
          </a:xfrm>
          <a:prstGeom prst="rect">
            <a:avLst/>
          </a:prstGeom>
          <a:noFill/>
        </p:spPr>
        <p:txBody>
          <a:bodyPr wrap="square" rtlCol="0">
            <a:spAutoFit/>
          </a:bodyPr>
          <a:lstStyle/>
          <a:p>
            <a:r>
              <a:rPr lang="en-US" sz="1000" dirty="0"/>
              <a:t>Centers for Disease Control and Prevention. </a:t>
            </a:r>
            <a:r>
              <a:rPr lang="en-US" sz="1000" dirty="0" smtClean="0"/>
              <a:t>Core Elements of Hospital Antimicrobial Stewardship Programs.</a:t>
            </a:r>
            <a:r>
              <a:rPr lang="en-US" sz="1000" dirty="0"/>
              <a:t>  </a:t>
            </a:r>
            <a:r>
              <a:rPr lang="en-US" sz="1000" u="sng" dirty="0">
                <a:hlinkClick r:id="rId2"/>
              </a:rPr>
              <a:t>http://www.cdc.gov/getsmart/healthcare/</a:t>
            </a:r>
            <a:r>
              <a:rPr lang="en-US" sz="1000" dirty="0"/>
              <a:t>. Accessed </a:t>
            </a:r>
            <a:r>
              <a:rPr lang="en-US" sz="1000" dirty="0" smtClean="0"/>
              <a:t>9/30/2016.</a:t>
            </a:r>
            <a:endParaRPr lang="en-US" sz="1000" dirty="0"/>
          </a:p>
        </p:txBody>
      </p:sp>
    </p:spTree>
    <p:extLst>
      <p:ext uri="{BB962C8B-B14F-4D97-AF65-F5344CB8AC3E}">
        <p14:creationId xmlns:p14="http://schemas.microsoft.com/office/powerpoint/2010/main" val="17027687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325"/>
            <a:ext cx="9144000" cy="625171"/>
          </a:xfrm>
        </p:spPr>
        <p:txBody>
          <a:bodyPr>
            <a:noAutofit/>
          </a:bodyPr>
          <a:lstStyle/>
          <a:p>
            <a:pPr algn="ctr"/>
            <a:r>
              <a:rPr lang="en-US" sz="3600" dirty="0" smtClean="0"/>
              <a:t>Accountability &amp; Drug Expertise</a:t>
            </a:r>
            <a:endParaRPr lang="en-US" sz="3600" dirty="0"/>
          </a:p>
        </p:txBody>
      </p:sp>
      <p:sp>
        <p:nvSpPr>
          <p:cNvPr id="6" name="Text Placeholder 7"/>
          <p:cNvSpPr>
            <a:spLocks noGrp="1"/>
          </p:cNvSpPr>
          <p:nvPr>
            <p:ph idx="1"/>
          </p:nvPr>
        </p:nvSpPr>
        <p:spPr>
          <a:xfrm>
            <a:off x="156574" y="811061"/>
            <a:ext cx="8987425" cy="5796289"/>
          </a:xfrm>
        </p:spPr>
        <p:txBody>
          <a:bodyPr/>
          <a:lstStyle/>
          <a:p>
            <a:pPr lvl="0" defTabSz="914400">
              <a:lnSpc>
                <a:spcPct val="120000"/>
              </a:lnSpc>
              <a:buSzTx/>
              <a:defRPr/>
            </a:pPr>
            <a:r>
              <a:rPr lang="en-US" sz="2400" b="1" dirty="0" smtClean="0">
                <a:solidFill>
                  <a:schemeClr val="tx1"/>
                </a:solidFill>
                <a:latin typeface="+mn-lt"/>
              </a:rPr>
              <a:t>Stewardship Program Leader</a:t>
            </a:r>
            <a:endParaRPr lang="en-US" sz="2400" b="1" dirty="0">
              <a:solidFill>
                <a:schemeClr val="tx1"/>
              </a:solidFill>
              <a:latin typeface="+mn-lt"/>
            </a:endParaRPr>
          </a:p>
          <a:p>
            <a:pPr marL="460375" lvl="0" indent="-342900" defTabSz="914400">
              <a:lnSpc>
                <a:spcPct val="120000"/>
              </a:lnSpc>
              <a:buSzTx/>
              <a:buFont typeface="Arial" charset="0"/>
              <a:buChar char="•"/>
              <a:defRPr/>
            </a:pPr>
            <a:r>
              <a:rPr lang="en-US" sz="2400" dirty="0" smtClean="0">
                <a:solidFill>
                  <a:schemeClr val="tx1"/>
                </a:solidFill>
                <a:latin typeface="+mn-lt"/>
              </a:rPr>
              <a:t>Ultimately responsible for program outcomes</a:t>
            </a:r>
          </a:p>
          <a:p>
            <a:pPr marL="460375" lvl="0" indent="-342900" defTabSz="914400">
              <a:lnSpc>
                <a:spcPct val="120000"/>
              </a:lnSpc>
              <a:buSzTx/>
              <a:buFont typeface="Arial" charset="0"/>
              <a:buChar char="•"/>
              <a:defRPr/>
            </a:pPr>
            <a:r>
              <a:rPr lang="en-US" sz="2400" dirty="0" smtClean="0">
                <a:solidFill>
                  <a:schemeClr val="tx1"/>
                </a:solidFill>
                <a:latin typeface="+mn-lt"/>
              </a:rPr>
              <a:t>Physicians with formal training in Infectious Diseases is most ideal (Preferably full-time staff member)</a:t>
            </a:r>
          </a:p>
          <a:p>
            <a:pPr marL="460375" lvl="0" indent="-342900" defTabSz="914400">
              <a:lnSpc>
                <a:spcPct val="120000"/>
              </a:lnSpc>
              <a:buSzTx/>
              <a:buFont typeface="Arial" charset="0"/>
              <a:buChar char="•"/>
              <a:defRPr/>
            </a:pPr>
            <a:r>
              <a:rPr lang="en-US" sz="2400" dirty="0" smtClean="0">
                <a:solidFill>
                  <a:schemeClr val="tx1"/>
                </a:solidFill>
                <a:latin typeface="+mn-lt"/>
              </a:rPr>
              <a:t>Hospitalists w/o ID training with commitment to quality improvement with antibiotic use</a:t>
            </a:r>
          </a:p>
          <a:p>
            <a:pPr marL="342900" lvl="0" indent="-342900" defTabSz="914400">
              <a:lnSpc>
                <a:spcPct val="120000"/>
              </a:lnSpc>
              <a:buSzTx/>
              <a:buFont typeface="Arial" charset="0"/>
              <a:buChar char="•"/>
              <a:defRPr/>
            </a:pPr>
            <a:endParaRPr lang="en-US" sz="1100" dirty="0">
              <a:solidFill>
                <a:schemeClr val="tx1"/>
              </a:solidFill>
              <a:latin typeface="+mn-lt"/>
            </a:endParaRPr>
          </a:p>
          <a:p>
            <a:pPr lvl="0" defTabSz="914400">
              <a:lnSpc>
                <a:spcPct val="120000"/>
              </a:lnSpc>
              <a:buSzTx/>
              <a:defRPr/>
            </a:pPr>
            <a:r>
              <a:rPr lang="en-US" sz="2400" b="1" dirty="0" smtClean="0">
                <a:solidFill>
                  <a:schemeClr val="tx1"/>
                </a:solidFill>
                <a:latin typeface="+mn-lt"/>
              </a:rPr>
              <a:t>Pharmacy Leader</a:t>
            </a:r>
            <a:endParaRPr lang="en-US" sz="2400" b="1" dirty="0">
              <a:solidFill>
                <a:schemeClr val="tx1"/>
              </a:solidFill>
              <a:latin typeface="+mn-lt"/>
            </a:endParaRPr>
          </a:p>
          <a:p>
            <a:pPr marL="460375" indent="-342900" defTabSz="914400">
              <a:lnSpc>
                <a:spcPct val="120000"/>
              </a:lnSpc>
              <a:buSzTx/>
              <a:buFont typeface="Arial" charset="0"/>
              <a:buChar char="•"/>
              <a:defRPr/>
            </a:pPr>
            <a:r>
              <a:rPr lang="en-US" sz="2400" dirty="0" smtClean="0">
                <a:solidFill>
                  <a:schemeClr val="tx1"/>
                </a:solidFill>
                <a:latin typeface="+mn-lt"/>
              </a:rPr>
              <a:t>Co-leader of ASP</a:t>
            </a:r>
          </a:p>
          <a:p>
            <a:pPr marL="460375" indent="-342900" defTabSz="914400">
              <a:lnSpc>
                <a:spcPct val="120000"/>
              </a:lnSpc>
              <a:buSzTx/>
              <a:buFont typeface="Arial" charset="0"/>
              <a:buChar char="•"/>
              <a:defRPr/>
            </a:pPr>
            <a:r>
              <a:rPr lang="en-US" sz="2400" dirty="0" smtClean="0">
                <a:solidFill>
                  <a:schemeClr val="tx1"/>
                </a:solidFill>
                <a:latin typeface="+mn-lt"/>
              </a:rPr>
              <a:t>Bridge </a:t>
            </a:r>
            <a:r>
              <a:rPr lang="en-US" sz="2400" dirty="0">
                <a:solidFill>
                  <a:schemeClr val="tx1"/>
                </a:solidFill>
                <a:latin typeface="+mn-lt"/>
              </a:rPr>
              <a:t>to </a:t>
            </a:r>
            <a:r>
              <a:rPr lang="en-US" sz="2400" dirty="0" smtClean="0">
                <a:solidFill>
                  <a:schemeClr val="tx1"/>
                </a:solidFill>
                <a:latin typeface="+mn-lt"/>
              </a:rPr>
              <a:t>pharmacy staff </a:t>
            </a:r>
            <a:r>
              <a:rPr lang="en-US" sz="2400" dirty="0">
                <a:solidFill>
                  <a:schemeClr val="tx1"/>
                </a:solidFill>
                <a:latin typeface="+mn-lt"/>
              </a:rPr>
              <a:t>&amp; pharmacy specialists</a:t>
            </a:r>
          </a:p>
          <a:p>
            <a:pPr marL="460375" lvl="0" indent="-342900" defTabSz="914400">
              <a:lnSpc>
                <a:spcPct val="120000"/>
              </a:lnSpc>
              <a:buSzTx/>
              <a:buFont typeface="Arial" charset="0"/>
              <a:buChar char="•"/>
              <a:defRPr/>
            </a:pPr>
            <a:r>
              <a:rPr lang="en-US" sz="2400" dirty="0" smtClean="0">
                <a:solidFill>
                  <a:schemeClr val="tx1"/>
                </a:solidFill>
                <a:latin typeface="+mn-lt"/>
              </a:rPr>
              <a:t>Comfortable advising physicians &amp; other healthcare providers</a:t>
            </a:r>
          </a:p>
          <a:p>
            <a:pPr marL="460375" lvl="0" indent="-342900" defTabSz="914400">
              <a:lnSpc>
                <a:spcPct val="120000"/>
              </a:lnSpc>
              <a:buSzTx/>
              <a:buFont typeface="Arial" charset="0"/>
              <a:buChar char="•"/>
              <a:defRPr/>
            </a:pPr>
            <a:r>
              <a:rPr lang="en-US" sz="2400" dirty="0" smtClean="0">
                <a:solidFill>
                  <a:schemeClr val="tx1"/>
                </a:solidFill>
                <a:latin typeface="+mn-lt"/>
              </a:rPr>
              <a:t>Pharmacy &amp; Therapeutics Committee alone should not take on the sole responsibility of ASP</a:t>
            </a:r>
            <a:endParaRPr lang="en-US" sz="2400" dirty="0">
              <a:solidFill>
                <a:schemeClr val="tx1"/>
              </a:solidFill>
              <a:latin typeface="+mn-lt"/>
            </a:endParaRPr>
          </a:p>
          <a:p>
            <a:endParaRPr lang="en-US" sz="1800" dirty="0">
              <a:latin typeface="+mn-lt"/>
            </a:endParaRPr>
          </a:p>
        </p:txBody>
      </p:sp>
      <p:sp>
        <p:nvSpPr>
          <p:cNvPr id="7" name="TextBox 6"/>
          <p:cNvSpPr txBox="1"/>
          <p:nvPr/>
        </p:nvSpPr>
        <p:spPr>
          <a:xfrm>
            <a:off x="0" y="6607350"/>
            <a:ext cx="9144000" cy="246221"/>
          </a:xfrm>
          <a:prstGeom prst="rect">
            <a:avLst/>
          </a:prstGeom>
          <a:noFill/>
        </p:spPr>
        <p:txBody>
          <a:bodyPr wrap="square" rtlCol="0">
            <a:spAutoFit/>
          </a:bodyPr>
          <a:lstStyle/>
          <a:p>
            <a:r>
              <a:rPr lang="en-US" sz="1000" dirty="0"/>
              <a:t>Centers for Disease Control and Prevention. </a:t>
            </a:r>
            <a:r>
              <a:rPr lang="en-US" sz="1000" dirty="0" smtClean="0"/>
              <a:t>Core Elements of Hospital Antimicrobial Stewardship Programs.</a:t>
            </a:r>
            <a:r>
              <a:rPr lang="en-US" sz="1000" dirty="0"/>
              <a:t>  </a:t>
            </a:r>
            <a:r>
              <a:rPr lang="en-US" sz="1000" u="sng" dirty="0">
                <a:hlinkClick r:id="rId2"/>
              </a:rPr>
              <a:t>http://www.cdc.gov/getsmart/healthcare/</a:t>
            </a:r>
            <a:r>
              <a:rPr lang="en-US" sz="1000" dirty="0"/>
              <a:t>. Accessed </a:t>
            </a:r>
            <a:r>
              <a:rPr lang="en-US" sz="1000" dirty="0" smtClean="0"/>
              <a:t>9/30/2016.</a:t>
            </a:r>
            <a:endParaRPr lang="en-US" sz="1000" dirty="0"/>
          </a:p>
        </p:txBody>
      </p:sp>
    </p:spTree>
    <p:extLst>
      <p:ext uri="{BB962C8B-B14F-4D97-AF65-F5344CB8AC3E}">
        <p14:creationId xmlns:p14="http://schemas.microsoft.com/office/powerpoint/2010/main" val="4013728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9591"/>
            <a:ext cx="9144000" cy="625171"/>
          </a:xfrm>
        </p:spPr>
        <p:txBody>
          <a:bodyPr>
            <a:noAutofit/>
          </a:bodyPr>
          <a:lstStyle/>
          <a:p>
            <a:pPr algn="ctr"/>
            <a:r>
              <a:rPr lang="en-US" sz="3200" dirty="0" smtClean="0"/>
              <a:t>Key Support of Other Healthcare Providers</a:t>
            </a:r>
            <a:endParaRPr lang="en-US" sz="3200" dirty="0"/>
          </a:p>
        </p:txBody>
      </p:sp>
      <p:sp>
        <p:nvSpPr>
          <p:cNvPr id="6" name="Text Placeholder 7"/>
          <p:cNvSpPr>
            <a:spLocks noGrp="1"/>
          </p:cNvSpPr>
          <p:nvPr>
            <p:ph idx="1"/>
          </p:nvPr>
        </p:nvSpPr>
        <p:spPr>
          <a:xfrm>
            <a:off x="156576" y="832769"/>
            <a:ext cx="8849202" cy="5759424"/>
          </a:xfrm>
        </p:spPr>
        <p:txBody>
          <a:bodyPr/>
          <a:lstStyle/>
          <a:p>
            <a:r>
              <a:rPr lang="en-US" sz="2400" b="1" dirty="0" smtClean="0">
                <a:solidFill>
                  <a:schemeClr val="tx1"/>
                </a:solidFill>
                <a:latin typeface="+mn-lt"/>
              </a:rPr>
              <a:t>Clinicians &amp; Department Heads</a:t>
            </a:r>
          </a:p>
          <a:p>
            <a:pPr marL="342900" indent="-342900">
              <a:buFont typeface="Arial" charset="0"/>
              <a:buChar char="•"/>
            </a:pPr>
            <a:r>
              <a:rPr lang="en-US" sz="2000" dirty="0" smtClean="0">
                <a:solidFill>
                  <a:schemeClr val="tx1"/>
                </a:solidFill>
                <a:latin typeface="+mn-lt"/>
              </a:rPr>
              <a:t>Should be fully aware of, engaged &amp; supportive of ASP efforts </a:t>
            </a:r>
          </a:p>
          <a:p>
            <a:pPr marL="342900" indent="-342900">
              <a:buFont typeface="Arial" charset="0"/>
              <a:buChar char="•"/>
            </a:pPr>
            <a:endParaRPr lang="en-US" sz="2400" dirty="0" smtClean="0">
              <a:solidFill>
                <a:schemeClr val="tx1"/>
              </a:solidFill>
              <a:latin typeface="+mn-lt"/>
            </a:endParaRPr>
          </a:p>
          <a:p>
            <a:r>
              <a:rPr lang="en-US" sz="2400" b="1" dirty="0" smtClean="0">
                <a:solidFill>
                  <a:schemeClr val="tx1"/>
                </a:solidFill>
                <a:latin typeface="+mn-lt"/>
              </a:rPr>
              <a:t>Infection </a:t>
            </a:r>
            <a:r>
              <a:rPr lang="en-US" sz="2400" b="1" dirty="0" err="1" smtClean="0">
                <a:solidFill>
                  <a:schemeClr val="tx1"/>
                </a:solidFill>
                <a:latin typeface="+mn-lt"/>
              </a:rPr>
              <a:t>Preventionists</a:t>
            </a:r>
            <a:r>
              <a:rPr lang="en-US" sz="2400" b="1" dirty="0" smtClean="0">
                <a:solidFill>
                  <a:schemeClr val="tx1"/>
                </a:solidFill>
                <a:latin typeface="+mn-lt"/>
              </a:rPr>
              <a:t> &amp; Hospital Epidemiologists</a:t>
            </a:r>
          </a:p>
          <a:p>
            <a:pPr marL="342900" indent="-342900">
              <a:buFont typeface="Arial" charset="0"/>
              <a:buChar char="•"/>
            </a:pPr>
            <a:r>
              <a:rPr lang="en-US" sz="2000" dirty="0" smtClean="0">
                <a:solidFill>
                  <a:schemeClr val="tx1"/>
                </a:solidFill>
                <a:latin typeface="+mn-lt"/>
              </a:rPr>
              <a:t>Assist with monitoring and reporting resistance &amp; HAI trends</a:t>
            </a:r>
          </a:p>
          <a:p>
            <a:pPr marL="342900" indent="-342900">
              <a:buFont typeface="Arial" charset="0"/>
              <a:buChar char="•"/>
            </a:pPr>
            <a:endParaRPr lang="en-US" sz="2400" dirty="0" smtClean="0">
              <a:solidFill>
                <a:schemeClr val="tx1"/>
              </a:solidFill>
              <a:latin typeface="+mn-lt"/>
            </a:endParaRPr>
          </a:p>
          <a:p>
            <a:r>
              <a:rPr lang="en-US" sz="2400" b="1" dirty="0" smtClean="0">
                <a:solidFill>
                  <a:schemeClr val="tx1"/>
                </a:solidFill>
                <a:latin typeface="+mn-lt"/>
              </a:rPr>
              <a:t>Quality Improvement Staff</a:t>
            </a:r>
          </a:p>
          <a:p>
            <a:pPr marL="342900" indent="-342900">
              <a:buFont typeface="Arial" charset="0"/>
              <a:buChar char="•"/>
            </a:pPr>
            <a:r>
              <a:rPr lang="en-US" sz="2000" dirty="0" smtClean="0">
                <a:solidFill>
                  <a:schemeClr val="tx1"/>
                </a:solidFill>
                <a:latin typeface="+mn-lt"/>
              </a:rPr>
              <a:t>Antibiotic optimization is a quality &amp; patient safety issue</a:t>
            </a:r>
          </a:p>
          <a:p>
            <a:pPr marL="342900" indent="-342900">
              <a:buFont typeface="Arial" charset="0"/>
              <a:buChar char="•"/>
            </a:pPr>
            <a:endParaRPr lang="en-US" sz="2400" dirty="0" smtClean="0">
              <a:solidFill>
                <a:schemeClr val="tx1"/>
              </a:solidFill>
              <a:latin typeface="+mn-lt"/>
            </a:endParaRPr>
          </a:p>
          <a:p>
            <a:r>
              <a:rPr lang="en-US" sz="2400" b="1" dirty="0" smtClean="0">
                <a:solidFill>
                  <a:schemeClr val="tx1"/>
                </a:solidFill>
                <a:latin typeface="+mn-lt"/>
              </a:rPr>
              <a:t>Laboratory Staff</a:t>
            </a:r>
          </a:p>
          <a:p>
            <a:pPr marL="342900" indent="-342900">
              <a:buFont typeface="Arial" charset="0"/>
              <a:buChar char="•"/>
            </a:pPr>
            <a:r>
              <a:rPr lang="en-US" sz="2000" dirty="0" smtClean="0">
                <a:solidFill>
                  <a:schemeClr val="tx1"/>
                </a:solidFill>
                <a:latin typeface="+mn-lt"/>
              </a:rPr>
              <a:t>Ensure lab results presented in a manner that optimizes appropriate antibiotic use</a:t>
            </a:r>
          </a:p>
          <a:p>
            <a:pPr marL="342900" indent="-342900">
              <a:buFont typeface="Arial" charset="0"/>
              <a:buChar char="•"/>
            </a:pPr>
            <a:endParaRPr lang="en-US" sz="2400" b="1" dirty="0" smtClean="0">
              <a:solidFill>
                <a:schemeClr val="tx1"/>
              </a:solidFill>
              <a:latin typeface="+mn-lt"/>
            </a:endParaRPr>
          </a:p>
          <a:p>
            <a:r>
              <a:rPr lang="en-US" sz="2400" b="1" dirty="0" smtClean="0">
                <a:solidFill>
                  <a:schemeClr val="tx1"/>
                </a:solidFill>
                <a:latin typeface="+mn-lt"/>
              </a:rPr>
              <a:t>Information Technology Staff</a:t>
            </a:r>
          </a:p>
          <a:p>
            <a:pPr marL="342900" indent="-342900">
              <a:buFont typeface="Arial" charset="0"/>
              <a:buChar char="•"/>
            </a:pPr>
            <a:r>
              <a:rPr lang="en-US" sz="2000" dirty="0" smtClean="0">
                <a:solidFill>
                  <a:schemeClr val="tx1"/>
                </a:solidFill>
                <a:latin typeface="+mn-lt"/>
              </a:rPr>
              <a:t>Integration of new ASP protocols, clinical decision support &amp; action prompts within hospital computerized provider order entry (CPOE) system</a:t>
            </a:r>
          </a:p>
          <a:p>
            <a:pPr marL="342900" indent="-342900">
              <a:buFont typeface="Arial" charset="0"/>
              <a:buChar char="•"/>
            </a:pPr>
            <a:endParaRPr lang="en-US" sz="1100" dirty="0" smtClean="0">
              <a:solidFill>
                <a:schemeClr val="tx1"/>
              </a:solidFill>
              <a:latin typeface="+mn-lt"/>
            </a:endParaRPr>
          </a:p>
          <a:p>
            <a:r>
              <a:rPr lang="en-US" sz="2400" b="1" dirty="0" smtClean="0">
                <a:solidFill>
                  <a:schemeClr val="tx1"/>
                </a:solidFill>
                <a:latin typeface="+mn-lt"/>
              </a:rPr>
              <a:t>Nursing</a:t>
            </a:r>
          </a:p>
          <a:p>
            <a:pPr marL="342900" indent="-342900">
              <a:buFont typeface="Arial" charset="0"/>
              <a:buChar char="•"/>
            </a:pPr>
            <a:r>
              <a:rPr lang="en-US" sz="2000" dirty="0" smtClean="0">
                <a:solidFill>
                  <a:schemeClr val="tx1"/>
                </a:solidFill>
                <a:latin typeface="+mn-lt"/>
              </a:rPr>
              <a:t>Assure cultures obtained prior to antibiotics; prompt discussion regarding antibiotic duration </a:t>
            </a:r>
            <a:endParaRPr lang="en-US" sz="2000" dirty="0">
              <a:solidFill>
                <a:schemeClr val="tx1"/>
              </a:solidFill>
              <a:latin typeface="+mn-lt"/>
            </a:endParaRPr>
          </a:p>
        </p:txBody>
      </p:sp>
      <p:sp>
        <p:nvSpPr>
          <p:cNvPr id="7" name="TextBox 6"/>
          <p:cNvSpPr txBox="1"/>
          <p:nvPr/>
        </p:nvSpPr>
        <p:spPr>
          <a:xfrm>
            <a:off x="0" y="6607350"/>
            <a:ext cx="9144000" cy="246221"/>
          </a:xfrm>
          <a:prstGeom prst="rect">
            <a:avLst/>
          </a:prstGeom>
          <a:noFill/>
        </p:spPr>
        <p:txBody>
          <a:bodyPr wrap="square" rtlCol="0">
            <a:spAutoFit/>
          </a:bodyPr>
          <a:lstStyle/>
          <a:p>
            <a:r>
              <a:rPr lang="en-US" sz="1000" dirty="0"/>
              <a:t>Centers for Disease Control and Prevention. </a:t>
            </a:r>
            <a:r>
              <a:rPr lang="en-US" sz="1000" dirty="0" smtClean="0"/>
              <a:t>Core Elements of Hospital Antimicrobial Stewardship Programs.</a:t>
            </a:r>
            <a:r>
              <a:rPr lang="en-US" sz="1000" dirty="0"/>
              <a:t>  </a:t>
            </a:r>
            <a:r>
              <a:rPr lang="en-US" sz="1000" u="sng" dirty="0">
                <a:hlinkClick r:id="rId2"/>
              </a:rPr>
              <a:t>http://www.cdc.gov/getsmart/healthcare/</a:t>
            </a:r>
            <a:r>
              <a:rPr lang="en-US" sz="1000" dirty="0"/>
              <a:t>. Accessed </a:t>
            </a:r>
            <a:r>
              <a:rPr lang="en-US" sz="1000" dirty="0" smtClean="0"/>
              <a:t>9/30/2016.</a:t>
            </a:r>
            <a:endParaRPr lang="en-US" sz="1000" dirty="0"/>
          </a:p>
        </p:txBody>
      </p:sp>
    </p:spTree>
    <p:extLst>
      <p:ext uri="{BB962C8B-B14F-4D97-AF65-F5344CB8AC3E}">
        <p14:creationId xmlns:p14="http://schemas.microsoft.com/office/powerpoint/2010/main" val="9776328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14"/>
            <a:ext cx="9144000" cy="625171"/>
          </a:xfrm>
        </p:spPr>
        <p:txBody>
          <a:bodyPr>
            <a:noAutofit/>
          </a:bodyPr>
          <a:lstStyle/>
          <a:p>
            <a:pPr algn="ctr"/>
            <a:r>
              <a:rPr lang="en-US" sz="4000" dirty="0" smtClean="0"/>
              <a:t>Action</a:t>
            </a:r>
            <a:endParaRPr lang="en-US" sz="4000" dirty="0"/>
          </a:p>
        </p:txBody>
      </p:sp>
      <p:sp>
        <p:nvSpPr>
          <p:cNvPr id="4" name="Content Placeholder 3"/>
          <p:cNvSpPr>
            <a:spLocks noGrp="1"/>
          </p:cNvSpPr>
          <p:nvPr>
            <p:ph idx="1"/>
          </p:nvPr>
        </p:nvSpPr>
        <p:spPr>
          <a:xfrm>
            <a:off x="0" y="571500"/>
            <a:ext cx="9144000" cy="6040279"/>
          </a:xfrm>
        </p:spPr>
        <p:txBody>
          <a:bodyPr/>
          <a:lstStyle/>
          <a:p>
            <a:pPr defTabSz="914400">
              <a:lnSpc>
                <a:spcPct val="120000"/>
              </a:lnSpc>
              <a:defRPr/>
            </a:pPr>
            <a:r>
              <a:rPr lang="en-US" sz="2000" b="1" dirty="0" smtClean="0">
                <a:solidFill>
                  <a:schemeClr val="tx1"/>
                </a:solidFill>
                <a:latin typeface="+mn-lt"/>
              </a:rPr>
              <a:t>ASP Interventions </a:t>
            </a:r>
            <a:r>
              <a:rPr lang="en-US" sz="2000" dirty="0" smtClean="0">
                <a:solidFill>
                  <a:schemeClr val="tx1"/>
                </a:solidFill>
                <a:latin typeface="+mn-lt"/>
              </a:rPr>
              <a:t>– should be specific to hospital needs, resource availability &amp; content expertise</a:t>
            </a:r>
          </a:p>
          <a:p>
            <a:pPr marL="342900" lvl="0" indent="-342900" defTabSz="914400">
              <a:lnSpc>
                <a:spcPct val="120000"/>
              </a:lnSpc>
              <a:buSzPct val="100000"/>
              <a:buFont typeface="Arial" charset="0"/>
              <a:buChar char="•"/>
              <a:defRPr/>
            </a:pPr>
            <a:r>
              <a:rPr lang="en-US" sz="2000" dirty="0" smtClean="0">
                <a:solidFill>
                  <a:schemeClr val="tx1"/>
                </a:solidFill>
                <a:latin typeface="+mn-lt"/>
              </a:rPr>
              <a:t>Three Intervention Categories:</a:t>
            </a:r>
          </a:p>
          <a:p>
            <a:pPr marL="1085850" lvl="1" indent="-342900" defTabSz="914400">
              <a:lnSpc>
                <a:spcPct val="120000"/>
              </a:lnSpc>
              <a:buSzPct val="100000"/>
              <a:buFont typeface="+mj-lt"/>
              <a:buAutoNum type="arabicPeriod"/>
              <a:defRPr/>
            </a:pPr>
            <a:r>
              <a:rPr lang="en-US" sz="1800" b="1" dirty="0" smtClean="0">
                <a:solidFill>
                  <a:schemeClr val="tx1"/>
                </a:solidFill>
                <a:latin typeface="+mn-lt"/>
              </a:rPr>
              <a:t>Broad </a:t>
            </a:r>
          </a:p>
          <a:p>
            <a:pPr marL="1485900" lvl="2" indent="-342900" defTabSz="914400">
              <a:lnSpc>
                <a:spcPct val="120000"/>
              </a:lnSpc>
              <a:buSzPct val="100000"/>
              <a:defRPr/>
            </a:pPr>
            <a:r>
              <a:rPr lang="en-US" dirty="0" smtClean="0">
                <a:solidFill>
                  <a:schemeClr val="tx1"/>
                </a:solidFill>
                <a:latin typeface="+mn-lt"/>
              </a:rPr>
              <a:t>Antibiotic “Time Outs”</a:t>
            </a:r>
          </a:p>
          <a:p>
            <a:pPr marL="1485900" lvl="2" indent="-342900" defTabSz="914400">
              <a:lnSpc>
                <a:spcPct val="120000"/>
              </a:lnSpc>
              <a:buSzPct val="100000"/>
              <a:defRPr/>
            </a:pPr>
            <a:r>
              <a:rPr lang="en-US" dirty="0" smtClean="0">
                <a:solidFill>
                  <a:schemeClr val="tx1"/>
                </a:solidFill>
                <a:latin typeface="+mn-lt"/>
              </a:rPr>
              <a:t>Prior Authorization (Requires Full-Time Coverage)</a:t>
            </a:r>
          </a:p>
          <a:p>
            <a:pPr marL="1485900" lvl="2" indent="-342900" defTabSz="914400">
              <a:lnSpc>
                <a:spcPct val="120000"/>
              </a:lnSpc>
              <a:buSzPct val="100000"/>
              <a:defRPr/>
            </a:pPr>
            <a:r>
              <a:rPr lang="en-US" dirty="0" smtClean="0">
                <a:solidFill>
                  <a:schemeClr val="tx1"/>
                </a:solidFill>
                <a:latin typeface="+mn-lt"/>
              </a:rPr>
              <a:t>Prospective Audit and Feedback (More Flexible Coverage)</a:t>
            </a:r>
          </a:p>
          <a:p>
            <a:pPr marL="1085850" lvl="1" indent="-342900" defTabSz="914400">
              <a:lnSpc>
                <a:spcPct val="120000"/>
              </a:lnSpc>
              <a:buSzPct val="100000"/>
              <a:buFont typeface="+mj-lt"/>
              <a:buAutoNum type="arabicPeriod"/>
              <a:defRPr/>
            </a:pPr>
            <a:r>
              <a:rPr lang="en-US" sz="1800" b="1" dirty="0" smtClean="0">
                <a:solidFill>
                  <a:schemeClr val="tx1"/>
                </a:solidFill>
                <a:latin typeface="+mn-lt"/>
              </a:rPr>
              <a:t>Pharmacy Driven</a:t>
            </a:r>
          </a:p>
          <a:p>
            <a:pPr marL="1485900" lvl="2" indent="-342900" defTabSz="914400">
              <a:lnSpc>
                <a:spcPct val="120000"/>
              </a:lnSpc>
              <a:buSzPct val="100000"/>
              <a:defRPr/>
            </a:pPr>
            <a:r>
              <a:rPr lang="en-US" dirty="0" smtClean="0">
                <a:solidFill>
                  <a:schemeClr val="tx1"/>
                </a:solidFill>
                <a:latin typeface="+mn-lt"/>
              </a:rPr>
              <a:t>Automatic IV to PO interchange</a:t>
            </a:r>
          </a:p>
          <a:p>
            <a:pPr marL="1485900" lvl="2" indent="-342900" defTabSz="914400">
              <a:lnSpc>
                <a:spcPct val="120000"/>
              </a:lnSpc>
              <a:buSzPct val="100000"/>
              <a:defRPr/>
            </a:pPr>
            <a:r>
              <a:rPr lang="en-US" dirty="0" smtClean="0">
                <a:solidFill>
                  <a:schemeClr val="tx1"/>
                </a:solidFill>
                <a:latin typeface="+mn-lt"/>
              </a:rPr>
              <a:t>Dose adjustment &amp; optimization</a:t>
            </a:r>
          </a:p>
          <a:p>
            <a:pPr marL="1485900" lvl="2" indent="-342900" defTabSz="914400">
              <a:lnSpc>
                <a:spcPct val="120000"/>
              </a:lnSpc>
              <a:buSzPct val="100000"/>
              <a:defRPr/>
            </a:pPr>
            <a:r>
              <a:rPr lang="en-US" dirty="0" smtClean="0">
                <a:solidFill>
                  <a:schemeClr val="tx1"/>
                </a:solidFill>
                <a:latin typeface="+mn-lt"/>
              </a:rPr>
              <a:t>Time-sensitive automatic stop orders</a:t>
            </a:r>
          </a:p>
          <a:p>
            <a:pPr marL="1485900" lvl="2" indent="-342900" defTabSz="914400">
              <a:lnSpc>
                <a:spcPct val="120000"/>
              </a:lnSpc>
              <a:buSzPct val="100000"/>
              <a:defRPr/>
            </a:pPr>
            <a:r>
              <a:rPr lang="en-US" dirty="0" smtClean="0">
                <a:solidFill>
                  <a:schemeClr val="tx1"/>
                </a:solidFill>
                <a:latin typeface="+mn-lt"/>
              </a:rPr>
              <a:t>Automated alerts for therapy duplication &amp; drug interactions</a:t>
            </a:r>
          </a:p>
          <a:p>
            <a:pPr marL="1085850" lvl="1" indent="-342900" defTabSz="914400">
              <a:lnSpc>
                <a:spcPct val="120000"/>
              </a:lnSpc>
              <a:buSzPct val="100000"/>
              <a:buFont typeface="+mj-lt"/>
              <a:buAutoNum type="arabicPeriod"/>
              <a:defRPr/>
            </a:pPr>
            <a:r>
              <a:rPr lang="en-US" sz="1800" b="1" dirty="0" smtClean="0">
                <a:solidFill>
                  <a:schemeClr val="tx1"/>
                </a:solidFill>
                <a:latin typeface="+mn-lt"/>
              </a:rPr>
              <a:t>Infection &amp; Syndrome Specific</a:t>
            </a:r>
          </a:p>
          <a:p>
            <a:pPr marL="1485900" lvl="2" indent="-342900" defTabSz="914400">
              <a:lnSpc>
                <a:spcPct val="120000"/>
              </a:lnSpc>
              <a:buSzPct val="100000"/>
              <a:defRPr/>
            </a:pPr>
            <a:r>
              <a:rPr lang="en-US" dirty="0" smtClean="0">
                <a:solidFill>
                  <a:schemeClr val="tx1"/>
                </a:solidFill>
                <a:latin typeface="+mn-lt"/>
              </a:rPr>
              <a:t>Community-acquired Pneumonia (CAP)</a:t>
            </a:r>
          </a:p>
          <a:p>
            <a:pPr marL="1485900" lvl="2" indent="-342900" defTabSz="914400">
              <a:lnSpc>
                <a:spcPct val="120000"/>
              </a:lnSpc>
              <a:buSzPct val="100000"/>
              <a:defRPr/>
            </a:pPr>
            <a:r>
              <a:rPr lang="en-US" dirty="0" smtClean="0">
                <a:solidFill>
                  <a:schemeClr val="tx1"/>
                </a:solidFill>
                <a:latin typeface="+mn-lt"/>
              </a:rPr>
              <a:t>Urinary tract infections (UTIs)</a:t>
            </a:r>
          </a:p>
          <a:p>
            <a:pPr marL="1485900" lvl="2" indent="-342900" defTabSz="914400">
              <a:lnSpc>
                <a:spcPct val="120000"/>
              </a:lnSpc>
              <a:buSzPct val="100000"/>
              <a:defRPr/>
            </a:pPr>
            <a:r>
              <a:rPr lang="en-US" dirty="0" smtClean="0">
                <a:solidFill>
                  <a:schemeClr val="tx1"/>
                </a:solidFill>
                <a:latin typeface="+mn-lt"/>
              </a:rPr>
              <a:t>Skin and soft tissue infections</a:t>
            </a:r>
          </a:p>
          <a:p>
            <a:pPr marL="1485900" lvl="2" indent="-342900" defTabSz="914400">
              <a:lnSpc>
                <a:spcPct val="120000"/>
              </a:lnSpc>
              <a:buSzPct val="100000"/>
              <a:defRPr/>
            </a:pPr>
            <a:r>
              <a:rPr lang="en-US" dirty="0" smtClean="0">
                <a:solidFill>
                  <a:schemeClr val="tx1"/>
                </a:solidFill>
                <a:latin typeface="+mn-lt"/>
              </a:rPr>
              <a:t> CDI</a:t>
            </a:r>
          </a:p>
          <a:p>
            <a:pPr defTabSz="914400">
              <a:lnSpc>
                <a:spcPct val="120000"/>
              </a:lnSpc>
              <a:buSzPct val="100000"/>
              <a:defRPr/>
            </a:pPr>
            <a:endParaRPr lang="en-US" dirty="0">
              <a:latin typeface="+mn-lt"/>
            </a:endParaRPr>
          </a:p>
        </p:txBody>
      </p:sp>
      <p:sp>
        <p:nvSpPr>
          <p:cNvPr id="5" name="TextBox 4"/>
          <p:cNvSpPr txBox="1"/>
          <p:nvPr/>
        </p:nvSpPr>
        <p:spPr>
          <a:xfrm>
            <a:off x="0" y="6611779"/>
            <a:ext cx="9144000" cy="246221"/>
          </a:xfrm>
          <a:prstGeom prst="rect">
            <a:avLst/>
          </a:prstGeom>
          <a:noFill/>
        </p:spPr>
        <p:txBody>
          <a:bodyPr wrap="square" rtlCol="0">
            <a:spAutoFit/>
          </a:bodyPr>
          <a:lstStyle/>
          <a:p>
            <a:r>
              <a:rPr lang="en-US" sz="1000" dirty="0"/>
              <a:t>Centers for Disease Control and Prevention. </a:t>
            </a:r>
            <a:r>
              <a:rPr lang="en-US" sz="1000" dirty="0" smtClean="0"/>
              <a:t>Core Elements of Hospital Antimicrobial Stewardship Programs.</a:t>
            </a:r>
            <a:r>
              <a:rPr lang="en-US" sz="1000" dirty="0"/>
              <a:t>  </a:t>
            </a:r>
            <a:r>
              <a:rPr lang="en-US" sz="1000" u="sng" dirty="0">
                <a:hlinkClick r:id="rId2"/>
              </a:rPr>
              <a:t>http://www.cdc.gov/getsmart/healthcare/</a:t>
            </a:r>
            <a:r>
              <a:rPr lang="en-US" sz="1000" dirty="0"/>
              <a:t>. Accessed </a:t>
            </a:r>
            <a:r>
              <a:rPr lang="en-US" sz="1000" dirty="0" smtClean="0"/>
              <a:t>9/30/2016.</a:t>
            </a:r>
            <a:endParaRPr lang="en-US" sz="1000" dirty="0"/>
          </a:p>
        </p:txBody>
      </p:sp>
    </p:spTree>
    <p:extLst>
      <p:ext uri="{BB962C8B-B14F-4D97-AF65-F5344CB8AC3E}">
        <p14:creationId xmlns:p14="http://schemas.microsoft.com/office/powerpoint/2010/main" val="2773139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25171"/>
          </a:xfrm>
        </p:spPr>
        <p:txBody>
          <a:bodyPr>
            <a:noAutofit/>
          </a:bodyPr>
          <a:lstStyle/>
          <a:p>
            <a:pPr algn="ctr"/>
            <a:r>
              <a:rPr lang="en-US" sz="4000" dirty="0" smtClean="0"/>
              <a:t>Tracking</a:t>
            </a:r>
            <a:endParaRPr lang="en-US" sz="4000" dirty="0"/>
          </a:p>
        </p:txBody>
      </p:sp>
      <p:sp>
        <p:nvSpPr>
          <p:cNvPr id="4" name="Content Placeholder 3"/>
          <p:cNvSpPr>
            <a:spLocks noGrp="1"/>
          </p:cNvSpPr>
          <p:nvPr>
            <p:ph idx="1"/>
          </p:nvPr>
        </p:nvSpPr>
        <p:spPr>
          <a:xfrm>
            <a:off x="0" y="703221"/>
            <a:ext cx="9144000" cy="4660618"/>
          </a:xfrm>
        </p:spPr>
        <p:txBody>
          <a:bodyPr/>
          <a:lstStyle/>
          <a:p>
            <a:pPr defTabSz="914400">
              <a:lnSpc>
                <a:spcPct val="120000"/>
              </a:lnSpc>
              <a:defRPr/>
            </a:pPr>
            <a:r>
              <a:rPr lang="en-US" sz="2800" dirty="0" smtClean="0">
                <a:solidFill>
                  <a:schemeClr val="tx1"/>
                </a:solidFill>
                <a:latin typeface="+mn-lt"/>
              </a:rPr>
              <a:t> </a:t>
            </a:r>
            <a:r>
              <a:rPr lang="en-US" sz="2800" b="1" dirty="0" smtClean="0">
                <a:solidFill>
                  <a:schemeClr val="tx1"/>
                </a:solidFill>
                <a:latin typeface="+mn-lt"/>
              </a:rPr>
              <a:t>Monitoring antibiotic prescribing</a:t>
            </a:r>
          </a:p>
          <a:p>
            <a:pPr marL="285750" indent="-285750" defTabSz="914400">
              <a:lnSpc>
                <a:spcPct val="120000"/>
              </a:lnSpc>
              <a:buFont typeface="Arial" charset="0"/>
              <a:buChar char="•"/>
              <a:defRPr/>
            </a:pPr>
            <a:r>
              <a:rPr lang="en-US" sz="2200" dirty="0" smtClean="0">
                <a:solidFill>
                  <a:schemeClr val="tx1"/>
                </a:solidFill>
                <a:latin typeface="+mn-lt"/>
              </a:rPr>
              <a:t>Identifies improvement opportunities &amp;</a:t>
            </a:r>
            <a:r>
              <a:rPr lang="en-US" sz="2200" dirty="0">
                <a:solidFill>
                  <a:schemeClr val="tx1"/>
                </a:solidFill>
                <a:latin typeface="+mn-lt"/>
              </a:rPr>
              <a:t> </a:t>
            </a:r>
            <a:r>
              <a:rPr lang="en-US" sz="2200" dirty="0" smtClean="0">
                <a:solidFill>
                  <a:schemeClr val="tx1"/>
                </a:solidFill>
                <a:latin typeface="+mn-lt"/>
              </a:rPr>
              <a:t>assess impact of outcomes</a:t>
            </a:r>
          </a:p>
          <a:p>
            <a:pPr marL="285750" indent="-285750" defTabSz="914400">
              <a:lnSpc>
                <a:spcPct val="120000"/>
              </a:lnSpc>
              <a:buFont typeface="Arial" charset="0"/>
              <a:buChar char="•"/>
              <a:defRPr/>
            </a:pPr>
            <a:r>
              <a:rPr lang="en-US" sz="2200" dirty="0">
                <a:solidFill>
                  <a:schemeClr val="tx1"/>
                </a:solidFill>
                <a:latin typeface="+mn-lt"/>
              </a:rPr>
              <a:t>Prospective </a:t>
            </a:r>
            <a:r>
              <a:rPr lang="en-US" sz="2200" dirty="0" smtClean="0">
                <a:solidFill>
                  <a:schemeClr val="tx1"/>
                </a:solidFill>
                <a:latin typeface="+mn-lt"/>
              </a:rPr>
              <a:t>Process or Retrospective Outcome reviews</a:t>
            </a:r>
          </a:p>
          <a:p>
            <a:pPr marL="285750" indent="-285750" defTabSz="914400">
              <a:lnSpc>
                <a:spcPct val="120000"/>
              </a:lnSpc>
              <a:buFont typeface="Arial" charset="0"/>
              <a:buChar char="•"/>
              <a:defRPr/>
            </a:pPr>
            <a:r>
              <a:rPr lang="en-US" sz="2200" dirty="0" smtClean="0">
                <a:solidFill>
                  <a:schemeClr val="tx1"/>
                </a:solidFill>
                <a:latin typeface="+mn-lt"/>
              </a:rPr>
              <a:t>Documentation of efforts &amp; feedback on acceptance is critical</a:t>
            </a:r>
          </a:p>
          <a:p>
            <a:pPr marL="285750" indent="-285750" defTabSz="914400">
              <a:lnSpc>
                <a:spcPct val="120000"/>
              </a:lnSpc>
              <a:buFont typeface="Arial" charset="0"/>
              <a:buChar char="•"/>
              <a:defRPr/>
            </a:pPr>
            <a:endParaRPr lang="en-US" sz="2000" dirty="0" smtClean="0">
              <a:solidFill>
                <a:schemeClr val="tx1"/>
              </a:solidFill>
              <a:latin typeface="+mn-lt"/>
            </a:endParaRPr>
          </a:p>
          <a:p>
            <a:pPr defTabSz="914400">
              <a:lnSpc>
                <a:spcPct val="120000"/>
              </a:lnSpc>
              <a:defRPr/>
            </a:pPr>
            <a:r>
              <a:rPr lang="en-US" sz="2800" b="1" u="sng" dirty="0" smtClean="0">
                <a:solidFill>
                  <a:schemeClr val="tx1"/>
                </a:solidFill>
                <a:latin typeface="+mn-lt"/>
              </a:rPr>
              <a:t>Examples</a:t>
            </a:r>
            <a:r>
              <a:rPr lang="en-US" sz="2800" b="1" dirty="0" smtClean="0">
                <a:solidFill>
                  <a:schemeClr val="tx1"/>
                </a:solidFill>
                <a:latin typeface="+mn-lt"/>
              </a:rPr>
              <a:t>:</a:t>
            </a:r>
          </a:p>
          <a:p>
            <a:pPr marL="342900" indent="-342900" defTabSz="914400">
              <a:lnSpc>
                <a:spcPct val="120000"/>
              </a:lnSpc>
              <a:buFont typeface="Arial" charset="0"/>
              <a:buChar char="•"/>
              <a:defRPr/>
            </a:pPr>
            <a:r>
              <a:rPr lang="en-US" sz="2200" dirty="0">
                <a:solidFill>
                  <a:schemeClr val="tx1"/>
                </a:solidFill>
                <a:latin typeface="+mn-lt"/>
              </a:rPr>
              <a:t>Accurate application of </a:t>
            </a:r>
            <a:r>
              <a:rPr lang="en-US" sz="2200" dirty="0" smtClean="0">
                <a:solidFill>
                  <a:schemeClr val="tx1"/>
                </a:solidFill>
                <a:latin typeface="+mn-lt"/>
              </a:rPr>
              <a:t>diagnostic criteria </a:t>
            </a:r>
            <a:r>
              <a:rPr lang="en-US" sz="2200" dirty="0">
                <a:solidFill>
                  <a:schemeClr val="tx1"/>
                </a:solidFill>
                <a:latin typeface="+mn-lt"/>
              </a:rPr>
              <a:t>for infection</a:t>
            </a:r>
          </a:p>
          <a:p>
            <a:pPr marL="342900" indent="-342900" defTabSz="914400">
              <a:lnSpc>
                <a:spcPct val="120000"/>
              </a:lnSpc>
              <a:buFont typeface="Arial" charset="0"/>
              <a:buChar char="•"/>
              <a:defRPr/>
            </a:pPr>
            <a:r>
              <a:rPr lang="en-US" sz="2200" dirty="0" smtClean="0">
                <a:solidFill>
                  <a:schemeClr val="tx1"/>
                </a:solidFill>
                <a:latin typeface="+mn-lt"/>
              </a:rPr>
              <a:t>Cultures </a:t>
            </a:r>
            <a:r>
              <a:rPr lang="en-US" sz="2200" dirty="0">
                <a:solidFill>
                  <a:schemeClr val="tx1"/>
                </a:solidFill>
                <a:latin typeface="+mn-lt"/>
              </a:rPr>
              <a:t>&amp; relevant tests obtained prior to therapy initiation</a:t>
            </a:r>
          </a:p>
          <a:p>
            <a:pPr marL="342900" indent="-342900" defTabSz="914400">
              <a:lnSpc>
                <a:spcPct val="120000"/>
              </a:lnSpc>
              <a:buFont typeface="Arial" charset="0"/>
              <a:buChar char="•"/>
              <a:defRPr/>
            </a:pPr>
            <a:r>
              <a:rPr lang="en-US" sz="2200" dirty="0" smtClean="0">
                <a:solidFill>
                  <a:schemeClr val="tx1"/>
                </a:solidFill>
                <a:latin typeface="+mn-lt"/>
              </a:rPr>
              <a:t>Recommended antimicrobial prescribed for indication</a:t>
            </a:r>
          </a:p>
          <a:p>
            <a:pPr marL="342900" indent="-342900" defTabSz="914400">
              <a:lnSpc>
                <a:spcPct val="120000"/>
              </a:lnSpc>
              <a:buFont typeface="Arial" charset="0"/>
              <a:buChar char="•"/>
              <a:defRPr/>
            </a:pPr>
            <a:r>
              <a:rPr lang="en-US" sz="2200" dirty="0" smtClean="0">
                <a:solidFill>
                  <a:schemeClr val="tx1"/>
                </a:solidFill>
                <a:latin typeface="+mn-lt"/>
              </a:rPr>
              <a:t>Indication &amp; duration of therapy documented</a:t>
            </a:r>
          </a:p>
          <a:p>
            <a:pPr marL="342900" indent="-342900" defTabSz="914400">
              <a:lnSpc>
                <a:spcPct val="120000"/>
              </a:lnSpc>
              <a:buFont typeface="Arial" charset="0"/>
              <a:buChar char="•"/>
              <a:defRPr/>
            </a:pPr>
            <a:r>
              <a:rPr lang="en-US" sz="2200" dirty="0" smtClean="0">
                <a:solidFill>
                  <a:schemeClr val="tx1"/>
                </a:solidFill>
                <a:latin typeface="+mn-lt"/>
              </a:rPr>
              <a:t>Appropriate modification of therapy based on microbiological cultures</a:t>
            </a:r>
          </a:p>
          <a:p>
            <a:pPr marL="342900" indent="-342900" defTabSz="914400">
              <a:lnSpc>
                <a:spcPct val="120000"/>
              </a:lnSpc>
              <a:buFont typeface="Arial" charset="0"/>
              <a:buChar char="•"/>
              <a:defRPr/>
            </a:pPr>
            <a:r>
              <a:rPr lang="en-US" sz="2200" dirty="0" smtClean="0">
                <a:solidFill>
                  <a:schemeClr val="tx1"/>
                </a:solidFill>
                <a:latin typeface="+mn-lt"/>
              </a:rPr>
              <a:t>Timely administration of antibiotics </a:t>
            </a:r>
          </a:p>
          <a:p>
            <a:pPr defTabSz="914400">
              <a:lnSpc>
                <a:spcPct val="120000"/>
              </a:lnSpc>
              <a:defRPr/>
            </a:pPr>
            <a:endParaRPr lang="en-US" sz="2000" dirty="0" smtClean="0">
              <a:solidFill>
                <a:schemeClr val="tx1"/>
              </a:solidFill>
              <a:latin typeface="+mn-lt"/>
            </a:endParaRPr>
          </a:p>
          <a:p>
            <a:pPr marL="285750" indent="-285750" defTabSz="914400">
              <a:lnSpc>
                <a:spcPct val="120000"/>
              </a:lnSpc>
              <a:buFont typeface="Arial" charset="0"/>
              <a:buChar char="•"/>
              <a:defRPr/>
            </a:pPr>
            <a:endParaRPr lang="en-US" sz="2000" dirty="0">
              <a:latin typeface="+mn-lt"/>
            </a:endParaRPr>
          </a:p>
        </p:txBody>
      </p:sp>
      <p:sp>
        <p:nvSpPr>
          <p:cNvPr id="7" name="TextBox 6"/>
          <p:cNvSpPr txBox="1"/>
          <p:nvPr/>
        </p:nvSpPr>
        <p:spPr>
          <a:xfrm>
            <a:off x="0" y="6607350"/>
            <a:ext cx="9144000" cy="246221"/>
          </a:xfrm>
          <a:prstGeom prst="rect">
            <a:avLst/>
          </a:prstGeom>
          <a:noFill/>
        </p:spPr>
        <p:txBody>
          <a:bodyPr wrap="square" rtlCol="0">
            <a:spAutoFit/>
          </a:bodyPr>
          <a:lstStyle/>
          <a:p>
            <a:r>
              <a:rPr lang="en-US" sz="1000" dirty="0"/>
              <a:t>Centers for Disease Control and Prevention. </a:t>
            </a:r>
            <a:r>
              <a:rPr lang="en-US" sz="1000" dirty="0" smtClean="0"/>
              <a:t>Core Elements of Hospital Antimicrobial Stewardship Programs.</a:t>
            </a:r>
            <a:r>
              <a:rPr lang="en-US" sz="1000" dirty="0"/>
              <a:t>  </a:t>
            </a:r>
            <a:r>
              <a:rPr lang="en-US" sz="1000" u="sng" dirty="0">
                <a:hlinkClick r:id="rId2"/>
              </a:rPr>
              <a:t>http://www.cdc.gov/getsmart/healthcare/</a:t>
            </a:r>
            <a:r>
              <a:rPr lang="en-US" sz="1000" dirty="0"/>
              <a:t>. Accessed </a:t>
            </a:r>
            <a:r>
              <a:rPr lang="en-US" sz="1000" dirty="0" smtClean="0"/>
              <a:t>9/30/2016.</a:t>
            </a:r>
            <a:endParaRPr lang="en-US" sz="1000" dirty="0"/>
          </a:p>
        </p:txBody>
      </p:sp>
    </p:spTree>
    <p:extLst>
      <p:ext uri="{BB962C8B-B14F-4D97-AF65-F5344CB8AC3E}">
        <p14:creationId xmlns:p14="http://schemas.microsoft.com/office/powerpoint/2010/main" val="820292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362" y="-53165"/>
            <a:ext cx="8229600" cy="625171"/>
          </a:xfrm>
        </p:spPr>
        <p:txBody>
          <a:bodyPr>
            <a:noAutofit/>
          </a:bodyPr>
          <a:lstStyle/>
          <a:p>
            <a:pPr algn="ctr"/>
            <a:r>
              <a:rPr lang="en-US" sz="4000" dirty="0" smtClean="0"/>
              <a:t>Reporting: Common Terms</a:t>
            </a:r>
            <a:endParaRPr lang="en-US" sz="4000" dirty="0"/>
          </a:p>
        </p:txBody>
      </p:sp>
      <p:sp>
        <p:nvSpPr>
          <p:cNvPr id="3" name="Content Placeholder 2"/>
          <p:cNvSpPr>
            <a:spLocks noGrp="1"/>
          </p:cNvSpPr>
          <p:nvPr>
            <p:ph idx="1"/>
          </p:nvPr>
        </p:nvSpPr>
        <p:spPr>
          <a:xfrm>
            <a:off x="0" y="535241"/>
            <a:ext cx="8941981" cy="5731178"/>
          </a:xfrm>
        </p:spPr>
        <p:txBody>
          <a:bodyPr/>
          <a:lstStyle/>
          <a:p>
            <a:pPr defTabSz="914400">
              <a:lnSpc>
                <a:spcPct val="120000"/>
              </a:lnSpc>
              <a:defRPr/>
            </a:pPr>
            <a:r>
              <a:rPr lang="en-US" sz="2000" dirty="0">
                <a:solidFill>
                  <a:schemeClr val="tx1"/>
                </a:solidFill>
                <a:latin typeface="+mn-lt"/>
              </a:rPr>
              <a:t> </a:t>
            </a:r>
            <a:r>
              <a:rPr lang="en-US" sz="2000" b="1" dirty="0">
                <a:solidFill>
                  <a:schemeClr val="tx1"/>
                </a:solidFill>
                <a:latin typeface="+mn-lt"/>
              </a:rPr>
              <a:t>Days of therapy (DOT</a:t>
            </a:r>
            <a:r>
              <a:rPr lang="en-US" sz="2000" b="1" dirty="0" smtClean="0">
                <a:solidFill>
                  <a:schemeClr val="tx1"/>
                </a:solidFill>
                <a:latin typeface="+mn-lt"/>
              </a:rPr>
              <a:t>)</a:t>
            </a:r>
          </a:p>
          <a:p>
            <a:pPr marL="342900" indent="-342900" defTabSz="914400">
              <a:lnSpc>
                <a:spcPct val="120000"/>
              </a:lnSpc>
              <a:buFont typeface="Arial" charset="0"/>
              <a:buChar char="•"/>
              <a:defRPr/>
            </a:pPr>
            <a:r>
              <a:rPr lang="en-US" sz="2000" dirty="0" smtClean="0">
                <a:solidFill>
                  <a:schemeClr val="tx1"/>
                </a:solidFill>
                <a:latin typeface="+mn-lt"/>
              </a:rPr>
              <a:t>Total # of </a:t>
            </a:r>
          </a:p>
          <a:p>
            <a:pPr defTabSz="914400">
              <a:lnSpc>
                <a:spcPct val="120000"/>
              </a:lnSpc>
              <a:defRPr/>
            </a:pPr>
            <a:r>
              <a:rPr lang="en-US" sz="2000" dirty="0">
                <a:solidFill>
                  <a:schemeClr val="tx1"/>
                </a:solidFill>
                <a:latin typeface="+mn-lt"/>
              </a:rPr>
              <a:t> </a:t>
            </a:r>
            <a:r>
              <a:rPr lang="en-US" sz="2000" dirty="0" smtClean="0">
                <a:solidFill>
                  <a:schemeClr val="tx1"/>
                </a:solidFill>
                <a:latin typeface="+mn-lt"/>
              </a:rPr>
              <a:t>     antibiotics </a:t>
            </a:r>
          </a:p>
          <a:p>
            <a:pPr defTabSz="914400">
              <a:lnSpc>
                <a:spcPct val="120000"/>
              </a:lnSpc>
              <a:defRPr/>
            </a:pPr>
            <a:r>
              <a:rPr lang="en-US" sz="2000" dirty="0">
                <a:solidFill>
                  <a:schemeClr val="tx1"/>
                </a:solidFill>
                <a:latin typeface="+mn-lt"/>
              </a:rPr>
              <a:t> </a:t>
            </a:r>
            <a:r>
              <a:rPr lang="en-US" sz="2000" dirty="0" smtClean="0">
                <a:solidFill>
                  <a:schemeClr val="tx1"/>
                </a:solidFill>
                <a:latin typeface="+mn-lt"/>
              </a:rPr>
              <a:t>     administered </a:t>
            </a:r>
          </a:p>
          <a:p>
            <a:pPr defTabSz="914400">
              <a:lnSpc>
                <a:spcPct val="100000"/>
              </a:lnSpc>
              <a:defRPr/>
            </a:pPr>
            <a:endParaRPr lang="en-US" sz="600" dirty="0" smtClean="0">
              <a:solidFill>
                <a:schemeClr val="tx1"/>
              </a:solidFill>
              <a:latin typeface="+mn-lt"/>
            </a:endParaRPr>
          </a:p>
          <a:p>
            <a:pPr marL="342900" indent="-342900" defTabSz="914400">
              <a:lnSpc>
                <a:spcPct val="120000"/>
              </a:lnSpc>
              <a:buFont typeface="Arial" charset="0"/>
              <a:buChar char="•"/>
              <a:defRPr/>
            </a:pPr>
            <a:r>
              <a:rPr lang="en-US" sz="2000" dirty="0" smtClean="0">
                <a:solidFill>
                  <a:schemeClr val="tx1"/>
                </a:solidFill>
                <a:latin typeface="+mn-lt"/>
              </a:rPr>
              <a:t>Assumes antibiotic dosing is appropriate at all times</a:t>
            </a:r>
          </a:p>
          <a:p>
            <a:pPr marL="342900" indent="-342900" defTabSz="914400">
              <a:lnSpc>
                <a:spcPct val="120000"/>
              </a:lnSpc>
              <a:buFont typeface="Arial" charset="0"/>
              <a:buChar char="•"/>
              <a:defRPr/>
            </a:pPr>
            <a:r>
              <a:rPr lang="en-US" sz="2000" dirty="0" smtClean="0">
                <a:solidFill>
                  <a:schemeClr val="tx1"/>
                </a:solidFill>
                <a:latin typeface="+mn-lt"/>
              </a:rPr>
              <a:t>Takes into account acute changes in organ impairment </a:t>
            </a:r>
          </a:p>
          <a:p>
            <a:pPr marL="342900" indent="-342900" defTabSz="914400">
              <a:lnSpc>
                <a:spcPct val="120000"/>
              </a:lnSpc>
              <a:buFont typeface="Arial" panose="020B0604020202020204" pitchFamily="34" charset="0"/>
              <a:buChar char="•"/>
              <a:defRPr/>
            </a:pPr>
            <a:r>
              <a:rPr lang="en-US" sz="2000" dirty="0" smtClean="0">
                <a:solidFill>
                  <a:schemeClr val="tx1"/>
                </a:solidFill>
                <a:latin typeface="+mn-lt"/>
              </a:rPr>
              <a:t>Usually requires EHR with </a:t>
            </a:r>
            <a:r>
              <a:rPr lang="en-US" sz="2000" dirty="0" err="1" smtClean="0">
                <a:solidFill>
                  <a:schemeClr val="tx1"/>
                </a:solidFill>
                <a:latin typeface="+mn-lt"/>
              </a:rPr>
              <a:t>eMAR</a:t>
            </a:r>
            <a:r>
              <a:rPr lang="en-US" sz="2000" dirty="0" smtClean="0">
                <a:solidFill>
                  <a:schemeClr val="tx1"/>
                </a:solidFill>
                <a:latin typeface="+mn-lt"/>
              </a:rPr>
              <a:t> to extract data</a:t>
            </a:r>
          </a:p>
          <a:p>
            <a:pPr defTabSz="914400">
              <a:lnSpc>
                <a:spcPct val="120000"/>
              </a:lnSpc>
              <a:defRPr/>
            </a:pPr>
            <a:endParaRPr lang="en-US" sz="1200" dirty="0" smtClean="0">
              <a:solidFill>
                <a:schemeClr val="tx1"/>
              </a:solidFill>
              <a:latin typeface="+mn-lt"/>
            </a:endParaRPr>
          </a:p>
          <a:p>
            <a:pPr defTabSz="914400">
              <a:lnSpc>
                <a:spcPct val="120000"/>
              </a:lnSpc>
              <a:defRPr/>
            </a:pPr>
            <a:r>
              <a:rPr lang="en-US" sz="2000" b="1" dirty="0" smtClean="0">
                <a:solidFill>
                  <a:schemeClr val="tx1"/>
                </a:solidFill>
                <a:latin typeface="+mn-lt"/>
              </a:rPr>
              <a:t>Defined </a:t>
            </a:r>
            <a:r>
              <a:rPr lang="en-US" sz="2000" b="1" dirty="0">
                <a:solidFill>
                  <a:schemeClr val="tx1"/>
                </a:solidFill>
                <a:latin typeface="+mn-lt"/>
              </a:rPr>
              <a:t>Daily Dose (DDD)</a:t>
            </a:r>
          </a:p>
          <a:p>
            <a:pPr marL="342900" indent="-342900" defTabSz="914400">
              <a:lnSpc>
                <a:spcPct val="120000"/>
              </a:lnSpc>
              <a:buFont typeface="Arial" charset="0"/>
              <a:buChar char="•"/>
              <a:defRPr/>
            </a:pPr>
            <a:r>
              <a:rPr lang="en-US" sz="2000" dirty="0">
                <a:solidFill>
                  <a:schemeClr val="tx1"/>
                </a:solidFill>
                <a:latin typeface="+mn-lt"/>
              </a:rPr>
              <a:t>Average daily dose of antibiotic in a standard patient established</a:t>
            </a:r>
          </a:p>
          <a:p>
            <a:pPr marL="342900" indent="-342900" defTabSz="914400">
              <a:lnSpc>
                <a:spcPct val="120000"/>
              </a:lnSpc>
              <a:buFont typeface="Arial" charset="0"/>
              <a:buChar char="•"/>
              <a:defRPr/>
            </a:pPr>
            <a:r>
              <a:rPr lang="en-US" sz="2000" dirty="0">
                <a:solidFill>
                  <a:schemeClr val="tx1"/>
                </a:solidFill>
                <a:latin typeface="+mn-lt"/>
              </a:rPr>
              <a:t>Focuses on population-based parameters </a:t>
            </a:r>
          </a:p>
          <a:p>
            <a:pPr marL="342900" indent="-342900" defTabSz="914400">
              <a:lnSpc>
                <a:spcPct val="120000"/>
              </a:lnSpc>
              <a:buFont typeface="Arial" charset="0"/>
              <a:buChar char="•"/>
              <a:defRPr/>
            </a:pPr>
            <a:r>
              <a:rPr lang="en-US" sz="2000" dirty="0">
                <a:solidFill>
                  <a:schemeClr val="tx1"/>
                </a:solidFill>
                <a:latin typeface="+mn-lt"/>
              </a:rPr>
              <a:t>Does not account for organ </a:t>
            </a:r>
            <a:r>
              <a:rPr lang="en-US" sz="2000" dirty="0" smtClean="0">
                <a:solidFill>
                  <a:schemeClr val="tx1"/>
                </a:solidFill>
                <a:latin typeface="+mn-lt"/>
              </a:rPr>
              <a:t>impairment</a:t>
            </a:r>
          </a:p>
          <a:p>
            <a:pPr marL="342900" indent="-342900" defTabSz="914400">
              <a:lnSpc>
                <a:spcPct val="120000"/>
              </a:lnSpc>
              <a:buFont typeface="Arial" charset="0"/>
              <a:buChar char="•"/>
              <a:defRPr/>
            </a:pPr>
            <a:endParaRPr lang="en-US" sz="1200" dirty="0">
              <a:solidFill>
                <a:schemeClr val="tx1"/>
              </a:solidFill>
              <a:latin typeface="+mn-lt"/>
            </a:endParaRPr>
          </a:p>
          <a:p>
            <a:pPr defTabSz="914400">
              <a:lnSpc>
                <a:spcPct val="120000"/>
              </a:lnSpc>
              <a:defRPr/>
            </a:pPr>
            <a:r>
              <a:rPr lang="en-US" sz="2000" b="1" dirty="0" smtClean="0">
                <a:solidFill>
                  <a:schemeClr val="tx1"/>
                </a:solidFill>
                <a:latin typeface="+mn-lt"/>
              </a:rPr>
              <a:t>Common Denominator</a:t>
            </a:r>
          </a:p>
          <a:p>
            <a:pPr marL="342900" indent="-342900" defTabSz="914400">
              <a:lnSpc>
                <a:spcPct val="120000"/>
              </a:lnSpc>
              <a:buFont typeface="Arial" panose="020B0604020202020204" pitchFamily="34" charset="0"/>
              <a:buChar char="•"/>
              <a:defRPr/>
            </a:pPr>
            <a:r>
              <a:rPr lang="en-US" sz="2000" dirty="0" smtClean="0">
                <a:solidFill>
                  <a:schemeClr val="tx1"/>
                </a:solidFill>
                <a:latin typeface="+mn-lt"/>
              </a:rPr>
              <a:t>Patient Days – daily count of number of patients in a specific ward location during a time period</a:t>
            </a:r>
          </a:p>
          <a:p>
            <a:pPr marL="342900" indent="-342900" defTabSz="914400">
              <a:lnSpc>
                <a:spcPct val="120000"/>
              </a:lnSpc>
              <a:buFont typeface="Arial" panose="020B0604020202020204" pitchFamily="34" charset="0"/>
              <a:buChar char="•"/>
              <a:defRPr/>
            </a:pPr>
            <a:r>
              <a:rPr lang="en-US" sz="2000" dirty="0" smtClean="0">
                <a:solidFill>
                  <a:schemeClr val="tx1"/>
                </a:solidFill>
                <a:latin typeface="+mn-lt"/>
              </a:rPr>
              <a:t>1,000 Patient Days</a:t>
            </a:r>
            <a:endParaRPr lang="en-US" sz="2000" dirty="0">
              <a:solidFill>
                <a:schemeClr val="tx1"/>
              </a:solidFill>
              <a:latin typeface="+mn-lt"/>
            </a:endParaRPr>
          </a:p>
        </p:txBody>
      </p:sp>
      <p:sp>
        <p:nvSpPr>
          <p:cNvPr id="5" name="Slide Number Placeholder 4"/>
          <p:cNvSpPr>
            <a:spLocks noGrp="1"/>
          </p:cNvSpPr>
          <p:nvPr>
            <p:ph type="sldNum" sz="quarter" idx="12"/>
          </p:nvPr>
        </p:nvSpPr>
        <p:spPr/>
        <p:txBody>
          <a:bodyPr/>
          <a:lstStyle/>
          <a:p>
            <a:fld id="{9F8FBD0B-D5BA-AC4A-B182-CCF391B5588A}" type="slidenum">
              <a:rPr lang="en-US" smtClean="0"/>
              <a:pPr/>
              <a:t>30</a:t>
            </a:fld>
            <a:endParaRPr lang="en-US"/>
          </a:p>
        </p:txBody>
      </p:sp>
      <p:sp>
        <p:nvSpPr>
          <p:cNvPr id="7" name="TextBox 6"/>
          <p:cNvSpPr txBox="1"/>
          <p:nvPr/>
        </p:nvSpPr>
        <p:spPr>
          <a:xfrm>
            <a:off x="0" y="6607350"/>
            <a:ext cx="9144000" cy="246221"/>
          </a:xfrm>
          <a:prstGeom prst="rect">
            <a:avLst/>
          </a:prstGeom>
          <a:noFill/>
        </p:spPr>
        <p:txBody>
          <a:bodyPr wrap="square" rtlCol="0">
            <a:spAutoFit/>
          </a:bodyPr>
          <a:lstStyle/>
          <a:p>
            <a:r>
              <a:rPr lang="en-US" sz="1000" dirty="0"/>
              <a:t>Centers for Disease Control and Prevention. </a:t>
            </a:r>
            <a:r>
              <a:rPr lang="en-US" sz="1000" dirty="0" smtClean="0"/>
              <a:t>Core Elements of Hospital Antimicrobial Stewardship Programs.</a:t>
            </a:r>
            <a:r>
              <a:rPr lang="en-US" sz="1000" dirty="0"/>
              <a:t>  </a:t>
            </a:r>
            <a:r>
              <a:rPr lang="en-US" sz="1000" u="sng" dirty="0">
                <a:hlinkClick r:id="rId2"/>
              </a:rPr>
              <a:t>http://www.cdc.gov/getsmart/healthcare/</a:t>
            </a:r>
            <a:r>
              <a:rPr lang="en-US" sz="1000" dirty="0"/>
              <a:t>. Accessed </a:t>
            </a:r>
            <a:r>
              <a:rPr lang="en-US" sz="1000" dirty="0" smtClean="0"/>
              <a:t>9/30/2016.</a:t>
            </a:r>
            <a:endParaRPr lang="en-US" sz="1000" dirty="0"/>
          </a:p>
        </p:txBody>
      </p:sp>
      <p:sp>
        <p:nvSpPr>
          <p:cNvPr id="4" name="TextBox 3"/>
          <p:cNvSpPr txBox="1"/>
          <p:nvPr/>
        </p:nvSpPr>
        <p:spPr>
          <a:xfrm>
            <a:off x="2286000" y="1025873"/>
            <a:ext cx="1414130" cy="707886"/>
          </a:xfrm>
          <a:prstGeom prst="rect">
            <a:avLst/>
          </a:prstGeom>
          <a:noFill/>
        </p:spPr>
        <p:txBody>
          <a:bodyPr wrap="square" rtlCol="0">
            <a:spAutoFit/>
          </a:bodyPr>
          <a:lstStyle/>
          <a:p>
            <a:r>
              <a:rPr lang="en-US" sz="2000" dirty="0" smtClean="0"/>
              <a:t>Duration </a:t>
            </a:r>
          </a:p>
          <a:p>
            <a:r>
              <a:rPr lang="en-US" sz="2000" dirty="0" smtClean="0"/>
              <a:t>Of Therapy</a:t>
            </a:r>
            <a:endParaRPr lang="en-US" sz="2000" dirty="0"/>
          </a:p>
        </p:txBody>
      </p:sp>
      <p:sp>
        <p:nvSpPr>
          <p:cNvPr id="8" name="TextBox 7"/>
          <p:cNvSpPr txBox="1"/>
          <p:nvPr/>
        </p:nvSpPr>
        <p:spPr>
          <a:xfrm>
            <a:off x="1765005" y="1286741"/>
            <a:ext cx="442002" cy="369332"/>
          </a:xfrm>
          <a:prstGeom prst="rect">
            <a:avLst/>
          </a:prstGeom>
          <a:noFill/>
        </p:spPr>
        <p:txBody>
          <a:bodyPr wrap="square" rtlCol="0">
            <a:spAutoFit/>
          </a:bodyPr>
          <a:lstStyle/>
          <a:p>
            <a:r>
              <a:rPr lang="en-US" b="1" dirty="0" smtClean="0"/>
              <a:t>X</a:t>
            </a:r>
            <a:endParaRPr lang="en-US" b="1" dirty="0"/>
          </a:p>
        </p:txBody>
      </p:sp>
    </p:spTree>
    <p:extLst>
      <p:ext uri="{BB962C8B-B14F-4D97-AF65-F5344CB8AC3E}">
        <p14:creationId xmlns:p14="http://schemas.microsoft.com/office/powerpoint/2010/main" val="9524428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362" y="0"/>
            <a:ext cx="8229600" cy="625171"/>
          </a:xfrm>
        </p:spPr>
        <p:txBody>
          <a:bodyPr>
            <a:noAutofit/>
          </a:bodyPr>
          <a:lstStyle/>
          <a:p>
            <a:pPr algn="ctr"/>
            <a:r>
              <a:rPr lang="en-US" sz="4000"/>
              <a:t>Reporting</a:t>
            </a:r>
          </a:p>
        </p:txBody>
      </p:sp>
      <p:sp>
        <p:nvSpPr>
          <p:cNvPr id="5" name="Slide Number Placeholder 4"/>
          <p:cNvSpPr>
            <a:spLocks noGrp="1"/>
          </p:cNvSpPr>
          <p:nvPr>
            <p:ph type="sldNum" sz="quarter" idx="12"/>
          </p:nvPr>
        </p:nvSpPr>
        <p:spPr/>
        <p:txBody>
          <a:bodyPr/>
          <a:lstStyle/>
          <a:p>
            <a:fld id="{9F8FBD0B-D5BA-AC4A-B182-CCF391B5588A}" type="slidenum">
              <a:rPr lang="en-US" smtClean="0"/>
              <a:pPr/>
              <a:t>31</a:t>
            </a:fld>
            <a:endParaRPr lang="en-US"/>
          </a:p>
        </p:txBody>
      </p:sp>
      <p:graphicFrame>
        <p:nvGraphicFramePr>
          <p:cNvPr id="12" name="Content Placeholder 5"/>
          <p:cNvGraphicFramePr>
            <a:graphicFrameLocks noGrp="1"/>
          </p:cNvGraphicFramePr>
          <p:nvPr>
            <p:extLst>
              <p:ext uri="{D42A27DB-BD31-4B8C-83A1-F6EECF244321}">
                <p14:modId xmlns:p14="http://schemas.microsoft.com/office/powerpoint/2010/main" val="2337318238"/>
              </p:ext>
            </p:extLst>
          </p:nvPr>
        </p:nvGraphicFramePr>
        <p:xfrm>
          <a:off x="457200" y="1166019"/>
          <a:ext cx="8229600" cy="50114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Rectangle 12"/>
          <p:cNvSpPr/>
          <p:nvPr/>
        </p:nvSpPr>
        <p:spPr>
          <a:xfrm>
            <a:off x="0" y="6582975"/>
            <a:ext cx="9144000" cy="276999"/>
          </a:xfrm>
          <a:prstGeom prst="rect">
            <a:avLst/>
          </a:prstGeom>
        </p:spPr>
        <p:txBody>
          <a:bodyPr wrap="square">
            <a:spAutoFit/>
          </a:bodyPr>
          <a:lstStyle/>
          <a:p>
            <a:pPr algn="r"/>
            <a:r>
              <a:rPr lang="en-US" sz="1200" dirty="0" err="1"/>
              <a:t>Moehring</a:t>
            </a:r>
            <a:r>
              <a:rPr lang="en-US" sz="1200" dirty="0"/>
              <a:t> RW et al. </a:t>
            </a:r>
            <a:r>
              <a:rPr lang="en-US" sz="1200" i="1" dirty="0" err="1"/>
              <a:t>Curr</a:t>
            </a:r>
            <a:r>
              <a:rPr lang="en-US" sz="1200" i="1" dirty="0"/>
              <a:t> Infect Dis Rep</a:t>
            </a:r>
            <a:r>
              <a:rPr lang="en-US" sz="1200" dirty="0"/>
              <a:t>. 2012; 14(6): 592 – 600. </a:t>
            </a:r>
          </a:p>
        </p:txBody>
      </p:sp>
    </p:spTree>
    <p:extLst>
      <p:ext uri="{BB962C8B-B14F-4D97-AF65-F5344CB8AC3E}">
        <p14:creationId xmlns:p14="http://schemas.microsoft.com/office/powerpoint/2010/main" val="31977664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0524"/>
            <a:ext cx="9144000" cy="625171"/>
          </a:xfrm>
        </p:spPr>
        <p:txBody>
          <a:bodyPr>
            <a:noAutofit/>
          </a:bodyPr>
          <a:lstStyle/>
          <a:p>
            <a:pPr algn="ctr"/>
            <a:r>
              <a:rPr lang="en-US" sz="4000" dirty="0" smtClean="0"/>
              <a:t>Education</a:t>
            </a:r>
            <a:endParaRPr lang="en-US" sz="4000" dirty="0"/>
          </a:p>
        </p:txBody>
      </p:sp>
      <p:sp>
        <p:nvSpPr>
          <p:cNvPr id="4" name="Content Placeholder 3"/>
          <p:cNvSpPr>
            <a:spLocks noGrp="1"/>
          </p:cNvSpPr>
          <p:nvPr>
            <p:ph idx="1"/>
          </p:nvPr>
        </p:nvSpPr>
        <p:spPr>
          <a:xfrm>
            <a:off x="0" y="848052"/>
            <a:ext cx="9144000" cy="5759298"/>
          </a:xfrm>
        </p:spPr>
        <p:txBody>
          <a:bodyPr/>
          <a:lstStyle/>
          <a:p>
            <a:pPr marL="342900" indent="-342900" defTabSz="914400">
              <a:lnSpc>
                <a:spcPct val="120000"/>
              </a:lnSpc>
              <a:buFont typeface="Arial" panose="020B0604020202020204" pitchFamily="34" charset="0"/>
              <a:buChar char="•"/>
              <a:defRPr/>
            </a:pPr>
            <a:r>
              <a:rPr lang="en-US" sz="2000" dirty="0" smtClean="0">
                <a:solidFill>
                  <a:schemeClr val="tx1"/>
                </a:solidFill>
                <a:latin typeface="+mn-lt"/>
              </a:rPr>
              <a:t>Engage </a:t>
            </a:r>
            <a:r>
              <a:rPr lang="en-US" sz="2000" u="sng" dirty="0" smtClean="0">
                <a:solidFill>
                  <a:schemeClr val="tx1"/>
                </a:solidFill>
                <a:latin typeface="+mn-lt"/>
              </a:rPr>
              <a:t>ALL</a:t>
            </a:r>
            <a:r>
              <a:rPr lang="en-US" sz="2000" dirty="0" smtClean="0">
                <a:solidFill>
                  <a:schemeClr val="tx1"/>
                </a:solidFill>
                <a:latin typeface="+mn-lt"/>
              </a:rPr>
              <a:t> stakeholders across continuum of care </a:t>
            </a:r>
          </a:p>
          <a:p>
            <a:pPr defTabSz="914400">
              <a:lnSpc>
                <a:spcPct val="120000"/>
              </a:lnSpc>
              <a:defRPr/>
            </a:pPr>
            <a:endParaRPr lang="en-US" sz="1600" b="1" dirty="0">
              <a:solidFill>
                <a:schemeClr val="tx1"/>
              </a:solidFill>
              <a:latin typeface="+mn-lt"/>
            </a:endParaRPr>
          </a:p>
          <a:p>
            <a:pPr defTabSz="914400">
              <a:lnSpc>
                <a:spcPct val="120000"/>
              </a:lnSpc>
              <a:defRPr/>
            </a:pPr>
            <a:r>
              <a:rPr lang="en-US" sz="2000" b="1" dirty="0" smtClean="0">
                <a:solidFill>
                  <a:schemeClr val="tx1"/>
                </a:solidFill>
                <a:latin typeface="+mn-lt"/>
              </a:rPr>
              <a:t>Didactic Education </a:t>
            </a:r>
            <a:endParaRPr lang="en-US" sz="2000" dirty="0" smtClean="0">
              <a:solidFill>
                <a:schemeClr val="tx1"/>
              </a:solidFill>
              <a:latin typeface="+mn-lt"/>
            </a:endParaRPr>
          </a:p>
          <a:p>
            <a:pPr marL="285750" indent="-285750" defTabSz="914400">
              <a:lnSpc>
                <a:spcPct val="120000"/>
              </a:lnSpc>
              <a:buFont typeface="Arial" charset="0"/>
              <a:buChar char="•"/>
              <a:defRPr/>
            </a:pPr>
            <a:r>
              <a:rPr lang="en-US" sz="2000" dirty="0" smtClean="0">
                <a:solidFill>
                  <a:schemeClr val="tx1"/>
                </a:solidFill>
                <a:latin typeface="+mn-lt"/>
              </a:rPr>
              <a:t>General principles of antimicrobial therapy</a:t>
            </a:r>
          </a:p>
          <a:p>
            <a:pPr marL="285750" indent="-285750" defTabSz="914400">
              <a:lnSpc>
                <a:spcPct val="120000"/>
              </a:lnSpc>
              <a:buFont typeface="Arial" charset="0"/>
              <a:buChar char="•"/>
              <a:defRPr/>
            </a:pPr>
            <a:r>
              <a:rPr lang="en-US" sz="2000" dirty="0" smtClean="0">
                <a:solidFill>
                  <a:schemeClr val="tx1"/>
                </a:solidFill>
                <a:latin typeface="+mn-lt"/>
              </a:rPr>
              <a:t>Interpretation of </a:t>
            </a:r>
            <a:r>
              <a:rPr lang="en-US" sz="2000" dirty="0" err="1" smtClean="0">
                <a:solidFill>
                  <a:schemeClr val="tx1"/>
                </a:solidFill>
                <a:latin typeface="+mn-lt"/>
              </a:rPr>
              <a:t>antibiogram</a:t>
            </a:r>
            <a:r>
              <a:rPr lang="en-US" sz="2000" dirty="0" smtClean="0">
                <a:solidFill>
                  <a:schemeClr val="tx1"/>
                </a:solidFill>
                <a:latin typeface="+mn-lt"/>
              </a:rPr>
              <a:t> &amp; culture </a:t>
            </a:r>
            <a:r>
              <a:rPr lang="en-US" sz="2000" dirty="0" err="1" smtClean="0">
                <a:solidFill>
                  <a:schemeClr val="tx1"/>
                </a:solidFill>
                <a:latin typeface="+mn-lt"/>
              </a:rPr>
              <a:t>susceptibilites</a:t>
            </a:r>
            <a:endParaRPr lang="en-US" sz="2000" dirty="0" smtClean="0">
              <a:solidFill>
                <a:schemeClr val="tx1"/>
              </a:solidFill>
              <a:latin typeface="+mn-lt"/>
            </a:endParaRPr>
          </a:p>
          <a:p>
            <a:pPr marL="285750" indent="-285750" defTabSz="914400">
              <a:lnSpc>
                <a:spcPct val="120000"/>
              </a:lnSpc>
              <a:buFont typeface="Arial" charset="0"/>
              <a:buChar char="•"/>
              <a:defRPr/>
            </a:pPr>
            <a:r>
              <a:rPr lang="en-US" sz="2000" dirty="0" smtClean="0">
                <a:solidFill>
                  <a:schemeClr val="tx1"/>
                </a:solidFill>
                <a:latin typeface="+mn-lt"/>
              </a:rPr>
              <a:t>Diagnostic &amp; treatment guidelines or pathways</a:t>
            </a:r>
          </a:p>
          <a:p>
            <a:pPr marL="285750" indent="-285750" defTabSz="914400">
              <a:lnSpc>
                <a:spcPct val="120000"/>
              </a:lnSpc>
              <a:buFont typeface="Arial" charset="0"/>
              <a:buChar char="•"/>
              <a:defRPr/>
            </a:pPr>
            <a:r>
              <a:rPr lang="en-US" sz="2000" dirty="0" smtClean="0">
                <a:solidFill>
                  <a:schemeClr val="tx1"/>
                </a:solidFill>
                <a:latin typeface="+mn-lt"/>
              </a:rPr>
              <a:t>Most effective with combined with active intervention</a:t>
            </a:r>
          </a:p>
          <a:p>
            <a:pPr marL="285750" indent="-285750" defTabSz="914400">
              <a:lnSpc>
                <a:spcPct val="120000"/>
              </a:lnSpc>
              <a:buFont typeface="Arial" charset="0"/>
              <a:buChar char="•"/>
              <a:defRPr/>
            </a:pPr>
            <a:endParaRPr lang="en-US" sz="2000" dirty="0">
              <a:solidFill>
                <a:schemeClr val="tx1"/>
              </a:solidFill>
              <a:latin typeface="+mn-lt"/>
            </a:endParaRPr>
          </a:p>
          <a:p>
            <a:pPr defTabSz="914400">
              <a:lnSpc>
                <a:spcPct val="120000"/>
              </a:lnSpc>
              <a:defRPr/>
            </a:pPr>
            <a:r>
              <a:rPr lang="en-US" sz="2000" b="1" dirty="0" smtClean="0">
                <a:solidFill>
                  <a:schemeClr val="tx1"/>
                </a:solidFill>
                <a:latin typeface="+mn-lt"/>
              </a:rPr>
              <a:t>Useful Resources:</a:t>
            </a:r>
          </a:p>
          <a:p>
            <a:pPr marL="342900" indent="-342900" defTabSz="914400">
              <a:lnSpc>
                <a:spcPct val="120000"/>
              </a:lnSpc>
              <a:buFont typeface="Arial" panose="020B0604020202020204" pitchFamily="34" charset="0"/>
              <a:buChar char="•"/>
              <a:defRPr/>
            </a:pPr>
            <a:r>
              <a:rPr lang="en-US" sz="2000" dirty="0" smtClean="0">
                <a:solidFill>
                  <a:schemeClr val="tx1"/>
                </a:solidFill>
                <a:latin typeface="+mn-lt"/>
              </a:rPr>
              <a:t>National Foundation for Infectious Diseases</a:t>
            </a:r>
          </a:p>
          <a:p>
            <a:pPr marL="1085850" lvl="1" indent="-342900" defTabSz="914400">
              <a:lnSpc>
                <a:spcPct val="120000"/>
              </a:lnSpc>
              <a:buFont typeface="Arial" panose="020B0604020202020204" pitchFamily="34" charset="0"/>
              <a:buChar char="•"/>
              <a:defRPr/>
            </a:pPr>
            <a:r>
              <a:rPr lang="en-US" dirty="0">
                <a:solidFill>
                  <a:schemeClr val="tx1"/>
                </a:solidFill>
                <a:latin typeface="+mn-lt"/>
                <a:hlinkClick r:id="rId2"/>
              </a:rPr>
              <a:t>http://</a:t>
            </a:r>
            <a:r>
              <a:rPr lang="en-US" dirty="0" smtClean="0">
                <a:solidFill>
                  <a:schemeClr val="tx1"/>
                </a:solidFill>
                <a:latin typeface="+mn-lt"/>
                <a:hlinkClick r:id="rId2"/>
              </a:rPr>
              <a:t>www.nfid.org/links/antimicrobial-resistance</a:t>
            </a:r>
            <a:endParaRPr lang="en-US" dirty="0" smtClean="0">
              <a:solidFill>
                <a:schemeClr val="tx1"/>
              </a:solidFill>
              <a:latin typeface="+mn-lt"/>
            </a:endParaRPr>
          </a:p>
          <a:p>
            <a:pPr marL="1085850" lvl="1" indent="-342900" defTabSz="914400">
              <a:lnSpc>
                <a:spcPct val="120000"/>
              </a:lnSpc>
              <a:buFont typeface="Arial" panose="020B0604020202020204" pitchFamily="34" charset="0"/>
              <a:buChar char="•"/>
              <a:defRPr/>
            </a:pPr>
            <a:endParaRPr lang="en-US" dirty="0" smtClean="0">
              <a:solidFill>
                <a:schemeClr val="tx1"/>
              </a:solidFill>
              <a:latin typeface="+mn-lt"/>
            </a:endParaRPr>
          </a:p>
          <a:p>
            <a:pPr marL="342900" indent="-342900" defTabSz="914400">
              <a:lnSpc>
                <a:spcPct val="120000"/>
              </a:lnSpc>
              <a:buFont typeface="Arial" panose="020B0604020202020204" pitchFamily="34" charset="0"/>
              <a:buChar char="•"/>
              <a:defRPr/>
            </a:pPr>
            <a:r>
              <a:rPr lang="en-US" sz="2000" dirty="0" smtClean="0">
                <a:solidFill>
                  <a:schemeClr val="tx1"/>
                </a:solidFill>
                <a:latin typeface="+mn-lt"/>
              </a:rPr>
              <a:t>American Hospital Association’s physician leadership forum</a:t>
            </a:r>
          </a:p>
          <a:p>
            <a:pPr marL="1085850" lvl="1" indent="-342900" defTabSz="914400">
              <a:lnSpc>
                <a:spcPct val="120000"/>
              </a:lnSpc>
              <a:buFont typeface="Arial" panose="020B0604020202020204" pitchFamily="34" charset="0"/>
              <a:buChar char="•"/>
              <a:defRPr/>
            </a:pPr>
            <a:r>
              <a:rPr lang="en-US" dirty="0">
                <a:solidFill>
                  <a:schemeClr val="tx1"/>
                </a:solidFill>
                <a:latin typeface="+mn-lt"/>
                <a:hlinkClick r:id="rId3"/>
              </a:rPr>
              <a:t>http://</a:t>
            </a:r>
            <a:r>
              <a:rPr lang="en-US" dirty="0" smtClean="0">
                <a:solidFill>
                  <a:schemeClr val="tx1"/>
                </a:solidFill>
                <a:latin typeface="+mn-lt"/>
                <a:hlinkClick r:id="rId3"/>
              </a:rPr>
              <a:t>www.ahaphysicianforum.org/resources/appropriate-use/antimicrobial/index.shtml</a:t>
            </a:r>
            <a:endParaRPr lang="en-US" dirty="0" smtClean="0">
              <a:solidFill>
                <a:schemeClr val="tx1"/>
              </a:solidFill>
              <a:latin typeface="+mn-lt"/>
            </a:endParaRPr>
          </a:p>
          <a:p>
            <a:pPr marL="342900" indent="-342900" defTabSz="914400">
              <a:lnSpc>
                <a:spcPct val="120000"/>
              </a:lnSpc>
              <a:buFont typeface="Arial" panose="020B0604020202020204" pitchFamily="34" charset="0"/>
              <a:buChar char="•"/>
              <a:defRPr/>
            </a:pPr>
            <a:endParaRPr lang="en-US" sz="2000" dirty="0">
              <a:solidFill>
                <a:schemeClr val="tx1"/>
              </a:solidFill>
              <a:latin typeface="+mn-lt"/>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3121" y="3475075"/>
            <a:ext cx="1990725"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4269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231" y="137457"/>
            <a:ext cx="8878529" cy="821188"/>
          </a:xfrm>
        </p:spPr>
        <p:txBody>
          <a:bodyPr>
            <a:normAutofit/>
          </a:bodyPr>
          <a:lstStyle/>
          <a:p>
            <a:r>
              <a:rPr lang="en-US" sz="4000" dirty="0" smtClean="0">
                <a:solidFill>
                  <a:schemeClr val="tx1"/>
                </a:solidFill>
              </a:rPr>
              <a:t>Considerations for ASP Implementation</a:t>
            </a:r>
            <a:endParaRPr lang="en-US" sz="4000"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477" y="1156547"/>
            <a:ext cx="8273846" cy="5527785"/>
          </a:xfrm>
          <a:prstGeom prst="rect">
            <a:avLst/>
          </a:prstGeom>
        </p:spPr>
      </p:pic>
    </p:spTree>
    <p:extLst>
      <p:ext uri="{BB962C8B-B14F-4D97-AF65-F5344CB8AC3E}">
        <p14:creationId xmlns:p14="http://schemas.microsoft.com/office/powerpoint/2010/main" val="6809255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2192" y="2008031"/>
            <a:ext cx="7878917" cy="2250817"/>
          </a:xfrm>
        </p:spPr>
        <p:txBody>
          <a:bodyPr>
            <a:normAutofit fontScale="90000"/>
          </a:bodyPr>
          <a:lstStyle/>
          <a:p>
            <a:r>
              <a:rPr lang="en-US" dirty="0" smtClean="0"/>
              <a:t>Implementing an Antimicrobial Stewardship Program at Mt. Sinai St. Luke’s </a:t>
            </a:r>
            <a:br>
              <a:rPr lang="en-US" dirty="0" smtClean="0"/>
            </a:br>
            <a:endParaRPr lang="en-US" dirty="0"/>
          </a:p>
        </p:txBody>
      </p:sp>
    </p:spTree>
    <p:extLst>
      <p:ext uri="{BB962C8B-B14F-4D97-AF65-F5344CB8AC3E}">
        <p14:creationId xmlns:p14="http://schemas.microsoft.com/office/powerpoint/2010/main" val="4017686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8596"/>
            <a:ext cx="9144000" cy="625171"/>
          </a:xfrm>
        </p:spPr>
        <p:txBody>
          <a:bodyPr>
            <a:noAutofit/>
          </a:bodyPr>
          <a:lstStyle/>
          <a:p>
            <a:pPr algn="ctr"/>
            <a:r>
              <a:rPr lang="en-US" sz="4000" dirty="0" smtClean="0"/>
              <a:t>Background:  Mt. Sinai St. Luke’s (MSSL)</a:t>
            </a:r>
            <a:endParaRPr lang="en-US" sz="4000" dirty="0"/>
          </a:p>
        </p:txBody>
      </p:sp>
      <p:sp>
        <p:nvSpPr>
          <p:cNvPr id="3" name="Content Placeholder 2"/>
          <p:cNvSpPr>
            <a:spLocks noGrp="1"/>
          </p:cNvSpPr>
          <p:nvPr>
            <p:ph type="body" sz="quarter" idx="13"/>
          </p:nvPr>
        </p:nvSpPr>
        <p:spPr>
          <a:xfrm>
            <a:off x="-35316" y="1329673"/>
            <a:ext cx="5058253" cy="4525963"/>
          </a:xfrm>
        </p:spPr>
        <p:txBody>
          <a:bodyPr>
            <a:noAutofit/>
          </a:bodyPr>
          <a:lstStyle/>
          <a:p>
            <a:pPr marR="0" lvl="0" defTabSz="914400" eaLnBrk="1" fontAlgn="auto" latinLnBrk="0" hangingPunct="1">
              <a:lnSpc>
                <a:spcPct val="120000"/>
              </a:lnSpc>
              <a:spcBef>
                <a:spcPts val="0"/>
              </a:spcBef>
              <a:spcAft>
                <a:spcPts val="0"/>
              </a:spcAft>
              <a:buClrTx/>
              <a:buSzTx/>
              <a:tabLst/>
              <a:defRPr/>
            </a:pPr>
            <a:r>
              <a:rPr lang="en-US" sz="2000" b="1" dirty="0" smtClean="0">
                <a:solidFill>
                  <a:schemeClr val="tx1"/>
                </a:solidFill>
                <a:latin typeface="+mn-lt"/>
              </a:rPr>
              <a:t>523 Licensed Beds </a:t>
            </a:r>
          </a:p>
          <a:p>
            <a:pPr marL="342900" marR="0" lvl="0" indent="-342900" defTabSz="914400" eaLnBrk="1" fontAlgn="auto" latinLnBrk="0" hangingPunct="1">
              <a:lnSpc>
                <a:spcPct val="120000"/>
              </a:lnSpc>
              <a:spcBef>
                <a:spcPts val="0"/>
              </a:spcBef>
              <a:spcAft>
                <a:spcPts val="0"/>
              </a:spcAft>
              <a:buClrTx/>
              <a:buSzTx/>
              <a:buFont typeface="Arial" charset="0"/>
              <a:buChar char="•"/>
              <a:tabLst/>
              <a:defRPr/>
            </a:pPr>
            <a:r>
              <a:rPr lang="en-US" sz="2000" dirty="0" smtClean="0">
                <a:solidFill>
                  <a:schemeClr val="tx1"/>
                </a:solidFill>
                <a:latin typeface="+mn-lt"/>
              </a:rPr>
              <a:t>Morningside Heights &amp; West Harlem</a:t>
            </a:r>
          </a:p>
          <a:p>
            <a:pPr marL="342900" marR="0" lvl="0" indent="-342900" defTabSz="914400" eaLnBrk="1" fontAlgn="auto" latinLnBrk="0" hangingPunct="1">
              <a:lnSpc>
                <a:spcPct val="120000"/>
              </a:lnSpc>
              <a:spcBef>
                <a:spcPts val="0"/>
              </a:spcBef>
              <a:spcAft>
                <a:spcPts val="0"/>
              </a:spcAft>
              <a:buClrTx/>
              <a:buSzTx/>
              <a:buFont typeface="Arial" charset="0"/>
              <a:buChar char="•"/>
              <a:tabLst/>
              <a:defRPr/>
            </a:pPr>
            <a:r>
              <a:rPr lang="en-US" sz="2000" dirty="0" smtClean="0">
                <a:solidFill>
                  <a:schemeClr val="tx1"/>
                </a:solidFill>
                <a:latin typeface="+mn-lt"/>
              </a:rPr>
              <a:t>Teaching Hospital (438 FTEs Interns &amp; Residents)</a:t>
            </a:r>
          </a:p>
          <a:p>
            <a:pPr marL="342900" marR="0" lvl="0" indent="-342900" defTabSz="914400" eaLnBrk="1" fontAlgn="auto" latinLnBrk="0" hangingPunct="1">
              <a:lnSpc>
                <a:spcPct val="120000"/>
              </a:lnSpc>
              <a:spcBef>
                <a:spcPts val="0"/>
              </a:spcBef>
              <a:spcAft>
                <a:spcPts val="0"/>
              </a:spcAft>
              <a:buClrTx/>
              <a:buSzTx/>
              <a:buFont typeface="Arial" charset="0"/>
              <a:buChar char="•"/>
              <a:tabLst/>
              <a:defRPr/>
            </a:pPr>
            <a:r>
              <a:rPr lang="en-US" sz="2000" dirty="0" smtClean="0">
                <a:solidFill>
                  <a:schemeClr val="tx1"/>
                </a:solidFill>
                <a:latin typeface="+mn-lt"/>
              </a:rPr>
              <a:t>Level I Trauma &amp; Stroke Center</a:t>
            </a:r>
          </a:p>
          <a:p>
            <a:pPr marL="342900" marR="0" lvl="0" indent="-342900" defTabSz="914400" eaLnBrk="1" fontAlgn="auto" latinLnBrk="0" hangingPunct="1">
              <a:lnSpc>
                <a:spcPct val="120000"/>
              </a:lnSpc>
              <a:spcBef>
                <a:spcPts val="0"/>
              </a:spcBef>
              <a:spcAft>
                <a:spcPts val="0"/>
              </a:spcAft>
              <a:buClrTx/>
              <a:buSzTx/>
              <a:buFont typeface="Arial" charset="0"/>
              <a:buChar char="•"/>
              <a:tabLst/>
              <a:defRPr/>
            </a:pPr>
            <a:r>
              <a:rPr lang="en-US" sz="2000" dirty="0" smtClean="0">
                <a:solidFill>
                  <a:schemeClr val="tx1"/>
                </a:solidFill>
                <a:latin typeface="+mn-lt"/>
              </a:rPr>
              <a:t>Medical, Surgical, Cardiac &amp; Cardiothoracic Surgical Intensive Care Units</a:t>
            </a:r>
          </a:p>
          <a:p>
            <a:pPr marR="0" lvl="0" defTabSz="914400" eaLnBrk="1" fontAlgn="auto" latinLnBrk="0" hangingPunct="1">
              <a:lnSpc>
                <a:spcPct val="120000"/>
              </a:lnSpc>
              <a:spcBef>
                <a:spcPts val="0"/>
              </a:spcBef>
              <a:spcAft>
                <a:spcPts val="0"/>
              </a:spcAft>
              <a:buClrTx/>
              <a:buSzTx/>
              <a:tabLst/>
              <a:defRPr/>
            </a:pPr>
            <a:r>
              <a:rPr lang="en-US" sz="2000" b="1" dirty="0" smtClean="0">
                <a:solidFill>
                  <a:schemeClr val="tx1"/>
                </a:solidFill>
                <a:latin typeface="+mn-lt"/>
              </a:rPr>
              <a:t>September 2013</a:t>
            </a:r>
          </a:p>
          <a:p>
            <a:pPr marL="342900" lvl="0" indent="-342900" defTabSz="914400">
              <a:lnSpc>
                <a:spcPct val="120000"/>
              </a:lnSpc>
              <a:buSzTx/>
              <a:buFont typeface="Arial" charset="0"/>
              <a:buChar char="•"/>
              <a:defRPr/>
            </a:pPr>
            <a:r>
              <a:rPr lang="en-US" sz="2000" dirty="0" smtClean="0">
                <a:solidFill>
                  <a:schemeClr val="tx1"/>
                </a:solidFill>
                <a:latin typeface="+mn-lt"/>
              </a:rPr>
              <a:t>Merger of Continuum Health Partners (St. Luke’s – Roosevelt Hospitals, Beth Israel Petrie &amp; King’s Highway Brooklyn Divisions, and NY Eye &amp; Ear Infirmary) with Mt. Sinai Health System</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200" y="1710812"/>
            <a:ext cx="4114800" cy="4630993"/>
          </a:xfrm>
          <a:prstGeom prst="rect">
            <a:avLst/>
          </a:prstGeom>
        </p:spPr>
      </p:pic>
    </p:spTree>
    <p:extLst>
      <p:ext uri="{BB962C8B-B14F-4D97-AF65-F5344CB8AC3E}">
        <p14:creationId xmlns:p14="http://schemas.microsoft.com/office/powerpoint/2010/main" val="14006116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8596"/>
            <a:ext cx="9144000" cy="625171"/>
          </a:xfrm>
        </p:spPr>
        <p:txBody>
          <a:bodyPr>
            <a:noAutofit/>
          </a:bodyPr>
          <a:lstStyle/>
          <a:p>
            <a:pPr algn="ctr"/>
            <a:r>
              <a:rPr lang="en-US" sz="4000" dirty="0" smtClean="0"/>
              <a:t>MSSL Structure &amp; Resources:</a:t>
            </a:r>
            <a:endParaRPr lang="en-US" sz="4000" dirty="0"/>
          </a:p>
        </p:txBody>
      </p:sp>
      <p:sp>
        <p:nvSpPr>
          <p:cNvPr id="3" name="Content Placeholder 2"/>
          <p:cNvSpPr>
            <a:spLocks noGrp="1"/>
          </p:cNvSpPr>
          <p:nvPr>
            <p:ph type="body" sz="quarter" idx="13"/>
          </p:nvPr>
        </p:nvSpPr>
        <p:spPr>
          <a:xfrm>
            <a:off x="0" y="754028"/>
            <a:ext cx="9144000" cy="6029772"/>
          </a:xfrm>
        </p:spPr>
        <p:txBody>
          <a:bodyPr>
            <a:noAutofit/>
          </a:bodyPr>
          <a:lstStyle/>
          <a:p>
            <a:pPr marR="0" lvl="0" defTabSz="914400" eaLnBrk="1" fontAlgn="auto" latinLnBrk="0" hangingPunct="1">
              <a:lnSpc>
                <a:spcPct val="120000"/>
              </a:lnSpc>
              <a:spcBef>
                <a:spcPts val="0"/>
              </a:spcBef>
              <a:spcAft>
                <a:spcPts val="0"/>
              </a:spcAft>
              <a:buClrTx/>
              <a:buSzTx/>
              <a:tabLst/>
              <a:defRPr/>
            </a:pPr>
            <a:r>
              <a:rPr lang="en-US" sz="1800" b="1" dirty="0" smtClean="0">
                <a:solidFill>
                  <a:schemeClr val="tx1"/>
                </a:solidFill>
                <a:latin typeface="+mn-lt"/>
              </a:rPr>
              <a:t>Infectious Diseases and Pharmacy Services</a:t>
            </a:r>
          </a:p>
          <a:p>
            <a:pPr marR="0" lvl="0" defTabSz="914400" eaLnBrk="1" fontAlgn="auto" latinLnBrk="0" hangingPunct="1">
              <a:lnSpc>
                <a:spcPct val="120000"/>
              </a:lnSpc>
              <a:spcBef>
                <a:spcPts val="0"/>
              </a:spcBef>
              <a:spcAft>
                <a:spcPts val="0"/>
              </a:spcAft>
              <a:buClrTx/>
              <a:buSzTx/>
              <a:tabLst/>
              <a:defRPr/>
            </a:pPr>
            <a:r>
              <a:rPr lang="en-US" sz="1600" i="1" dirty="0" smtClean="0">
                <a:solidFill>
                  <a:schemeClr val="tx1"/>
                </a:solidFill>
                <a:latin typeface="+mn-lt"/>
              </a:rPr>
              <a:t>Two Inpatient ID </a:t>
            </a:r>
            <a:r>
              <a:rPr lang="en-US" sz="1600" i="1" dirty="0">
                <a:solidFill>
                  <a:schemeClr val="tx1"/>
                </a:solidFill>
                <a:latin typeface="+mn-lt"/>
              </a:rPr>
              <a:t>S</a:t>
            </a:r>
            <a:r>
              <a:rPr lang="en-US" sz="1600" i="1" dirty="0" smtClean="0">
                <a:solidFill>
                  <a:schemeClr val="tx1"/>
                </a:solidFill>
                <a:latin typeface="+mn-lt"/>
              </a:rPr>
              <a:t>ervices </a:t>
            </a:r>
            <a:r>
              <a:rPr lang="en-US" sz="1600" dirty="0" smtClean="0">
                <a:solidFill>
                  <a:schemeClr val="tx1"/>
                </a:solidFill>
                <a:latin typeface="+mn-lt"/>
              </a:rPr>
              <a:t>(HIV Inpatient &amp; General ID Consult; 7 days per week)</a:t>
            </a:r>
          </a:p>
          <a:p>
            <a:pPr marL="342900" marR="0" lvl="0" indent="-342900" defTabSz="914400" eaLnBrk="1" fontAlgn="auto" latinLnBrk="0" hangingPunct="1">
              <a:lnSpc>
                <a:spcPct val="120000"/>
              </a:lnSpc>
              <a:spcBef>
                <a:spcPts val="0"/>
              </a:spcBef>
              <a:spcAft>
                <a:spcPts val="0"/>
              </a:spcAft>
              <a:buClrTx/>
              <a:buSzTx/>
              <a:buFont typeface="Arial" charset="0"/>
              <a:buChar char="•"/>
              <a:tabLst/>
              <a:defRPr/>
            </a:pPr>
            <a:r>
              <a:rPr lang="en-US" sz="1600" dirty="0" smtClean="0">
                <a:solidFill>
                  <a:schemeClr val="tx1"/>
                </a:solidFill>
                <a:latin typeface="+mn-lt"/>
              </a:rPr>
              <a:t>10 ID Physicians rotate coverage for Consult Service</a:t>
            </a:r>
          </a:p>
          <a:p>
            <a:pPr indent="-395288" defTabSz="914400">
              <a:lnSpc>
                <a:spcPct val="120000"/>
              </a:lnSpc>
              <a:buSzPct val="100000"/>
              <a:buFont typeface="Arial" charset="0"/>
              <a:buChar char="•"/>
              <a:defRPr/>
            </a:pPr>
            <a:r>
              <a:rPr lang="en-US" sz="1600" dirty="0">
                <a:solidFill>
                  <a:schemeClr val="tx1"/>
                </a:solidFill>
                <a:latin typeface="+mn-lt"/>
              </a:rPr>
              <a:t>Infectious Diseases </a:t>
            </a:r>
            <a:r>
              <a:rPr lang="en-US" sz="1600" dirty="0" smtClean="0">
                <a:solidFill>
                  <a:schemeClr val="tx1"/>
                </a:solidFill>
                <a:latin typeface="+mn-lt"/>
              </a:rPr>
              <a:t>Fellowship (2 years – 2 Fellows per year)</a:t>
            </a:r>
          </a:p>
          <a:p>
            <a:pPr defTabSz="914400">
              <a:lnSpc>
                <a:spcPct val="120000"/>
              </a:lnSpc>
              <a:buSzPct val="100000"/>
              <a:defRPr/>
            </a:pPr>
            <a:endParaRPr lang="en-US" sz="400" i="1" dirty="0" smtClean="0">
              <a:solidFill>
                <a:schemeClr val="tx1"/>
              </a:solidFill>
              <a:latin typeface="+mn-lt"/>
            </a:endParaRPr>
          </a:p>
          <a:p>
            <a:pPr defTabSz="914400">
              <a:lnSpc>
                <a:spcPct val="120000"/>
              </a:lnSpc>
              <a:buSzPct val="100000"/>
              <a:defRPr/>
            </a:pPr>
            <a:r>
              <a:rPr lang="en-US" sz="1600" i="1" dirty="0" smtClean="0">
                <a:solidFill>
                  <a:schemeClr val="tx1"/>
                </a:solidFill>
                <a:latin typeface="+mn-lt"/>
              </a:rPr>
              <a:t>24-hour </a:t>
            </a:r>
            <a:r>
              <a:rPr lang="en-US" sz="1600" i="1" dirty="0">
                <a:solidFill>
                  <a:schemeClr val="tx1"/>
                </a:solidFill>
                <a:latin typeface="+mn-lt"/>
              </a:rPr>
              <a:t>I</a:t>
            </a:r>
            <a:r>
              <a:rPr lang="en-US" sz="1600" i="1" dirty="0" smtClean="0">
                <a:solidFill>
                  <a:schemeClr val="tx1"/>
                </a:solidFill>
                <a:latin typeface="+mn-lt"/>
              </a:rPr>
              <a:t>npatient Pharmacy Services</a:t>
            </a:r>
          </a:p>
          <a:p>
            <a:pPr indent="-395288" defTabSz="914400">
              <a:lnSpc>
                <a:spcPct val="120000"/>
              </a:lnSpc>
              <a:buSzPct val="100000"/>
              <a:buFont typeface="Arial" charset="0"/>
              <a:buChar char="•"/>
              <a:defRPr/>
            </a:pPr>
            <a:r>
              <a:rPr lang="en-US" sz="1600" dirty="0" smtClean="0">
                <a:solidFill>
                  <a:schemeClr val="tx1"/>
                </a:solidFill>
                <a:latin typeface="+mn-lt"/>
              </a:rPr>
              <a:t>1 Director of Pharmacy, 1 </a:t>
            </a:r>
            <a:r>
              <a:rPr lang="en-US" sz="1600" dirty="0">
                <a:solidFill>
                  <a:schemeClr val="tx1"/>
                </a:solidFill>
                <a:latin typeface="+mn-lt"/>
              </a:rPr>
              <a:t>Assistant Director of Clinical </a:t>
            </a:r>
            <a:r>
              <a:rPr lang="en-US" sz="1600" dirty="0" smtClean="0">
                <a:solidFill>
                  <a:schemeClr val="tx1"/>
                </a:solidFill>
                <a:latin typeface="+mn-lt"/>
              </a:rPr>
              <a:t>Services, 1 Pharmacy Operations Manager</a:t>
            </a:r>
          </a:p>
          <a:p>
            <a:pPr indent="-395288" defTabSz="914400">
              <a:lnSpc>
                <a:spcPct val="120000"/>
              </a:lnSpc>
              <a:buSzPct val="100000"/>
              <a:buFont typeface="Arial" charset="0"/>
              <a:buChar char="•"/>
              <a:defRPr/>
            </a:pPr>
            <a:r>
              <a:rPr lang="en-US" sz="1600" dirty="0" smtClean="0">
                <a:solidFill>
                  <a:schemeClr val="tx1"/>
                </a:solidFill>
                <a:latin typeface="+mn-lt"/>
              </a:rPr>
              <a:t>1 Clinical Pharmacy Specialist, 1 Clinical Pharmacy Manager</a:t>
            </a:r>
          </a:p>
          <a:p>
            <a:pPr indent="-395288" defTabSz="914400">
              <a:lnSpc>
                <a:spcPct val="120000"/>
              </a:lnSpc>
              <a:buSzPct val="100000"/>
              <a:buFont typeface="Arial" charset="0"/>
              <a:buChar char="•"/>
              <a:defRPr/>
            </a:pPr>
            <a:r>
              <a:rPr lang="en-US" sz="1600" dirty="0" smtClean="0">
                <a:solidFill>
                  <a:schemeClr val="tx1"/>
                </a:solidFill>
                <a:latin typeface="+mn-lt"/>
              </a:rPr>
              <a:t>18 </a:t>
            </a:r>
            <a:r>
              <a:rPr lang="en-US" sz="1600" dirty="0">
                <a:solidFill>
                  <a:schemeClr val="tx1"/>
                </a:solidFill>
                <a:latin typeface="+mn-lt"/>
              </a:rPr>
              <a:t>Staff Pharmacists (14 </a:t>
            </a:r>
            <a:r>
              <a:rPr lang="en-US" sz="1600" dirty="0" smtClean="0">
                <a:solidFill>
                  <a:schemeClr val="tx1"/>
                </a:solidFill>
                <a:latin typeface="+mn-lt"/>
              </a:rPr>
              <a:t>Full-Time, </a:t>
            </a:r>
            <a:r>
              <a:rPr lang="en-US" sz="1600" dirty="0">
                <a:solidFill>
                  <a:schemeClr val="tx1"/>
                </a:solidFill>
                <a:latin typeface="+mn-lt"/>
              </a:rPr>
              <a:t>1 </a:t>
            </a:r>
            <a:r>
              <a:rPr lang="en-US" sz="1600" dirty="0" smtClean="0">
                <a:solidFill>
                  <a:schemeClr val="tx1"/>
                </a:solidFill>
                <a:latin typeface="+mn-lt"/>
              </a:rPr>
              <a:t>Part-Time, 3 Per Diem)</a:t>
            </a:r>
            <a:endParaRPr lang="en-US" sz="1600" dirty="0">
              <a:solidFill>
                <a:schemeClr val="tx1"/>
              </a:solidFill>
              <a:latin typeface="+mn-lt"/>
            </a:endParaRPr>
          </a:p>
          <a:p>
            <a:pPr indent="-395288" defTabSz="914400">
              <a:lnSpc>
                <a:spcPct val="120000"/>
              </a:lnSpc>
              <a:buSzPct val="100000"/>
              <a:buFont typeface="Arial" charset="0"/>
              <a:buChar char="•"/>
              <a:defRPr/>
            </a:pPr>
            <a:r>
              <a:rPr lang="en-US" sz="1600" dirty="0" smtClean="0">
                <a:solidFill>
                  <a:schemeClr val="tx1"/>
                </a:solidFill>
                <a:latin typeface="+mn-lt"/>
              </a:rPr>
              <a:t>PGY-1 </a:t>
            </a:r>
            <a:r>
              <a:rPr lang="en-US" sz="1600" dirty="0">
                <a:solidFill>
                  <a:schemeClr val="tx1"/>
                </a:solidFill>
                <a:latin typeface="+mn-lt"/>
              </a:rPr>
              <a:t>Pharmacy </a:t>
            </a:r>
            <a:r>
              <a:rPr lang="en-US" sz="1600" dirty="0" smtClean="0">
                <a:solidFill>
                  <a:schemeClr val="tx1"/>
                </a:solidFill>
                <a:latin typeface="+mn-lt"/>
              </a:rPr>
              <a:t>Residency (1 year – 4 Residents per year)</a:t>
            </a:r>
            <a:endParaRPr lang="en-US" sz="1600" dirty="0">
              <a:solidFill>
                <a:schemeClr val="tx1"/>
              </a:solidFill>
              <a:latin typeface="+mn-lt"/>
            </a:endParaRPr>
          </a:p>
          <a:p>
            <a:pPr marR="0" lvl="0" defTabSz="914400" eaLnBrk="1" fontAlgn="auto" latinLnBrk="0" hangingPunct="1">
              <a:lnSpc>
                <a:spcPct val="120000"/>
              </a:lnSpc>
              <a:spcBef>
                <a:spcPts val="0"/>
              </a:spcBef>
              <a:spcAft>
                <a:spcPts val="0"/>
              </a:spcAft>
              <a:buClrTx/>
              <a:buSzTx/>
              <a:tabLst/>
              <a:defRPr/>
            </a:pPr>
            <a:endParaRPr lang="en-US" sz="1600" b="1" dirty="0" smtClean="0">
              <a:solidFill>
                <a:schemeClr val="tx1"/>
              </a:solidFill>
              <a:latin typeface="+mn-lt"/>
            </a:endParaRPr>
          </a:p>
          <a:p>
            <a:pPr marR="0" lvl="0" defTabSz="914400" eaLnBrk="1" fontAlgn="auto" latinLnBrk="0" hangingPunct="1">
              <a:lnSpc>
                <a:spcPct val="120000"/>
              </a:lnSpc>
              <a:spcBef>
                <a:spcPts val="0"/>
              </a:spcBef>
              <a:spcAft>
                <a:spcPts val="0"/>
              </a:spcAft>
              <a:buClrTx/>
              <a:buSzTx/>
              <a:tabLst/>
              <a:defRPr/>
            </a:pPr>
            <a:r>
              <a:rPr lang="en-US" sz="1800" b="1" dirty="0" smtClean="0">
                <a:solidFill>
                  <a:schemeClr val="tx1"/>
                </a:solidFill>
                <a:latin typeface="+mn-lt"/>
              </a:rPr>
              <a:t>Laboratory </a:t>
            </a:r>
          </a:p>
          <a:p>
            <a:pPr marL="342900" lvl="0" indent="-342900" defTabSz="914400">
              <a:lnSpc>
                <a:spcPct val="120000"/>
              </a:lnSpc>
              <a:buSzTx/>
              <a:buFont typeface="Arial" charset="0"/>
              <a:buChar char="•"/>
              <a:defRPr/>
            </a:pPr>
            <a:r>
              <a:rPr lang="en-US" sz="1600" dirty="0" smtClean="0">
                <a:solidFill>
                  <a:schemeClr val="tx1"/>
                </a:solidFill>
                <a:latin typeface="+mn-lt"/>
              </a:rPr>
              <a:t>On-site facility, performs services &amp; reports results in Electronic Health Record (EHR)</a:t>
            </a:r>
          </a:p>
          <a:p>
            <a:pPr marL="342900" lvl="0" indent="-342900" defTabSz="914400">
              <a:lnSpc>
                <a:spcPct val="120000"/>
              </a:lnSpc>
              <a:buSzTx/>
              <a:buFont typeface="Arial" charset="0"/>
              <a:buChar char="•"/>
              <a:defRPr/>
            </a:pPr>
            <a:r>
              <a:rPr lang="en-US" sz="1600" dirty="0" smtClean="0">
                <a:solidFill>
                  <a:schemeClr val="tx1"/>
                </a:solidFill>
                <a:latin typeface="+mn-lt"/>
              </a:rPr>
              <a:t>Rapid diagnostic testing using polymerase chain reaction (PCR) for MRSA, C. difficile &amp; other organisms</a:t>
            </a:r>
            <a:endParaRPr lang="en-US" sz="1600" dirty="0">
              <a:solidFill>
                <a:schemeClr val="tx1"/>
              </a:solidFill>
              <a:latin typeface="+mn-lt"/>
            </a:endParaRPr>
          </a:p>
          <a:p>
            <a:pPr lvl="0" defTabSz="914400">
              <a:lnSpc>
                <a:spcPct val="120000"/>
              </a:lnSpc>
              <a:buSzTx/>
              <a:defRPr/>
            </a:pPr>
            <a:endParaRPr lang="en-US" sz="1100" b="1" dirty="0" smtClean="0">
              <a:solidFill>
                <a:schemeClr val="tx1"/>
              </a:solidFill>
              <a:latin typeface="+mn-lt"/>
            </a:endParaRPr>
          </a:p>
          <a:p>
            <a:pPr lvl="0" defTabSz="914400">
              <a:lnSpc>
                <a:spcPct val="120000"/>
              </a:lnSpc>
              <a:buSzTx/>
              <a:defRPr/>
            </a:pPr>
            <a:r>
              <a:rPr lang="en-US" sz="1800" b="1" dirty="0" smtClean="0">
                <a:solidFill>
                  <a:schemeClr val="tx1"/>
                </a:solidFill>
                <a:latin typeface="+mn-lt"/>
              </a:rPr>
              <a:t>Information Technology</a:t>
            </a:r>
          </a:p>
          <a:p>
            <a:pPr marL="342900" lvl="0" indent="-342900" defTabSz="914400">
              <a:lnSpc>
                <a:spcPct val="120000"/>
              </a:lnSpc>
              <a:buSzTx/>
              <a:buFont typeface="Arial" charset="0"/>
              <a:buChar char="•"/>
              <a:defRPr/>
            </a:pPr>
            <a:r>
              <a:rPr lang="en-US" sz="1600" dirty="0" smtClean="0">
                <a:solidFill>
                  <a:schemeClr val="tx1"/>
                </a:solidFill>
                <a:latin typeface="+mn-lt"/>
              </a:rPr>
              <a:t>Bar Coding Medication Administration (BCMA) System (Oral dosage forms only) </a:t>
            </a:r>
          </a:p>
          <a:p>
            <a:pPr marL="342900" lvl="0" indent="-342900" defTabSz="914400">
              <a:lnSpc>
                <a:spcPct val="120000"/>
              </a:lnSpc>
              <a:buSzTx/>
              <a:buFont typeface="Arial" charset="0"/>
              <a:buChar char="•"/>
              <a:defRPr/>
            </a:pPr>
            <a:r>
              <a:rPr lang="en-US" sz="1600" dirty="0" smtClean="0">
                <a:solidFill>
                  <a:schemeClr val="tx1"/>
                </a:solidFill>
                <a:latin typeface="+mn-lt"/>
              </a:rPr>
              <a:t>GE Centricity PRISM (Inpatient EHR, CPOE, </a:t>
            </a:r>
            <a:r>
              <a:rPr lang="en-US" sz="1600" dirty="0" err="1" smtClean="0">
                <a:solidFill>
                  <a:schemeClr val="tx1"/>
                </a:solidFill>
                <a:latin typeface="+mn-lt"/>
              </a:rPr>
              <a:t>eMAR</a:t>
            </a:r>
            <a:r>
              <a:rPr lang="en-US" sz="1600" dirty="0" smtClean="0">
                <a:solidFill>
                  <a:schemeClr val="tx1"/>
                </a:solidFill>
                <a:latin typeface="+mn-lt"/>
              </a:rPr>
              <a:t>)</a:t>
            </a:r>
          </a:p>
          <a:p>
            <a:pPr marL="342900" lvl="0" indent="-342900" defTabSz="914400">
              <a:lnSpc>
                <a:spcPct val="120000"/>
              </a:lnSpc>
              <a:buSzTx/>
              <a:buFont typeface="Arial" charset="0"/>
              <a:buChar char="•"/>
              <a:defRPr/>
            </a:pPr>
            <a:r>
              <a:rPr lang="en-US" sz="1600" dirty="0" err="1" smtClean="0">
                <a:solidFill>
                  <a:schemeClr val="tx1"/>
                </a:solidFill>
                <a:latin typeface="+mn-lt"/>
              </a:rPr>
              <a:t>EmStat</a:t>
            </a:r>
            <a:r>
              <a:rPr lang="en-US" sz="1600" dirty="0" smtClean="0">
                <a:solidFill>
                  <a:schemeClr val="tx1"/>
                </a:solidFill>
                <a:latin typeface="+mn-lt"/>
              </a:rPr>
              <a:t> – Emergency Department EHR &amp; CPOE</a:t>
            </a:r>
          </a:p>
          <a:p>
            <a:pPr marL="342900" lvl="0" indent="-342900" defTabSz="914400">
              <a:lnSpc>
                <a:spcPct val="120000"/>
              </a:lnSpc>
              <a:buSzTx/>
              <a:buFont typeface="Arial" charset="0"/>
              <a:buChar char="•"/>
              <a:defRPr/>
            </a:pPr>
            <a:r>
              <a:rPr lang="en-US" sz="1600" dirty="0" smtClean="0">
                <a:solidFill>
                  <a:schemeClr val="tx1"/>
                </a:solidFill>
                <a:latin typeface="+mn-lt"/>
              </a:rPr>
              <a:t>Pharmacy OneSource </a:t>
            </a:r>
            <a:r>
              <a:rPr lang="en-US" sz="1600" dirty="0" err="1" smtClean="0">
                <a:solidFill>
                  <a:schemeClr val="tx1"/>
                </a:solidFill>
                <a:latin typeface="+mn-lt"/>
              </a:rPr>
              <a:t>Quantifi</a:t>
            </a:r>
            <a:endParaRPr lang="en-US" sz="1600" dirty="0" smtClean="0">
              <a:solidFill>
                <a:schemeClr val="tx1"/>
              </a:solidFill>
              <a:latin typeface="+mn-lt"/>
            </a:endParaRPr>
          </a:p>
        </p:txBody>
      </p:sp>
    </p:spTree>
    <p:extLst>
      <p:ext uri="{BB962C8B-B14F-4D97-AF65-F5344CB8AC3E}">
        <p14:creationId xmlns:p14="http://schemas.microsoft.com/office/powerpoint/2010/main" val="537168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738"/>
            <a:ext cx="9144000" cy="625171"/>
          </a:xfrm>
        </p:spPr>
        <p:txBody>
          <a:bodyPr>
            <a:noAutofit/>
          </a:bodyPr>
          <a:lstStyle/>
          <a:p>
            <a:pPr algn="ctr"/>
            <a:r>
              <a:rPr lang="en-US" sz="4000" dirty="0" smtClean="0"/>
              <a:t>Development of ASP at MSSL: </a:t>
            </a:r>
            <a:br>
              <a:rPr lang="en-US" sz="4000" dirty="0" smtClean="0"/>
            </a:br>
            <a:r>
              <a:rPr lang="en-US" sz="4000" dirty="0" smtClean="0"/>
              <a:t>Sept 2007 to Dec 2015</a:t>
            </a:r>
            <a:endParaRPr lang="en-US" sz="4000" dirty="0"/>
          </a:p>
        </p:txBody>
      </p:sp>
      <p:sp>
        <p:nvSpPr>
          <p:cNvPr id="4" name="Content Placeholder 3"/>
          <p:cNvSpPr>
            <a:spLocks noGrp="1"/>
          </p:cNvSpPr>
          <p:nvPr>
            <p:ph idx="1"/>
          </p:nvPr>
        </p:nvSpPr>
        <p:spPr>
          <a:xfrm>
            <a:off x="0" y="1462414"/>
            <a:ext cx="9144000" cy="4525963"/>
          </a:xfrm>
        </p:spPr>
        <p:txBody>
          <a:bodyPr/>
          <a:lstStyle/>
          <a:p>
            <a:pPr lvl="0" defTabSz="914400">
              <a:lnSpc>
                <a:spcPct val="120000"/>
              </a:lnSpc>
              <a:buSzTx/>
              <a:defRPr/>
            </a:pPr>
            <a:r>
              <a:rPr lang="en-US" sz="2000" b="1" dirty="0" smtClean="0">
                <a:solidFill>
                  <a:schemeClr val="tx1"/>
                </a:solidFill>
                <a:latin typeface="+mn-lt"/>
              </a:rPr>
              <a:t>Clinical </a:t>
            </a:r>
            <a:r>
              <a:rPr lang="en-US" sz="2000" b="1" dirty="0">
                <a:solidFill>
                  <a:schemeClr val="tx1"/>
                </a:solidFill>
                <a:latin typeface="+mn-lt"/>
              </a:rPr>
              <a:t>Pharmacy Manager </a:t>
            </a:r>
            <a:r>
              <a:rPr lang="en-US" sz="2000" dirty="0" smtClean="0">
                <a:solidFill>
                  <a:schemeClr val="tx1"/>
                </a:solidFill>
                <a:latin typeface="+mn-lt"/>
              </a:rPr>
              <a:t>– collaborates </a:t>
            </a:r>
            <a:r>
              <a:rPr lang="en-US" sz="2000" dirty="0">
                <a:solidFill>
                  <a:schemeClr val="tx1"/>
                </a:solidFill>
                <a:latin typeface="+mn-lt"/>
              </a:rPr>
              <a:t>with Department of Infectious </a:t>
            </a:r>
            <a:r>
              <a:rPr lang="en-US" sz="2000" dirty="0" smtClean="0">
                <a:solidFill>
                  <a:schemeClr val="tx1"/>
                </a:solidFill>
                <a:latin typeface="+mn-lt"/>
              </a:rPr>
              <a:t>Diseases (ID) and Infection Prevention &amp; Control to develop </a:t>
            </a:r>
            <a:r>
              <a:rPr lang="en-US" sz="2000" dirty="0">
                <a:solidFill>
                  <a:schemeClr val="tx1"/>
                </a:solidFill>
                <a:latin typeface="+mn-lt"/>
              </a:rPr>
              <a:t>ASP initiatives</a:t>
            </a:r>
          </a:p>
          <a:p>
            <a:pPr marL="342900" indent="-342900" defTabSz="914400">
              <a:lnSpc>
                <a:spcPct val="120000"/>
              </a:lnSpc>
              <a:buSzPct val="100000"/>
              <a:buFont typeface="Arial" charset="0"/>
              <a:buChar char="•"/>
              <a:defRPr/>
            </a:pPr>
            <a:r>
              <a:rPr lang="en-US" sz="2000" dirty="0">
                <a:solidFill>
                  <a:schemeClr val="tx1"/>
                </a:solidFill>
                <a:latin typeface="+mn-lt"/>
              </a:rPr>
              <a:t>ASP </a:t>
            </a:r>
            <a:r>
              <a:rPr lang="en-US" sz="2000" dirty="0" smtClean="0">
                <a:solidFill>
                  <a:schemeClr val="tx1"/>
                </a:solidFill>
                <a:latin typeface="+mn-lt"/>
              </a:rPr>
              <a:t>data </a:t>
            </a:r>
            <a:r>
              <a:rPr lang="en-US" sz="2000" dirty="0">
                <a:solidFill>
                  <a:schemeClr val="tx1"/>
                </a:solidFill>
                <a:latin typeface="+mn-lt"/>
              </a:rPr>
              <a:t>compilation </a:t>
            </a:r>
            <a:r>
              <a:rPr lang="en-US" sz="2000" dirty="0" smtClean="0">
                <a:solidFill>
                  <a:schemeClr val="tx1"/>
                </a:solidFill>
                <a:latin typeface="+mn-lt"/>
              </a:rPr>
              <a:t>&amp; presentation </a:t>
            </a:r>
            <a:r>
              <a:rPr lang="en-US" sz="2000" dirty="0">
                <a:solidFill>
                  <a:schemeClr val="tx1"/>
                </a:solidFill>
                <a:latin typeface="+mn-lt"/>
              </a:rPr>
              <a:t>to Antimicrobial Stewardship Group </a:t>
            </a:r>
          </a:p>
          <a:p>
            <a:pPr marL="342900" lvl="0" indent="-342900" defTabSz="914400">
              <a:lnSpc>
                <a:spcPct val="120000"/>
              </a:lnSpc>
              <a:buSzPct val="100000"/>
              <a:buFont typeface="Arial" charset="0"/>
              <a:buChar char="•"/>
              <a:defRPr/>
            </a:pPr>
            <a:r>
              <a:rPr lang="en-US" sz="2000" dirty="0" smtClean="0">
                <a:solidFill>
                  <a:schemeClr val="tx1"/>
                </a:solidFill>
                <a:latin typeface="+mn-lt"/>
              </a:rPr>
              <a:t>Review of Antimicrobial &amp; Antiviral Formulary Restriction Processes</a:t>
            </a:r>
          </a:p>
          <a:p>
            <a:pPr marL="696913" lvl="1" indent="-349250" defTabSz="914400">
              <a:lnSpc>
                <a:spcPct val="120000"/>
              </a:lnSpc>
              <a:buSzPct val="75000"/>
              <a:buFont typeface="Arial" charset="0"/>
              <a:buChar char="•"/>
              <a:defRPr/>
            </a:pPr>
            <a:r>
              <a:rPr lang="en-US" sz="1800" dirty="0">
                <a:solidFill>
                  <a:schemeClr val="tx1"/>
                </a:solidFill>
                <a:latin typeface="+mn-lt"/>
              </a:rPr>
              <a:t>A</a:t>
            </a:r>
            <a:r>
              <a:rPr lang="en-US" sz="1800" dirty="0" smtClean="0">
                <a:solidFill>
                  <a:schemeClr val="tx1"/>
                </a:solidFill>
                <a:latin typeface="+mn-lt"/>
              </a:rPr>
              <a:t>pproval provided by ID Fellows </a:t>
            </a:r>
            <a:r>
              <a:rPr lang="en-US" sz="1800" dirty="0">
                <a:solidFill>
                  <a:schemeClr val="tx1"/>
                </a:solidFill>
                <a:latin typeface="+mn-lt"/>
              </a:rPr>
              <a:t>&amp; </a:t>
            </a:r>
            <a:r>
              <a:rPr lang="en-US" sz="1800" dirty="0" smtClean="0">
                <a:solidFill>
                  <a:schemeClr val="tx1"/>
                </a:solidFill>
                <a:latin typeface="+mn-lt"/>
              </a:rPr>
              <a:t>ID </a:t>
            </a:r>
            <a:r>
              <a:rPr lang="en-US" sz="1800" dirty="0" err="1" smtClean="0">
                <a:solidFill>
                  <a:schemeClr val="tx1"/>
                </a:solidFill>
                <a:latin typeface="+mn-lt"/>
              </a:rPr>
              <a:t>Attendings</a:t>
            </a:r>
            <a:endParaRPr lang="en-US" sz="1800" dirty="0" smtClean="0">
              <a:solidFill>
                <a:schemeClr val="tx1"/>
              </a:solidFill>
              <a:latin typeface="+mn-lt"/>
            </a:endParaRPr>
          </a:p>
          <a:p>
            <a:pPr indent="-395287" defTabSz="914400">
              <a:lnSpc>
                <a:spcPct val="120000"/>
              </a:lnSpc>
              <a:buSzPct val="100000"/>
              <a:buFont typeface="Arial" charset="0"/>
              <a:buChar char="•"/>
              <a:defRPr/>
            </a:pPr>
            <a:r>
              <a:rPr lang="en-US" sz="2000" dirty="0" smtClean="0">
                <a:solidFill>
                  <a:schemeClr val="tx1"/>
                </a:solidFill>
                <a:latin typeface="+mn-lt"/>
              </a:rPr>
              <a:t>Education to hospital staff for new ASP policies</a:t>
            </a:r>
          </a:p>
          <a:p>
            <a:pPr marL="342900" indent="-342900" defTabSz="914400">
              <a:lnSpc>
                <a:spcPct val="120000"/>
              </a:lnSpc>
              <a:buSzPct val="100000"/>
              <a:buFont typeface="Arial" charset="0"/>
              <a:buChar char="•"/>
              <a:defRPr/>
            </a:pPr>
            <a:r>
              <a:rPr lang="en-US" sz="2000" dirty="0" smtClean="0">
                <a:solidFill>
                  <a:schemeClr val="tx1"/>
                </a:solidFill>
                <a:latin typeface="+mn-lt"/>
              </a:rPr>
              <a:t>Primary preceptor for PGY-1 pharmacy residents on Infectious Disease    Clinical Rotation (4 weeks)   </a:t>
            </a:r>
          </a:p>
          <a:p>
            <a:pPr defTabSz="914400">
              <a:lnSpc>
                <a:spcPct val="120000"/>
              </a:lnSpc>
              <a:defRPr/>
            </a:pPr>
            <a:r>
              <a:rPr lang="en-US" sz="2000" dirty="0" smtClean="0">
                <a:solidFill>
                  <a:schemeClr val="tx1"/>
                </a:solidFill>
                <a:latin typeface="+mn-lt"/>
              </a:rPr>
              <a:t> </a:t>
            </a:r>
            <a:endParaRPr lang="en-US" sz="1800" dirty="0" smtClean="0">
              <a:solidFill>
                <a:schemeClr val="tx1"/>
              </a:solidFill>
              <a:latin typeface="+mn-lt"/>
            </a:endParaRPr>
          </a:p>
          <a:p>
            <a:pPr lvl="0" defTabSz="914400">
              <a:lnSpc>
                <a:spcPct val="120000"/>
              </a:lnSpc>
              <a:buSzTx/>
              <a:defRPr/>
            </a:pPr>
            <a:r>
              <a:rPr lang="en-US" sz="2000" b="1" dirty="0" smtClean="0">
                <a:solidFill>
                  <a:schemeClr val="tx1"/>
                </a:solidFill>
                <a:latin typeface="+mn-lt"/>
              </a:rPr>
              <a:t>Pharmacy </a:t>
            </a:r>
            <a:r>
              <a:rPr lang="en-US" sz="2000" b="1" dirty="0">
                <a:solidFill>
                  <a:schemeClr val="tx1"/>
                </a:solidFill>
                <a:latin typeface="+mn-lt"/>
              </a:rPr>
              <a:t>Residents </a:t>
            </a:r>
            <a:r>
              <a:rPr lang="en-US" sz="2000" dirty="0">
                <a:solidFill>
                  <a:schemeClr val="tx1"/>
                </a:solidFill>
                <a:latin typeface="+mn-lt"/>
              </a:rPr>
              <a:t>– </a:t>
            </a:r>
            <a:r>
              <a:rPr lang="en-US" sz="2000" dirty="0" smtClean="0">
                <a:solidFill>
                  <a:schemeClr val="tx1"/>
                </a:solidFill>
                <a:latin typeface="+mn-lt"/>
              </a:rPr>
              <a:t>trained by clinical pharmacy manager </a:t>
            </a:r>
            <a:r>
              <a:rPr lang="en-US" sz="2000" dirty="0">
                <a:solidFill>
                  <a:schemeClr val="tx1"/>
                </a:solidFill>
                <a:latin typeface="+mn-lt"/>
              </a:rPr>
              <a:t>to </a:t>
            </a:r>
            <a:r>
              <a:rPr lang="en-US" sz="2000" dirty="0" smtClean="0">
                <a:solidFill>
                  <a:schemeClr val="tx1"/>
                </a:solidFill>
                <a:latin typeface="+mn-lt"/>
              </a:rPr>
              <a:t>perform ASP interventions:</a:t>
            </a:r>
          </a:p>
          <a:p>
            <a:pPr marL="342900" lvl="0" indent="-342900" defTabSz="914400">
              <a:lnSpc>
                <a:spcPct val="120000"/>
              </a:lnSpc>
              <a:buSzPct val="100000"/>
              <a:buFont typeface="Arial" charset="0"/>
              <a:buChar char="•"/>
              <a:defRPr/>
            </a:pPr>
            <a:r>
              <a:rPr lang="en-US" sz="2000" dirty="0" smtClean="0">
                <a:solidFill>
                  <a:schemeClr val="tx1"/>
                </a:solidFill>
                <a:latin typeface="+mn-lt"/>
              </a:rPr>
              <a:t>IV </a:t>
            </a:r>
            <a:r>
              <a:rPr lang="en-US" sz="2000" dirty="0">
                <a:solidFill>
                  <a:schemeClr val="tx1"/>
                </a:solidFill>
                <a:latin typeface="+mn-lt"/>
              </a:rPr>
              <a:t>to </a:t>
            </a:r>
            <a:r>
              <a:rPr lang="en-US" sz="2000" dirty="0" err="1">
                <a:solidFill>
                  <a:schemeClr val="tx1"/>
                </a:solidFill>
                <a:latin typeface="+mn-lt"/>
              </a:rPr>
              <a:t>po</a:t>
            </a:r>
            <a:r>
              <a:rPr lang="en-US" sz="2000" dirty="0">
                <a:solidFill>
                  <a:schemeClr val="tx1"/>
                </a:solidFill>
                <a:latin typeface="+mn-lt"/>
              </a:rPr>
              <a:t>, dose adjustment, therapeutic monitoring, restriction approval </a:t>
            </a:r>
            <a:r>
              <a:rPr lang="en-US" sz="2000" dirty="0" smtClean="0">
                <a:solidFill>
                  <a:schemeClr val="tx1"/>
                </a:solidFill>
                <a:latin typeface="+mn-lt"/>
              </a:rPr>
              <a:t>   requests, C. </a:t>
            </a:r>
            <a:r>
              <a:rPr lang="en-US" sz="2000" dirty="0" err="1" smtClean="0">
                <a:solidFill>
                  <a:schemeClr val="tx1"/>
                </a:solidFill>
                <a:latin typeface="+mn-lt"/>
              </a:rPr>
              <a:t>difficle</a:t>
            </a:r>
            <a:r>
              <a:rPr lang="en-US" sz="2000" dirty="0" smtClean="0">
                <a:solidFill>
                  <a:schemeClr val="tx1"/>
                </a:solidFill>
                <a:latin typeface="+mn-lt"/>
              </a:rPr>
              <a:t> report </a:t>
            </a:r>
          </a:p>
          <a:p>
            <a:pPr indent="-395287" defTabSz="914400">
              <a:lnSpc>
                <a:spcPct val="120000"/>
              </a:lnSpc>
              <a:buSzPct val="100000"/>
              <a:buFont typeface="Arial" charset="0"/>
              <a:buChar char="•"/>
              <a:defRPr/>
            </a:pPr>
            <a:r>
              <a:rPr lang="en-US" sz="2000" dirty="0">
                <a:solidFill>
                  <a:schemeClr val="tx1"/>
                </a:solidFill>
                <a:latin typeface="+mn-lt"/>
              </a:rPr>
              <a:t>D</a:t>
            </a:r>
            <a:r>
              <a:rPr lang="en-US" sz="2000" dirty="0" smtClean="0">
                <a:solidFill>
                  <a:schemeClr val="tx1"/>
                </a:solidFill>
                <a:latin typeface="+mn-lt"/>
              </a:rPr>
              <a:t>ata </a:t>
            </a:r>
            <a:r>
              <a:rPr lang="en-US" sz="2000" dirty="0">
                <a:solidFill>
                  <a:schemeClr val="tx1"/>
                </a:solidFill>
                <a:latin typeface="+mn-lt"/>
              </a:rPr>
              <a:t>entry of </a:t>
            </a:r>
            <a:r>
              <a:rPr lang="en-US" sz="2000" dirty="0" smtClean="0">
                <a:solidFill>
                  <a:schemeClr val="tx1"/>
                </a:solidFill>
                <a:latin typeface="+mn-lt"/>
              </a:rPr>
              <a:t>own ASP interventions &amp; those done by staff pharmacists</a:t>
            </a:r>
            <a:endParaRPr lang="en-US" sz="1600" dirty="0">
              <a:latin typeface="+mn-lt"/>
            </a:endParaRPr>
          </a:p>
        </p:txBody>
      </p:sp>
    </p:spTree>
    <p:extLst>
      <p:ext uri="{BB962C8B-B14F-4D97-AF65-F5344CB8AC3E}">
        <p14:creationId xmlns:p14="http://schemas.microsoft.com/office/powerpoint/2010/main" val="665300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738"/>
            <a:ext cx="9144000" cy="625171"/>
          </a:xfrm>
        </p:spPr>
        <p:txBody>
          <a:bodyPr>
            <a:noAutofit/>
          </a:bodyPr>
          <a:lstStyle/>
          <a:p>
            <a:pPr algn="ctr"/>
            <a:r>
              <a:rPr lang="en-US" sz="4000" dirty="0" smtClean="0"/>
              <a:t>Broadening ASP at MSSL: </a:t>
            </a:r>
            <a:br>
              <a:rPr lang="en-US" sz="4000" dirty="0" smtClean="0"/>
            </a:br>
            <a:r>
              <a:rPr lang="en-US" sz="4000" dirty="0" smtClean="0"/>
              <a:t>July 2016 to Present</a:t>
            </a:r>
            <a:endParaRPr lang="en-US" sz="4000" dirty="0"/>
          </a:p>
        </p:txBody>
      </p:sp>
      <p:sp>
        <p:nvSpPr>
          <p:cNvPr id="4" name="Content Placeholder 3"/>
          <p:cNvSpPr>
            <a:spLocks noGrp="1"/>
          </p:cNvSpPr>
          <p:nvPr>
            <p:ph idx="1"/>
          </p:nvPr>
        </p:nvSpPr>
        <p:spPr>
          <a:xfrm>
            <a:off x="0" y="1387258"/>
            <a:ext cx="9144000" cy="4525963"/>
          </a:xfrm>
        </p:spPr>
        <p:txBody>
          <a:bodyPr/>
          <a:lstStyle/>
          <a:p>
            <a:pPr lvl="0" defTabSz="914400">
              <a:lnSpc>
                <a:spcPct val="120000"/>
              </a:lnSpc>
              <a:buSzTx/>
              <a:defRPr/>
            </a:pPr>
            <a:r>
              <a:rPr lang="en-US" sz="2000" b="1" dirty="0" smtClean="0">
                <a:solidFill>
                  <a:schemeClr val="tx1"/>
                </a:solidFill>
                <a:latin typeface="+mn-lt"/>
              </a:rPr>
              <a:t>Clinical </a:t>
            </a:r>
            <a:r>
              <a:rPr lang="en-US" sz="2000" b="1" dirty="0">
                <a:solidFill>
                  <a:schemeClr val="tx1"/>
                </a:solidFill>
                <a:latin typeface="+mn-lt"/>
              </a:rPr>
              <a:t>Pharmacy </a:t>
            </a:r>
            <a:r>
              <a:rPr lang="en-US" sz="2000" b="1" dirty="0" smtClean="0">
                <a:solidFill>
                  <a:schemeClr val="tx1"/>
                </a:solidFill>
                <a:latin typeface="+mn-lt"/>
              </a:rPr>
              <a:t>Specialist </a:t>
            </a:r>
            <a:r>
              <a:rPr lang="en-US" sz="2000" dirty="0" smtClean="0">
                <a:solidFill>
                  <a:schemeClr val="tx1"/>
                </a:solidFill>
                <a:latin typeface="+mn-lt"/>
              </a:rPr>
              <a:t>– hired as part of CMS &amp; Joint Commission January 2017 Mandate</a:t>
            </a:r>
          </a:p>
          <a:p>
            <a:pPr indent="-395287" defTabSz="914400">
              <a:lnSpc>
                <a:spcPct val="120000"/>
              </a:lnSpc>
              <a:buSzPct val="100000"/>
              <a:buFont typeface="Arial" charset="0"/>
              <a:buChar char="•"/>
              <a:defRPr/>
            </a:pPr>
            <a:r>
              <a:rPr lang="en-US" sz="2000" dirty="0" smtClean="0">
                <a:solidFill>
                  <a:schemeClr val="tx1"/>
                </a:solidFill>
                <a:latin typeface="+mn-lt"/>
              </a:rPr>
              <a:t>Performs all duties as noted by prior Clinical Pharmacy Manager</a:t>
            </a:r>
          </a:p>
          <a:p>
            <a:pPr defTabSz="914400">
              <a:lnSpc>
                <a:spcPct val="120000"/>
              </a:lnSpc>
              <a:defRPr/>
            </a:pPr>
            <a:r>
              <a:rPr lang="en-US" sz="2000" b="1" u="sng" dirty="0" smtClean="0">
                <a:solidFill>
                  <a:schemeClr val="tx1"/>
                </a:solidFill>
                <a:latin typeface="+mn-lt"/>
              </a:rPr>
              <a:t>NEW Responsibilities</a:t>
            </a:r>
          </a:p>
          <a:p>
            <a:pPr indent="-395287" defTabSz="914400">
              <a:lnSpc>
                <a:spcPct val="120000"/>
              </a:lnSpc>
              <a:buSzPct val="100000"/>
              <a:buFont typeface="Arial" charset="0"/>
              <a:buChar char="•"/>
              <a:defRPr/>
            </a:pPr>
            <a:r>
              <a:rPr lang="en-US" sz="2000" dirty="0" smtClean="0">
                <a:solidFill>
                  <a:schemeClr val="tx1"/>
                </a:solidFill>
                <a:latin typeface="+mn-lt"/>
              </a:rPr>
              <a:t>Approval of Restricted Antimicrobials </a:t>
            </a:r>
          </a:p>
          <a:p>
            <a:pPr lvl="1" indent="-395287" defTabSz="914400">
              <a:lnSpc>
                <a:spcPct val="120000"/>
              </a:lnSpc>
              <a:buSzPct val="75000"/>
              <a:buFont typeface="Arial" charset="0"/>
              <a:buChar char="•"/>
              <a:defRPr/>
            </a:pPr>
            <a:r>
              <a:rPr lang="en-US" sz="1900" dirty="0" smtClean="0">
                <a:solidFill>
                  <a:schemeClr val="tx1"/>
                </a:solidFill>
                <a:latin typeface="+mn-lt"/>
              </a:rPr>
              <a:t>Weekdays 8:00AM to 4:00PM (Weekends, after hours &amp; holidays by ID Fellows)</a:t>
            </a:r>
          </a:p>
          <a:p>
            <a:pPr indent="-395287" defTabSz="914400">
              <a:lnSpc>
                <a:spcPct val="120000"/>
              </a:lnSpc>
              <a:buSzPct val="100000"/>
              <a:buFont typeface="Arial" charset="0"/>
              <a:buChar char="•"/>
              <a:defRPr/>
            </a:pPr>
            <a:r>
              <a:rPr lang="en-US" sz="2000" dirty="0" smtClean="0">
                <a:solidFill>
                  <a:schemeClr val="tx1"/>
                </a:solidFill>
                <a:latin typeface="+mn-lt"/>
              </a:rPr>
              <a:t>Attends daily rounds with Inpatient ID </a:t>
            </a:r>
            <a:r>
              <a:rPr lang="en-US" sz="2000" dirty="0">
                <a:solidFill>
                  <a:schemeClr val="tx1"/>
                </a:solidFill>
                <a:latin typeface="+mn-lt"/>
              </a:rPr>
              <a:t>Consult </a:t>
            </a:r>
            <a:r>
              <a:rPr lang="en-US" sz="2000" dirty="0" smtClean="0">
                <a:solidFill>
                  <a:schemeClr val="tx1"/>
                </a:solidFill>
                <a:latin typeface="+mn-lt"/>
              </a:rPr>
              <a:t>Service</a:t>
            </a:r>
          </a:p>
          <a:p>
            <a:pPr indent="-395287" defTabSz="914400">
              <a:lnSpc>
                <a:spcPct val="120000"/>
              </a:lnSpc>
              <a:buFont typeface="Arial" charset="0"/>
              <a:buChar char="•"/>
              <a:defRPr/>
            </a:pPr>
            <a:endParaRPr lang="en-US" sz="1800" dirty="0" smtClean="0">
              <a:solidFill>
                <a:schemeClr val="tx1"/>
              </a:solidFill>
              <a:latin typeface="+mn-lt"/>
            </a:endParaRPr>
          </a:p>
          <a:p>
            <a:pPr lvl="0" defTabSz="914400">
              <a:lnSpc>
                <a:spcPct val="120000"/>
              </a:lnSpc>
              <a:buSzTx/>
              <a:defRPr/>
            </a:pPr>
            <a:r>
              <a:rPr lang="en-US" sz="2000" b="1" dirty="0" smtClean="0">
                <a:solidFill>
                  <a:schemeClr val="tx1"/>
                </a:solidFill>
                <a:latin typeface="+mn-lt"/>
              </a:rPr>
              <a:t>Pharmacy </a:t>
            </a:r>
            <a:r>
              <a:rPr lang="en-US" sz="2000" b="1" dirty="0">
                <a:solidFill>
                  <a:schemeClr val="tx1"/>
                </a:solidFill>
                <a:latin typeface="+mn-lt"/>
              </a:rPr>
              <a:t>Residents </a:t>
            </a:r>
            <a:r>
              <a:rPr lang="en-US" sz="2000" dirty="0">
                <a:solidFill>
                  <a:schemeClr val="tx1"/>
                </a:solidFill>
                <a:latin typeface="+mn-lt"/>
              </a:rPr>
              <a:t>– </a:t>
            </a:r>
            <a:r>
              <a:rPr lang="en-US" sz="2000" dirty="0" smtClean="0">
                <a:solidFill>
                  <a:schemeClr val="tx1"/>
                </a:solidFill>
                <a:latin typeface="+mn-lt"/>
              </a:rPr>
              <a:t>Perform all ASP duties as previously described </a:t>
            </a:r>
          </a:p>
          <a:p>
            <a:pPr defTabSz="914400">
              <a:lnSpc>
                <a:spcPct val="120000"/>
              </a:lnSpc>
              <a:buSzTx/>
              <a:defRPr/>
            </a:pPr>
            <a:r>
              <a:rPr lang="en-US" sz="2000" b="1" u="sng" dirty="0">
                <a:solidFill>
                  <a:schemeClr val="tx1"/>
                </a:solidFill>
                <a:latin typeface="+mn-lt"/>
              </a:rPr>
              <a:t>NEW </a:t>
            </a:r>
            <a:r>
              <a:rPr lang="en-US" sz="2000" b="1" u="sng" dirty="0" smtClean="0">
                <a:solidFill>
                  <a:schemeClr val="tx1"/>
                </a:solidFill>
                <a:latin typeface="+mn-lt"/>
              </a:rPr>
              <a:t>Responsibilities</a:t>
            </a:r>
            <a:endParaRPr lang="en-US" sz="2000" dirty="0" smtClean="0">
              <a:solidFill>
                <a:schemeClr val="tx1"/>
              </a:solidFill>
              <a:latin typeface="+mn-lt"/>
            </a:endParaRPr>
          </a:p>
          <a:p>
            <a:pPr marL="342900" lvl="0" indent="-342900" defTabSz="914400">
              <a:lnSpc>
                <a:spcPct val="120000"/>
              </a:lnSpc>
              <a:buSzTx/>
              <a:buFont typeface="Arial" charset="0"/>
              <a:buChar char="•"/>
              <a:defRPr/>
            </a:pPr>
            <a:r>
              <a:rPr lang="en-US" sz="2000" dirty="0" smtClean="0">
                <a:solidFill>
                  <a:schemeClr val="tx1"/>
                </a:solidFill>
                <a:latin typeface="+mn-lt"/>
              </a:rPr>
              <a:t>Trained by Clinical Pharmacy Specialist to approve restricted antimicrobials &amp; antivirals during ID Clinical Rotation (upon licensure)</a:t>
            </a:r>
          </a:p>
          <a:p>
            <a:pPr marL="342900" lvl="0" indent="-342900" defTabSz="914400">
              <a:lnSpc>
                <a:spcPct val="120000"/>
              </a:lnSpc>
              <a:buSzTx/>
              <a:buFont typeface="Arial" charset="0"/>
              <a:buChar char="•"/>
              <a:defRPr/>
            </a:pPr>
            <a:r>
              <a:rPr lang="en-US" sz="2000" dirty="0" smtClean="0">
                <a:solidFill>
                  <a:schemeClr val="tx1"/>
                </a:solidFill>
                <a:latin typeface="+mn-lt"/>
              </a:rPr>
              <a:t>Pharmacy ASP liaison to interdisciplinary teams while on other clinical rotations</a:t>
            </a:r>
            <a:endParaRPr lang="en-US" sz="1600" dirty="0">
              <a:latin typeface="+mn-lt"/>
            </a:endParaRPr>
          </a:p>
        </p:txBody>
      </p:sp>
    </p:spTree>
    <p:extLst>
      <p:ext uri="{BB962C8B-B14F-4D97-AF65-F5344CB8AC3E}">
        <p14:creationId xmlns:p14="http://schemas.microsoft.com/office/powerpoint/2010/main" val="8264833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62"/>
            <a:ext cx="8229600" cy="625171"/>
          </a:xfrm>
        </p:spPr>
        <p:txBody>
          <a:bodyPr>
            <a:noAutofit/>
          </a:bodyPr>
          <a:lstStyle/>
          <a:p>
            <a:pPr algn="ctr"/>
            <a:r>
              <a:rPr lang="en-US" sz="4000" dirty="0" smtClean="0"/>
              <a:t>Leadership Commitment</a:t>
            </a:r>
            <a:endParaRPr lang="en-US" sz="4000" dirty="0"/>
          </a:p>
        </p:txBody>
      </p:sp>
      <p:sp>
        <p:nvSpPr>
          <p:cNvPr id="8" name="Text Placeholder 7"/>
          <p:cNvSpPr>
            <a:spLocks noGrp="1"/>
          </p:cNvSpPr>
          <p:nvPr>
            <p:ph idx="1"/>
          </p:nvPr>
        </p:nvSpPr>
        <p:spPr>
          <a:xfrm>
            <a:off x="-1893" y="736633"/>
            <a:ext cx="9156526" cy="4902200"/>
          </a:xfrm>
        </p:spPr>
        <p:txBody>
          <a:bodyPr/>
          <a:lstStyle/>
          <a:p>
            <a:pPr lvl="0" defTabSz="914400">
              <a:lnSpc>
                <a:spcPct val="120000"/>
              </a:lnSpc>
              <a:buSzTx/>
              <a:defRPr/>
            </a:pPr>
            <a:r>
              <a:rPr lang="en-US" sz="2000" b="1" dirty="0" smtClean="0">
                <a:solidFill>
                  <a:schemeClr val="tx1"/>
                </a:solidFill>
                <a:latin typeface="+mn-lt"/>
              </a:rPr>
              <a:t>Chief Medical Officer </a:t>
            </a:r>
          </a:p>
          <a:p>
            <a:pPr marL="342900" lvl="0" indent="-342900" defTabSz="914400">
              <a:lnSpc>
                <a:spcPct val="120000"/>
              </a:lnSpc>
              <a:buSzTx/>
              <a:buFont typeface="Arial" charset="0"/>
              <a:buChar char="•"/>
              <a:defRPr/>
            </a:pPr>
            <a:r>
              <a:rPr lang="en-US" sz="1600" dirty="0" smtClean="0">
                <a:solidFill>
                  <a:schemeClr val="tx1"/>
                </a:solidFill>
                <a:latin typeface="+mn-lt"/>
              </a:rPr>
              <a:t>Joined MSSL August 2014</a:t>
            </a:r>
          </a:p>
          <a:p>
            <a:pPr marL="342900" indent="-342900" defTabSz="914400">
              <a:lnSpc>
                <a:spcPct val="120000"/>
              </a:lnSpc>
              <a:buSzTx/>
              <a:buFont typeface="Arial" charset="0"/>
              <a:buChar char="•"/>
              <a:defRPr/>
            </a:pPr>
            <a:r>
              <a:rPr lang="en-US" sz="1600" dirty="0" smtClean="0">
                <a:solidFill>
                  <a:schemeClr val="tx1"/>
                </a:solidFill>
                <a:latin typeface="+mn-lt"/>
              </a:rPr>
              <a:t>Pulmonary </a:t>
            </a:r>
            <a:r>
              <a:rPr lang="en-US" sz="1600" dirty="0">
                <a:solidFill>
                  <a:schemeClr val="tx1"/>
                </a:solidFill>
                <a:latin typeface="+mn-lt"/>
              </a:rPr>
              <a:t>– Critical Care Medicine</a:t>
            </a:r>
          </a:p>
          <a:p>
            <a:pPr marL="342900" indent="-342900" defTabSz="914400">
              <a:lnSpc>
                <a:spcPct val="120000"/>
              </a:lnSpc>
              <a:buSzTx/>
              <a:buFont typeface="Arial" charset="0"/>
              <a:buChar char="•"/>
              <a:defRPr/>
            </a:pPr>
            <a:r>
              <a:rPr lang="en-US" sz="1600" dirty="0" smtClean="0">
                <a:solidFill>
                  <a:schemeClr val="tx1"/>
                </a:solidFill>
                <a:latin typeface="+mn-lt"/>
              </a:rPr>
              <a:t>30</a:t>
            </a:r>
            <a:r>
              <a:rPr lang="en-US" sz="1600" baseline="30000" dirty="0" smtClean="0">
                <a:solidFill>
                  <a:schemeClr val="tx1"/>
                </a:solidFill>
                <a:latin typeface="+mn-lt"/>
              </a:rPr>
              <a:t>+</a:t>
            </a:r>
            <a:r>
              <a:rPr lang="en-US" sz="1600" dirty="0" smtClean="0">
                <a:solidFill>
                  <a:schemeClr val="tx1"/>
                </a:solidFill>
                <a:latin typeface="+mn-lt"/>
              </a:rPr>
              <a:t> </a:t>
            </a:r>
            <a:r>
              <a:rPr lang="en-US" sz="1600" dirty="0">
                <a:solidFill>
                  <a:schemeClr val="tx1"/>
                </a:solidFill>
                <a:latin typeface="+mn-lt"/>
              </a:rPr>
              <a:t>years </a:t>
            </a:r>
            <a:r>
              <a:rPr lang="en-US" sz="1600" dirty="0" smtClean="0">
                <a:solidFill>
                  <a:schemeClr val="tx1"/>
                </a:solidFill>
                <a:latin typeface="+mn-lt"/>
              </a:rPr>
              <a:t>experience</a:t>
            </a:r>
          </a:p>
          <a:p>
            <a:pPr marL="342900" indent="-342900" defTabSz="914400">
              <a:lnSpc>
                <a:spcPct val="120000"/>
              </a:lnSpc>
              <a:buSzTx/>
              <a:buFont typeface="Arial" charset="0"/>
              <a:buChar char="•"/>
              <a:defRPr/>
            </a:pPr>
            <a:r>
              <a:rPr lang="en-US" sz="1600" dirty="0" smtClean="0">
                <a:solidFill>
                  <a:schemeClr val="tx1"/>
                </a:solidFill>
                <a:latin typeface="+mn-lt"/>
              </a:rPr>
              <a:t>Leads &amp; Implements clinical direction of ASP &amp; Infection Prevention &amp; Control Program at MSSL</a:t>
            </a:r>
          </a:p>
          <a:p>
            <a:pPr marL="342900" indent="-342900" defTabSz="914400">
              <a:lnSpc>
                <a:spcPct val="120000"/>
              </a:lnSpc>
              <a:buSzTx/>
              <a:buFont typeface="Arial" charset="0"/>
              <a:buChar char="•"/>
              <a:defRPr/>
            </a:pPr>
            <a:endParaRPr lang="en-US" sz="1600" dirty="0">
              <a:latin typeface="+mn-lt"/>
            </a:endParaRPr>
          </a:p>
          <a:p>
            <a:pPr defTabSz="914400">
              <a:lnSpc>
                <a:spcPct val="120000"/>
              </a:lnSpc>
              <a:buSzTx/>
              <a:defRPr/>
            </a:pPr>
            <a:r>
              <a:rPr lang="en-US" sz="2000" b="1" dirty="0" smtClean="0">
                <a:solidFill>
                  <a:schemeClr val="tx1"/>
                </a:solidFill>
                <a:latin typeface="+mn-lt"/>
              </a:rPr>
              <a:t>Chief of Division of Infectious Diseases</a:t>
            </a:r>
          </a:p>
          <a:p>
            <a:pPr marL="342900" indent="-342900" defTabSz="914400">
              <a:lnSpc>
                <a:spcPct val="120000"/>
              </a:lnSpc>
              <a:buSzTx/>
              <a:buFont typeface="Arial" charset="0"/>
              <a:buChar char="•"/>
              <a:defRPr/>
            </a:pPr>
            <a:r>
              <a:rPr lang="en-US" sz="1600" dirty="0" smtClean="0">
                <a:solidFill>
                  <a:schemeClr val="tx1"/>
                </a:solidFill>
                <a:latin typeface="+mn-lt"/>
              </a:rPr>
              <a:t>Joined MSSL July 2016</a:t>
            </a:r>
          </a:p>
          <a:p>
            <a:pPr marL="342900" indent="-342900" defTabSz="914400">
              <a:lnSpc>
                <a:spcPct val="120000"/>
              </a:lnSpc>
              <a:buSzTx/>
              <a:buFont typeface="Arial" charset="0"/>
              <a:buChar char="•"/>
              <a:defRPr/>
            </a:pPr>
            <a:r>
              <a:rPr lang="en-US" sz="1600" dirty="0" smtClean="0">
                <a:solidFill>
                  <a:schemeClr val="tx1"/>
                </a:solidFill>
                <a:latin typeface="+mn-lt"/>
              </a:rPr>
              <a:t>Infectious Diseases Medicine</a:t>
            </a:r>
          </a:p>
          <a:p>
            <a:pPr marL="342900" indent="-342900" defTabSz="914400">
              <a:lnSpc>
                <a:spcPct val="120000"/>
              </a:lnSpc>
              <a:buSzTx/>
              <a:buFont typeface="Arial" charset="0"/>
              <a:buChar char="•"/>
              <a:defRPr/>
            </a:pPr>
            <a:r>
              <a:rPr lang="en-US" sz="1600" dirty="0" smtClean="0">
                <a:solidFill>
                  <a:schemeClr val="tx1"/>
                </a:solidFill>
                <a:latin typeface="+mn-lt"/>
              </a:rPr>
              <a:t>20</a:t>
            </a:r>
            <a:r>
              <a:rPr lang="en-US" sz="1600" baseline="30000" dirty="0" smtClean="0">
                <a:solidFill>
                  <a:schemeClr val="tx1"/>
                </a:solidFill>
                <a:latin typeface="+mn-lt"/>
              </a:rPr>
              <a:t>+</a:t>
            </a:r>
            <a:r>
              <a:rPr lang="en-US" sz="1600" dirty="0" smtClean="0">
                <a:solidFill>
                  <a:schemeClr val="tx1"/>
                </a:solidFill>
                <a:latin typeface="+mn-lt"/>
              </a:rPr>
              <a:t> years experience</a:t>
            </a:r>
          </a:p>
          <a:p>
            <a:pPr marL="342900" indent="-342900" defTabSz="914400">
              <a:lnSpc>
                <a:spcPct val="120000"/>
              </a:lnSpc>
              <a:buSzTx/>
              <a:buFont typeface="Arial" charset="0"/>
              <a:buChar char="•"/>
              <a:defRPr/>
            </a:pPr>
            <a:r>
              <a:rPr lang="en-US" sz="1600" dirty="0" smtClean="0">
                <a:solidFill>
                  <a:schemeClr val="tx1"/>
                </a:solidFill>
                <a:latin typeface="+mn-lt"/>
              </a:rPr>
              <a:t>Defines the mission &amp; oversees operation ID section of medicine at MSSL &amp; Mt. Sinai West (MSW)</a:t>
            </a:r>
          </a:p>
          <a:p>
            <a:pPr marL="342900" indent="-342900" defTabSz="914400">
              <a:lnSpc>
                <a:spcPct val="120000"/>
              </a:lnSpc>
              <a:buSzTx/>
              <a:buFont typeface="Arial" charset="0"/>
              <a:buChar char="•"/>
              <a:defRPr/>
            </a:pPr>
            <a:endParaRPr lang="en-US" sz="1600" dirty="0">
              <a:solidFill>
                <a:schemeClr val="tx1"/>
              </a:solidFill>
              <a:latin typeface="+mn-lt"/>
            </a:endParaRPr>
          </a:p>
          <a:p>
            <a:pPr defTabSz="914400">
              <a:lnSpc>
                <a:spcPct val="120000"/>
              </a:lnSpc>
              <a:buSzTx/>
              <a:defRPr/>
            </a:pPr>
            <a:r>
              <a:rPr lang="en-US" sz="2000" b="1" dirty="0" smtClean="0">
                <a:solidFill>
                  <a:schemeClr val="tx1"/>
                </a:solidFill>
                <a:latin typeface="+mn-lt"/>
              </a:rPr>
              <a:t>ASP Program Director</a:t>
            </a:r>
          </a:p>
          <a:p>
            <a:pPr marL="342900" indent="-342900" defTabSz="914400">
              <a:lnSpc>
                <a:spcPct val="120000"/>
              </a:lnSpc>
              <a:buSzTx/>
              <a:buFont typeface="Arial" charset="0"/>
              <a:buChar char="•"/>
              <a:defRPr/>
            </a:pPr>
            <a:r>
              <a:rPr lang="en-US" sz="1600" dirty="0" smtClean="0">
                <a:solidFill>
                  <a:schemeClr val="tx1"/>
                </a:solidFill>
                <a:latin typeface="+mn-lt"/>
              </a:rPr>
              <a:t>Joined MSSL July 1988</a:t>
            </a:r>
          </a:p>
          <a:p>
            <a:pPr marL="342900" indent="-342900" defTabSz="914400">
              <a:lnSpc>
                <a:spcPct val="120000"/>
              </a:lnSpc>
              <a:buSzTx/>
              <a:buFont typeface="Arial" charset="0"/>
              <a:buChar char="•"/>
              <a:defRPr/>
            </a:pPr>
            <a:r>
              <a:rPr lang="en-US" sz="1600" dirty="0" smtClean="0">
                <a:solidFill>
                  <a:schemeClr val="tx1"/>
                </a:solidFill>
                <a:latin typeface="+mn-lt"/>
              </a:rPr>
              <a:t>Infectious Disease Medicine</a:t>
            </a:r>
          </a:p>
          <a:p>
            <a:pPr marL="342900" indent="-342900" defTabSz="914400">
              <a:lnSpc>
                <a:spcPct val="120000"/>
              </a:lnSpc>
              <a:buSzTx/>
              <a:buFont typeface="Arial" charset="0"/>
              <a:buChar char="•"/>
              <a:defRPr/>
            </a:pPr>
            <a:r>
              <a:rPr lang="en-US" sz="1600" dirty="0">
                <a:solidFill>
                  <a:schemeClr val="tx1"/>
                </a:solidFill>
                <a:latin typeface="+mn-lt"/>
              </a:rPr>
              <a:t>20</a:t>
            </a:r>
            <a:r>
              <a:rPr lang="en-US" sz="1600" baseline="30000" dirty="0">
                <a:solidFill>
                  <a:schemeClr val="tx1"/>
                </a:solidFill>
                <a:latin typeface="+mn-lt"/>
              </a:rPr>
              <a:t>+</a:t>
            </a:r>
            <a:r>
              <a:rPr lang="en-US" sz="1600" dirty="0">
                <a:solidFill>
                  <a:schemeClr val="tx1"/>
                </a:solidFill>
                <a:latin typeface="+mn-lt"/>
              </a:rPr>
              <a:t> years </a:t>
            </a:r>
            <a:r>
              <a:rPr lang="en-US" sz="1600" dirty="0" smtClean="0">
                <a:solidFill>
                  <a:schemeClr val="tx1"/>
                </a:solidFill>
                <a:latin typeface="+mn-lt"/>
              </a:rPr>
              <a:t>experience</a:t>
            </a:r>
          </a:p>
          <a:p>
            <a:pPr marL="342900" indent="-342900" defTabSz="914400">
              <a:lnSpc>
                <a:spcPct val="120000"/>
              </a:lnSpc>
              <a:buSzTx/>
              <a:buFont typeface="Arial" charset="0"/>
              <a:buChar char="•"/>
              <a:defRPr/>
            </a:pPr>
            <a:r>
              <a:rPr lang="en-US" sz="1600" dirty="0" smtClean="0">
                <a:solidFill>
                  <a:schemeClr val="tx1"/>
                </a:solidFill>
                <a:latin typeface="+mn-lt"/>
              </a:rPr>
              <a:t>Coordinates </a:t>
            </a:r>
            <a:r>
              <a:rPr lang="en-US" sz="1600" dirty="0">
                <a:solidFill>
                  <a:schemeClr val="tx1"/>
                </a:solidFill>
                <a:latin typeface="+mn-lt"/>
              </a:rPr>
              <a:t>efforts </a:t>
            </a:r>
            <a:r>
              <a:rPr lang="en-US" sz="1600" dirty="0" smtClean="0">
                <a:solidFill>
                  <a:schemeClr val="tx1"/>
                </a:solidFill>
                <a:latin typeface="+mn-lt"/>
              </a:rPr>
              <a:t>between ASP clinical pharmacy specialists &amp; responsible for ASP outcomes at MSSL &amp; MSW</a:t>
            </a:r>
            <a:endParaRPr lang="en-US" sz="1600" dirty="0">
              <a:solidFill>
                <a:schemeClr val="tx1"/>
              </a:solidFill>
              <a:latin typeface="+mn-lt"/>
            </a:endParaRPr>
          </a:p>
          <a:p>
            <a:pPr marL="342900" indent="-342900" defTabSz="914400">
              <a:lnSpc>
                <a:spcPct val="120000"/>
              </a:lnSpc>
              <a:buSzTx/>
              <a:buFont typeface="Arial" charset="0"/>
              <a:buChar char="•"/>
              <a:defRPr/>
            </a:pPr>
            <a:endParaRPr lang="en-US" sz="2000" dirty="0" smtClean="0">
              <a:solidFill>
                <a:schemeClr val="tx1"/>
              </a:solidFill>
              <a:latin typeface="+mn-lt"/>
            </a:endParaRPr>
          </a:p>
          <a:p>
            <a:pPr defTabSz="914400">
              <a:lnSpc>
                <a:spcPct val="120000"/>
              </a:lnSpc>
              <a:buSzTx/>
              <a:defRPr/>
            </a:pPr>
            <a:endParaRPr lang="en-US" sz="2000" dirty="0">
              <a:solidFill>
                <a:schemeClr val="tx1"/>
              </a:solidFill>
              <a:latin typeface="+mn-lt"/>
            </a:endParaRPr>
          </a:p>
        </p:txBody>
      </p:sp>
    </p:spTree>
    <p:extLst>
      <p:ext uri="{BB962C8B-B14F-4D97-AF65-F5344CB8AC3E}">
        <p14:creationId xmlns:p14="http://schemas.microsoft.com/office/powerpoint/2010/main" val="7209990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388"/>
            <a:ext cx="9144000" cy="625171"/>
          </a:xfrm>
        </p:spPr>
        <p:txBody>
          <a:bodyPr>
            <a:noAutofit/>
          </a:bodyPr>
          <a:lstStyle/>
          <a:p>
            <a:pPr algn="ctr"/>
            <a:r>
              <a:rPr lang="en-US" sz="4000" dirty="0" smtClean="0"/>
              <a:t>Drug Expertise</a:t>
            </a:r>
            <a:endParaRPr lang="en-US" sz="4000" dirty="0"/>
          </a:p>
        </p:txBody>
      </p:sp>
      <p:sp>
        <p:nvSpPr>
          <p:cNvPr id="3" name="Content Placeholder 2"/>
          <p:cNvSpPr>
            <a:spLocks noGrp="1"/>
          </p:cNvSpPr>
          <p:nvPr>
            <p:ph type="body" sz="quarter" idx="13"/>
          </p:nvPr>
        </p:nvSpPr>
        <p:spPr>
          <a:xfrm>
            <a:off x="0" y="678321"/>
            <a:ext cx="9144000" cy="4525963"/>
          </a:xfrm>
        </p:spPr>
        <p:txBody>
          <a:bodyPr>
            <a:noAutofit/>
          </a:bodyPr>
          <a:lstStyle/>
          <a:p>
            <a:pPr marR="0" lvl="0" defTabSz="914400" eaLnBrk="1" fontAlgn="auto" latinLnBrk="0" hangingPunct="1">
              <a:lnSpc>
                <a:spcPct val="120000"/>
              </a:lnSpc>
              <a:spcBef>
                <a:spcPts val="0"/>
              </a:spcBef>
              <a:spcAft>
                <a:spcPts val="0"/>
              </a:spcAft>
              <a:buClrTx/>
              <a:buSzTx/>
              <a:tabLst/>
              <a:defRPr/>
            </a:pPr>
            <a:r>
              <a:rPr lang="en-US" sz="2000" b="1" dirty="0" smtClean="0">
                <a:solidFill>
                  <a:schemeClr val="tx1"/>
                </a:solidFill>
                <a:latin typeface="+mn-lt"/>
              </a:rPr>
              <a:t>Clinical Pharmacy Specialist</a:t>
            </a:r>
            <a:endParaRPr lang="en-US" sz="2000" b="1" dirty="0">
              <a:solidFill>
                <a:schemeClr val="tx1"/>
              </a:solidFill>
              <a:latin typeface="+mn-lt"/>
            </a:endParaRPr>
          </a:p>
          <a:p>
            <a:pPr marL="342900" indent="-342900" defTabSz="914400">
              <a:lnSpc>
                <a:spcPct val="120000"/>
              </a:lnSpc>
              <a:buSzTx/>
              <a:buFont typeface="Arial" charset="0"/>
              <a:buChar char="•"/>
              <a:defRPr/>
            </a:pPr>
            <a:r>
              <a:rPr lang="en-US" sz="2000" dirty="0">
                <a:solidFill>
                  <a:schemeClr val="tx1"/>
                </a:solidFill>
                <a:latin typeface="+mn-lt"/>
              </a:rPr>
              <a:t>Two years post-graduate residency training at hospitals with well-established ASP </a:t>
            </a:r>
          </a:p>
          <a:p>
            <a:pPr marL="1085850" lvl="1" indent="-342900" defTabSz="914400">
              <a:lnSpc>
                <a:spcPct val="120000"/>
              </a:lnSpc>
              <a:buFont typeface="Arial" charset="0"/>
              <a:buChar char="•"/>
              <a:defRPr/>
            </a:pPr>
            <a:r>
              <a:rPr lang="en-US" sz="1800" dirty="0">
                <a:solidFill>
                  <a:schemeClr val="tx1"/>
                </a:solidFill>
                <a:latin typeface="+mn-lt"/>
              </a:rPr>
              <a:t>The Brooklyn Hospital </a:t>
            </a:r>
            <a:r>
              <a:rPr lang="en-US" sz="1800" dirty="0" smtClean="0">
                <a:solidFill>
                  <a:schemeClr val="tx1"/>
                </a:solidFill>
                <a:latin typeface="+mn-lt"/>
              </a:rPr>
              <a:t>Center (Established 2006)</a:t>
            </a:r>
            <a:endParaRPr lang="en-US" sz="1800" dirty="0">
              <a:solidFill>
                <a:schemeClr val="tx1"/>
              </a:solidFill>
              <a:latin typeface="+mn-lt"/>
            </a:endParaRPr>
          </a:p>
          <a:p>
            <a:pPr marL="1085850" lvl="1" indent="-342900" defTabSz="914400">
              <a:lnSpc>
                <a:spcPct val="120000"/>
              </a:lnSpc>
              <a:buFont typeface="Arial" charset="0"/>
              <a:buChar char="•"/>
              <a:defRPr/>
            </a:pPr>
            <a:r>
              <a:rPr lang="en-US" sz="1800" dirty="0">
                <a:solidFill>
                  <a:schemeClr val="tx1"/>
                </a:solidFill>
                <a:latin typeface="+mn-lt"/>
              </a:rPr>
              <a:t>University of Massachusetts Memorial Medical </a:t>
            </a:r>
            <a:r>
              <a:rPr lang="en-US" sz="1800" dirty="0" smtClean="0">
                <a:solidFill>
                  <a:schemeClr val="tx1"/>
                </a:solidFill>
                <a:latin typeface="+mn-lt"/>
              </a:rPr>
              <a:t>Center (Established 1996)</a:t>
            </a:r>
            <a:endParaRPr lang="en-US" sz="1800" dirty="0">
              <a:solidFill>
                <a:schemeClr val="tx1"/>
              </a:solidFill>
              <a:latin typeface="+mn-lt"/>
            </a:endParaRPr>
          </a:p>
          <a:p>
            <a:pPr marL="342900" lvl="0" indent="-342900" defTabSz="914400">
              <a:lnSpc>
                <a:spcPct val="120000"/>
              </a:lnSpc>
              <a:buSzTx/>
              <a:buFont typeface="Arial" charset="0"/>
              <a:buChar char="•"/>
              <a:defRPr/>
            </a:pPr>
            <a:r>
              <a:rPr lang="en-US" sz="2000" dirty="0" smtClean="0">
                <a:solidFill>
                  <a:schemeClr val="tx1"/>
                </a:solidFill>
                <a:latin typeface="+mn-lt"/>
              </a:rPr>
              <a:t>Joined </a:t>
            </a:r>
            <a:r>
              <a:rPr lang="en-US" sz="2000" dirty="0">
                <a:solidFill>
                  <a:schemeClr val="tx1"/>
                </a:solidFill>
                <a:latin typeface="+mn-lt"/>
              </a:rPr>
              <a:t>MSSL August </a:t>
            </a:r>
            <a:r>
              <a:rPr lang="en-US" sz="2000" dirty="0" smtClean="0">
                <a:solidFill>
                  <a:schemeClr val="tx1"/>
                </a:solidFill>
                <a:latin typeface="+mn-lt"/>
              </a:rPr>
              <a:t>2010</a:t>
            </a:r>
          </a:p>
          <a:p>
            <a:pPr marL="1085850" lvl="1" indent="-342900" defTabSz="914400">
              <a:lnSpc>
                <a:spcPct val="120000"/>
              </a:lnSpc>
              <a:buFont typeface="Arial" charset="0"/>
              <a:buChar char="•"/>
              <a:defRPr/>
            </a:pPr>
            <a:r>
              <a:rPr lang="en-US" sz="2000" dirty="0" smtClean="0">
                <a:solidFill>
                  <a:schemeClr val="tx1"/>
                </a:solidFill>
                <a:latin typeface="+mn-lt"/>
              </a:rPr>
              <a:t>Faculty at Long Island University School of Pharmacy</a:t>
            </a:r>
          </a:p>
          <a:p>
            <a:pPr marL="1085850" lvl="1" indent="-342900" defTabSz="914400">
              <a:lnSpc>
                <a:spcPct val="120000"/>
              </a:lnSpc>
              <a:buFont typeface="Arial" charset="0"/>
              <a:buChar char="•"/>
              <a:defRPr/>
            </a:pPr>
            <a:r>
              <a:rPr lang="en-US" sz="2000" dirty="0" smtClean="0">
                <a:solidFill>
                  <a:schemeClr val="tx1"/>
                </a:solidFill>
                <a:latin typeface="+mn-lt"/>
              </a:rPr>
              <a:t>Preceptor of pharmacy students for Internal Medicine &amp; Critical Care and PGY-1 pharmacy residents for Medical Intensive Care Unit (MICU)</a:t>
            </a:r>
          </a:p>
          <a:p>
            <a:pPr marL="342900" indent="-342900" defTabSz="914400">
              <a:lnSpc>
                <a:spcPct val="120000"/>
              </a:lnSpc>
              <a:buSzTx/>
              <a:buFont typeface="Arial" charset="0"/>
              <a:buChar char="•"/>
              <a:defRPr/>
            </a:pPr>
            <a:r>
              <a:rPr lang="en-US" sz="2000" dirty="0" smtClean="0">
                <a:solidFill>
                  <a:schemeClr val="tx1"/>
                </a:solidFill>
                <a:latin typeface="+mn-lt"/>
              </a:rPr>
              <a:t>Critical </a:t>
            </a:r>
            <a:r>
              <a:rPr lang="en-US" sz="2000" dirty="0">
                <a:solidFill>
                  <a:schemeClr val="tx1"/>
                </a:solidFill>
                <a:latin typeface="+mn-lt"/>
              </a:rPr>
              <a:t>Care </a:t>
            </a:r>
            <a:r>
              <a:rPr lang="en-US" sz="2000" dirty="0" smtClean="0">
                <a:solidFill>
                  <a:schemeClr val="tx1"/>
                </a:solidFill>
                <a:latin typeface="+mn-lt"/>
              </a:rPr>
              <a:t>Pharmacotherapy Focus</a:t>
            </a:r>
          </a:p>
          <a:p>
            <a:pPr marL="1085850" lvl="1" indent="-342900" defTabSz="914400">
              <a:lnSpc>
                <a:spcPct val="120000"/>
              </a:lnSpc>
              <a:buFont typeface="Arial" charset="0"/>
              <a:buChar char="•"/>
              <a:defRPr/>
            </a:pPr>
            <a:r>
              <a:rPr lang="en-US" sz="1800" dirty="0">
                <a:solidFill>
                  <a:schemeClr val="tx1"/>
                </a:solidFill>
                <a:latin typeface="+mn-lt"/>
              </a:rPr>
              <a:t>D</a:t>
            </a:r>
            <a:r>
              <a:rPr lang="en-US" sz="1800" dirty="0" smtClean="0">
                <a:solidFill>
                  <a:schemeClr val="tx1"/>
                </a:solidFill>
                <a:latin typeface="+mn-lt"/>
              </a:rPr>
              <a:t>aily interdisciplinary rounds at MSSL MICU</a:t>
            </a:r>
          </a:p>
          <a:p>
            <a:pPr defTabSz="914400">
              <a:lnSpc>
                <a:spcPct val="120000"/>
              </a:lnSpc>
              <a:defRPr/>
            </a:pPr>
            <a:endParaRPr lang="en-US" sz="1200" b="1" dirty="0" smtClean="0">
              <a:solidFill>
                <a:schemeClr val="tx1"/>
              </a:solidFill>
              <a:latin typeface="+mn-lt"/>
            </a:endParaRPr>
          </a:p>
          <a:p>
            <a:pPr defTabSz="914400">
              <a:lnSpc>
                <a:spcPct val="120000"/>
              </a:lnSpc>
              <a:defRPr/>
            </a:pPr>
            <a:r>
              <a:rPr lang="en-US" sz="2000" b="1" dirty="0" smtClean="0">
                <a:solidFill>
                  <a:schemeClr val="tx1"/>
                </a:solidFill>
                <a:latin typeface="+mn-lt"/>
              </a:rPr>
              <a:t>Development of Hospital Policies &amp; Protocols</a:t>
            </a:r>
          </a:p>
          <a:p>
            <a:pPr marL="342900" indent="-342900" defTabSz="914400">
              <a:lnSpc>
                <a:spcPct val="120000"/>
              </a:lnSpc>
              <a:buFont typeface="Arial" charset="0"/>
              <a:buChar char="•"/>
              <a:defRPr/>
            </a:pPr>
            <a:r>
              <a:rPr lang="en-US" sz="2000" dirty="0" smtClean="0">
                <a:solidFill>
                  <a:schemeClr val="tx1"/>
                </a:solidFill>
                <a:latin typeface="+mn-lt"/>
              </a:rPr>
              <a:t>Sepsis Code Policy </a:t>
            </a:r>
          </a:p>
          <a:p>
            <a:pPr marL="342900" indent="-342900" defTabSz="914400">
              <a:lnSpc>
                <a:spcPct val="120000"/>
              </a:lnSpc>
              <a:buFont typeface="Arial" charset="0"/>
              <a:buChar char="•"/>
              <a:defRPr/>
            </a:pPr>
            <a:r>
              <a:rPr lang="en-US" sz="2000" dirty="0" smtClean="0">
                <a:solidFill>
                  <a:schemeClr val="tx1"/>
                </a:solidFill>
                <a:latin typeface="+mn-lt"/>
              </a:rPr>
              <a:t>Vancomycin Dosing Protocol &amp; Automatic Stop Orders</a:t>
            </a:r>
          </a:p>
          <a:p>
            <a:pPr marL="342900" indent="-342900" defTabSz="914400">
              <a:lnSpc>
                <a:spcPct val="120000"/>
              </a:lnSpc>
              <a:buFont typeface="Arial" charset="0"/>
              <a:buChar char="•"/>
              <a:defRPr/>
            </a:pPr>
            <a:r>
              <a:rPr lang="en-US" sz="2000" dirty="0" smtClean="0">
                <a:solidFill>
                  <a:schemeClr val="tx1"/>
                </a:solidFill>
                <a:latin typeface="+mn-lt"/>
              </a:rPr>
              <a:t>Revisions to </a:t>
            </a:r>
            <a:r>
              <a:rPr lang="en-US" sz="2000" dirty="0">
                <a:solidFill>
                  <a:schemeClr val="tx1"/>
                </a:solidFill>
                <a:latin typeface="+mn-lt"/>
              </a:rPr>
              <a:t>p</a:t>
            </a:r>
            <a:r>
              <a:rPr lang="en-US" sz="2000" dirty="0" smtClean="0">
                <a:solidFill>
                  <a:schemeClr val="tx1"/>
                </a:solidFill>
                <a:latin typeface="+mn-lt"/>
              </a:rPr>
              <a:t>erioperative antimicrobial prophylaxis (SCIP)</a:t>
            </a:r>
          </a:p>
          <a:p>
            <a:pPr marL="342900" indent="-342900" defTabSz="914400">
              <a:lnSpc>
                <a:spcPct val="120000"/>
              </a:lnSpc>
              <a:buFont typeface="Arial" charset="0"/>
              <a:buChar char="•"/>
              <a:defRPr/>
            </a:pPr>
            <a:endParaRPr lang="en-US" sz="1200" dirty="0" smtClean="0">
              <a:solidFill>
                <a:schemeClr val="tx1"/>
              </a:solidFill>
              <a:latin typeface="+mn-lt"/>
            </a:endParaRPr>
          </a:p>
          <a:p>
            <a:pPr defTabSz="914400">
              <a:lnSpc>
                <a:spcPct val="120000"/>
              </a:lnSpc>
              <a:defRPr/>
            </a:pPr>
            <a:r>
              <a:rPr lang="en-US" sz="2000" b="1" dirty="0" smtClean="0">
                <a:solidFill>
                  <a:schemeClr val="tx1"/>
                </a:solidFill>
                <a:latin typeface="+mn-lt"/>
              </a:rPr>
              <a:t>Responsible for reporting antibiotic use data &amp; collaborating with other ASP leads</a:t>
            </a:r>
            <a:endParaRPr lang="en-US" sz="2000" b="1" dirty="0">
              <a:solidFill>
                <a:schemeClr val="tx1"/>
              </a:solidFill>
              <a:latin typeface="+mn-lt"/>
            </a:endParaRPr>
          </a:p>
        </p:txBody>
      </p:sp>
    </p:spTree>
    <p:extLst>
      <p:ext uri="{BB962C8B-B14F-4D97-AF65-F5344CB8AC3E}">
        <p14:creationId xmlns:p14="http://schemas.microsoft.com/office/powerpoint/2010/main" val="289975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388"/>
            <a:ext cx="9144000" cy="625171"/>
          </a:xfrm>
        </p:spPr>
        <p:txBody>
          <a:bodyPr>
            <a:noAutofit/>
          </a:bodyPr>
          <a:lstStyle/>
          <a:p>
            <a:pPr algn="ctr"/>
            <a:r>
              <a:rPr lang="en-US" sz="3600" dirty="0" smtClean="0"/>
              <a:t>Action</a:t>
            </a:r>
            <a:r>
              <a:rPr lang="en-US" sz="3600" smtClean="0"/>
              <a:t>:  Restrictions &amp; Prospective Review</a:t>
            </a:r>
            <a:endParaRPr lang="en-US" sz="3600" dirty="0"/>
          </a:p>
        </p:txBody>
      </p:sp>
      <p:sp>
        <p:nvSpPr>
          <p:cNvPr id="3" name="Content Placeholder 2"/>
          <p:cNvSpPr>
            <a:spLocks noGrp="1"/>
          </p:cNvSpPr>
          <p:nvPr>
            <p:ph type="body" sz="quarter" idx="13"/>
          </p:nvPr>
        </p:nvSpPr>
        <p:spPr>
          <a:xfrm>
            <a:off x="0" y="700092"/>
            <a:ext cx="9144000" cy="6100762"/>
          </a:xfrm>
        </p:spPr>
        <p:txBody>
          <a:bodyPr>
            <a:noAutofit/>
          </a:bodyPr>
          <a:lstStyle/>
          <a:p>
            <a:pPr defTabSz="914400">
              <a:lnSpc>
                <a:spcPct val="120000"/>
              </a:lnSpc>
              <a:defRPr/>
            </a:pPr>
            <a:r>
              <a:rPr lang="en-US" sz="2400" b="1" dirty="0">
                <a:solidFill>
                  <a:schemeClr val="tx1"/>
                </a:solidFill>
                <a:latin typeface="+mn-lt"/>
              </a:rPr>
              <a:t>Prospective Review of Antimicrobials</a:t>
            </a:r>
          </a:p>
          <a:p>
            <a:pPr marL="342900" indent="-342900" defTabSz="914400">
              <a:lnSpc>
                <a:spcPct val="120000"/>
              </a:lnSpc>
              <a:buFont typeface="Arial" charset="0"/>
              <a:buChar char="•"/>
              <a:defRPr/>
            </a:pPr>
            <a:r>
              <a:rPr lang="en-US" sz="2000" dirty="0" smtClean="0">
                <a:solidFill>
                  <a:schemeClr val="tx1"/>
                </a:solidFill>
                <a:latin typeface="+mn-lt"/>
              </a:rPr>
              <a:t>Daily Automated list of patients on Antibiotics (Restricted &amp; Non-restricted)</a:t>
            </a:r>
          </a:p>
          <a:p>
            <a:pPr marL="1085850" lvl="1" indent="-342900" defTabSz="914400">
              <a:lnSpc>
                <a:spcPct val="120000"/>
              </a:lnSpc>
              <a:buFont typeface="Arial" charset="0"/>
              <a:buChar char="•"/>
              <a:defRPr/>
            </a:pPr>
            <a:r>
              <a:rPr lang="en-US" sz="1800" dirty="0" smtClean="0">
                <a:solidFill>
                  <a:schemeClr val="tx1"/>
                </a:solidFill>
                <a:latin typeface="+mn-lt"/>
              </a:rPr>
              <a:t>Average census 50 to 60 patients (~20 on </a:t>
            </a:r>
            <a:r>
              <a:rPr lang="en-US" sz="1800" dirty="0">
                <a:solidFill>
                  <a:schemeClr val="tx1"/>
                </a:solidFill>
                <a:latin typeface="+mn-lt"/>
              </a:rPr>
              <a:t>HIV Inpatient </a:t>
            </a:r>
            <a:r>
              <a:rPr lang="en-US" sz="1800" dirty="0" smtClean="0">
                <a:solidFill>
                  <a:schemeClr val="tx1"/>
                </a:solidFill>
                <a:latin typeface="+mn-lt"/>
              </a:rPr>
              <a:t>Service or </a:t>
            </a:r>
            <a:r>
              <a:rPr lang="en-US" sz="1800" dirty="0">
                <a:solidFill>
                  <a:schemeClr val="tx1"/>
                </a:solidFill>
                <a:latin typeface="+mn-lt"/>
              </a:rPr>
              <a:t>ID Consult </a:t>
            </a:r>
            <a:r>
              <a:rPr lang="en-US" sz="1800" dirty="0" smtClean="0">
                <a:solidFill>
                  <a:schemeClr val="tx1"/>
                </a:solidFill>
                <a:latin typeface="+mn-lt"/>
              </a:rPr>
              <a:t>Services)</a:t>
            </a:r>
          </a:p>
          <a:p>
            <a:pPr defTabSz="914400">
              <a:lnSpc>
                <a:spcPct val="120000"/>
              </a:lnSpc>
              <a:defRPr/>
            </a:pPr>
            <a:endParaRPr lang="en-US" dirty="0" smtClean="0">
              <a:solidFill>
                <a:schemeClr val="tx1"/>
              </a:solidFill>
              <a:latin typeface="+mn-lt"/>
            </a:endParaRPr>
          </a:p>
          <a:p>
            <a:pPr defTabSz="914400">
              <a:lnSpc>
                <a:spcPct val="120000"/>
              </a:lnSpc>
              <a:defRPr/>
            </a:pPr>
            <a:r>
              <a:rPr lang="en-US" sz="2400" b="1" dirty="0">
                <a:solidFill>
                  <a:schemeClr val="tx1"/>
                </a:solidFill>
                <a:latin typeface="+mn-lt"/>
              </a:rPr>
              <a:t>Approval of Restricted </a:t>
            </a:r>
            <a:r>
              <a:rPr lang="en-US" sz="2400" b="1" dirty="0" smtClean="0">
                <a:solidFill>
                  <a:schemeClr val="tx1"/>
                </a:solidFill>
                <a:latin typeface="+mn-lt"/>
              </a:rPr>
              <a:t>Antimicrobials</a:t>
            </a:r>
            <a:endParaRPr lang="en-US" sz="2400" dirty="0" smtClean="0">
              <a:solidFill>
                <a:schemeClr val="tx1"/>
              </a:solidFill>
              <a:latin typeface="+mn-lt"/>
            </a:endParaRPr>
          </a:p>
          <a:p>
            <a:pPr marL="342900" indent="-342900" defTabSz="914400">
              <a:lnSpc>
                <a:spcPct val="120000"/>
              </a:lnSpc>
              <a:buFont typeface="Arial" charset="0"/>
              <a:buChar char="•"/>
              <a:defRPr/>
            </a:pPr>
            <a:r>
              <a:rPr lang="en-US" sz="2000" b="1" dirty="0" smtClean="0">
                <a:solidFill>
                  <a:schemeClr val="tx1"/>
                </a:solidFill>
                <a:latin typeface="+mn-lt"/>
              </a:rPr>
              <a:t>8:00AM </a:t>
            </a:r>
            <a:r>
              <a:rPr lang="en-US" sz="2000" b="1" dirty="0">
                <a:solidFill>
                  <a:schemeClr val="tx1"/>
                </a:solidFill>
                <a:latin typeface="+mn-lt"/>
              </a:rPr>
              <a:t>to </a:t>
            </a:r>
            <a:r>
              <a:rPr lang="en-US" sz="2000" b="1" dirty="0" smtClean="0">
                <a:solidFill>
                  <a:schemeClr val="tx1"/>
                </a:solidFill>
                <a:latin typeface="+mn-lt"/>
              </a:rPr>
              <a:t>4:00PM </a:t>
            </a:r>
            <a:r>
              <a:rPr lang="en-US" sz="2000" dirty="0" smtClean="0">
                <a:solidFill>
                  <a:schemeClr val="tx1"/>
                </a:solidFill>
                <a:latin typeface="+mn-lt"/>
              </a:rPr>
              <a:t>– Alpha-numeric Text Paged or Direct Phone Call by: </a:t>
            </a:r>
          </a:p>
          <a:p>
            <a:pPr marL="342900" indent="-342900" defTabSz="914400">
              <a:lnSpc>
                <a:spcPct val="120000"/>
              </a:lnSpc>
              <a:buFont typeface="Arial" charset="0"/>
              <a:buChar char="•"/>
              <a:defRPr/>
            </a:pPr>
            <a:r>
              <a:rPr lang="en-US" sz="2000" b="1" dirty="0" smtClean="0">
                <a:solidFill>
                  <a:schemeClr val="tx1"/>
                </a:solidFill>
                <a:latin typeface="+mn-lt"/>
              </a:rPr>
              <a:t>Hospital Staff Members</a:t>
            </a:r>
          </a:p>
          <a:p>
            <a:pPr marL="1085850" lvl="1" indent="-342900" defTabSz="914400">
              <a:lnSpc>
                <a:spcPct val="120000"/>
              </a:lnSpc>
              <a:buFont typeface="Arial" charset="0"/>
              <a:buChar char="•"/>
              <a:defRPr/>
            </a:pPr>
            <a:r>
              <a:rPr lang="en-US" sz="1800" dirty="0" smtClean="0">
                <a:solidFill>
                  <a:schemeClr val="tx1"/>
                </a:solidFill>
                <a:latin typeface="+mn-lt"/>
              </a:rPr>
              <a:t>Internal Medicine Residents</a:t>
            </a:r>
          </a:p>
          <a:p>
            <a:pPr marL="1085850" lvl="1" indent="-342900" defTabSz="914400">
              <a:lnSpc>
                <a:spcPct val="120000"/>
              </a:lnSpc>
              <a:buFont typeface="Arial" charset="0"/>
              <a:buChar char="•"/>
              <a:defRPr/>
            </a:pPr>
            <a:r>
              <a:rPr lang="en-US" sz="1800" dirty="0">
                <a:solidFill>
                  <a:schemeClr val="tx1"/>
                </a:solidFill>
                <a:latin typeface="+mn-lt"/>
              </a:rPr>
              <a:t>Midlevel Providers - Nurse Practitioners &amp; Physician Assistants</a:t>
            </a:r>
          </a:p>
          <a:p>
            <a:pPr marL="1085850" lvl="1" indent="-342900" defTabSz="914400">
              <a:lnSpc>
                <a:spcPct val="120000"/>
              </a:lnSpc>
              <a:buFont typeface="Arial" charset="0"/>
              <a:buChar char="•"/>
              <a:defRPr/>
            </a:pPr>
            <a:r>
              <a:rPr lang="en-US" sz="1800" dirty="0" smtClean="0">
                <a:solidFill>
                  <a:schemeClr val="tx1"/>
                </a:solidFill>
                <a:latin typeface="+mn-lt"/>
              </a:rPr>
              <a:t>Surgical Residents</a:t>
            </a:r>
          </a:p>
          <a:p>
            <a:pPr marL="1085850" lvl="1" indent="-342900" defTabSz="914400">
              <a:lnSpc>
                <a:spcPct val="120000"/>
              </a:lnSpc>
              <a:buFont typeface="Arial" charset="0"/>
              <a:buChar char="•"/>
              <a:defRPr/>
            </a:pPr>
            <a:r>
              <a:rPr lang="en-US" sz="1800" dirty="0" smtClean="0">
                <a:solidFill>
                  <a:schemeClr val="tx1"/>
                </a:solidFill>
                <a:latin typeface="+mn-lt"/>
              </a:rPr>
              <a:t>Attending Physicians – Internal Medicine Non-teaching Service </a:t>
            </a:r>
          </a:p>
          <a:p>
            <a:pPr marL="342900" indent="-342900" defTabSz="914400">
              <a:lnSpc>
                <a:spcPct val="120000"/>
              </a:lnSpc>
              <a:buFont typeface="Arial" charset="0"/>
              <a:buChar char="•"/>
              <a:defRPr/>
            </a:pPr>
            <a:r>
              <a:rPr lang="en-US" sz="2000" b="1" dirty="0" smtClean="0">
                <a:solidFill>
                  <a:schemeClr val="tx1"/>
                </a:solidFill>
                <a:latin typeface="+mn-lt"/>
              </a:rPr>
              <a:t>Staff Pharmacists</a:t>
            </a:r>
          </a:p>
          <a:p>
            <a:pPr marL="1085850" lvl="1" indent="-342900" defTabSz="914400">
              <a:lnSpc>
                <a:spcPct val="120000"/>
              </a:lnSpc>
              <a:buFont typeface="Arial" charset="0"/>
              <a:buChar char="•"/>
              <a:defRPr/>
            </a:pPr>
            <a:r>
              <a:rPr lang="en-US" sz="1800" dirty="0" smtClean="0">
                <a:solidFill>
                  <a:schemeClr val="tx1"/>
                </a:solidFill>
                <a:latin typeface="+mn-lt"/>
              </a:rPr>
              <a:t>Notification of new </a:t>
            </a:r>
            <a:r>
              <a:rPr lang="en-US" sz="1800" dirty="0">
                <a:solidFill>
                  <a:schemeClr val="tx1"/>
                </a:solidFill>
                <a:latin typeface="+mn-lt"/>
              </a:rPr>
              <a:t>o</a:t>
            </a:r>
            <a:r>
              <a:rPr lang="en-US" sz="1800" dirty="0" smtClean="0">
                <a:solidFill>
                  <a:schemeClr val="tx1"/>
                </a:solidFill>
                <a:latin typeface="+mn-lt"/>
              </a:rPr>
              <a:t>rders </a:t>
            </a:r>
            <a:r>
              <a:rPr lang="en-US" sz="1800" dirty="0">
                <a:solidFill>
                  <a:schemeClr val="tx1"/>
                </a:solidFill>
                <a:latin typeface="+mn-lt"/>
              </a:rPr>
              <a:t>w</a:t>
            </a:r>
            <a:r>
              <a:rPr lang="en-US" sz="1800" dirty="0" smtClean="0">
                <a:solidFill>
                  <a:schemeClr val="tx1"/>
                </a:solidFill>
                <a:latin typeface="+mn-lt"/>
              </a:rPr>
              <a:t>ritten by Hospital Provider requiring ASP approval</a:t>
            </a:r>
          </a:p>
          <a:p>
            <a:pPr marL="342900" indent="-342900" defTabSz="914400">
              <a:lnSpc>
                <a:spcPct val="120000"/>
              </a:lnSpc>
              <a:buFont typeface="Arial" charset="0"/>
              <a:buChar char="•"/>
              <a:defRPr/>
            </a:pPr>
            <a:endParaRPr lang="en-US" sz="2000" dirty="0">
              <a:solidFill>
                <a:schemeClr val="tx1"/>
              </a:solidFill>
            </a:endParaRPr>
          </a:p>
        </p:txBody>
      </p:sp>
    </p:spTree>
    <p:extLst>
      <p:ext uri="{BB962C8B-B14F-4D97-AF65-F5344CB8AC3E}">
        <p14:creationId xmlns:p14="http://schemas.microsoft.com/office/powerpoint/2010/main" val="19915036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566"/>
            <a:ext cx="9144000" cy="625171"/>
          </a:xfrm>
        </p:spPr>
        <p:txBody>
          <a:bodyPr>
            <a:noAutofit/>
          </a:bodyPr>
          <a:lstStyle/>
          <a:p>
            <a:pPr algn="ctr"/>
            <a:r>
              <a:rPr lang="en-US" sz="3600" dirty="0" smtClean="0"/>
              <a:t>Action: Restrictions &amp; Prospective Review</a:t>
            </a:r>
            <a:endParaRPr lang="en-US" sz="3600" dirty="0"/>
          </a:p>
        </p:txBody>
      </p:sp>
      <p:sp>
        <p:nvSpPr>
          <p:cNvPr id="4" name="Content Placeholder 3"/>
          <p:cNvSpPr>
            <a:spLocks noGrp="1"/>
          </p:cNvSpPr>
          <p:nvPr>
            <p:ph idx="1"/>
          </p:nvPr>
        </p:nvSpPr>
        <p:spPr>
          <a:xfrm>
            <a:off x="0" y="964504"/>
            <a:ext cx="9144000" cy="5893496"/>
          </a:xfrm>
        </p:spPr>
        <p:txBody>
          <a:bodyPr/>
          <a:lstStyle/>
          <a:p>
            <a:pPr defTabSz="914400">
              <a:lnSpc>
                <a:spcPct val="120000"/>
              </a:lnSpc>
              <a:defRPr/>
            </a:pPr>
            <a:r>
              <a:rPr lang="en-US" sz="2000" smtClean="0">
                <a:solidFill>
                  <a:schemeClr val="tx1"/>
                </a:solidFill>
              </a:rPr>
              <a:t> </a:t>
            </a:r>
            <a:endParaRPr lang="en-US" sz="1600"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r="778"/>
          <a:stretch/>
        </p:blipFill>
        <p:spPr>
          <a:xfrm>
            <a:off x="359229" y="775239"/>
            <a:ext cx="8327571" cy="5953947"/>
          </a:xfrm>
          <a:prstGeom prst="rect">
            <a:avLst/>
          </a:prstGeom>
        </p:spPr>
      </p:pic>
      <p:sp>
        <p:nvSpPr>
          <p:cNvPr id="5" name="Rectangle 4"/>
          <p:cNvSpPr/>
          <p:nvPr/>
        </p:nvSpPr>
        <p:spPr>
          <a:xfrm>
            <a:off x="2873826" y="2432957"/>
            <a:ext cx="1763487" cy="1015663"/>
          </a:xfrm>
          <a:prstGeom prst="rect">
            <a:avLst/>
          </a:prstGeom>
          <a:noFill/>
        </p:spPr>
        <p:txBody>
          <a:bodyPr wrap="square" lIns="91440" tIns="45720" rIns="91440" bIns="45720">
            <a:spAutoFit/>
          </a:bodyPr>
          <a:lstStyle/>
          <a:p>
            <a:pPr algn="ctr"/>
            <a:r>
              <a:rPr lang="en-US" sz="2000" b="1" dirty="0" smtClean="0">
                <a:ln w="0"/>
                <a:solidFill>
                  <a:schemeClr val="accent1"/>
                </a:solidFill>
                <a:effectLst>
                  <a:outerShdw blurRad="38100" dist="25400" dir="5400000" algn="ctr" rotWithShape="0">
                    <a:srgbClr val="6E747A">
                      <a:alpha val="43000"/>
                    </a:srgbClr>
                  </a:outerShdw>
                </a:effectLst>
              </a:rPr>
              <a:t>Overnight:</a:t>
            </a:r>
          </a:p>
          <a:p>
            <a:pPr algn="ctr"/>
            <a:r>
              <a:rPr lang="en-US" sz="2000" b="1" dirty="0" smtClean="0">
                <a:ln w="0"/>
                <a:solidFill>
                  <a:schemeClr val="accent1"/>
                </a:solidFill>
                <a:effectLst>
                  <a:outerShdw blurRad="38100" dist="25400" dir="5400000" algn="ctr" rotWithShape="0">
                    <a:srgbClr val="6E747A">
                      <a:alpha val="43000"/>
                    </a:srgbClr>
                  </a:outerShdw>
                </a:effectLst>
              </a:rPr>
              <a:t>Supply Doses until 10AM</a:t>
            </a:r>
            <a:endParaRPr lang="en-US" sz="2000" b="1"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0959201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566"/>
            <a:ext cx="9144000" cy="625171"/>
          </a:xfrm>
        </p:spPr>
        <p:txBody>
          <a:bodyPr>
            <a:noAutofit/>
          </a:bodyPr>
          <a:lstStyle/>
          <a:p>
            <a:pPr algn="ctr"/>
            <a:r>
              <a:rPr lang="en-US" sz="4000" dirty="0" smtClean="0"/>
              <a:t>Action: MSSL Restricted Antimicrobials</a:t>
            </a:r>
            <a:endParaRPr lang="en-US" sz="4000" dirty="0"/>
          </a:p>
        </p:txBody>
      </p:sp>
      <p:sp>
        <p:nvSpPr>
          <p:cNvPr id="4" name="Content Placeholder 3"/>
          <p:cNvSpPr>
            <a:spLocks noGrp="1"/>
          </p:cNvSpPr>
          <p:nvPr>
            <p:ph idx="1"/>
          </p:nvPr>
        </p:nvSpPr>
        <p:spPr>
          <a:xfrm>
            <a:off x="0" y="964504"/>
            <a:ext cx="9144000" cy="5893496"/>
          </a:xfrm>
        </p:spPr>
        <p:txBody>
          <a:bodyPr/>
          <a:lstStyle/>
          <a:p>
            <a:pPr defTabSz="914400">
              <a:lnSpc>
                <a:spcPct val="120000"/>
              </a:lnSpc>
              <a:defRPr/>
            </a:pPr>
            <a:r>
              <a:rPr lang="en-US" sz="2000" smtClean="0">
                <a:solidFill>
                  <a:schemeClr val="tx1"/>
                </a:solidFill>
              </a:rPr>
              <a:t> </a:t>
            </a:r>
            <a:endParaRPr lang="en-US" sz="1600" dirty="0"/>
          </a:p>
        </p:txBody>
      </p:sp>
      <p:graphicFrame>
        <p:nvGraphicFramePr>
          <p:cNvPr id="5" name="Table 4"/>
          <p:cNvGraphicFramePr>
            <a:graphicFrameLocks noGrp="1"/>
          </p:cNvGraphicFramePr>
          <p:nvPr>
            <p:extLst>
              <p:ext uri="{D42A27DB-BD31-4B8C-83A1-F6EECF244321}">
                <p14:modId xmlns:p14="http://schemas.microsoft.com/office/powerpoint/2010/main" val="870579848"/>
              </p:ext>
            </p:extLst>
          </p:nvPr>
        </p:nvGraphicFramePr>
        <p:xfrm>
          <a:off x="0" y="642730"/>
          <a:ext cx="9143999" cy="6215270"/>
        </p:xfrm>
        <a:graphic>
          <a:graphicData uri="http://schemas.openxmlformats.org/drawingml/2006/table">
            <a:tbl>
              <a:tblPr firstRow="1" bandRow="1">
                <a:tableStyleId>{5C22544A-7EE6-4342-B048-85BDC9FD1C3A}</a:tableStyleId>
              </a:tblPr>
              <a:tblGrid>
                <a:gridCol w="2603922"/>
                <a:gridCol w="2558502"/>
                <a:gridCol w="2180025"/>
                <a:gridCol w="1801550"/>
              </a:tblGrid>
              <a:tr h="939517">
                <a:tc>
                  <a:txBody>
                    <a:bodyPr/>
                    <a:lstStyle/>
                    <a:p>
                      <a:pPr algn="ctr"/>
                      <a:r>
                        <a:rPr lang="en-US" dirty="0" smtClean="0"/>
                        <a:t>Unrestricted Antibiotics</a:t>
                      </a:r>
                      <a:endParaRPr lang="en-US" dirty="0"/>
                    </a:p>
                  </a:txBody>
                  <a:tcPr anchor="ctr"/>
                </a:tc>
                <a:tc>
                  <a:txBody>
                    <a:bodyPr/>
                    <a:lstStyle/>
                    <a:p>
                      <a:pPr algn="ctr"/>
                      <a:r>
                        <a:rPr lang="en-US" dirty="0" smtClean="0"/>
                        <a:t>First</a:t>
                      </a:r>
                      <a:r>
                        <a:rPr lang="en-US" baseline="0" dirty="0" smtClean="0"/>
                        <a:t> Dose Dispensed w/o ID </a:t>
                      </a:r>
                      <a:r>
                        <a:rPr lang="en-US" dirty="0" smtClean="0"/>
                        <a:t>Approval</a:t>
                      </a:r>
                      <a:endParaRPr lang="en-US" dirty="0"/>
                    </a:p>
                  </a:txBody>
                  <a:tcPr anchor="ctr"/>
                </a:tc>
                <a:tc>
                  <a:txBody>
                    <a:bodyPr/>
                    <a:lstStyle/>
                    <a:p>
                      <a:pPr algn="ctr"/>
                      <a:r>
                        <a:rPr lang="en-US" dirty="0" smtClean="0"/>
                        <a:t>Approval</a:t>
                      </a:r>
                      <a:r>
                        <a:rPr lang="en-US" baseline="0" dirty="0" smtClean="0"/>
                        <a:t> by ID Required for First Dose</a:t>
                      </a:r>
                      <a:endParaRPr lang="en-US" dirty="0"/>
                    </a:p>
                  </a:txBody>
                  <a:tcPr anchor="ctr"/>
                </a:tc>
                <a:tc>
                  <a:txBody>
                    <a:bodyPr/>
                    <a:lstStyle/>
                    <a:p>
                      <a:pPr algn="ctr"/>
                      <a:r>
                        <a:rPr lang="en-US" dirty="0" smtClean="0"/>
                        <a:t>Approval by ASP Program Director</a:t>
                      </a:r>
                      <a:endParaRPr lang="en-US" dirty="0"/>
                    </a:p>
                  </a:txBody>
                  <a:tcPr anchor="ctr"/>
                </a:tc>
              </a:tr>
              <a:tr h="5275753">
                <a:tc>
                  <a:txBody>
                    <a:bodyPr/>
                    <a:lstStyle/>
                    <a:p>
                      <a:pPr marL="285750" indent="-285750">
                        <a:buFont typeface="Arial" charset="0"/>
                        <a:buChar char="•"/>
                      </a:pPr>
                      <a:r>
                        <a:rPr lang="en-US" sz="1600" baseline="0" dirty="0" smtClean="0"/>
                        <a:t>Acyclovir Oral</a:t>
                      </a:r>
                    </a:p>
                    <a:p>
                      <a:pPr marL="285750" indent="-285750">
                        <a:buFont typeface="Arial" charset="0"/>
                        <a:buChar char="•"/>
                      </a:pPr>
                      <a:r>
                        <a:rPr lang="en-US" sz="1600" baseline="0" dirty="0" err="1" smtClean="0"/>
                        <a:t>Valacyclovir</a:t>
                      </a:r>
                      <a:endParaRPr lang="en-US" sz="1600" baseline="0" dirty="0" smtClean="0"/>
                    </a:p>
                    <a:p>
                      <a:pPr marL="285750" indent="-285750">
                        <a:buFont typeface="Arial" charset="0"/>
                        <a:buChar char="•"/>
                      </a:pPr>
                      <a:r>
                        <a:rPr lang="en-US" sz="1600" baseline="0" dirty="0" smtClean="0"/>
                        <a:t>Amoxicillin-</a:t>
                      </a:r>
                      <a:r>
                        <a:rPr lang="en-US" sz="1600" baseline="0" dirty="0" err="1" smtClean="0"/>
                        <a:t>Clavulanate</a:t>
                      </a:r>
                      <a:endParaRPr lang="en-US" sz="1600" baseline="0" dirty="0" smtClean="0"/>
                    </a:p>
                    <a:p>
                      <a:pPr marL="285750" indent="-285750">
                        <a:buFont typeface="Arial" charset="0"/>
                        <a:buChar char="•"/>
                      </a:pPr>
                      <a:r>
                        <a:rPr lang="en-US" sz="1600" baseline="0" dirty="0" smtClean="0"/>
                        <a:t>Ampicillin</a:t>
                      </a:r>
                    </a:p>
                    <a:p>
                      <a:pPr marL="285750" indent="-285750">
                        <a:buFont typeface="Arial" charset="0"/>
                        <a:buChar char="•"/>
                      </a:pPr>
                      <a:r>
                        <a:rPr lang="en-US" sz="1600" baseline="0" dirty="0" smtClean="0"/>
                        <a:t>Ampicillin-</a:t>
                      </a:r>
                      <a:r>
                        <a:rPr lang="en-US" sz="1600" baseline="0" dirty="0" err="1" smtClean="0"/>
                        <a:t>sulbactam</a:t>
                      </a:r>
                      <a:r>
                        <a:rPr lang="en-US" sz="1600" baseline="0" dirty="0" smtClean="0"/>
                        <a:t> 1.5g</a:t>
                      </a:r>
                    </a:p>
                    <a:p>
                      <a:pPr marL="285750" indent="-285750">
                        <a:buFont typeface="Arial" charset="0"/>
                        <a:buChar char="•"/>
                      </a:pPr>
                      <a:r>
                        <a:rPr lang="en-US" sz="1600" baseline="0" dirty="0" smtClean="0"/>
                        <a:t>Azithromycin Oral</a:t>
                      </a:r>
                    </a:p>
                    <a:p>
                      <a:pPr marL="285750" indent="-285750">
                        <a:buFont typeface="Arial" charset="0"/>
                        <a:buChar char="•"/>
                      </a:pPr>
                      <a:r>
                        <a:rPr lang="en-US" sz="1600" dirty="0" smtClean="0"/>
                        <a:t>Cefazolin</a:t>
                      </a:r>
                    </a:p>
                    <a:p>
                      <a:pPr marL="285750" indent="-285750">
                        <a:buFont typeface="Arial" charset="0"/>
                        <a:buChar char="•"/>
                      </a:pPr>
                      <a:r>
                        <a:rPr lang="en-US" sz="1600" dirty="0" smtClean="0"/>
                        <a:t>Ceftriaxone (</a:t>
                      </a:r>
                      <a:r>
                        <a:rPr lang="en-US" sz="1600" baseline="0" dirty="0" smtClean="0"/>
                        <a:t>CAP only)</a:t>
                      </a:r>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sz="1600" baseline="0" dirty="0" smtClean="0"/>
                        <a:t>Ciprofloxacin Oral</a:t>
                      </a:r>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sz="1600" baseline="0" dirty="0" smtClean="0"/>
                        <a:t>Doxycycline</a:t>
                      </a:r>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sz="1600" baseline="0" dirty="0" smtClean="0"/>
                        <a:t>Fluconazole</a:t>
                      </a:r>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sz="1600" baseline="0" dirty="0" smtClean="0"/>
                        <a:t>Metronidazole</a:t>
                      </a:r>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sz="1600" baseline="0" dirty="0" err="1" smtClean="0"/>
                        <a:t>Nafcillin</a:t>
                      </a:r>
                      <a:endParaRPr lang="en-US" sz="1600" baseline="0" dirty="0" smtClean="0"/>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sz="1600" baseline="0" dirty="0" smtClean="0"/>
                        <a:t>Nitrofurantoin</a:t>
                      </a:r>
                    </a:p>
                    <a:p>
                      <a:pPr marL="285750" indent="-285750">
                        <a:buFont typeface="Arial" charset="0"/>
                        <a:buChar char="•"/>
                      </a:pPr>
                      <a:r>
                        <a:rPr lang="en-US" sz="1600" baseline="0" dirty="0" smtClean="0"/>
                        <a:t>All Oral </a:t>
                      </a:r>
                      <a:r>
                        <a:rPr lang="en-US" sz="1600" baseline="0" dirty="0" err="1" smtClean="0"/>
                        <a:t>Cephalosporins</a:t>
                      </a:r>
                      <a:endParaRPr lang="en-US" sz="1600" baseline="0" dirty="0" smtClean="0"/>
                    </a:p>
                    <a:p>
                      <a:pPr marL="285750" indent="-285750">
                        <a:buFont typeface="Arial" charset="0"/>
                        <a:buChar char="•"/>
                      </a:pPr>
                      <a:r>
                        <a:rPr lang="en-US" sz="1600" baseline="0" dirty="0" smtClean="0"/>
                        <a:t>All Forms of Penicillin</a:t>
                      </a:r>
                    </a:p>
                    <a:p>
                      <a:pPr marL="285750" indent="-285750">
                        <a:buFont typeface="Arial" charset="0"/>
                        <a:buChar char="•"/>
                      </a:pPr>
                      <a:r>
                        <a:rPr lang="en-US" sz="1600" baseline="0" dirty="0" smtClean="0"/>
                        <a:t>Sulfamethoxazole-Trimethoprim Oral</a:t>
                      </a:r>
                    </a:p>
                    <a:p>
                      <a:pPr marL="285750" indent="-285750">
                        <a:buFont typeface="Arial" charset="0"/>
                        <a:buChar char="•"/>
                      </a:pPr>
                      <a:r>
                        <a:rPr lang="en-US" sz="1600" baseline="0" dirty="0" smtClean="0"/>
                        <a:t>Vancomycin IV</a:t>
                      </a:r>
                    </a:p>
                  </a:txBody>
                  <a:tcPr/>
                </a:tc>
                <a:tc>
                  <a:txBody>
                    <a:bodyPr/>
                    <a:lstStyle/>
                    <a:p>
                      <a:pPr marL="285750" indent="-285750">
                        <a:buFont typeface="Arial" charset="0"/>
                        <a:buChar char="•"/>
                      </a:pPr>
                      <a:r>
                        <a:rPr lang="en-US" sz="1600" dirty="0" smtClean="0"/>
                        <a:t>Acyclovir IV</a:t>
                      </a:r>
                    </a:p>
                    <a:p>
                      <a:pPr marL="285750" indent="-285750">
                        <a:buFont typeface="Arial" charset="0"/>
                        <a:buChar char="•"/>
                      </a:pPr>
                      <a:r>
                        <a:rPr lang="en-US" sz="1600" dirty="0" err="1" smtClean="0"/>
                        <a:t>Amioglycosides</a:t>
                      </a:r>
                      <a:endParaRPr lang="en-US" sz="1600" dirty="0" smtClean="0"/>
                    </a:p>
                    <a:p>
                      <a:pPr marL="285750" indent="-285750">
                        <a:buFont typeface="Arial" charset="0"/>
                        <a:buChar char="•"/>
                      </a:pPr>
                      <a:r>
                        <a:rPr lang="en-US" sz="1600" dirty="0" smtClean="0"/>
                        <a:t>Azithromycin</a:t>
                      </a:r>
                      <a:r>
                        <a:rPr lang="en-US" sz="1600" baseline="0" dirty="0" smtClean="0"/>
                        <a:t> IV</a:t>
                      </a:r>
                      <a:endParaRPr lang="en-US" sz="1600" dirty="0" smtClean="0"/>
                    </a:p>
                    <a:p>
                      <a:pPr marL="285750" indent="-285750">
                        <a:buFont typeface="Arial" charset="0"/>
                        <a:buChar char="•"/>
                      </a:pPr>
                      <a:r>
                        <a:rPr lang="en-US" sz="1600" dirty="0" err="1" smtClean="0"/>
                        <a:t>Aztreonam</a:t>
                      </a:r>
                      <a:endParaRPr lang="en-US" sz="1600" dirty="0" smtClean="0"/>
                    </a:p>
                    <a:p>
                      <a:pPr marL="285750" indent="-285750">
                        <a:buFont typeface="Arial" charset="0"/>
                        <a:buChar char="•"/>
                      </a:pPr>
                      <a:r>
                        <a:rPr lang="en-US" sz="1600" dirty="0" smtClean="0"/>
                        <a:t>Ampicillin</a:t>
                      </a:r>
                      <a:r>
                        <a:rPr lang="en-US" sz="1600" baseline="0" dirty="0" smtClean="0"/>
                        <a:t>-</a:t>
                      </a:r>
                      <a:r>
                        <a:rPr lang="en-US" sz="1600" baseline="0" dirty="0" err="1" smtClean="0"/>
                        <a:t>sulbactam</a:t>
                      </a:r>
                      <a:r>
                        <a:rPr lang="en-US" sz="1600" baseline="0" dirty="0" smtClean="0"/>
                        <a:t> 3g</a:t>
                      </a:r>
                    </a:p>
                    <a:p>
                      <a:pPr marL="285750" indent="-285750">
                        <a:buFont typeface="Arial" charset="0"/>
                        <a:buChar char="•"/>
                      </a:pPr>
                      <a:r>
                        <a:rPr lang="en-US" sz="1600" baseline="0" dirty="0" smtClean="0"/>
                        <a:t>Piperacillin-</a:t>
                      </a:r>
                      <a:r>
                        <a:rPr lang="en-US" sz="1600" baseline="0" dirty="0" err="1" smtClean="0"/>
                        <a:t>tazobactam</a:t>
                      </a:r>
                      <a:endParaRPr lang="en-US" sz="1600" baseline="0" dirty="0" smtClean="0"/>
                    </a:p>
                    <a:p>
                      <a:pPr marL="285750" indent="-285750">
                        <a:buFont typeface="Arial" charset="0"/>
                        <a:buChar char="•"/>
                      </a:pPr>
                      <a:r>
                        <a:rPr lang="en-US" sz="1600" baseline="0" dirty="0" err="1" smtClean="0"/>
                        <a:t>Cefepime</a:t>
                      </a:r>
                      <a:endParaRPr lang="en-US" sz="1600" baseline="0" dirty="0" smtClean="0"/>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sz="1600" baseline="0" dirty="0" smtClean="0"/>
                        <a:t>Cefotaxime</a:t>
                      </a:r>
                    </a:p>
                    <a:p>
                      <a:pPr marL="285750" indent="-285750">
                        <a:buFont typeface="Arial" charset="0"/>
                        <a:buChar char="•"/>
                      </a:pPr>
                      <a:r>
                        <a:rPr lang="en-US" sz="1600" baseline="0" dirty="0" err="1" smtClean="0"/>
                        <a:t>Cefoxitin</a:t>
                      </a:r>
                      <a:endParaRPr lang="en-US" sz="1600" baseline="0" dirty="0" smtClean="0"/>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sz="1600" baseline="0" dirty="0" smtClean="0"/>
                        <a:t>Ceftazidime</a:t>
                      </a:r>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sz="1600" baseline="0" dirty="0" smtClean="0"/>
                        <a:t>Ceftriaxone (non-CAP)</a:t>
                      </a:r>
                    </a:p>
                    <a:p>
                      <a:pPr marL="285750" indent="-285750">
                        <a:buFont typeface="Arial" charset="0"/>
                        <a:buChar char="•"/>
                      </a:pPr>
                      <a:r>
                        <a:rPr lang="en-US" sz="1600" baseline="0" dirty="0" smtClean="0"/>
                        <a:t>Clindamycin</a:t>
                      </a:r>
                    </a:p>
                    <a:p>
                      <a:pPr marL="285750" indent="-285750">
                        <a:buFont typeface="Arial" charset="0"/>
                        <a:buChar char="•"/>
                      </a:pPr>
                      <a:r>
                        <a:rPr lang="en-US" sz="1600" baseline="0" dirty="0" smtClean="0"/>
                        <a:t>Ciprofloxacin IV</a:t>
                      </a:r>
                    </a:p>
                    <a:p>
                      <a:pPr marL="285750" indent="-285750">
                        <a:buFont typeface="Arial" charset="0"/>
                        <a:buChar char="•"/>
                      </a:pPr>
                      <a:r>
                        <a:rPr lang="en-US" sz="1600" baseline="0" dirty="0" smtClean="0"/>
                        <a:t>Levofloxacin Oral &amp; IV</a:t>
                      </a:r>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sz="1600" baseline="0" dirty="0" smtClean="0"/>
                        <a:t>Imipenem</a:t>
                      </a:r>
                    </a:p>
                    <a:p>
                      <a:pPr marL="285750" indent="-285750">
                        <a:buFont typeface="Arial" charset="0"/>
                        <a:buChar char="•"/>
                      </a:pPr>
                      <a:r>
                        <a:rPr lang="en-US" sz="1600" baseline="0" dirty="0" smtClean="0"/>
                        <a:t>Oseltamivir</a:t>
                      </a:r>
                    </a:p>
                    <a:p>
                      <a:pPr marL="285750" indent="-285750">
                        <a:buFont typeface="Arial" charset="0"/>
                        <a:buChar char="•"/>
                      </a:pPr>
                      <a:r>
                        <a:rPr lang="en-US" sz="1600" baseline="0" dirty="0" smtClean="0"/>
                        <a:t>Sulfamethoxazole-Trimethoprim IV</a:t>
                      </a:r>
                    </a:p>
                    <a:p>
                      <a:pPr marL="285750" indent="-285750">
                        <a:buFont typeface="Arial" charset="0"/>
                        <a:buChar char="•"/>
                      </a:pPr>
                      <a:r>
                        <a:rPr lang="en-US" sz="1600" baseline="0" dirty="0" smtClean="0"/>
                        <a:t>Vancomycin oral</a:t>
                      </a:r>
                    </a:p>
                  </a:txBody>
                  <a:tcPr/>
                </a:tc>
                <a:tc>
                  <a:txBody>
                    <a:bodyPr/>
                    <a:lstStyle/>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dirty="0" smtClean="0"/>
                        <a:t>Amphotericin B</a:t>
                      </a:r>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dirty="0" err="1" smtClean="0"/>
                        <a:t>Atovaquone</a:t>
                      </a:r>
                      <a:endParaRPr lang="en-US" dirty="0" smtClean="0"/>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dirty="0" err="1" smtClean="0"/>
                        <a:t>Caspofungin</a:t>
                      </a:r>
                      <a:endParaRPr lang="en-US" dirty="0" smtClean="0"/>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baseline="0" dirty="0" err="1" smtClean="0"/>
                        <a:t>Colistin</a:t>
                      </a:r>
                      <a:endParaRPr lang="en-US" baseline="0" dirty="0" smtClean="0"/>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dirty="0" smtClean="0"/>
                        <a:t>Ganciclovir</a:t>
                      </a:r>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dirty="0" err="1" smtClean="0"/>
                        <a:t>Polymyxin</a:t>
                      </a:r>
                      <a:endParaRPr lang="en-US" dirty="0" smtClean="0"/>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baseline="0" dirty="0" err="1" smtClean="0"/>
                        <a:t>Ertapenem</a:t>
                      </a:r>
                      <a:endParaRPr lang="en-US" baseline="0" dirty="0" smtClean="0"/>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baseline="0" dirty="0" err="1" smtClean="0"/>
                        <a:t>Meropenem</a:t>
                      </a:r>
                      <a:endParaRPr lang="en-US" baseline="0" dirty="0" smtClean="0"/>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dirty="0" err="1" smtClean="0"/>
                        <a:t>Foscarnet</a:t>
                      </a:r>
                      <a:endParaRPr lang="en-US" dirty="0" smtClean="0"/>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dirty="0" err="1" smtClean="0"/>
                        <a:t>Tigecycline</a:t>
                      </a:r>
                      <a:endParaRPr lang="en-US" dirty="0" smtClean="0"/>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dirty="0" smtClean="0"/>
                        <a:t>Linezolid</a:t>
                      </a:r>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dirty="0" err="1" smtClean="0"/>
                        <a:t>Itraconazole</a:t>
                      </a:r>
                      <a:endParaRPr lang="en-US" dirty="0" smtClean="0"/>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dirty="0" err="1" smtClean="0"/>
                        <a:t>Posaconazole</a:t>
                      </a:r>
                      <a:endParaRPr lang="en-US" dirty="0" smtClean="0"/>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dirty="0" err="1" smtClean="0"/>
                        <a:t>Voriconazole</a:t>
                      </a:r>
                      <a:endParaRPr lang="en-US" dirty="0" smtClean="0"/>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dirty="0" err="1" smtClean="0"/>
                        <a:t>Rifabutin</a:t>
                      </a:r>
                      <a:endParaRPr lang="en-US" dirty="0" smtClean="0"/>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dirty="0" smtClean="0"/>
                        <a:t>Rifampin</a:t>
                      </a:r>
                    </a:p>
                    <a:p>
                      <a:endParaRPr lang="en-US" dirty="0"/>
                    </a:p>
                  </a:txBody>
                  <a:tcPr/>
                </a:tc>
                <a:tc>
                  <a:txBody>
                    <a:bodyPr/>
                    <a:lstStyle/>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dirty="0" err="1" smtClean="0"/>
                        <a:t>Ceftaroline</a:t>
                      </a:r>
                      <a:endParaRPr lang="en-US" dirty="0" smtClean="0"/>
                    </a:p>
                    <a:p>
                      <a:pPr marL="285750" marR="0" indent="-285750" algn="l" defTabSz="457200" rtl="0" eaLnBrk="1" fontAlgn="auto" latinLnBrk="0" hangingPunct="1">
                        <a:lnSpc>
                          <a:spcPct val="100000"/>
                        </a:lnSpc>
                        <a:spcBef>
                          <a:spcPts val="0"/>
                        </a:spcBef>
                        <a:spcAft>
                          <a:spcPts val="0"/>
                        </a:spcAft>
                        <a:buClrTx/>
                        <a:buSzTx/>
                        <a:buFont typeface="Arial" charset="0"/>
                        <a:buChar char="•"/>
                        <a:tabLst/>
                        <a:defRPr/>
                      </a:pPr>
                      <a:r>
                        <a:rPr lang="en-US" dirty="0" err="1" smtClean="0"/>
                        <a:t>Daptomycin</a:t>
                      </a:r>
                      <a:endParaRPr lang="en-US" dirty="0" smtClean="0"/>
                    </a:p>
                    <a:p>
                      <a:pPr marL="285750" indent="-285750">
                        <a:buFont typeface="Arial" charset="0"/>
                        <a:buChar char="•"/>
                      </a:pPr>
                      <a:r>
                        <a:rPr lang="en-US" dirty="0" err="1" smtClean="0"/>
                        <a:t>Fosfomycin</a:t>
                      </a:r>
                      <a:endParaRPr lang="en-US" dirty="0" smtClean="0"/>
                    </a:p>
                  </a:txBody>
                  <a:tcPr/>
                </a:tc>
              </a:tr>
            </a:tbl>
          </a:graphicData>
        </a:graphic>
      </p:graphicFrame>
    </p:spTree>
    <p:extLst>
      <p:ext uri="{BB962C8B-B14F-4D97-AF65-F5344CB8AC3E}">
        <p14:creationId xmlns:p14="http://schemas.microsoft.com/office/powerpoint/2010/main" val="8529998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871" y="0"/>
            <a:ext cx="8229600" cy="625171"/>
          </a:xfrm>
        </p:spPr>
        <p:txBody>
          <a:bodyPr/>
          <a:lstStyle/>
          <a:p>
            <a:pPr algn="ctr"/>
            <a:r>
              <a:rPr lang="en-US" sz="3200" dirty="0" smtClean="0"/>
              <a:t>Action:  Automated </a:t>
            </a:r>
            <a:r>
              <a:rPr lang="en-US" sz="3200" dirty="0"/>
              <a:t>Pharmacy IV to PO</a:t>
            </a:r>
            <a:endParaRPr lang="en-US" dirty="0"/>
          </a:p>
        </p:txBody>
      </p:sp>
      <p:sp>
        <p:nvSpPr>
          <p:cNvPr id="4" name="Content Placeholder 3"/>
          <p:cNvSpPr>
            <a:spLocks noGrp="1"/>
          </p:cNvSpPr>
          <p:nvPr>
            <p:ph sz="quarter" idx="10"/>
          </p:nvPr>
        </p:nvSpPr>
        <p:spPr>
          <a:xfrm>
            <a:off x="359229" y="832757"/>
            <a:ext cx="8278586" cy="5006195"/>
          </a:xfrm>
        </p:spPr>
        <p:txBody>
          <a:bodyPr>
            <a:noAutofit/>
          </a:bodyPr>
          <a:lstStyle/>
          <a:p>
            <a:pPr marL="342900" indent="-342900" defTabSz="914400">
              <a:lnSpc>
                <a:spcPct val="120000"/>
              </a:lnSpc>
              <a:buFont typeface="Arial" charset="0"/>
              <a:buChar char="•"/>
              <a:defRPr/>
            </a:pPr>
            <a:r>
              <a:rPr lang="en-US" sz="2000" dirty="0" smtClean="0">
                <a:solidFill>
                  <a:schemeClr val="tx1"/>
                </a:solidFill>
                <a:latin typeface="+mn-lt"/>
              </a:rPr>
              <a:t>Daily Automated Reports Emailed to Pharmacy Residents</a:t>
            </a:r>
          </a:p>
          <a:p>
            <a:pPr marL="690563" lvl="1" indent="-338138" defTabSz="914400">
              <a:lnSpc>
                <a:spcPct val="120000"/>
              </a:lnSpc>
              <a:buFont typeface="Arial" charset="0"/>
              <a:buChar char="•"/>
              <a:defRPr/>
            </a:pPr>
            <a:r>
              <a:rPr lang="en-US" sz="2000" dirty="0" smtClean="0">
                <a:solidFill>
                  <a:schemeClr val="tx1"/>
                </a:solidFill>
                <a:latin typeface="+mn-lt"/>
              </a:rPr>
              <a:t>Following 48 hours of IV therapy with documented clinical improvement &amp; tolerate </a:t>
            </a:r>
            <a:r>
              <a:rPr lang="en-US" sz="2000" dirty="0" err="1" smtClean="0">
                <a:solidFill>
                  <a:schemeClr val="tx1"/>
                </a:solidFill>
                <a:latin typeface="+mn-lt"/>
              </a:rPr>
              <a:t>po</a:t>
            </a:r>
            <a:endParaRPr lang="en-US" sz="2000" dirty="0" smtClean="0">
              <a:solidFill>
                <a:schemeClr val="tx1"/>
              </a:solidFill>
              <a:latin typeface="+mn-lt"/>
            </a:endParaRPr>
          </a:p>
          <a:p>
            <a:pPr marL="1085850" lvl="1" indent="-342900" defTabSz="914400">
              <a:lnSpc>
                <a:spcPct val="120000"/>
              </a:lnSpc>
              <a:buFont typeface="Arial" charset="0"/>
              <a:buChar char="•"/>
              <a:defRPr/>
            </a:pPr>
            <a:r>
              <a:rPr lang="en-US" sz="2000" dirty="0" smtClean="0">
                <a:solidFill>
                  <a:schemeClr val="tx1"/>
                </a:solidFill>
                <a:latin typeface="+mn-lt"/>
              </a:rPr>
              <a:t>Ampicillin-</a:t>
            </a:r>
            <a:r>
              <a:rPr lang="en-US" sz="2000" dirty="0" err="1" smtClean="0">
                <a:solidFill>
                  <a:schemeClr val="tx1"/>
                </a:solidFill>
                <a:latin typeface="+mn-lt"/>
              </a:rPr>
              <a:t>sulbactam</a:t>
            </a:r>
            <a:r>
              <a:rPr lang="en-US" sz="2000" dirty="0" smtClean="0">
                <a:solidFill>
                  <a:schemeClr val="tx1"/>
                </a:solidFill>
                <a:latin typeface="+mn-lt"/>
              </a:rPr>
              <a:t> </a:t>
            </a:r>
            <a:r>
              <a:rPr lang="en-US" sz="2000" dirty="0" smtClean="0">
                <a:solidFill>
                  <a:schemeClr val="tx1"/>
                </a:solidFill>
                <a:latin typeface="+mn-lt"/>
                <a:sym typeface="Wingdings"/>
              </a:rPr>
              <a:t> Amoxicillin-</a:t>
            </a:r>
            <a:r>
              <a:rPr lang="en-US" sz="2000" dirty="0" err="1" smtClean="0">
                <a:solidFill>
                  <a:schemeClr val="tx1"/>
                </a:solidFill>
                <a:latin typeface="+mn-lt"/>
                <a:sym typeface="Wingdings"/>
              </a:rPr>
              <a:t>clavulanate</a:t>
            </a:r>
            <a:endParaRPr lang="en-US" sz="2000" dirty="0" smtClean="0">
              <a:solidFill>
                <a:schemeClr val="tx1"/>
              </a:solidFill>
              <a:latin typeface="+mn-lt"/>
            </a:endParaRPr>
          </a:p>
          <a:p>
            <a:pPr marL="1085850" lvl="1" indent="-342900" defTabSz="914400">
              <a:lnSpc>
                <a:spcPct val="120000"/>
              </a:lnSpc>
              <a:buFont typeface="Arial" charset="0"/>
              <a:buChar char="•"/>
              <a:defRPr/>
            </a:pPr>
            <a:r>
              <a:rPr lang="en-US" sz="2000" dirty="0" smtClean="0">
                <a:solidFill>
                  <a:schemeClr val="tx1"/>
                </a:solidFill>
                <a:latin typeface="+mn-lt"/>
              </a:rPr>
              <a:t>Azithromycin*</a:t>
            </a:r>
          </a:p>
          <a:p>
            <a:pPr marL="1085850" lvl="1" indent="-342900" defTabSz="914400">
              <a:lnSpc>
                <a:spcPct val="120000"/>
              </a:lnSpc>
              <a:buFont typeface="Arial" charset="0"/>
              <a:buChar char="•"/>
              <a:defRPr/>
            </a:pPr>
            <a:r>
              <a:rPr lang="en-US" sz="2000" dirty="0" smtClean="0">
                <a:solidFill>
                  <a:schemeClr val="tx1"/>
                </a:solidFill>
                <a:latin typeface="+mn-lt"/>
              </a:rPr>
              <a:t>Cefazolin </a:t>
            </a:r>
            <a:r>
              <a:rPr lang="en-US" sz="2000" dirty="0" smtClean="0">
                <a:solidFill>
                  <a:schemeClr val="tx1"/>
                </a:solidFill>
                <a:latin typeface="+mn-lt"/>
                <a:sym typeface="Wingdings"/>
              </a:rPr>
              <a:t> Cephalexin*</a:t>
            </a:r>
            <a:endParaRPr lang="en-US" sz="1800" dirty="0" smtClean="0">
              <a:solidFill>
                <a:schemeClr val="tx1"/>
              </a:solidFill>
              <a:latin typeface="+mn-lt"/>
            </a:endParaRPr>
          </a:p>
          <a:p>
            <a:pPr marL="1085850" lvl="1" indent="-342900" defTabSz="914400">
              <a:lnSpc>
                <a:spcPct val="120000"/>
              </a:lnSpc>
              <a:buFont typeface="Arial" charset="0"/>
              <a:buChar char="•"/>
              <a:defRPr/>
            </a:pPr>
            <a:r>
              <a:rPr lang="en-US" sz="2000" dirty="0" smtClean="0">
                <a:solidFill>
                  <a:schemeClr val="tx1"/>
                </a:solidFill>
                <a:latin typeface="+mn-lt"/>
              </a:rPr>
              <a:t>Ceftriaxone </a:t>
            </a:r>
            <a:r>
              <a:rPr lang="en-US" sz="2000" dirty="0" smtClean="0">
                <a:solidFill>
                  <a:schemeClr val="tx1"/>
                </a:solidFill>
                <a:latin typeface="+mn-lt"/>
                <a:sym typeface="Wingdings"/>
              </a:rPr>
              <a:t> </a:t>
            </a:r>
            <a:r>
              <a:rPr lang="en-US" sz="2000" dirty="0" err="1" smtClean="0">
                <a:solidFill>
                  <a:schemeClr val="tx1"/>
                </a:solidFill>
                <a:latin typeface="+mn-lt"/>
                <a:sym typeface="Wingdings"/>
              </a:rPr>
              <a:t>Cefpodoxime</a:t>
            </a:r>
            <a:r>
              <a:rPr lang="en-US" sz="2000" dirty="0" smtClean="0">
                <a:solidFill>
                  <a:schemeClr val="tx1"/>
                </a:solidFill>
                <a:latin typeface="+mn-lt"/>
                <a:sym typeface="Wingdings"/>
              </a:rPr>
              <a:t>*</a:t>
            </a:r>
            <a:endParaRPr lang="en-US" sz="2000" dirty="0" smtClean="0">
              <a:solidFill>
                <a:schemeClr val="tx1"/>
              </a:solidFill>
              <a:latin typeface="+mn-lt"/>
            </a:endParaRPr>
          </a:p>
          <a:p>
            <a:pPr marL="1085850" lvl="1" indent="-342900" defTabSz="914400">
              <a:lnSpc>
                <a:spcPct val="120000"/>
              </a:lnSpc>
              <a:buFont typeface="Arial" charset="0"/>
              <a:buChar char="•"/>
              <a:defRPr/>
            </a:pPr>
            <a:r>
              <a:rPr lang="en-US" sz="2000" dirty="0" smtClean="0">
                <a:solidFill>
                  <a:schemeClr val="tx1"/>
                </a:solidFill>
                <a:latin typeface="+mn-lt"/>
              </a:rPr>
              <a:t>Ciprofloxacin*</a:t>
            </a:r>
          </a:p>
          <a:p>
            <a:pPr marL="1085850" lvl="1" indent="-342900" defTabSz="914400">
              <a:lnSpc>
                <a:spcPct val="120000"/>
              </a:lnSpc>
              <a:buFont typeface="Arial" charset="0"/>
              <a:buChar char="•"/>
              <a:defRPr/>
            </a:pPr>
            <a:r>
              <a:rPr lang="en-US" sz="2000" dirty="0" smtClean="0">
                <a:solidFill>
                  <a:schemeClr val="tx1"/>
                </a:solidFill>
                <a:latin typeface="+mn-lt"/>
              </a:rPr>
              <a:t>Clindamycin*</a:t>
            </a:r>
          </a:p>
          <a:p>
            <a:pPr marL="1085850" lvl="1" indent="-342900" defTabSz="914400">
              <a:lnSpc>
                <a:spcPct val="120000"/>
              </a:lnSpc>
              <a:buFont typeface="Arial" charset="0"/>
              <a:buChar char="•"/>
              <a:defRPr/>
            </a:pPr>
            <a:r>
              <a:rPr lang="en-US" sz="2000" dirty="0" smtClean="0">
                <a:solidFill>
                  <a:schemeClr val="tx1"/>
                </a:solidFill>
                <a:latin typeface="+mn-lt"/>
              </a:rPr>
              <a:t>Doxycycline</a:t>
            </a:r>
          </a:p>
          <a:p>
            <a:pPr marL="1085850" lvl="1" indent="-342900" defTabSz="914400">
              <a:lnSpc>
                <a:spcPct val="120000"/>
              </a:lnSpc>
              <a:buFont typeface="Arial" charset="0"/>
              <a:buChar char="•"/>
              <a:defRPr/>
            </a:pPr>
            <a:r>
              <a:rPr lang="en-US" sz="2000" dirty="0" smtClean="0">
                <a:solidFill>
                  <a:schemeClr val="tx1"/>
                </a:solidFill>
                <a:latin typeface="+mn-lt"/>
              </a:rPr>
              <a:t>Fluconazole</a:t>
            </a:r>
          </a:p>
          <a:p>
            <a:pPr marL="1085850" lvl="1" indent="-342900" defTabSz="914400">
              <a:lnSpc>
                <a:spcPct val="120000"/>
              </a:lnSpc>
              <a:buFont typeface="Arial" charset="0"/>
              <a:buChar char="•"/>
              <a:defRPr/>
            </a:pPr>
            <a:r>
              <a:rPr lang="en-US" sz="2000" dirty="0" smtClean="0">
                <a:solidFill>
                  <a:schemeClr val="tx1"/>
                </a:solidFill>
                <a:latin typeface="+mn-lt"/>
              </a:rPr>
              <a:t>Linezolid*</a:t>
            </a:r>
            <a:endParaRPr lang="en-US" sz="1800" dirty="0" smtClean="0">
              <a:solidFill>
                <a:schemeClr val="tx1"/>
              </a:solidFill>
              <a:latin typeface="+mn-lt"/>
            </a:endParaRPr>
          </a:p>
          <a:p>
            <a:pPr marL="1085850" lvl="1" indent="-342900" defTabSz="914400">
              <a:lnSpc>
                <a:spcPct val="120000"/>
              </a:lnSpc>
              <a:buFont typeface="Arial" charset="0"/>
              <a:buChar char="•"/>
              <a:defRPr/>
            </a:pPr>
            <a:r>
              <a:rPr lang="en-US" sz="2000" dirty="0" smtClean="0">
                <a:solidFill>
                  <a:schemeClr val="tx1"/>
                </a:solidFill>
                <a:latin typeface="+mn-lt"/>
              </a:rPr>
              <a:t>Metronidazole*</a:t>
            </a:r>
          </a:p>
          <a:p>
            <a:pPr marL="342900" indent="-342900" defTabSz="914400">
              <a:lnSpc>
                <a:spcPct val="120000"/>
              </a:lnSpc>
              <a:buFont typeface="HiraMinProN-W3" charset="-128"/>
              <a:buChar char="＊"/>
              <a:defRPr/>
            </a:pPr>
            <a:r>
              <a:rPr lang="en-US" sz="2000" dirty="0" err="1">
                <a:solidFill>
                  <a:schemeClr val="tx1"/>
                </a:solidFill>
                <a:latin typeface="+mn-lt"/>
              </a:rPr>
              <a:t>Ordersets</a:t>
            </a:r>
            <a:r>
              <a:rPr lang="en-US" sz="2000" dirty="0">
                <a:solidFill>
                  <a:schemeClr val="tx1"/>
                </a:solidFill>
                <a:latin typeface="+mn-lt"/>
              </a:rPr>
              <a:t> built in CPOE system for common </a:t>
            </a:r>
            <a:r>
              <a:rPr lang="en-US" sz="2000" dirty="0" smtClean="0">
                <a:solidFill>
                  <a:schemeClr val="tx1"/>
                </a:solidFill>
                <a:latin typeface="+mn-lt"/>
              </a:rPr>
              <a:t>medications</a:t>
            </a:r>
            <a:endParaRPr lang="en-US" sz="2000" dirty="0">
              <a:solidFill>
                <a:schemeClr val="tx1"/>
              </a:solidFill>
              <a:latin typeface="+mn-lt"/>
            </a:endParaRPr>
          </a:p>
          <a:p>
            <a:pPr marL="1085850" lvl="1" indent="-342900" defTabSz="914400">
              <a:lnSpc>
                <a:spcPct val="120000"/>
              </a:lnSpc>
              <a:buFont typeface="Arial" charset="0"/>
              <a:buChar char="•"/>
              <a:defRPr/>
            </a:pPr>
            <a:endParaRPr lang="en-US" sz="2000" dirty="0" smtClean="0">
              <a:solidFill>
                <a:schemeClr val="tx1"/>
              </a:solidFill>
              <a:latin typeface="+mn-lt"/>
            </a:endParaRPr>
          </a:p>
        </p:txBody>
      </p:sp>
    </p:spTree>
    <p:extLst>
      <p:ext uri="{BB962C8B-B14F-4D97-AF65-F5344CB8AC3E}">
        <p14:creationId xmlns:p14="http://schemas.microsoft.com/office/powerpoint/2010/main" val="51789234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148855" y="646437"/>
            <a:ext cx="8867553" cy="6020178"/>
          </a:xfrm>
        </p:spPr>
        <p:txBody>
          <a:bodyPr/>
          <a:lstStyle/>
          <a:p>
            <a:pPr marL="342900" indent="-342900">
              <a:lnSpc>
                <a:spcPct val="100000"/>
              </a:lnSpc>
              <a:buFont typeface="Arial" panose="020B0604020202020204" pitchFamily="34" charset="0"/>
              <a:buChar char="•"/>
            </a:pPr>
            <a:r>
              <a:rPr lang="en-US" dirty="0" smtClean="0">
                <a:solidFill>
                  <a:schemeClr val="tx1"/>
                </a:solidFill>
                <a:latin typeface="+mn-lt"/>
              </a:rPr>
              <a:t>Review in Medical Intensive Care Units at MSSL &amp; MSW</a:t>
            </a:r>
          </a:p>
          <a:p>
            <a:pPr marL="0" indent="0">
              <a:lnSpc>
                <a:spcPct val="100000"/>
              </a:lnSpc>
              <a:buNone/>
            </a:pPr>
            <a:r>
              <a:rPr lang="en-US" dirty="0">
                <a:solidFill>
                  <a:schemeClr val="tx1"/>
                </a:solidFill>
              </a:rPr>
              <a:t>	</a:t>
            </a:r>
            <a:endParaRPr lang="en-US" dirty="0" smtClean="0">
              <a:solidFill>
                <a:schemeClr val="tx1"/>
              </a:solidFill>
            </a:endParaRPr>
          </a:p>
          <a:p>
            <a:pPr>
              <a:lnSpc>
                <a:spcPct val="100000"/>
              </a:lnSpc>
              <a:buFont typeface="Arial" panose="020B0604020202020204" pitchFamily="34" charset="0"/>
              <a:buChar char="•"/>
            </a:pPr>
            <a:endParaRPr lang="en-US" dirty="0">
              <a:solidFill>
                <a:schemeClr val="tx1"/>
              </a:solidFill>
            </a:endParaRPr>
          </a:p>
          <a:p>
            <a:pPr marL="0" indent="0">
              <a:buNone/>
            </a:pPr>
            <a:endParaRPr lang="en-US" dirty="0"/>
          </a:p>
        </p:txBody>
      </p:sp>
      <p:sp>
        <p:nvSpPr>
          <p:cNvPr id="4" name="Title 1"/>
          <p:cNvSpPr>
            <a:spLocks noGrp="1"/>
          </p:cNvSpPr>
          <p:nvPr>
            <p:ph type="title"/>
          </p:nvPr>
        </p:nvSpPr>
        <p:spPr>
          <a:xfrm>
            <a:off x="471487" y="0"/>
            <a:ext cx="8229600" cy="625171"/>
          </a:xfrm>
        </p:spPr>
        <p:txBody>
          <a:bodyPr>
            <a:noAutofit/>
          </a:bodyPr>
          <a:lstStyle/>
          <a:p>
            <a:pPr algn="ctr"/>
            <a:r>
              <a:rPr lang="en-US" sz="4000" dirty="0" smtClean="0"/>
              <a:t>Action: Vancomycin Utilization </a:t>
            </a:r>
            <a:endParaRPr lang="en-US" sz="4000" dirty="0"/>
          </a:p>
        </p:txBody>
      </p:sp>
      <p:graphicFrame>
        <p:nvGraphicFramePr>
          <p:cNvPr id="2" name="Table 1"/>
          <p:cNvGraphicFramePr>
            <a:graphicFrameLocks noGrp="1"/>
          </p:cNvGraphicFramePr>
          <p:nvPr>
            <p:extLst>
              <p:ext uri="{D42A27DB-BD31-4B8C-83A1-F6EECF244321}">
                <p14:modId xmlns:p14="http://schemas.microsoft.com/office/powerpoint/2010/main" val="3715921542"/>
              </p:ext>
            </p:extLst>
          </p:nvPr>
        </p:nvGraphicFramePr>
        <p:xfrm>
          <a:off x="1428417" y="1148318"/>
          <a:ext cx="6071191" cy="5600700"/>
        </p:xfrm>
        <a:graphic>
          <a:graphicData uri="http://schemas.openxmlformats.org/drawingml/2006/table">
            <a:tbl>
              <a:tblPr firstRow="1" bandRow="1">
                <a:tableStyleId>{5C22544A-7EE6-4342-B048-85BDC9FD1C3A}</a:tableStyleId>
              </a:tblPr>
              <a:tblGrid>
                <a:gridCol w="2865639"/>
                <a:gridCol w="1139350"/>
                <a:gridCol w="1137667"/>
                <a:gridCol w="928535"/>
              </a:tblGrid>
              <a:tr h="350158">
                <a:tc>
                  <a:txBody>
                    <a:bodyPr/>
                    <a:lstStyle/>
                    <a:p>
                      <a:pPr algn="ctr"/>
                      <a:r>
                        <a:rPr lang="en-US" sz="1050" dirty="0" smtClean="0">
                          <a:latin typeface="+mj-lt"/>
                        </a:rPr>
                        <a:t>Demographics</a:t>
                      </a:r>
                      <a:endParaRPr lang="en-US" sz="1050" dirty="0">
                        <a:latin typeface="+mj-lt"/>
                      </a:endParaRPr>
                    </a:p>
                  </a:txBody>
                  <a:tcPr anchor="ctr"/>
                </a:tc>
                <a:tc>
                  <a:txBody>
                    <a:bodyPr/>
                    <a:lstStyle/>
                    <a:p>
                      <a:pPr algn="ctr"/>
                      <a:r>
                        <a:rPr lang="en-US" sz="1050" dirty="0" smtClean="0">
                          <a:latin typeface="+mj-lt"/>
                        </a:rPr>
                        <a:t>MSSL</a:t>
                      </a:r>
                    </a:p>
                    <a:p>
                      <a:pPr algn="ctr"/>
                      <a:r>
                        <a:rPr lang="en-US" sz="1050" dirty="0" smtClean="0">
                          <a:latin typeface="+mj-lt"/>
                        </a:rPr>
                        <a:t>(n</a:t>
                      </a:r>
                      <a:r>
                        <a:rPr lang="en-US" sz="1050" baseline="0" dirty="0" smtClean="0">
                          <a:latin typeface="+mj-lt"/>
                        </a:rPr>
                        <a:t> = 47)</a:t>
                      </a:r>
                      <a:endParaRPr lang="en-US" sz="1050" dirty="0">
                        <a:latin typeface="+mj-lt"/>
                      </a:endParaRPr>
                    </a:p>
                  </a:txBody>
                  <a:tcPr anchor="ctr"/>
                </a:tc>
                <a:tc>
                  <a:txBody>
                    <a:bodyPr/>
                    <a:lstStyle/>
                    <a:p>
                      <a:pPr algn="ctr"/>
                      <a:r>
                        <a:rPr lang="en-US" sz="1050" dirty="0" smtClean="0">
                          <a:latin typeface="+mj-lt"/>
                        </a:rPr>
                        <a:t>MSW</a:t>
                      </a:r>
                    </a:p>
                    <a:p>
                      <a:pPr algn="ctr"/>
                      <a:r>
                        <a:rPr lang="en-US" sz="1050" dirty="0" smtClean="0">
                          <a:latin typeface="+mj-lt"/>
                        </a:rPr>
                        <a:t>(n = 15)</a:t>
                      </a:r>
                      <a:endParaRPr lang="en-US" sz="1050" dirty="0">
                        <a:latin typeface="+mj-lt"/>
                      </a:endParaRPr>
                    </a:p>
                  </a:txBody>
                  <a:tcPr anchor="ctr"/>
                </a:tc>
                <a:tc>
                  <a:txBody>
                    <a:bodyPr/>
                    <a:lstStyle/>
                    <a:p>
                      <a:pPr algn="ctr"/>
                      <a:r>
                        <a:rPr lang="en-US" sz="1050" dirty="0" smtClean="0">
                          <a:latin typeface="+mj-lt"/>
                        </a:rPr>
                        <a:t>Total</a:t>
                      </a:r>
                    </a:p>
                    <a:p>
                      <a:pPr algn="ctr"/>
                      <a:r>
                        <a:rPr lang="en-US" sz="1050" dirty="0" smtClean="0">
                          <a:latin typeface="+mj-lt"/>
                        </a:rPr>
                        <a:t>(n = 62)</a:t>
                      </a:r>
                      <a:endParaRPr lang="en-US" sz="1050" dirty="0">
                        <a:latin typeface="+mj-lt"/>
                      </a:endParaRPr>
                    </a:p>
                  </a:txBody>
                  <a:tcPr anchor="ctr"/>
                </a:tc>
              </a:tr>
              <a:tr h="213986">
                <a:tc gridSpan="4">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50" b="1" dirty="0" smtClean="0">
                          <a:latin typeface="+mj-lt"/>
                        </a:rPr>
                        <a:t>Sex, Age</a:t>
                      </a:r>
                    </a:p>
                  </a:txBody>
                  <a:tcPr anchor="ctr"/>
                </a:tc>
                <a:tc hMerge="1">
                  <a:txBody>
                    <a:bodyPr/>
                    <a:lstStyle/>
                    <a:p>
                      <a:pPr algn="ctr"/>
                      <a:endParaRPr lang="en-US" sz="1050" dirty="0">
                        <a:latin typeface="+mj-lt"/>
                      </a:endParaRPr>
                    </a:p>
                  </a:txBody>
                  <a:tcPr anchor="ctr"/>
                </a:tc>
                <a:tc hMerge="1">
                  <a:txBody>
                    <a:bodyPr/>
                    <a:lstStyle/>
                    <a:p>
                      <a:pPr algn="ctr"/>
                      <a:endParaRPr lang="en-US" sz="1050" dirty="0">
                        <a:latin typeface="+mj-lt"/>
                      </a:endParaRPr>
                    </a:p>
                  </a:txBody>
                  <a:tcPr anchor="ctr"/>
                </a:tc>
                <a:tc hMerge="1">
                  <a:txBody>
                    <a:bodyPr/>
                    <a:lstStyle/>
                    <a:p>
                      <a:pPr algn="ctr"/>
                      <a:endParaRPr lang="en-US" sz="1050" dirty="0">
                        <a:latin typeface="+mj-lt"/>
                      </a:endParaRPr>
                    </a:p>
                  </a:txBody>
                  <a:tcPr anchor="ctr"/>
                </a:tc>
              </a:tr>
              <a:tr h="350158">
                <a:tc>
                  <a:txBody>
                    <a:bodyPr/>
                    <a:lstStyle/>
                    <a:p>
                      <a:pPr lvl="1" algn="l"/>
                      <a:r>
                        <a:rPr lang="en-US" sz="1050" dirty="0" smtClean="0">
                          <a:latin typeface="+mj-lt"/>
                        </a:rPr>
                        <a:t>Male</a:t>
                      </a:r>
                    </a:p>
                    <a:p>
                      <a:pPr lvl="1" algn="l"/>
                      <a:r>
                        <a:rPr lang="en-US" sz="1050" dirty="0" smtClean="0">
                          <a:latin typeface="+mj-lt"/>
                        </a:rPr>
                        <a:t>Female</a:t>
                      </a:r>
                      <a:endParaRPr lang="en-US" sz="1050" dirty="0">
                        <a:latin typeface="+mj-lt"/>
                      </a:endParaRPr>
                    </a:p>
                  </a:txBody>
                  <a:tcPr anchor="ctr"/>
                </a:tc>
                <a:tc>
                  <a:txBody>
                    <a:bodyPr/>
                    <a:lstStyle/>
                    <a:p>
                      <a:pPr algn="ctr"/>
                      <a:r>
                        <a:rPr lang="en-US" sz="1050" dirty="0" smtClean="0">
                          <a:latin typeface="+mj-lt"/>
                        </a:rPr>
                        <a:t>28</a:t>
                      </a:r>
                    </a:p>
                    <a:p>
                      <a:pPr algn="ctr"/>
                      <a:r>
                        <a:rPr lang="en-US" sz="1050" dirty="0" smtClean="0">
                          <a:latin typeface="+mj-lt"/>
                        </a:rPr>
                        <a:t>19</a:t>
                      </a:r>
                      <a:endParaRPr lang="en-US" sz="1050" dirty="0">
                        <a:latin typeface="+mj-lt"/>
                      </a:endParaRPr>
                    </a:p>
                  </a:txBody>
                  <a:tcPr anchor="ctr"/>
                </a:tc>
                <a:tc>
                  <a:txBody>
                    <a:bodyPr/>
                    <a:lstStyle/>
                    <a:p>
                      <a:pPr algn="ctr"/>
                      <a:r>
                        <a:rPr lang="en-US" sz="1050" dirty="0" smtClean="0">
                          <a:latin typeface="+mj-lt"/>
                        </a:rPr>
                        <a:t>7</a:t>
                      </a:r>
                    </a:p>
                    <a:p>
                      <a:pPr algn="ctr"/>
                      <a:r>
                        <a:rPr lang="en-US" sz="1050" dirty="0" smtClean="0">
                          <a:latin typeface="+mj-lt"/>
                        </a:rPr>
                        <a:t>8</a:t>
                      </a:r>
                      <a:endParaRPr lang="en-US" sz="1050" dirty="0">
                        <a:latin typeface="+mj-lt"/>
                      </a:endParaRPr>
                    </a:p>
                  </a:txBody>
                  <a:tcPr anchor="ctr"/>
                </a:tc>
                <a:tc>
                  <a:txBody>
                    <a:bodyPr/>
                    <a:lstStyle/>
                    <a:p>
                      <a:pPr algn="ctr"/>
                      <a:r>
                        <a:rPr lang="en-US" sz="1050" dirty="0" smtClean="0">
                          <a:latin typeface="+mj-lt"/>
                        </a:rPr>
                        <a:t>35</a:t>
                      </a:r>
                    </a:p>
                    <a:p>
                      <a:pPr algn="ctr"/>
                      <a:r>
                        <a:rPr lang="en-US" sz="1050" dirty="0" smtClean="0">
                          <a:latin typeface="+mj-lt"/>
                        </a:rPr>
                        <a:t>27</a:t>
                      </a:r>
                      <a:endParaRPr lang="en-US" sz="1050" dirty="0">
                        <a:latin typeface="+mj-lt"/>
                      </a:endParaRPr>
                    </a:p>
                  </a:txBody>
                  <a:tcPr anchor="ctr"/>
                </a:tc>
              </a:tr>
              <a:tr h="213986">
                <a:tc>
                  <a:txBody>
                    <a:bodyPr/>
                    <a:lstStyle/>
                    <a:p>
                      <a:pPr lvl="1" algn="l"/>
                      <a:r>
                        <a:rPr lang="en-US" sz="1050" dirty="0" smtClean="0">
                          <a:latin typeface="+mj-lt"/>
                        </a:rPr>
                        <a:t>Mean Age (years)</a:t>
                      </a:r>
                      <a:endParaRPr lang="en-US" sz="1050" dirty="0">
                        <a:latin typeface="+mj-lt"/>
                      </a:endParaRPr>
                    </a:p>
                  </a:txBody>
                  <a:tcPr anchor="ctr"/>
                </a:tc>
                <a:tc>
                  <a:txBody>
                    <a:bodyPr/>
                    <a:lstStyle/>
                    <a:p>
                      <a:pPr algn="ctr"/>
                      <a:r>
                        <a:rPr lang="en-US" sz="1050" dirty="0" smtClean="0">
                          <a:latin typeface="+mj-lt"/>
                        </a:rPr>
                        <a:t>66</a:t>
                      </a:r>
                      <a:endParaRPr lang="en-US" sz="1050" dirty="0">
                        <a:latin typeface="+mj-lt"/>
                      </a:endParaRPr>
                    </a:p>
                  </a:txBody>
                  <a:tcPr anchor="ctr"/>
                </a:tc>
                <a:tc>
                  <a:txBody>
                    <a:bodyPr/>
                    <a:lstStyle/>
                    <a:p>
                      <a:pPr algn="ctr"/>
                      <a:r>
                        <a:rPr lang="en-US" sz="1050" dirty="0" smtClean="0">
                          <a:solidFill>
                            <a:schemeClr val="tx1"/>
                          </a:solidFill>
                          <a:latin typeface="+mj-lt"/>
                        </a:rPr>
                        <a:t>63</a:t>
                      </a:r>
                      <a:endParaRPr lang="en-US" sz="1050" dirty="0">
                        <a:solidFill>
                          <a:schemeClr val="tx1"/>
                        </a:solidFill>
                        <a:latin typeface="+mj-lt"/>
                      </a:endParaRPr>
                    </a:p>
                  </a:txBody>
                  <a:tcPr anchor="ctr"/>
                </a:tc>
                <a:tc>
                  <a:txBody>
                    <a:bodyPr/>
                    <a:lstStyle/>
                    <a:p>
                      <a:pPr algn="ctr"/>
                      <a:r>
                        <a:rPr lang="en-US" sz="1050" dirty="0" smtClean="0">
                          <a:solidFill>
                            <a:schemeClr val="tx1"/>
                          </a:solidFill>
                          <a:latin typeface="+mj-lt"/>
                        </a:rPr>
                        <a:t>65</a:t>
                      </a:r>
                      <a:endParaRPr lang="en-US" sz="1050" dirty="0">
                        <a:solidFill>
                          <a:schemeClr val="tx1"/>
                        </a:solidFill>
                        <a:latin typeface="+mj-lt"/>
                      </a:endParaRPr>
                    </a:p>
                  </a:txBody>
                  <a:tcPr anchor="ctr"/>
                </a:tc>
              </a:tr>
              <a:tr h="213986">
                <a:tc gridSpan="4">
                  <a:txBody>
                    <a:bodyPr/>
                    <a:lstStyle/>
                    <a:p>
                      <a:pPr algn="l"/>
                      <a:r>
                        <a:rPr lang="en-US" sz="1050" b="1" dirty="0" smtClean="0">
                          <a:latin typeface="+mj-lt"/>
                        </a:rPr>
                        <a:t>Indications</a:t>
                      </a:r>
                      <a:endParaRPr lang="en-US" sz="1050" b="1" dirty="0">
                        <a:latin typeface="+mj-lt"/>
                      </a:endParaRPr>
                    </a:p>
                  </a:txBody>
                  <a:tcPr anchor="ctr"/>
                </a:tc>
                <a:tc hMerge="1">
                  <a:txBody>
                    <a:bodyPr/>
                    <a:lstStyle/>
                    <a:p>
                      <a:pPr algn="ctr"/>
                      <a:endParaRPr lang="en-US" sz="1050" dirty="0">
                        <a:latin typeface="+mj-lt"/>
                      </a:endParaRPr>
                    </a:p>
                  </a:txBody>
                  <a:tcPr anchor="ctr"/>
                </a:tc>
                <a:tc hMerge="1">
                  <a:txBody>
                    <a:bodyPr/>
                    <a:lstStyle/>
                    <a:p>
                      <a:pPr algn="ctr"/>
                      <a:endParaRPr lang="en-US" sz="1050" dirty="0">
                        <a:latin typeface="+mj-lt"/>
                      </a:endParaRPr>
                    </a:p>
                  </a:txBody>
                  <a:tcPr anchor="ctr"/>
                </a:tc>
                <a:tc hMerge="1">
                  <a:txBody>
                    <a:bodyPr/>
                    <a:lstStyle/>
                    <a:p>
                      <a:pPr algn="ctr"/>
                      <a:endParaRPr lang="en-US" sz="1050" dirty="0">
                        <a:latin typeface="+mj-lt"/>
                      </a:endParaRPr>
                    </a:p>
                  </a:txBody>
                  <a:tcPr anchor="ctr"/>
                </a:tc>
              </a:tr>
              <a:tr h="213986">
                <a:tc>
                  <a:txBody>
                    <a:bodyPr/>
                    <a:lstStyle/>
                    <a:p>
                      <a:pPr lvl="1" algn="l"/>
                      <a:r>
                        <a:rPr lang="en-US" sz="1050" dirty="0" smtClean="0">
                          <a:latin typeface="+mj-lt"/>
                        </a:rPr>
                        <a:t>Empiric, n (%)</a:t>
                      </a:r>
                      <a:endParaRPr lang="en-US" sz="1050" dirty="0">
                        <a:latin typeface="+mj-lt"/>
                      </a:endParaRPr>
                    </a:p>
                  </a:txBody>
                  <a:tcPr anchor="ctr"/>
                </a:tc>
                <a:tc>
                  <a:txBody>
                    <a:bodyPr/>
                    <a:lstStyle/>
                    <a:p>
                      <a:pPr algn="ctr"/>
                      <a:r>
                        <a:rPr lang="en-US" sz="1050" dirty="0" smtClean="0">
                          <a:latin typeface="+mj-lt"/>
                        </a:rPr>
                        <a:t>43 (91.5)</a:t>
                      </a:r>
                      <a:endParaRPr lang="en-US" sz="1050" dirty="0">
                        <a:latin typeface="+mj-lt"/>
                      </a:endParaRPr>
                    </a:p>
                  </a:txBody>
                  <a:tcPr anchor="ctr"/>
                </a:tc>
                <a:tc>
                  <a:txBody>
                    <a:bodyPr/>
                    <a:lstStyle/>
                    <a:p>
                      <a:pPr algn="ctr"/>
                      <a:r>
                        <a:rPr lang="en-US" sz="1050" dirty="0" smtClean="0">
                          <a:latin typeface="+mj-lt"/>
                        </a:rPr>
                        <a:t>15 (100)</a:t>
                      </a:r>
                      <a:endParaRPr lang="en-US" sz="1050" dirty="0">
                        <a:latin typeface="+mj-lt"/>
                      </a:endParaRPr>
                    </a:p>
                  </a:txBody>
                  <a:tcPr anchor="ctr"/>
                </a:tc>
                <a:tc>
                  <a:txBody>
                    <a:bodyPr/>
                    <a:lstStyle/>
                    <a:p>
                      <a:pPr algn="ctr"/>
                      <a:r>
                        <a:rPr lang="en-US" sz="1050" dirty="0" smtClean="0">
                          <a:latin typeface="+mj-lt"/>
                        </a:rPr>
                        <a:t>58 (93.5)</a:t>
                      </a:r>
                      <a:endParaRPr lang="en-US" sz="1050" dirty="0">
                        <a:latin typeface="+mj-lt"/>
                      </a:endParaRPr>
                    </a:p>
                  </a:txBody>
                  <a:tcPr anchor="ctr"/>
                </a:tc>
              </a:tr>
              <a:tr h="213986">
                <a:tc>
                  <a:txBody>
                    <a:bodyPr/>
                    <a:lstStyle/>
                    <a:p>
                      <a:pPr lvl="1" algn="l"/>
                      <a:r>
                        <a:rPr lang="en-US" sz="1050" dirty="0" smtClean="0">
                          <a:latin typeface="+mj-lt"/>
                        </a:rPr>
                        <a:t>Treatment, n (%)</a:t>
                      </a:r>
                      <a:endParaRPr lang="en-US" sz="1050" dirty="0">
                        <a:latin typeface="+mj-lt"/>
                      </a:endParaRPr>
                    </a:p>
                  </a:txBody>
                  <a:tcPr anchor="ctr"/>
                </a:tc>
                <a:tc>
                  <a:txBody>
                    <a:bodyPr/>
                    <a:lstStyle/>
                    <a:p>
                      <a:pPr algn="ctr"/>
                      <a:r>
                        <a:rPr lang="en-US" sz="1050" dirty="0" smtClean="0">
                          <a:latin typeface="+mj-lt"/>
                        </a:rPr>
                        <a:t>4 (8.5)*</a:t>
                      </a:r>
                      <a:endParaRPr lang="en-US" sz="1050" dirty="0">
                        <a:latin typeface="+mj-lt"/>
                      </a:endParaRPr>
                    </a:p>
                  </a:txBody>
                  <a:tcPr anchor="ctr"/>
                </a:tc>
                <a:tc>
                  <a:txBody>
                    <a:bodyPr/>
                    <a:lstStyle/>
                    <a:p>
                      <a:pPr algn="ctr"/>
                      <a:r>
                        <a:rPr lang="en-US" sz="1050" dirty="0" smtClean="0">
                          <a:latin typeface="+mj-lt"/>
                        </a:rPr>
                        <a:t>0</a:t>
                      </a:r>
                      <a:r>
                        <a:rPr lang="en-US" sz="1050" baseline="0" dirty="0" smtClean="0">
                          <a:latin typeface="+mj-lt"/>
                        </a:rPr>
                        <a:t> (0)</a:t>
                      </a:r>
                      <a:endParaRPr lang="en-US" sz="1050" dirty="0">
                        <a:latin typeface="+mj-lt"/>
                      </a:endParaRPr>
                    </a:p>
                  </a:txBody>
                  <a:tcPr anchor="ctr"/>
                </a:tc>
                <a:tc>
                  <a:txBody>
                    <a:bodyPr/>
                    <a:lstStyle/>
                    <a:p>
                      <a:pPr algn="ctr"/>
                      <a:r>
                        <a:rPr lang="en-US" sz="1050" dirty="0" smtClean="0">
                          <a:latin typeface="+mj-lt"/>
                        </a:rPr>
                        <a:t>4 (6.5)</a:t>
                      </a:r>
                      <a:endParaRPr lang="en-US" sz="1050" dirty="0">
                        <a:latin typeface="+mj-lt"/>
                      </a:endParaRPr>
                    </a:p>
                  </a:txBody>
                  <a:tcPr anchor="ctr"/>
                </a:tc>
              </a:tr>
              <a:tr h="213986">
                <a:tc gridSpan="4">
                  <a:txBody>
                    <a:bodyPr/>
                    <a:lstStyle/>
                    <a:p>
                      <a:pPr algn="l"/>
                      <a:r>
                        <a:rPr lang="en-US" sz="1050" b="1" dirty="0" smtClean="0">
                          <a:latin typeface="+mj-lt"/>
                        </a:rPr>
                        <a:t>Risk Factors for MRSA</a:t>
                      </a:r>
                      <a:endParaRPr lang="en-US" sz="1050" b="1" dirty="0">
                        <a:latin typeface="+mj-lt"/>
                      </a:endParaRPr>
                    </a:p>
                  </a:txBody>
                  <a:tcPr anchor="ctr"/>
                </a:tc>
                <a:tc hMerge="1">
                  <a:txBody>
                    <a:bodyPr/>
                    <a:lstStyle/>
                    <a:p>
                      <a:pPr algn="ctr"/>
                      <a:endParaRPr lang="en-US" sz="1050" dirty="0">
                        <a:latin typeface="+mj-lt"/>
                      </a:endParaRPr>
                    </a:p>
                  </a:txBody>
                  <a:tcPr anchor="ctr"/>
                </a:tc>
                <a:tc hMerge="1">
                  <a:txBody>
                    <a:bodyPr/>
                    <a:lstStyle/>
                    <a:p>
                      <a:pPr algn="ctr"/>
                      <a:endParaRPr lang="en-US" sz="1050" dirty="0">
                        <a:latin typeface="+mj-lt"/>
                      </a:endParaRPr>
                    </a:p>
                  </a:txBody>
                  <a:tcPr anchor="ctr"/>
                </a:tc>
                <a:tc hMerge="1">
                  <a:txBody>
                    <a:bodyPr/>
                    <a:lstStyle/>
                    <a:p>
                      <a:pPr algn="ctr"/>
                      <a:endParaRPr lang="en-US" sz="1050" dirty="0">
                        <a:latin typeface="+mj-lt"/>
                      </a:endParaRPr>
                    </a:p>
                  </a:txBody>
                  <a:tcPr anchor="ctr"/>
                </a:tc>
              </a:tr>
              <a:tr h="213986">
                <a:tc>
                  <a:txBody>
                    <a:bodyPr/>
                    <a:lstStyle/>
                    <a:p>
                      <a:pPr lvl="1" algn="l"/>
                      <a:r>
                        <a:rPr lang="en-US" sz="1050" dirty="0" smtClean="0">
                          <a:latin typeface="+mj-lt"/>
                        </a:rPr>
                        <a:t>Colonization, n (%)</a:t>
                      </a:r>
                      <a:endParaRPr lang="en-US" sz="1050" dirty="0">
                        <a:latin typeface="+mj-lt"/>
                      </a:endParaRPr>
                    </a:p>
                  </a:txBody>
                  <a:tcPr anchor="ctr"/>
                </a:tc>
                <a:tc>
                  <a:txBody>
                    <a:bodyPr/>
                    <a:lstStyle/>
                    <a:p>
                      <a:pPr algn="ctr"/>
                      <a:r>
                        <a:rPr lang="en-US" sz="1050" dirty="0" smtClean="0">
                          <a:latin typeface="+mj-lt"/>
                        </a:rPr>
                        <a:t>7 (14.9)</a:t>
                      </a:r>
                      <a:endParaRPr lang="en-US" sz="1050" dirty="0">
                        <a:latin typeface="+mj-lt"/>
                      </a:endParaRPr>
                    </a:p>
                  </a:txBody>
                  <a:tcPr anchor="ctr"/>
                </a:tc>
                <a:tc>
                  <a:txBody>
                    <a:bodyPr/>
                    <a:lstStyle/>
                    <a:p>
                      <a:pPr algn="ctr"/>
                      <a:r>
                        <a:rPr lang="en-US" sz="1050" dirty="0" smtClean="0">
                          <a:latin typeface="+mj-lt"/>
                        </a:rPr>
                        <a:t>0</a:t>
                      </a:r>
                      <a:r>
                        <a:rPr lang="en-US" sz="1050" baseline="0" dirty="0" smtClean="0">
                          <a:latin typeface="+mj-lt"/>
                        </a:rPr>
                        <a:t> (0)</a:t>
                      </a:r>
                      <a:endParaRPr lang="en-US" sz="1050" dirty="0">
                        <a:latin typeface="+mj-lt"/>
                      </a:endParaRPr>
                    </a:p>
                  </a:txBody>
                  <a:tcPr anchor="ctr"/>
                </a:tc>
                <a:tc>
                  <a:txBody>
                    <a:bodyPr/>
                    <a:lstStyle/>
                    <a:p>
                      <a:pPr algn="ctr"/>
                      <a:r>
                        <a:rPr lang="en-US" sz="1050" dirty="0" smtClean="0">
                          <a:latin typeface="+mj-lt"/>
                        </a:rPr>
                        <a:t>7 (11.3)</a:t>
                      </a:r>
                      <a:endParaRPr lang="en-US" sz="1050" dirty="0">
                        <a:latin typeface="+mj-lt"/>
                      </a:endParaRPr>
                    </a:p>
                  </a:txBody>
                  <a:tcPr anchor="ctr"/>
                </a:tc>
              </a:tr>
              <a:tr h="213986">
                <a:tc>
                  <a:txBody>
                    <a:bodyPr/>
                    <a:lstStyle/>
                    <a:p>
                      <a:pPr lvl="1" algn="l"/>
                      <a:r>
                        <a:rPr lang="en-US" sz="1050" dirty="0" smtClean="0">
                          <a:latin typeface="+mj-lt"/>
                        </a:rPr>
                        <a:t>Recent</a:t>
                      </a:r>
                      <a:r>
                        <a:rPr lang="en-US" sz="1050" baseline="0" dirty="0" smtClean="0">
                          <a:latin typeface="+mj-lt"/>
                        </a:rPr>
                        <a:t> antibiotic use, n (%)</a:t>
                      </a:r>
                      <a:endParaRPr lang="en-US" sz="1050" dirty="0">
                        <a:latin typeface="+mj-lt"/>
                      </a:endParaRPr>
                    </a:p>
                  </a:txBody>
                  <a:tcPr anchor="ctr"/>
                </a:tc>
                <a:tc>
                  <a:txBody>
                    <a:bodyPr/>
                    <a:lstStyle/>
                    <a:p>
                      <a:pPr algn="ctr"/>
                      <a:r>
                        <a:rPr lang="en-US" sz="1050" dirty="0" smtClean="0">
                          <a:latin typeface="+mj-lt"/>
                        </a:rPr>
                        <a:t>18 (38.3)</a:t>
                      </a:r>
                      <a:endParaRPr lang="en-US" sz="1050" dirty="0">
                        <a:latin typeface="+mj-lt"/>
                      </a:endParaRPr>
                    </a:p>
                  </a:txBody>
                  <a:tcPr anchor="ctr"/>
                </a:tc>
                <a:tc>
                  <a:txBody>
                    <a:bodyPr/>
                    <a:lstStyle/>
                    <a:p>
                      <a:pPr algn="ctr"/>
                      <a:r>
                        <a:rPr lang="en-US" sz="1050" dirty="0" smtClean="0">
                          <a:latin typeface="+mj-lt"/>
                        </a:rPr>
                        <a:t>7 (46.7)</a:t>
                      </a:r>
                      <a:endParaRPr lang="en-US" sz="1050" dirty="0">
                        <a:latin typeface="+mj-lt"/>
                      </a:endParaRPr>
                    </a:p>
                  </a:txBody>
                  <a:tcPr anchor="ctr"/>
                </a:tc>
                <a:tc>
                  <a:txBody>
                    <a:bodyPr/>
                    <a:lstStyle/>
                    <a:p>
                      <a:pPr algn="ctr"/>
                      <a:r>
                        <a:rPr lang="en-US" sz="1050" dirty="0" smtClean="0">
                          <a:latin typeface="+mj-lt"/>
                        </a:rPr>
                        <a:t>25 (40)</a:t>
                      </a:r>
                      <a:endParaRPr lang="en-US" sz="1050" dirty="0">
                        <a:latin typeface="+mj-lt"/>
                      </a:endParaRPr>
                    </a:p>
                  </a:txBody>
                  <a:tcPr anchor="ctr"/>
                </a:tc>
              </a:tr>
              <a:tr h="213986">
                <a:tc>
                  <a:txBody>
                    <a:bodyPr/>
                    <a:lstStyle/>
                    <a:p>
                      <a:pPr lvl="1" algn="l"/>
                      <a:r>
                        <a:rPr lang="en-US" sz="1050" dirty="0" smtClean="0">
                          <a:latin typeface="+mj-lt"/>
                        </a:rPr>
                        <a:t>ESRD on HD, n (%)</a:t>
                      </a:r>
                      <a:endParaRPr lang="en-US" sz="1050" dirty="0">
                        <a:latin typeface="+mj-lt"/>
                      </a:endParaRPr>
                    </a:p>
                  </a:txBody>
                  <a:tcPr anchor="ctr"/>
                </a:tc>
                <a:tc>
                  <a:txBody>
                    <a:bodyPr/>
                    <a:lstStyle/>
                    <a:p>
                      <a:pPr algn="ctr"/>
                      <a:r>
                        <a:rPr lang="en-US" sz="1050" dirty="0" smtClean="0">
                          <a:latin typeface="+mj-lt"/>
                        </a:rPr>
                        <a:t>2 (4.2)</a:t>
                      </a:r>
                      <a:endParaRPr lang="en-US" sz="1050" dirty="0">
                        <a:latin typeface="+mj-lt"/>
                      </a:endParaRPr>
                    </a:p>
                  </a:txBody>
                  <a:tcPr anchor="ctr"/>
                </a:tc>
                <a:tc>
                  <a:txBody>
                    <a:bodyPr/>
                    <a:lstStyle/>
                    <a:p>
                      <a:pPr algn="ctr"/>
                      <a:r>
                        <a:rPr lang="en-US" sz="1050" dirty="0" smtClean="0">
                          <a:latin typeface="+mj-lt"/>
                        </a:rPr>
                        <a:t>0 (0)</a:t>
                      </a:r>
                      <a:endParaRPr lang="en-US" sz="1050" dirty="0">
                        <a:latin typeface="+mj-lt"/>
                      </a:endParaRPr>
                    </a:p>
                  </a:txBody>
                  <a:tcPr anchor="ctr"/>
                </a:tc>
                <a:tc>
                  <a:txBody>
                    <a:bodyPr/>
                    <a:lstStyle/>
                    <a:p>
                      <a:pPr algn="ctr"/>
                      <a:r>
                        <a:rPr lang="en-US" sz="1050" dirty="0" smtClean="0">
                          <a:latin typeface="+mj-lt"/>
                        </a:rPr>
                        <a:t>2 (3.2)</a:t>
                      </a:r>
                      <a:endParaRPr lang="en-US" sz="1050" dirty="0">
                        <a:latin typeface="+mj-lt"/>
                      </a:endParaRPr>
                    </a:p>
                  </a:txBody>
                  <a:tcPr anchor="ctr"/>
                </a:tc>
              </a:tr>
              <a:tr h="213986">
                <a:tc>
                  <a:txBody>
                    <a:bodyPr/>
                    <a:lstStyle/>
                    <a:p>
                      <a:pPr lvl="1" algn="l"/>
                      <a:r>
                        <a:rPr lang="en-US" sz="1050" dirty="0" smtClean="0">
                          <a:latin typeface="+mj-lt"/>
                        </a:rPr>
                        <a:t>SNF/NH, n (%)</a:t>
                      </a:r>
                      <a:endParaRPr lang="en-US" sz="1050" dirty="0">
                        <a:latin typeface="+mj-lt"/>
                      </a:endParaRPr>
                    </a:p>
                  </a:txBody>
                  <a:tcPr anchor="ctr"/>
                </a:tc>
                <a:tc>
                  <a:txBody>
                    <a:bodyPr/>
                    <a:lstStyle/>
                    <a:p>
                      <a:pPr algn="ctr"/>
                      <a:r>
                        <a:rPr lang="en-US" sz="1050" dirty="0" smtClean="0">
                          <a:latin typeface="+mj-lt"/>
                        </a:rPr>
                        <a:t>6 (12.8)</a:t>
                      </a:r>
                      <a:endParaRPr lang="en-US" sz="1050" dirty="0">
                        <a:latin typeface="+mj-lt"/>
                      </a:endParaRPr>
                    </a:p>
                  </a:txBody>
                  <a:tcPr anchor="ctr"/>
                </a:tc>
                <a:tc>
                  <a:txBody>
                    <a:bodyPr/>
                    <a:lstStyle/>
                    <a:p>
                      <a:pPr algn="ctr"/>
                      <a:r>
                        <a:rPr lang="en-US" sz="1050" dirty="0" smtClean="0">
                          <a:latin typeface="+mj-lt"/>
                        </a:rPr>
                        <a:t>0 (0)</a:t>
                      </a:r>
                      <a:endParaRPr lang="en-US" sz="1050" dirty="0">
                        <a:latin typeface="+mj-lt"/>
                      </a:endParaRPr>
                    </a:p>
                  </a:txBody>
                  <a:tcPr anchor="ctr"/>
                </a:tc>
                <a:tc>
                  <a:txBody>
                    <a:bodyPr/>
                    <a:lstStyle/>
                    <a:p>
                      <a:pPr algn="ctr"/>
                      <a:r>
                        <a:rPr lang="en-US" sz="1050" dirty="0" smtClean="0">
                          <a:latin typeface="+mj-lt"/>
                        </a:rPr>
                        <a:t>6 (9.7)</a:t>
                      </a:r>
                      <a:endParaRPr lang="en-US" sz="1050" dirty="0">
                        <a:latin typeface="+mj-lt"/>
                      </a:endParaRPr>
                    </a:p>
                  </a:txBody>
                  <a:tcPr anchor="ctr"/>
                </a:tc>
              </a:tr>
              <a:tr h="213986">
                <a:tc>
                  <a:txBody>
                    <a:bodyPr/>
                    <a:lstStyle/>
                    <a:p>
                      <a:pPr lvl="1" algn="l"/>
                      <a:r>
                        <a:rPr lang="en-US" sz="1050" dirty="0" smtClean="0">
                          <a:latin typeface="+mj-lt"/>
                        </a:rPr>
                        <a:t>Recent Hospitalization, n (%)</a:t>
                      </a:r>
                      <a:endParaRPr lang="en-US" sz="1050" dirty="0">
                        <a:latin typeface="+mj-lt"/>
                      </a:endParaRPr>
                    </a:p>
                  </a:txBody>
                  <a:tcPr anchor="ctr"/>
                </a:tc>
                <a:tc>
                  <a:txBody>
                    <a:bodyPr/>
                    <a:lstStyle/>
                    <a:p>
                      <a:pPr algn="ctr"/>
                      <a:r>
                        <a:rPr lang="en-US" sz="1050" dirty="0" smtClean="0">
                          <a:latin typeface="+mj-lt"/>
                        </a:rPr>
                        <a:t>22 (46.8)</a:t>
                      </a:r>
                      <a:endParaRPr lang="en-US" sz="1050" dirty="0">
                        <a:latin typeface="+mj-lt"/>
                      </a:endParaRPr>
                    </a:p>
                  </a:txBody>
                  <a:tcPr anchor="ctr"/>
                </a:tc>
                <a:tc>
                  <a:txBody>
                    <a:bodyPr/>
                    <a:lstStyle/>
                    <a:p>
                      <a:pPr algn="ctr"/>
                      <a:r>
                        <a:rPr lang="en-US" sz="1050" dirty="0" smtClean="0">
                          <a:latin typeface="+mj-lt"/>
                        </a:rPr>
                        <a:t>6 (40)</a:t>
                      </a:r>
                      <a:endParaRPr lang="en-US" sz="1050" dirty="0">
                        <a:latin typeface="+mj-lt"/>
                      </a:endParaRPr>
                    </a:p>
                  </a:txBody>
                  <a:tcPr anchor="ctr"/>
                </a:tc>
                <a:tc>
                  <a:txBody>
                    <a:bodyPr/>
                    <a:lstStyle/>
                    <a:p>
                      <a:pPr algn="ctr"/>
                      <a:r>
                        <a:rPr lang="en-US" sz="1050" dirty="0" smtClean="0">
                          <a:latin typeface="+mj-lt"/>
                        </a:rPr>
                        <a:t>28 (45.2)</a:t>
                      </a:r>
                      <a:endParaRPr lang="en-US" sz="1050" dirty="0">
                        <a:latin typeface="+mj-lt"/>
                      </a:endParaRPr>
                    </a:p>
                  </a:txBody>
                  <a:tcPr anchor="ctr"/>
                </a:tc>
              </a:tr>
              <a:tr h="213986">
                <a:tc>
                  <a:txBody>
                    <a:bodyPr/>
                    <a:lstStyle/>
                    <a:p>
                      <a:pPr lvl="1" algn="l"/>
                      <a:r>
                        <a:rPr lang="en-US" sz="1050" dirty="0" smtClean="0">
                          <a:latin typeface="+mj-lt"/>
                        </a:rPr>
                        <a:t>Immunocompromised, n (%)</a:t>
                      </a:r>
                      <a:endParaRPr lang="en-US" sz="1050" dirty="0">
                        <a:latin typeface="+mj-lt"/>
                      </a:endParaRPr>
                    </a:p>
                  </a:txBody>
                  <a:tcPr anchor="ctr"/>
                </a:tc>
                <a:tc>
                  <a:txBody>
                    <a:bodyPr/>
                    <a:lstStyle/>
                    <a:p>
                      <a:pPr algn="ctr"/>
                      <a:r>
                        <a:rPr lang="en-US" sz="1050" dirty="0" smtClean="0">
                          <a:latin typeface="+mj-lt"/>
                        </a:rPr>
                        <a:t>7 (14.9)</a:t>
                      </a:r>
                      <a:endParaRPr lang="en-US" sz="1050" dirty="0">
                        <a:latin typeface="+mj-lt"/>
                      </a:endParaRPr>
                    </a:p>
                  </a:txBody>
                  <a:tcPr anchor="ctr"/>
                </a:tc>
                <a:tc>
                  <a:txBody>
                    <a:bodyPr/>
                    <a:lstStyle/>
                    <a:p>
                      <a:pPr algn="ctr"/>
                      <a:r>
                        <a:rPr lang="en-US" sz="1050" dirty="0" smtClean="0">
                          <a:latin typeface="+mj-lt"/>
                        </a:rPr>
                        <a:t>4 (26.7)</a:t>
                      </a:r>
                      <a:endParaRPr lang="en-US" sz="1050" dirty="0">
                        <a:latin typeface="+mj-lt"/>
                      </a:endParaRPr>
                    </a:p>
                  </a:txBody>
                  <a:tcPr anchor="ctr"/>
                </a:tc>
                <a:tc>
                  <a:txBody>
                    <a:bodyPr/>
                    <a:lstStyle/>
                    <a:p>
                      <a:pPr algn="ctr"/>
                      <a:r>
                        <a:rPr lang="en-US" sz="1050" dirty="0" smtClean="0">
                          <a:latin typeface="+mj-lt"/>
                        </a:rPr>
                        <a:t>11 (17.7)</a:t>
                      </a:r>
                      <a:endParaRPr lang="en-US" sz="1050" dirty="0">
                        <a:latin typeface="+mj-lt"/>
                      </a:endParaRPr>
                    </a:p>
                  </a:txBody>
                  <a:tcPr anchor="ctr"/>
                </a:tc>
              </a:tr>
              <a:tr h="213986">
                <a:tc>
                  <a:txBody>
                    <a:bodyPr/>
                    <a:lstStyle/>
                    <a:p>
                      <a:pPr lvl="1" algn="l"/>
                      <a:r>
                        <a:rPr lang="en-US" sz="1050" u="sng" dirty="0" smtClean="0">
                          <a:latin typeface="+mj-lt"/>
                        </a:rPr>
                        <a:t>&gt;</a:t>
                      </a:r>
                      <a:r>
                        <a:rPr lang="en-US" sz="1050" dirty="0" smtClean="0">
                          <a:latin typeface="+mj-lt"/>
                        </a:rPr>
                        <a:t> 2 RF’s, n (%)</a:t>
                      </a:r>
                      <a:endParaRPr lang="en-US" sz="1050" dirty="0">
                        <a:latin typeface="+mj-lt"/>
                      </a:endParaRPr>
                    </a:p>
                  </a:txBody>
                  <a:tcPr anchor="ctr"/>
                </a:tc>
                <a:tc>
                  <a:txBody>
                    <a:bodyPr/>
                    <a:lstStyle/>
                    <a:p>
                      <a:pPr algn="ctr"/>
                      <a:r>
                        <a:rPr lang="en-US" sz="1050" dirty="0" smtClean="0">
                          <a:latin typeface="+mj-lt"/>
                        </a:rPr>
                        <a:t>20 (42.6)</a:t>
                      </a:r>
                      <a:endParaRPr lang="en-US" sz="1050" dirty="0">
                        <a:latin typeface="+mj-lt"/>
                      </a:endParaRPr>
                    </a:p>
                  </a:txBody>
                  <a:tcPr anchor="ctr"/>
                </a:tc>
                <a:tc>
                  <a:txBody>
                    <a:bodyPr/>
                    <a:lstStyle/>
                    <a:p>
                      <a:pPr algn="ctr"/>
                      <a:r>
                        <a:rPr lang="en-US" sz="1050" dirty="0" smtClean="0">
                          <a:latin typeface="+mj-lt"/>
                        </a:rPr>
                        <a:t>3 (20)</a:t>
                      </a:r>
                      <a:endParaRPr lang="en-US" sz="1050" dirty="0">
                        <a:latin typeface="+mj-lt"/>
                      </a:endParaRPr>
                    </a:p>
                  </a:txBody>
                  <a:tcPr anchor="ctr"/>
                </a:tc>
                <a:tc>
                  <a:txBody>
                    <a:bodyPr/>
                    <a:lstStyle/>
                    <a:p>
                      <a:pPr algn="ctr"/>
                      <a:r>
                        <a:rPr lang="en-US" sz="1050" dirty="0" smtClean="0">
                          <a:latin typeface="+mj-lt"/>
                        </a:rPr>
                        <a:t>23 (37)</a:t>
                      </a:r>
                      <a:endParaRPr lang="en-US" sz="1050" dirty="0">
                        <a:latin typeface="+mj-lt"/>
                      </a:endParaRPr>
                    </a:p>
                  </a:txBody>
                  <a:tcPr anchor="ctr"/>
                </a:tc>
              </a:tr>
              <a:tr h="213986">
                <a:tc>
                  <a:txBody>
                    <a:bodyPr/>
                    <a:lstStyle/>
                    <a:p>
                      <a:pPr lvl="1" algn="l"/>
                      <a:r>
                        <a:rPr lang="en-US" sz="1050" b="0" dirty="0" smtClean="0">
                          <a:latin typeface="+mj-lt"/>
                        </a:rPr>
                        <a:t>0 RF’s, n (%)**</a:t>
                      </a:r>
                      <a:endParaRPr lang="en-US" sz="1050" b="0" dirty="0">
                        <a:latin typeface="+mj-lt"/>
                      </a:endParaRPr>
                    </a:p>
                  </a:txBody>
                  <a:tcPr anchor="ctr"/>
                </a:tc>
                <a:tc>
                  <a:txBody>
                    <a:bodyPr/>
                    <a:lstStyle/>
                    <a:p>
                      <a:pPr algn="ctr"/>
                      <a:r>
                        <a:rPr lang="en-US" sz="1050" b="0" dirty="0" smtClean="0">
                          <a:latin typeface="+mj-lt"/>
                        </a:rPr>
                        <a:t>14 (29.8)</a:t>
                      </a:r>
                      <a:endParaRPr lang="en-US" sz="1050" b="0" dirty="0">
                        <a:latin typeface="+mj-lt"/>
                      </a:endParaRPr>
                    </a:p>
                  </a:txBody>
                  <a:tcPr anchor="ctr"/>
                </a:tc>
                <a:tc>
                  <a:txBody>
                    <a:bodyPr/>
                    <a:lstStyle/>
                    <a:p>
                      <a:pPr algn="ctr"/>
                      <a:r>
                        <a:rPr lang="en-US" sz="1050" b="0" dirty="0" smtClean="0">
                          <a:solidFill>
                            <a:schemeClr val="tx1">
                              <a:lumMod val="75000"/>
                              <a:lumOff val="25000"/>
                            </a:schemeClr>
                          </a:solidFill>
                          <a:latin typeface="+mj-lt"/>
                        </a:rPr>
                        <a:t>4 (26.7)</a:t>
                      </a:r>
                      <a:endParaRPr lang="en-US" sz="1050" b="0" dirty="0">
                        <a:solidFill>
                          <a:schemeClr val="tx1">
                            <a:lumMod val="75000"/>
                            <a:lumOff val="25000"/>
                          </a:schemeClr>
                        </a:solidFill>
                        <a:latin typeface="+mj-lt"/>
                      </a:endParaRPr>
                    </a:p>
                  </a:txBody>
                  <a:tcPr anchor="ctr"/>
                </a:tc>
                <a:tc>
                  <a:txBody>
                    <a:bodyPr/>
                    <a:lstStyle/>
                    <a:p>
                      <a:pPr algn="ctr"/>
                      <a:r>
                        <a:rPr lang="en-US" sz="1050" b="0" dirty="0" smtClean="0">
                          <a:solidFill>
                            <a:schemeClr val="tx1">
                              <a:lumMod val="75000"/>
                              <a:lumOff val="25000"/>
                            </a:schemeClr>
                          </a:solidFill>
                          <a:latin typeface="+mj-lt"/>
                        </a:rPr>
                        <a:t>18 (29)</a:t>
                      </a:r>
                      <a:endParaRPr lang="en-US" sz="1050" b="0" dirty="0">
                        <a:solidFill>
                          <a:schemeClr val="tx1">
                            <a:lumMod val="75000"/>
                            <a:lumOff val="25000"/>
                          </a:schemeClr>
                        </a:solidFill>
                        <a:latin typeface="+mj-lt"/>
                      </a:endParaRPr>
                    </a:p>
                  </a:txBody>
                  <a:tcPr anchor="ctr"/>
                </a:tc>
              </a:tr>
              <a:tr h="213986">
                <a:tc gridSpan="4">
                  <a:txBody>
                    <a:bodyPr/>
                    <a:lstStyle/>
                    <a:p>
                      <a:pPr algn="l"/>
                      <a:r>
                        <a:rPr lang="en-US" sz="1050" b="1" dirty="0" smtClean="0">
                          <a:latin typeface="+mj-lt"/>
                        </a:rPr>
                        <a:t>MRSA Surveillance</a:t>
                      </a:r>
                      <a:endParaRPr lang="en-US" sz="1050" b="1" dirty="0">
                        <a:latin typeface="+mj-lt"/>
                      </a:endParaRPr>
                    </a:p>
                  </a:txBody>
                  <a:tcPr anchor="ctr"/>
                </a:tc>
                <a:tc hMerge="1">
                  <a:txBody>
                    <a:bodyPr/>
                    <a:lstStyle/>
                    <a:p>
                      <a:pPr algn="ctr"/>
                      <a:endParaRPr lang="en-US" sz="1050" dirty="0">
                        <a:latin typeface="+mj-lt"/>
                      </a:endParaRPr>
                    </a:p>
                  </a:txBody>
                  <a:tcPr anchor="ctr"/>
                </a:tc>
                <a:tc hMerge="1">
                  <a:txBody>
                    <a:bodyPr/>
                    <a:lstStyle/>
                    <a:p>
                      <a:pPr algn="ctr"/>
                      <a:endParaRPr lang="en-US" sz="1050" dirty="0">
                        <a:latin typeface="+mj-lt"/>
                      </a:endParaRPr>
                    </a:p>
                  </a:txBody>
                  <a:tcPr anchor="ctr"/>
                </a:tc>
                <a:tc hMerge="1">
                  <a:txBody>
                    <a:bodyPr/>
                    <a:lstStyle/>
                    <a:p>
                      <a:pPr algn="ctr"/>
                      <a:endParaRPr lang="en-US" sz="1050" dirty="0">
                        <a:latin typeface="+mj-lt"/>
                      </a:endParaRPr>
                    </a:p>
                  </a:txBody>
                  <a:tcPr anchor="ctr"/>
                </a:tc>
              </a:tr>
              <a:tr h="213986">
                <a:tc>
                  <a:txBody>
                    <a:bodyPr/>
                    <a:lstStyle/>
                    <a:p>
                      <a:pPr lvl="1" algn="l"/>
                      <a:r>
                        <a:rPr lang="en-US" sz="1050" dirty="0" smtClean="0">
                          <a:latin typeface="+mj-lt"/>
                        </a:rPr>
                        <a:t>Positive</a:t>
                      </a:r>
                      <a:endParaRPr lang="en-US" sz="1050" dirty="0">
                        <a:latin typeface="+mj-lt"/>
                      </a:endParaRPr>
                    </a:p>
                  </a:txBody>
                  <a:tcPr anchor="ctr"/>
                </a:tc>
                <a:tc>
                  <a:txBody>
                    <a:bodyPr/>
                    <a:lstStyle/>
                    <a:p>
                      <a:pPr algn="ctr"/>
                      <a:r>
                        <a:rPr lang="en-US" sz="1050" dirty="0" smtClean="0">
                          <a:latin typeface="+mj-lt"/>
                        </a:rPr>
                        <a:t>5 (10.6)</a:t>
                      </a:r>
                      <a:endParaRPr lang="en-US" sz="1050" dirty="0">
                        <a:latin typeface="+mj-lt"/>
                      </a:endParaRPr>
                    </a:p>
                  </a:txBody>
                  <a:tcPr anchor="ctr"/>
                </a:tc>
                <a:tc>
                  <a:txBody>
                    <a:bodyPr/>
                    <a:lstStyle/>
                    <a:p>
                      <a:pPr algn="ctr"/>
                      <a:r>
                        <a:rPr lang="en-US" sz="1050" dirty="0" smtClean="0">
                          <a:latin typeface="+mj-lt"/>
                        </a:rPr>
                        <a:t>0 (0)</a:t>
                      </a:r>
                      <a:endParaRPr lang="en-US" sz="1050" dirty="0">
                        <a:latin typeface="+mj-lt"/>
                      </a:endParaRPr>
                    </a:p>
                  </a:txBody>
                  <a:tcPr anchor="ctr"/>
                </a:tc>
                <a:tc>
                  <a:txBody>
                    <a:bodyPr/>
                    <a:lstStyle/>
                    <a:p>
                      <a:pPr algn="ctr"/>
                      <a:r>
                        <a:rPr lang="en-US" sz="1050" dirty="0" smtClean="0">
                          <a:latin typeface="+mj-lt"/>
                        </a:rPr>
                        <a:t>5 (8)</a:t>
                      </a:r>
                      <a:endParaRPr lang="en-US" sz="1050" dirty="0">
                        <a:latin typeface="+mj-lt"/>
                      </a:endParaRPr>
                    </a:p>
                  </a:txBody>
                  <a:tcPr anchor="ctr"/>
                </a:tc>
              </a:tr>
              <a:tr h="213986">
                <a:tc>
                  <a:txBody>
                    <a:bodyPr/>
                    <a:lstStyle/>
                    <a:p>
                      <a:pPr lvl="1" algn="l"/>
                      <a:r>
                        <a:rPr lang="en-US" sz="1050" dirty="0" smtClean="0">
                          <a:latin typeface="+mj-lt"/>
                        </a:rPr>
                        <a:t>Negative</a:t>
                      </a:r>
                      <a:endParaRPr lang="en-US" sz="1050" dirty="0">
                        <a:latin typeface="+mj-lt"/>
                      </a:endParaRPr>
                    </a:p>
                  </a:txBody>
                  <a:tcPr anchor="ctr"/>
                </a:tc>
                <a:tc>
                  <a:txBody>
                    <a:bodyPr/>
                    <a:lstStyle/>
                    <a:p>
                      <a:pPr algn="ctr"/>
                      <a:r>
                        <a:rPr lang="en-US" sz="1050" dirty="0" smtClean="0">
                          <a:latin typeface="+mj-lt"/>
                        </a:rPr>
                        <a:t>37 (78.7)</a:t>
                      </a:r>
                      <a:endParaRPr lang="en-US" sz="1050" dirty="0">
                        <a:latin typeface="+mj-lt"/>
                      </a:endParaRPr>
                    </a:p>
                  </a:txBody>
                  <a:tcPr anchor="ctr"/>
                </a:tc>
                <a:tc>
                  <a:txBody>
                    <a:bodyPr/>
                    <a:lstStyle/>
                    <a:p>
                      <a:pPr algn="ctr"/>
                      <a:r>
                        <a:rPr lang="en-US" sz="1050" dirty="0" smtClean="0">
                          <a:latin typeface="+mj-lt"/>
                        </a:rPr>
                        <a:t>15 (100)</a:t>
                      </a:r>
                      <a:endParaRPr lang="en-US" sz="1050" dirty="0">
                        <a:latin typeface="+mj-lt"/>
                      </a:endParaRPr>
                    </a:p>
                  </a:txBody>
                  <a:tcPr anchor="ctr"/>
                </a:tc>
                <a:tc>
                  <a:txBody>
                    <a:bodyPr/>
                    <a:lstStyle/>
                    <a:p>
                      <a:pPr algn="ctr"/>
                      <a:r>
                        <a:rPr lang="en-US" sz="1050" dirty="0" smtClean="0">
                          <a:latin typeface="+mj-lt"/>
                        </a:rPr>
                        <a:t>52 (83.9)</a:t>
                      </a:r>
                      <a:endParaRPr lang="en-US" sz="1050" dirty="0">
                        <a:latin typeface="+mj-lt"/>
                      </a:endParaRPr>
                    </a:p>
                  </a:txBody>
                  <a:tcPr anchor="ctr"/>
                </a:tc>
              </a:tr>
              <a:tr h="213986">
                <a:tc>
                  <a:txBody>
                    <a:bodyPr/>
                    <a:lstStyle/>
                    <a:p>
                      <a:pPr lvl="1" algn="l"/>
                      <a:r>
                        <a:rPr lang="en-US" sz="1050" dirty="0" smtClean="0">
                          <a:latin typeface="+mj-lt"/>
                        </a:rPr>
                        <a:t>Ordered</a:t>
                      </a:r>
                      <a:endParaRPr lang="en-US" sz="1050" dirty="0">
                        <a:latin typeface="+mj-lt"/>
                      </a:endParaRPr>
                    </a:p>
                  </a:txBody>
                  <a:tcPr anchor="ctr"/>
                </a:tc>
                <a:tc>
                  <a:txBody>
                    <a:bodyPr/>
                    <a:lstStyle/>
                    <a:p>
                      <a:pPr algn="ctr"/>
                      <a:r>
                        <a:rPr lang="en-US" sz="1050" dirty="0" smtClean="0">
                          <a:latin typeface="+mj-lt"/>
                        </a:rPr>
                        <a:t>2 (4.2)</a:t>
                      </a:r>
                      <a:endParaRPr lang="en-US" sz="1050" dirty="0">
                        <a:latin typeface="+mj-lt"/>
                      </a:endParaRPr>
                    </a:p>
                  </a:txBody>
                  <a:tcPr anchor="ctr"/>
                </a:tc>
                <a:tc>
                  <a:txBody>
                    <a:bodyPr/>
                    <a:lstStyle/>
                    <a:p>
                      <a:pPr algn="ctr"/>
                      <a:r>
                        <a:rPr lang="en-US" sz="1050" dirty="0" smtClean="0">
                          <a:latin typeface="+mj-lt"/>
                        </a:rPr>
                        <a:t>0</a:t>
                      </a:r>
                      <a:endParaRPr lang="en-US" sz="1050" dirty="0">
                        <a:latin typeface="+mj-lt"/>
                      </a:endParaRPr>
                    </a:p>
                  </a:txBody>
                  <a:tcPr anchor="ctr"/>
                </a:tc>
                <a:tc>
                  <a:txBody>
                    <a:bodyPr/>
                    <a:lstStyle/>
                    <a:p>
                      <a:pPr algn="ctr"/>
                      <a:r>
                        <a:rPr lang="en-US" sz="1050" dirty="0" smtClean="0">
                          <a:latin typeface="+mj-lt"/>
                        </a:rPr>
                        <a:t>2 (3.2)</a:t>
                      </a:r>
                      <a:endParaRPr lang="en-US" sz="1050" dirty="0">
                        <a:latin typeface="+mj-lt"/>
                      </a:endParaRPr>
                    </a:p>
                  </a:txBody>
                  <a:tcPr anchor="ctr"/>
                </a:tc>
              </a:tr>
              <a:tr h="213986">
                <a:tc>
                  <a:txBody>
                    <a:bodyPr/>
                    <a:lstStyle/>
                    <a:p>
                      <a:pPr lvl="1" algn="l"/>
                      <a:r>
                        <a:rPr lang="en-US" sz="1050" dirty="0" smtClean="0">
                          <a:latin typeface="+mj-lt"/>
                        </a:rPr>
                        <a:t>Pending</a:t>
                      </a:r>
                      <a:endParaRPr lang="en-US" sz="1050" dirty="0">
                        <a:latin typeface="+mj-lt"/>
                      </a:endParaRPr>
                    </a:p>
                  </a:txBody>
                  <a:tcPr anchor="ctr"/>
                </a:tc>
                <a:tc>
                  <a:txBody>
                    <a:bodyPr/>
                    <a:lstStyle/>
                    <a:p>
                      <a:pPr algn="ctr"/>
                      <a:r>
                        <a:rPr lang="en-US" sz="1050" dirty="0" smtClean="0">
                          <a:latin typeface="+mj-lt"/>
                        </a:rPr>
                        <a:t>3 (6.4)</a:t>
                      </a:r>
                      <a:endParaRPr lang="en-US" sz="1050" dirty="0">
                        <a:latin typeface="+mj-lt"/>
                      </a:endParaRPr>
                    </a:p>
                  </a:txBody>
                  <a:tcPr anchor="ctr"/>
                </a:tc>
                <a:tc>
                  <a:txBody>
                    <a:bodyPr/>
                    <a:lstStyle/>
                    <a:p>
                      <a:pPr algn="ctr"/>
                      <a:r>
                        <a:rPr lang="en-US" sz="1050" dirty="0" smtClean="0">
                          <a:latin typeface="+mj-lt"/>
                        </a:rPr>
                        <a:t>0</a:t>
                      </a:r>
                      <a:endParaRPr lang="en-US" sz="1050" dirty="0">
                        <a:latin typeface="+mj-lt"/>
                      </a:endParaRPr>
                    </a:p>
                  </a:txBody>
                  <a:tcPr anchor="ctr"/>
                </a:tc>
                <a:tc>
                  <a:txBody>
                    <a:bodyPr/>
                    <a:lstStyle/>
                    <a:p>
                      <a:pPr algn="ctr"/>
                      <a:r>
                        <a:rPr lang="en-US" sz="1050" dirty="0" smtClean="0">
                          <a:latin typeface="+mj-lt"/>
                        </a:rPr>
                        <a:t>3 (4.8)</a:t>
                      </a:r>
                      <a:endParaRPr lang="en-US" sz="1050" dirty="0">
                        <a:latin typeface="+mj-lt"/>
                      </a:endParaRPr>
                    </a:p>
                  </a:txBody>
                  <a:tcPr anchor="ctr"/>
                </a:tc>
              </a:tr>
            </a:tbl>
          </a:graphicData>
        </a:graphic>
      </p:graphicFrame>
    </p:spTree>
    <p:extLst>
      <p:ext uri="{BB962C8B-B14F-4D97-AF65-F5344CB8AC3E}">
        <p14:creationId xmlns:p14="http://schemas.microsoft.com/office/powerpoint/2010/main" val="15539156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148855" y="646437"/>
            <a:ext cx="8867553" cy="6020178"/>
          </a:xfrm>
        </p:spPr>
        <p:txBody>
          <a:bodyPr/>
          <a:lstStyle/>
          <a:p>
            <a:pPr marL="0" indent="0">
              <a:lnSpc>
                <a:spcPct val="100000"/>
              </a:lnSpc>
              <a:buNone/>
            </a:pPr>
            <a:r>
              <a:rPr lang="en-US" dirty="0">
                <a:solidFill>
                  <a:schemeClr val="tx1"/>
                </a:solidFill>
              </a:rPr>
              <a:t>	</a:t>
            </a:r>
            <a:endParaRPr lang="en-US" dirty="0" smtClean="0">
              <a:solidFill>
                <a:schemeClr val="tx1"/>
              </a:solidFill>
            </a:endParaRPr>
          </a:p>
          <a:p>
            <a:pPr>
              <a:lnSpc>
                <a:spcPct val="100000"/>
              </a:lnSpc>
              <a:buFont typeface="Arial" panose="020B0604020202020204" pitchFamily="34" charset="0"/>
              <a:buChar char="•"/>
            </a:pPr>
            <a:endParaRPr lang="en-US" dirty="0">
              <a:solidFill>
                <a:schemeClr val="tx1"/>
              </a:solidFill>
            </a:endParaRPr>
          </a:p>
          <a:p>
            <a:pPr marL="0" indent="0">
              <a:buNone/>
            </a:pP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548110817"/>
              </p:ext>
            </p:extLst>
          </p:nvPr>
        </p:nvGraphicFramePr>
        <p:xfrm>
          <a:off x="1158947" y="1355649"/>
          <a:ext cx="6889899" cy="4513522"/>
        </p:xfrm>
        <a:graphic>
          <a:graphicData uri="http://schemas.openxmlformats.org/drawingml/2006/table">
            <a:tbl>
              <a:tblPr firstRow="1" bandRow="1">
                <a:tableStyleId>{5C22544A-7EE6-4342-B048-85BDC9FD1C3A}</a:tableStyleId>
              </a:tblPr>
              <a:tblGrid>
                <a:gridCol w="3290789"/>
                <a:gridCol w="1308385"/>
                <a:gridCol w="1195500"/>
                <a:gridCol w="1095225"/>
              </a:tblGrid>
              <a:tr h="487948">
                <a:tc>
                  <a:txBody>
                    <a:bodyPr/>
                    <a:lstStyle/>
                    <a:p>
                      <a:pPr algn="ctr"/>
                      <a:r>
                        <a:rPr lang="en-US" sz="1100" dirty="0" smtClean="0">
                          <a:latin typeface="+mj-lt"/>
                        </a:rPr>
                        <a:t>Composites</a:t>
                      </a:r>
                      <a:endParaRPr lang="en-US" sz="1100" dirty="0">
                        <a:latin typeface="+mj-lt"/>
                      </a:endParaRPr>
                    </a:p>
                  </a:txBody>
                  <a:tcPr anchor="ctr"/>
                </a:tc>
                <a:tc>
                  <a:txBody>
                    <a:bodyPr/>
                    <a:lstStyle/>
                    <a:p>
                      <a:pPr algn="ctr"/>
                      <a:r>
                        <a:rPr lang="en-US" sz="1100" dirty="0" smtClean="0">
                          <a:latin typeface="+mj-lt"/>
                        </a:rPr>
                        <a:t>MSSL</a:t>
                      </a:r>
                    </a:p>
                    <a:p>
                      <a:pPr algn="ctr"/>
                      <a:r>
                        <a:rPr lang="en-US" sz="1100" dirty="0" smtClean="0">
                          <a:latin typeface="+mj-lt"/>
                        </a:rPr>
                        <a:t>(n</a:t>
                      </a:r>
                      <a:r>
                        <a:rPr lang="en-US" sz="1100" baseline="0" dirty="0" smtClean="0">
                          <a:latin typeface="+mj-lt"/>
                        </a:rPr>
                        <a:t> = 47)</a:t>
                      </a:r>
                      <a:endParaRPr lang="en-US" sz="1100" dirty="0">
                        <a:latin typeface="+mj-lt"/>
                      </a:endParaRPr>
                    </a:p>
                  </a:txBody>
                  <a:tcPr anchor="ctr"/>
                </a:tc>
                <a:tc>
                  <a:txBody>
                    <a:bodyPr/>
                    <a:lstStyle/>
                    <a:p>
                      <a:pPr algn="ctr"/>
                      <a:r>
                        <a:rPr lang="en-US" sz="1100" dirty="0" smtClean="0">
                          <a:latin typeface="+mj-lt"/>
                        </a:rPr>
                        <a:t>MSW</a:t>
                      </a:r>
                    </a:p>
                    <a:p>
                      <a:pPr algn="ctr"/>
                      <a:r>
                        <a:rPr lang="en-US" sz="1100" dirty="0" smtClean="0">
                          <a:latin typeface="+mj-lt"/>
                        </a:rPr>
                        <a:t>(n = 15)</a:t>
                      </a:r>
                      <a:endParaRPr lang="en-US" sz="1100" dirty="0">
                        <a:latin typeface="+mj-lt"/>
                      </a:endParaRPr>
                    </a:p>
                  </a:txBody>
                  <a:tcPr anchor="ctr"/>
                </a:tc>
                <a:tc>
                  <a:txBody>
                    <a:bodyPr/>
                    <a:lstStyle/>
                    <a:p>
                      <a:pPr algn="ctr"/>
                      <a:r>
                        <a:rPr lang="en-US" sz="1100" dirty="0" smtClean="0">
                          <a:latin typeface="+mj-lt"/>
                        </a:rPr>
                        <a:t>Total</a:t>
                      </a:r>
                    </a:p>
                    <a:p>
                      <a:pPr algn="ctr"/>
                      <a:r>
                        <a:rPr lang="en-US" sz="1100" dirty="0" smtClean="0">
                          <a:latin typeface="+mj-lt"/>
                        </a:rPr>
                        <a:t>(n = 62)</a:t>
                      </a:r>
                      <a:endParaRPr lang="en-US" sz="1100" dirty="0">
                        <a:latin typeface="+mj-lt"/>
                      </a:endParaRPr>
                    </a:p>
                  </a:txBody>
                  <a:tcPr anchor="ctr"/>
                </a:tc>
              </a:tr>
              <a:tr h="287541">
                <a:tc gridSpan="4">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50" b="1" dirty="0" smtClean="0">
                          <a:latin typeface="+mj-lt"/>
                        </a:rPr>
                        <a:t>Total Vancomycin Use</a:t>
                      </a:r>
                    </a:p>
                  </a:txBody>
                  <a:tcPr anchor="ctr"/>
                </a:tc>
                <a:tc hMerge="1">
                  <a:txBody>
                    <a:bodyPr/>
                    <a:lstStyle/>
                    <a:p>
                      <a:pPr algn="ctr"/>
                      <a:endParaRPr lang="en-US" sz="1050" dirty="0">
                        <a:latin typeface="+mj-lt"/>
                      </a:endParaRPr>
                    </a:p>
                  </a:txBody>
                  <a:tcPr anchor="ctr"/>
                </a:tc>
                <a:tc hMerge="1">
                  <a:txBody>
                    <a:bodyPr/>
                    <a:lstStyle/>
                    <a:p>
                      <a:pPr algn="ctr"/>
                      <a:endParaRPr lang="en-US" sz="1050" dirty="0">
                        <a:latin typeface="+mj-lt"/>
                      </a:endParaRPr>
                    </a:p>
                  </a:txBody>
                  <a:tcPr anchor="ctr"/>
                </a:tc>
                <a:tc hMerge="1">
                  <a:txBody>
                    <a:bodyPr/>
                    <a:lstStyle/>
                    <a:p>
                      <a:pPr algn="ctr"/>
                      <a:endParaRPr lang="en-US" sz="1050" dirty="0">
                        <a:latin typeface="+mj-lt"/>
                      </a:endParaRPr>
                    </a:p>
                  </a:txBody>
                  <a:tcPr anchor="ctr"/>
                </a:tc>
              </a:tr>
              <a:tr h="287541">
                <a:tc>
                  <a:txBody>
                    <a:bodyPr/>
                    <a:lstStyle/>
                    <a:p>
                      <a:pPr lvl="1" algn="l"/>
                      <a:r>
                        <a:rPr lang="en-US" sz="1050" dirty="0" smtClean="0">
                          <a:latin typeface="+mj-lt"/>
                        </a:rPr>
                        <a:t>Days</a:t>
                      </a:r>
                      <a:endParaRPr lang="en-US" sz="1050" dirty="0">
                        <a:latin typeface="+mj-lt"/>
                      </a:endParaRPr>
                    </a:p>
                  </a:txBody>
                  <a:tcPr anchor="ctr"/>
                </a:tc>
                <a:tc>
                  <a:txBody>
                    <a:bodyPr/>
                    <a:lstStyle/>
                    <a:p>
                      <a:pPr algn="ctr"/>
                      <a:r>
                        <a:rPr lang="en-US" sz="1050" dirty="0" smtClean="0">
                          <a:latin typeface="+mj-lt"/>
                        </a:rPr>
                        <a:t>210</a:t>
                      </a:r>
                      <a:endParaRPr lang="en-US" sz="1050" dirty="0">
                        <a:latin typeface="+mj-lt"/>
                      </a:endParaRPr>
                    </a:p>
                  </a:txBody>
                  <a:tcPr anchor="ctr"/>
                </a:tc>
                <a:tc>
                  <a:txBody>
                    <a:bodyPr/>
                    <a:lstStyle/>
                    <a:p>
                      <a:pPr algn="ctr"/>
                      <a:r>
                        <a:rPr lang="en-US" sz="1050" dirty="0" smtClean="0">
                          <a:latin typeface="+mj-lt"/>
                        </a:rPr>
                        <a:t>117</a:t>
                      </a:r>
                      <a:endParaRPr lang="en-US" sz="1050" dirty="0">
                        <a:latin typeface="+mj-lt"/>
                      </a:endParaRPr>
                    </a:p>
                  </a:txBody>
                  <a:tcPr anchor="ctr"/>
                </a:tc>
                <a:tc>
                  <a:txBody>
                    <a:bodyPr/>
                    <a:lstStyle/>
                    <a:p>
                      <a:pPr algn="ctr"/>
                      <a:r>
                        <a:rPr lang="en-US" sz="1050" dirty="0" smtClean="0">
                          <a:latin typeface="+mj-lt"/>
                        </a:rPr>
                        <a:t>327</a:t>
                      </a:r>
                      <a:endParaRPr lang="en-US" sz="1050" dirty="0">
                        <a:latin typeface="+mj-lt"/>
                      </a:endParaRPr>
                    </a:p>
                  </a:txBody>
                  <a:tcPr anchor="ctr"/>
                </a:tc>
              </a:tr>
              <a:tr h="287541">
                <a:tc>
                  <a:txBody>
                    <a:bodyPr/>
                    <a:lstStyle/>
                    <a:p>
                      <a:pPr lvl="1" algn="l"/>
                      <a:r>
                        <a:rPr lang="en-US" sz="1050" dirty="0" smtClean="0">
                          <a:latin typeface="+mj-lt"/>
                        </a:rPr>
                        <a:t>Mean</a:t>
                      </a:r>
                      <a:r>
                        <a:rPr lang="en-US" sz="1050" baseline="0" dirty="0" smtClean="0">
                          <a:latin typeface="+mj-lt"/>
                        </a:rPr>
                        <a:t> Days/Patient</a:t>
                      </a:r>
                      <a:endParaRPr lang="en-US" sz="1050" dirty="0">
                        <a:latin typeface="+mj-lt"/>
                      </a:endParaRPr>
                    </a:p>
                  </a:txBody>
                  <a:tcPr anchor="ctr"/>
                </a:tc>
                <a:tc>
                  <a:txBody>
                    <a:bodyPr/>
                    <a:lstStyle/>
                    <a:p>
                      <a:pPr algn="ctr"/>
                      <a:r>
                        <a:rPr lang="en-US" sz="1050" dirty="0" smtClean="0">
                          <a:latin typeface="+mj-lt"/>
                        </a:rPr>
                        <a:t>4.5</a:t>
                      </a:r>
                    </a:p>
                  </a:txBody>
                  <a:tcPr anchor="ctr"/>
                </a:tc>
                <a:tc>
                  <a:txBody>
                    <a:bodyPr/>
                    <a:lstStyle/>
                    <a:p>
                      <a:pPr algn="ctr"/>
                      <a:r>
                        <a:rPr lang="en-US" sz="1050" dirty="0" smtClean="0">
                          <a:latin typeface="+mj-lt"/>
                        </a:rPr>
                        <a:t>7.8</a:t>
                      </a:r>
                      <a:endParaRPr lang="en-US" sz="1050" dirty="0">
                        <a:latin typeface="+mj-lt"/>
                      </a:endParaRPr>
                    </a:p>
                  </a:txBody>
                  <a:tcPr anchor="ctr"/>
                </a:tc>
                <a:tc>
                  <a:txBody>
                    <a:bodyPr/>
                    <a:lstStyle/>
                    <a:p>
                      <a:pPr algn="ctr"/>
                      <a:r>
                        <a:rPr lang="en-US" sz="1050" dirty="0" smtClean="0">
                          <a:latin typeface="+mj-lt"/>
                        </a:rPr>
                        <a:t>5.2</a:t>
                      </a:r>
                      <a:endParaRPr lang="en-US" sz="1050" dirty="0">
                        <a:latin typeface="+mj-lt"/>
                      </a:endParaRPr>
                    </a:p>
                  </a:txBody>
                  <a:tcPr anchor="ctr"/>
                </a:tc>
              </a:tr>
              <a:tr h="287541">
                <a:tc>
                  <a:txBody>
                    <a:bodyPr/>
                    <a:lstStyle/>
                    <a:p>
                      <a:pPr lvl="1" algn="l"/>
                      <a:r>
                        <a:rPr lang="en-US" sz="1050" dirty="0" smtClean="0">
                          <a:latin typeface="+mj-lt"/>
                        </a:rPr>
                        <a:t>Excess Days</a:t>
                      </a:r>
                      <a:endParaRPr lang="en-US" sz="1050" dirty="0">
                        <a:latin typeface="+mj-lt"/>
                      </a:endParaRPr>
                    </a:p>
                  </a:txBody>
                  <a:tcPr anchor="ctr"/>
                </a:tc>
                <a:tc>
                  <a:txBody>
                    <a:bodyPr/>
                    <a:lstStyle/>
                    <a:p>
                      <a:pPr algn="ctr"/>
                      <a:r>
                        <a:rPr lang="en-US" sz="1050" dirty="0" smtClean="0">
                          <a:latin typeface="+mj-lt"/>
                        </a:rPr>
                        <a:t>69</a:t>
                      </a:r>
                      <a:endParaRPr lang="en-US" sz="1050" dirty="0">
                        <a:latin typeface="+mj-lt"/>
                      </a:endParaRPr>
                    </a:p>
                  </a:txBody>
                  <a:tcPr anchor="ctr"/>
                </a:tc>
                <a:tc>
                  <a:txBody>
                    <a:bodyPr/>
                    <a:lstStyle/>
                    <a:p>
                      <a:pPr algn="ctr"/>
                      <a:r>
                        <a:rPr lang="en-US" sz="1050" dirty="0" smtClean="0">
                          <a:solidFill>
                            <a:schemeClr val="tx1"/>
                          </a:solidFill>
                          <a:latin typeface="+mj-lt"/>
                        </a:rPr>
                        <a:t>45</a:t>
                      </a:r>
                      <a:endParaRPr lang="en-US" sz="1050" dirty="0">
                        <a:solidFill>
                          <a:schemeClr val="tx1"/>
                        </a:solidFill>
                        <a:latin typeface="+mj-lt"/>
                      </a:endParaRPr>
                    </a:p>
                  </a:txBody>
                  <a:tcPr anchor="ctr"/>
                </a:tc>
                <a:tc>
                  <a:txBody>
                    <a:bodyPr/>
                    <a:lstStyle/>
                    <a:p>
                      <a:pPr algn="ctr"/>
                      <a:r>
                        <a:rPr lang="en-US" sz="1050" dirty="0" smtClean="0">
                          <a:solidFill>
                            <a:schemeClr val="tx1"/>
                          </a:solidFill>
                          <a:latin typeface="+mj-lt"/>
                        </a:rPr>
                        <a:t>109</a:t>
                      </a:r>
                      <a:endParaRPr lang="en-US" sz="1050" dirty="0">
                        <a:solidFill>
                          <a:schemeClr val="tx1"/>
                        </a:solidFill>
                        <a:latin typeface="+mj-lt"/>
                      </a:endParaRPr>
                    </a:p>
                  </a:txBody>
                  <a:tcPr anchor="ctr"/>
                </a:tc>
              </a:tr>
              <a:tr h="287541">
                <a:tc>
                  <a:txBody>
                    <a:bodyPr/>
                    <a:lstStyle/>
                    <a:p>
                      <a:pPr lvl="1" algn="l"/>
                      <a:r>
                        <a:rPr lang="en-US" sz="1050" dirty="0" smtClean="0">
                          <a:latin typeface="+mj-lt"/>
                        </a:rPr>
                        <a:t>Excess Doses</a:t>
                      </a:r>
                      <a:endParaRPr lang="en-US" sz="1050" dirty="0">
                        <a:latin typeface="+mj-lt"/>
                      </a:endParaRPr>
                    </a:p>
                  </a:txBody>
                  <a:tcPr anchor="ctr"/>
                </a:tc>
                <a:tc>
                  <a:txBody>
                    <a:bodyPr/>
                    <a:lstStyle/>
                    <a:p>
                      <a:pPr algn="ctr"/>
                      <a:r>
                        <a:rPr lang="en-US" sz="1050" dirty="0" smtClean="0">
                          <a:latin typeface="+mj-lt"/>
                        </a:rPr>
                        <a:t>110</a:t>
                      </a:r>
                      <a:endParaRPr lang="en-US" sz="1050" dirty="0">
                        <a:latin typeface="+mj-lt"/>
                      </a:endParaRPr>
                    </a:p>
                  </a:txBody>
                  <a:tcPr anchor="ctr"/>
                </a:tc>
                <a:tc>
                  <a:txBody>
                    <a:bodyPr/>
                    <a:lstStyle/>
                    <a:p>
                      <a:pPr algn="ctr"/>
                      <a:r>
                        <a:rPr lang="en-US" sz="1050" dirty="0" smtClean="0">
                          <a:solidFill>
                            <a:schemeClr val="tx1"/>
                          </a:solidFill>
                          <a:latin typeface="+mj-lt"/>
                        </a:rPr>
                        <a:t>60</a:t>
                      </a:r>
                      <a:endParaRPr lang="en-US" sz="1050" dirty="0">
                        <a:solidFill>
                          <a:schemeClr val="tx1"/>
                        </a:solidFill>
                        <a:latin typeface="+mj-lt"/>
                      </a:endParaRPr>
                    </a:p>
                  </a:txBody>
                  <a:tcPr anchor="ctr"/>
                </a:tc>
                <a:tc>
                  <a:txBody>
                    <a:bodyPr/>
                    <a:lstStyle/>
                    <a:p>
                      <a:pPr algn="ctr"/>
                      <a:r>
                        <a:rPr lang="en-US" sz="1050" dirty="0" smtClean="0">
                          <a:solidFill>
                            <a:schemeClr val="tx1"/>
                          </a:solidFill>
                          <a:latin typeface="+mj-lt"/>
                        </a:rPr>
                        <a:t>170</a:t>
                      </a:r>
                      <a:endParaRPr lang="en-US" sz="1050" dirty="0">
                        <a:solidFill>
                          <a:schemeClr val="tx1"/>
                        </a:solidFill>
                        <a:latin typeface="+mj-lt"/>
                      </a:endParaRPr>
                    </a:p>
                  </a:txBody>
                  <a:tcPr anchor="ctr"/>
                </a:tc>
              </a:tr>
              <a:tr h="287541">
                <a:tc>
                  <a:txBody>
                    <a:bodyPr/>
                    <a:lstStyle/>
                    <a:p>
                      <a:pPr lvl="1" algn="l"/>
                      <a:r>
                        <a:rPr lang="en-US" sz="1050" dirty="0" smtClean="0">
                          <a:latin typeface="+mj-lt"/>
                        </a:rPr>
                        <a:t>Excess Cost</a:t>
                      </a:r>
                      <a:endParaRPr lang="en-US" sz="1050" dirty="0">
                        <a:latin typeface="+mj-lt"/>
                      </a:endParaRPr>
                    </a:p>
                  </a:txBody>
                  <a:tcPr anchor="ctr"/>
                </a:tc>
                <a:tc>
                  <a:txBody>
                    <a:bodyPr/>
                    <a:lstStyle/>
                    <a:p>
                      <a:pPr algn="ctr"/>
                      <a:r>
                        <a:rPr lang="en-US" sz="1050" dirty="0" smtClean="0">
                          <a:latin typeface="+mj-lt"/>
                        </a:rPr>
                        <a:t>$1,104.00</a:t>
                      </a:r>
                      <a:endParaRPr lang="en-US" sz="1050" dirty="0">
                        <a:latin typeface="+mj-lt"/>
                      </a:endParaRPr>
                    </a:p>
                  </a:txBody>
                  <a:tcPr anchor="ctr"/>
                </a:tc>
                <a:tc>
                  <a:txBody>
                    <a:bodyPr/>
                    <a:lstStyle/>
                    <a:p>
                      <a:pPr algn="ctr"/>
                      <a:r>
                        <a:rPr lang="en-US" sz="1050" dirty="0" smtClean="0">
                          <a:solidFill>
                            <a:schemeClr val="tx1"/>
                          </a:solidFill>
                          <a:latin typeface="+mj-lt"/>
                        </a:rPr>
                        <a:t>$602.18</a:t>
                      </a:r>
                      <a:endParaRPr lang="en-US" sz="1050" dirty="0">
                        <a:solidFill>
                          <a:schemeClr val="tx1"/>
                        </a:solidFill>
                        <a:latin typeface="+mj-lt"/>
                      </a:endParaRPr>
                    </a:p>
                  </a:txBody>
                  <a:tcPr anchor="ctr"/>
                </a:tc>
                <a:tc>
                  <a:txBody>
                    <a:bodyPr/>
                    <a:lstStyle/>
                    <a:p>
                      <a:pPr algn="ctr"/>
                      <a:r>
                        <a:rPr lang="en-US" sz="1050" dirty="0" smtClean="0">
                          <a:solidFill>
                            <a:schemeClr val="tx1"/>
                          </a:solidFill>
                          <a:latin typeface="+mj-lt"/>
                        </a:rPr>
                        <a:t>$1,706.18</a:t>
                      </a:r>
                      <a:endParaRPr lang="en-US" sz="1050" dirty="0">
                        <a:solidFill>
                          <a:schemeClr val="tx1"/>
                        </a:solidFill>
                        <a:latin typeface="+mj-lt"/>
                      </a:endParaRPr>
                    </a:p>
                  </a:txBody>
                  <a:tcPr anchor="ctr"/>
                </a:tc>
              </a:tr>
              <a:tr h="287541">
                <a:tc gridSpan="4">
                  <a:txBody>
                    <a:bodyPr/>
                    <a:lstStyle/>
                    <a:p>
                      <a:pPr lvl="0" algn="l"/>
                      <a:r>
                        <a:rPr lang="en-US" sz="1050" b="1" dirty="0" smtClean="0">
                          <a:solidFill>
                            <a:schemeClr val="tx1"/>
                          </a:solidFill>
                          <a:latin typeface="+mj-lt"/>
                        </a:rPr>
                        <a:t>Total Vancomycin Levels</a:t>
                      </a:r>
                    </a:p>
                  </a:txBody>
                  <a:tcPr anchor="ctr"/>
                </a:tc>
                <a:tc hMerge="1">
                  <a:txBody>
                    <a:bodyPr/>
                    <a:lstStyle/>
                    <a:p>
                      <a:pPr algn="ctr"/>
                      <a:endParaRPr lang="en-US" sz="1050" dirty="0">
                        <a:latin typeface="+mj-lt"/>
                      </a:endParaRPr>
                    </a:p>
                  </a:txBody>
                  <a:tcPr anchor="ctr"/>
                </a:tc>
                <a:tc hMerge="1">
                  <a:txBody>
                    <a:bodyPr/>
                    <a:lstStyle/>
                    <a:p>
                      <a:pPr algn="ctr"/>
                      <a:endParaRPr lang="en-US" sz="1050" dirty="0">
                        <a:latin typeface="+mj-lt"/>
                      </a:endParaRPr>
                    </a:p>
                  </a:txBody>
                  <a:tcPr anchor="ctr"/>
                </a:tc>
                <a:tc hMerge="1">
                  <a:txBody>
                    <a:bodyPr/>
                    <a:lstStyle/>
                    <a:p>
                      <a:pPr algn="ctr"/>
                      <a:endParaRPr lang="en-US" sz="1050" dirty="0">
                        <a:latin typeface="+mj-lt"/>
                      </a:endParaRPr>
                    </a:p>
                  </a:txBody>
                  <a:tcPr anchor="ctr"/>
                </a:tc>
              </a:tr>
              <a:tr h="287541">
                <a:tc>
                  <a:txBody>
                    <a:bodyPr/>
                    <a:lstStyle/>
                    <a:p>
                      <a:pPr lvl="1" algn="l"/>
                      <a:r>
                        <a:rPr lang="en-US" sz="1050" dirty="0" smtClean="0">
                          <a:latin typeface="+mj-lt"/>
                        </a:rPr>
                        <a:t>Number</a:t>
                      </a:r>
                      <a:endParaRPr lang="en-US" sz="1050" dirty="0">
                        <a:latin typeface="+mj-lt"/>
                      </a:endParaRPr>
                    </a:p>
                  </a:txBody>
                  <a:tcPr anchor="ctr"/>
                </a:tc>
                <a:tc>
                  <a:txBody>
                    <a:bodyPr/>
                    <a:lstStyle/>
                    <a:p>
                      <a:pPr algn="ctr"/>
                      <a:r>
                        <a:rPr lang="en-US" sz="1050" dirty="0" smtClean="0">
                          <a:latin typeface="+mj-lt"/>
                        </a:rPr>
                        <a:t>59</a:t>
                      </a:r>
                      <a:endParaRPr lang="en-US" sz="1050" dirty="0">
                        <a:latin typeface="+mj-lt"/>
                      </a:endParaRPr>
                    </a:p>
                  </a:txBody>
                  <a:tcPr anchor="ctr"/>
                </a:tc>
                <a:tc>
                  <a:txBody>
                    <a:bodyPr/>
                    <a:lstStyle/>
                    <a:p>
                      <a:pPr algn="ctr"/>
                      <a:r>
                        <a:rPr lang="en-US" sz="1050" dirty="0" smtClean="0">
                          <a:solidFill>
                            <a:schemeClr val="tx1"/>
                          </a:solidFill>
                          <a:latin typeface="+mj-lt"/>
                        </a:rPr>
                        <a:t>37</a:t>
                      </a:r>
                      <a:endParaRPr lang="en-US" sz="1050" dirty="0">
                        <a:solidFill>
                          <a:schemeClr val="tx1"/>
                        </a:solidFill>
                        <a:latin typeface="+mj-lt"/>
                      </a:endParaRPr>
                    </a:p>
                  </a:txBody>
                  <a:tcPr anchor="ctr"/>
                </a:tc>
                <a:tc>
                  <a:txBody>
                    <a:bodyPr/>
                    <a:lstStyle/>
                    <a:p>
                      <a:pPr algn="ctr"/>
                      <a:r>
                        <a:rPr lang="en-US" sz="1050" dirty="0" smtClean="0">
                          <a:solidFill>
                            <a:schemeClr val="tx1"/>
                          </a:solidFill>
                          <a:latin typeface="+mj-lt"/>
                        </a:rPr>
                        <a:t>96</a:t>
                      </a:r>
                      <a:endParaRPr lang="en-US" sz="1050" dirty="0">
                        <a:solidFill>
                          <a:schemeClr val="tx1"/>
                        </a:solidFill>
                        <a:latin typeface="+mj-lt"/>
                      </a:endParaRPr>
                    </a:p>
                  </a:txBody>
                  <a:tcPr anchor="ctr"/>
                </a:tc>
              </a:tr>
              <a:tr h="287541">
                <a:tc>
                  <a:txBody>
                    <a:bodyPr/>
                    <a:lstStyle/>
                    <a:p>
                      <a:pPr lvl="1" algn="l"/>
                      <a:r>
                        <a:rPr lang="en-US" sz="1050" dirty="0" smtClean="0">
                          <a:latin typeface="+mj-lt"/>
                        </a:rPr>
                        <a:t>Levels/Patient</a:t>
                      </a:r>
                      <a:endParaRPr lang="en-US" sz="1050" dirty="0">
                        <a:latin typeface="+mj-lt"/>
                      </a:endParaRPr>
                    </a:p>
                  </a:txBody>
                  <a:tcPr anchor="ctr"/>
                </a:tc>
                <a:tc>
                  <a:txBody>
                    <a:bodyPr/>
                    <a:lstStyle/>
                    <a:p>
                      <a:pPr algn="ctr"/>
                      <a:r>
                        <a:rPr lang="en-US" sz="1050" dirty="0" smtClean="0">
                          <a:latin typeface="+mj-lt"/>
                        </a:rPr>
                        <a:t>1.3</a:t>
                      </a:r>
                      <a:endParaRPr lang="en-US" sz="1050" dirty="0">
                        <a:latin typeface="+mj-lt"/>
                      </a:endParaRPr>
                    </a:p>
                  </a:txBody>
                  <a:tcPr anchor="ctr"/>
                </a:tc>
                <a:tc>
                  <a:txBody>
                    <a:bodyPr/>
                    <a:lstStyle/>
                    <a:p>
                      <a:pPr algn="ctr"/>
                      <a:r>
                        <a:rPr lang="en-US" sz="1050" dirty="0" smtClean="0">
                          <a:solidFill>
                            <a:schemeClr val="tx1"/>
                          </a:solidFill>
                          <a:latin typeface="+mj-lt"/>
                        </a:rPr>
                        <a:t>2.4</a:t>
                      </a:r>
                      <a:endParaRPr lang="en-US" sz="1050" dirty="0">
                        <a:solidFill>
                          <a:schemeClr val="tx1"/>
                        </a:solidFill>
                        <a:latin typeface="+mj-lt"/>
                      </a:endParaRPr>
                    </a:p>
                  </a:txBody>
                  <a:tcPr anchor="ctr"/>
                </a:tc>
                <a:tc>
                  <a:txBody>
                    <a:bodyPr/>
                    <a:lstStyle/>
                    <a:p>
                      <a:pPr algn="ctr"/>
                      <a:r>
                        <a:rPr lang="en-US" sz="1050" dirty="0" smtClean="0">
                          <a:solidFill>
                            <a:schemeClr val="tx1"/>
                          </a:solidFill>
                          <a:latin typeface="+mj-lt"/>
                        </a:rPr>
                        <a:t>1.5</a:t>
                      </a:r>
                      <a:endParaRPr lang="en-US" sz="1050" dirty="0">
                        <a:solidFill>
                          <a:schemeClr val="tx1"/>
                        </a:solidFill>
                        <a:latin typeface="+mj-lt"/>
                      </a:endParaRPr>
                    </a:p>
                  </a:txBody>
                  <a:tcPr anchor="ctr"/>
                </a:tc>
              </a:tr>
              <a:tr h="287541">
                <a:tc>
                  <a:txBody>
                    <a:bodyPr/>
                    <a:lstStyle/>
                    <a:p>
                      <a:pPr lvl="1" algn="l"/>
                      <a:r>
                        <a:rPr lang="en-US" sz="1050" dirty="0" smtClean="0">
                          <a:latin typeface="+mj-lt"/>
                        </a:rPr>
                        <a:t>Excess Levels</a:t>
                      </a:r>
                      <a:endParaRPr lang="en-US" sz="1050" dirty="0">
                        <a:latin typeface="+mj-lt"/>
                      </a:endParaRPr>
                    </a:p>
                  </a:txBody>
                  <a:tcPr anchor="ctr"/>
                </a:tc>
                <a:tc>
                  <a:txBody>
                    <a:bodyPr/>
                    <a:lstStyle/>
                    <a:p>
                      <a:pPr algn="ctr"/>
                      <a:r>
                        <a:rPr lang="en-US" sz="1050" dirty="0" smtClean="0">
                          <a:latin typeface="+mj-lt"/>
                        </a:rPr>
                        <a:t>18</a:t>
                      </a:r>
                      <a:endParaRPr lang="en-US" sz="1050" dirty="0">
                        <a:latin typeface="+mj-lt"/>
                      </a:endParaRPr>
                    </a:p>
                  </a:txBody>
                  <a:tcPr anchor="ctr"/>
                </a:tc>
                <a:tc>
                  <a:txBody>
                    <a:bodyPr/>
                    <a:lstStyle/>
                    <a:p>
                      <a:pPr algn="ctr"/>
                      <a:r>
                        <a:rPr lang="en-US" sz="1050" dirty="0" smtClean="0">
                          <a:solidFill>
                            <a:schemeClr val="tx1"/>
                          </a:solidFill>
                          <a:latin typeface="+mj-lt"/>
                        </a:rPr>
                        <a:t>18</a:t>
                      </a:r>
                      <a:endParaRPr lang="en-US" sz="1050" dirty="0">
                        <a:solidFill>
                          <a:schemeClr val="tx1"/>
                        </a:solidFill>
                        <a:latin typeface="+mj-lt"/>
                      </a:endParaRPr>
                    </a:p>
                  </a:txBody>
                  <a:tcPr anchor="ctr"/>
                </a:tc>
                <a:tc>
                  <a:txBody>
                    <a:bodyPr/>
                    <a:lstStyle/>
                    <a:p>
                      <a:pPr algn="ctr"/>
                      <a:r>
                        <a:rPr lang="en-US" sz="1050" dirty="0" smtClean="0">
                          <a:solidFill>
                            <a:schemeClr val="tx1"/>
                          </a:solidFill>
                          <a:latin typeface="+mj-lt"/>
                        </a:rPr>
                        <a:t>39</a:t>
                      </a:r>
                      <a:endParaRPr lang="en-US" sz="1050" dirty="0">
                        <a:solidFill>
                          <a:schemeClr val="tx1"/>
                        </a:solidFill>
                        <a:latin typeface="+mj-lt"/>
                      </a:endParaRPr>
                    </a:p>
                  </a:txBody>
                  <a:tcPr anchor="ctr"/>
                </a:tc>
              </a:tr>
              <a:tr h="287541">
                <a:tc>
                  <a:txBody>
                    <a:bodyPr/>
                    <a:lstStyle/>
                    <a:p>
                      <a:pPr lvl="1" algn="l"/>
                      <a:r>
                        <a:rPr lang="en-US" sz="1050" dirty="0" smtClean="0">
                          <a:latin typeface="+mj-lt"/>
                        </a:rPr>
                        <a:t>Excess Levels/Patient</a:t>
                      </a:r>
                      <a:endParaRPr lang="en-US" sz="1050" dirty="0">
                        <a:latin typeface="+mj-lt"/>
                      </a:endParaRPr>
                    </a:p>
                  </a:txBody>
                  <a:tcPr anchor="ctr"/>
                </a:tc>
                <a:tc>
                  <a:txBody>
                    <a:bodyPr/>
                    <a:lstStyle/>
                    <a:p>
                      <a:pPr algn="ctr"/>
                      <a:r>
                        <a:rPr lang="en-US" sz="1050" dirty="0" smtClean="0">
                          <a:latin typeface="+mj-lt"/>
                        </a:rPr>
                        <a:t>0.6</a:t>
                      </a:r>
                      <a:endParaRPr lang="en-US" sz="1050" dirty="0">
                        <a:latin typeface="+mj-lt"/>
                      </a:endParaRPr>
                    </a:p>
                  </a:txBody>
                  <a:tcPr anchor="ctr"/>
                </a:tc>
                <a:tc>
                  <a:txBody>
                    <a:bodyPr/>
                    <a:lstStyle/>
                    <a:p>
                      <a:pPr algn="ctr"/>
                      <a:r>
                        <a:rPr lang="en-US" sz="1050" dirty="0" smtClean="0">
                          <a:solidFill>
                            <a:schemeClr val="tx1"/>
                          </a:solidFill>
                          <a:latin typeface="+mj-lt"/>
                        </a:rPr>
                        <a:t>1.2</a:t>
                      </a:r>
                      <a:endParaRPr lang="en-US" sz="1050" dirty="0">
                        <a:solidFill>
                          <a:schemeClr val="tx1"/>
                        </a:solidFill>
                        <a:latin typeface="+mj-lt"/>
                      </a:endParaRPr>
                    </a:p>
                  </a:txBody>
                  <a:tcPr anchor="ctr"/>
                </a:tc>
                <a:tc>
                  <a:txBody>
                    <a:bodyPr/>
                    <a:lstStyle/>
                    <a:p>
                      <a:pPr algn="ctr"/>
                      <a:r>
                        <a:rPr lang="en-US" sz="1050" dirty="0" smtClean="0">
                          <a:solidFill>
                            <a:schemeClr val="tx1"/>
                          </a:solidFill>
                          <a:latin typeface="+mj-lt"/>
                        </a:rPr>
                        <a:t>0.63</a:t>
                      </a:r>
                      <a:endParaRPr lang="en-US" sz="1050" dirty="0">
                        <a:solidFill>
                          <a:schemeClr val="tx1"/>
                        </a:solidFill>
                        <a:latin typeface="+mj-lt"/>
                      </a:endParaRPr>
                    </a:p>
                  </a:txBody>
                  <a:tcPr anchor="ctr"/>
                </a:tc>
              </a:tr>
              <a:tr h="287541">
                <a:tc>
                  <a:txBody>
                    <a:bodyPr/>
                    <a:lstStyle/>
                    <a:p>
                      <a:pPr lvl="1" algn="l"/>
                      <a:r>
                        <a:rPr lang="en-US" sz="1050" dirty="0" smtClean="0">
                          <a:latin typeface="+mj-lt"/>
                        </a:rPr>
                        <a:t>Excess</a:t>
                      </a:r>
                      <a:r>
                        <a:rPr lang="en-US" sz="1050" baseline="0" dirty="0" smtClean="0">
                          <a:latin typeface="+mj-lt"/>
                        </a:rPr>
                        <a:t> Cost</a:t>
                      </a:r>
                      <a:endParaRPr lang="en-US" sz="1050" dirty="0">
                        <a:latin typeface="+mj-lt"/>
                      </a:endParaRPr>
                    </a:p>
                  </a:txBody>
                  <a:tcPr anchor="ctr"/>
                </a:tc>
                <a:tc>
                  <a:txBody>
                    <a:bodyPr/>
                    <a:lstStyle/>
                    <a:p>
                      <a:pPr algn="ctr"/>
                      <a:r>
                        <a:rPr lang="en-US" sz="1050" dirty="0" smtClean="0">
                          <a:latin typeface="+mj-lt"/>
                        </a:rPr>
                        <a:t>$129.78</a:t>
                      </a:r>
                      <a:endParaRPr lang="en-US" sz="1050" dirty="0">
                        <a:latin typeface="+mj-lt"/>
                      </a:endParaRPr>
                    </a:p>
                  </a:txBody>
                  <a:tcPr anchor="ctr"/>
                </a:tc>
                <a:tc>
                  <a:txBody>
                    <a:bodyPr/>
                    <a:lstStyle/>
                    <a:p>
                      <a:pPr algn="ctr"/>
                      <a:r>
                        <a:rPr lang="en-US" sz="1050" dirty="0" smtClean="0">
                          <a:solidFill>
                            <a:schemeClr val="tx1"/>
                          </a:solidFill>
                          <a:latin typeface="+mj-lt"/>
                        </a:rPr>
                        <a:t>$129.78</a:t>
                      </a:r>
                      <a:endParaRPr lang="en-US" sz="1050" dirty="0">
                        <a:solidFill>
                          <a:schemeClr val="tx1"/>
                        </a:solidFill>
                        <a:latin typeface="+mj-lt"/>
                      </a:endParaRPr>
                    </a:p>
                  </a:txBody>
                  <a:tcPr anchor="ctr"/>
                </a:tc>
                <a:tc>
                  <a:txBody>
                    <a:bodyPr/>
                    <a:lstStyle/>
                    <a:p>
                      <a:pPr algn="ctr"/>
                      <a:r>
                        <a:rPr lang="en-US" sz="1050" dirty="0" smtClean="0">
                          <a:solidFill>
                            <a:schemeClr val="tx1"/>
                          </a:solidFill>
                          <a:latin typeface="+mj-lt"/>
                        </a:rPr>
                        <a:t>$259.56</a:t>
                      </a:r>
                      <a:endParaRPr lang="en-US" sz="1050" dirty="0">
                        <a:solidFill>
                          <a:schemeClr val="tx1"/>
                        </a:solidFill>
                        <a:latin typeface="+mj-lt"/>
                      </a:endParaRPr>
                    </a:p>
                  </a:txBody>
                  <a:tcPr anchor="ctr"/>
                </a:tc>
              </a:tr>
              <a:tr h="287541">
                <a:tc>
                  <a:txBody>
                    <a:bodyPr/>
                    <a:lstStyle/>
                    <a:p>
                      <a:pPr algn="l"/>
                      <a:r>
                        <a:rPr lang="en-US" sz="1050" b="1" dirty="0" smtClean="0">
                          <a:latin typeface="+mj-lt"/>
                        </a:rPr>
                        <a:t>Total Excess Cost</a:t>
                      </a:r>
                      <a:endParaRPr lang="en-US" sz="1050" b="1" dirty="0">
                        <a:latin typeface="+mj-lt"/>
                      </a:endParaRPr>
                    </a:p>
                  </a:txBody>
                  <a:tcPr anchor="ctr"/>
                </a:tc>
                <a:tc>
                  <a:txBody>
                    <a:bodyPr/>
                    <a:lstStyle/>
                    <a:p>
                      <a:pPr algn="ctr"/>
                      <a:r>
                        <a:rPr lang="en-US" sz="1050" b="1" dirty="0" smtClean="0">
                          <a:latin typeface="+mj-lt"/>
                        </a:rPr>
                        <a:t>$1,233.78</a:t>
                      </a:r>
                      <a:endParaRPr lang="en-US" sz="1050" b="1" dirty="0">
                        <a:latin typeface="+mj-lt"/>
                      </a:endParaRPr>
                    </a:p>
                  </a:txBody>
                  <a:tcPr anchor="ctr"/>
                </a:tc>
                <a:tc>
                  <a:txBody>
                    <a:bodyPr/>
                    <a:lstStyle/>
                    <a:p>
                      <a:pPr algn="ctr"/>
                      <a:r>
                        <a:rPr lang="en-US" sz="1050" b="1" dirty="0" smtClean="0">
                          <a:solidFill>
                            <a:schemeClr val="tx1"/>
                          </a:solidFill>
                          <a:latin typeface="+mj-lt"/>
                        </a:rPr>
                        <a:t>$731.96</a:t>
                      </a:r>
                      <a:endParaRPr lang="en-US" sz="1050" b="1" dirty="0">
                        <a:solidFill>
                          <a:schemeClr val="tx1"/>
                        </a:solidFill>
                        <a:latin typeface="+mj-lt"/>
                      </a:endParaRPr>
                    </a:p>
                  </a:txBody>
                  <a:tcPr anchor="ctr"/>
                </a:tc>
                <a:tc>
                  <a:txBody>
                    <a:bodyPr/>
                    <a:lstStyle/>
                    <a:p>
                      <a:pPr algn="ctr"/>
                      <a:r>
                        <a:rPr lang="en-US" sz="1050" b="1" dirty="0" smtClean="0">
                          <a:solidFill>
                            <a:schemeClr val="tx1"/>
                          </a:solidFill>
                          <a:latin typeface="+mj-lt"/>
                        </a:rPr>
                        <a:t>$1,965.74</a:t>
                      </a:r>
                      <a:endParaRPr lang="en-US" sz="1050" b="1" dirty="0">
                        <a:solidFill>
                          <a:schemeClr val="tx1"/>
                        </a:solidFill>
                        <a:latin typeface="+mj-lt"/>
                      </a:endParaRPr>
                    </a:p>
                  </a:txBody>
                  <a:tcPr anchor="ctr"/>
                </a:tc>
              </a:tr>
              <a:tr h="287541">
                <a:tc>
                  <a:txBody>
                    <a:bodyPr/>
                    <a:lstStyle/>
                    <a:p>
                      <a:pPr lvl="0" algn="l"/>
                      <a:r>
                        <a:rPr lang="en-US" sz="1050" b="1" dirty="0" smtClean="0">
                          <a:latin typeface="+mj-lt"/>
                        </a:rPr>
                        <a:t>Estimated Annual Excess Cost</a:t>
                      </a:r>
                    </a:p>
                  </a:txBody>
                  <a:tcPr anchor="ctr"/>
                </a:tc>
                <a:tc>
                  <a:txBody>
                    <a:bodyPr/>
                    <a:lstStyle/>
                    <a:p>
                      <a:pPr algn="ctr"/>
                      <a:r>
                        <a:rPr lang="en-US" sz="1050" b="1" dirty="0" smtClean="0">
                          <a:latin typeface="+mj-lt"/>
                        </a:rPr>
                        <a:t>$10,692.76</a:t>
                      </a:r>
                      <a:endParaRPr lang="en-US" sz="1050" b="1" dirty="0">
                        <a:latin typeface="+mj-lt"/>
                      </a:endParaRPr>
                    </a:p>
                  </a:txBody>
                  <a:tcPr anchor="ctr"/>
                </a:tc>
                <a:tc>
                  <a:txBody>
                    <a:bodyPr/>
                    <a:lstStyle/>
                    <a:p>
                      <a:pPr algn="ctr"/>
                      <a:r>
                        <a:rPr lang="en-US" sz="1050" b="1" dirty="0" smtClean="0">
                          <a:solidFill>
                            <a:schemeClr val="tx1"/>
                          </a:solidFill>
                          <a:latin typeface="+mj-lt"/>
                        </a:rPr>
                        <a:t>$12,687.31</a:t>
                      </a:r>
                      <a:endParaRPr lang="en-US" sz="1050" b="1" dirty="0">
                        <a:solidFill>
                          <a:schemeClr val="tx1"/>
                        </a:solidFill>
                        <a:latin typeface="+mj-lt"/>
                      </a:endParaRPr>
                    </a:p>
                  </a:txBody>
                  <a:tcPr anchor="ctr"/>
                </a:tc>
                <a:tc>
                  <a:txBody>
                    <a:bodyPr/>
                    <a:lstStyle/>
                    <a:p>
                      <a:pPr algn="ctr"/>
                      <a:r>
                        <a:rPr lang="en-US" sz="1050" b="1" dirty="0" smtClean="0">
                          <a:solidFill>
                            <a:schemeClr val="tx1"/>
                          </a:solidFill>
                          <a:latin typeface="+mj-lt"/>
                        </a:rPr>
                        <a:t>$23,380.07</a:t>
                      </a:r>
                      <a:endParaRPr lang="en-US" sz="1050" b="1" dirty="0">
                        <a:solidFill>
                          <a:schemeClr val="tx1"/>
                        </a:solidFill>
                        <a:latin typeface="+mj-lt"/>
                      </a:endParaRPr>
                    </a:p>
                  </a:txBody>
                  <a:tcPr anchor="ctr"/>
                </a:tc>
              </a:tr>
            </a:tbl>
          </a:graphicData>
        </a:graphic>
      </p:graphicFrame>
      <p:sp>
        <p:nvSpPr>
          <p:cNvPr id="7" name="Title 1"/>
          <p:cNvSpPr>
            <a:spLocks noGrp="1"/>
          </p:cNvSpPr>
          <p:nvPr>
            <p:ph type="title"/>
          </p:nvPr>
        </p:nvSpPr>
        <p:spPr>
          <a:xfrm>
            <a:off x="457200" y="31750"/>
            <a:ext cx="8229600" cy="625475"/>
          </a:xfrm>
        </p:spPr>
        <p:txBody>
          <a:bodyPr>
            <a:noAutofit/>
          </a:bodyPr>
          <a:lstStyle/>
          <a:p>
            <a:pPr algn="ctr"/>
            <a:r>
              <a:rPr lang="en-US" sz="4000" dirty="0" smtClean="0"/>
              <a:t>Action: Vancomycin Utilization </a:t>
            </a:r>
            <a:endParaRPr lang="en-US" sz="4000" dirty="0"/>
          </a:p>
        </p:txBody>
      </p:sp>
      <p:sp>
        <p:nvSpPr>
          <p:cNvPr id="8" name="Content Placeholder 2"/>
          <p:cNvSpPr txBox="1">
            <a:spLocks/>
          </p:cNvSpPr>
          <p:nvPr/>
        </p:nvSpPr>
        <p:spPr>
          <a:xfrm>
            <a:off x="301255" y="807326"/>
            <a:ext cx="8867553" cy="6020178"/>
          </a:xfrm>
          <a:prstGeom prst="rect">
            <a:avLst/>
          </a:prstGeom>
        </p:spPr>
        <p:txBody>
          <a:bodyPr vert="horz" lIns="91440" tIns="45720" rIns="91440" bIns="45720" rtlCol="0">
            <a:normAutofit/>
          </a:bodyPr>
          <a:lstStyle>
            <a:lvl1pPr marL="457200" indent="-457200" algn="l" defTabSz="457200" rtl="0" eaLnBrk="1" latinLnBrk="0" hangingPunct="1">
              <a:lnSpc>
                <a:spcPct val="150000"/>
              </a:lnSpc>
              <a:spcBef>
                <a:spcPct val="20000"/>
              </a:spcBef>
              <a:buSzPct val="100000"/>
              <a:buFont typeface="+mj-lt"/>
              <a:buAutoNum type="arabicPeriod"/>
              <a:defRPr sz="2300" kern="1200">
                <a:solidFill>
                  <a:schemeClr val="tx1">
                    <a:lumMod val="65000"/>
                    <a:lumOff val="35000"/>
                  </a:schemeClr>
                </a:solidFill>
                <a:latin typeface="Arial"/>
                <a:ea typeface="+mn-ea"/>
                <a:cs typeface="Arial"/>
              </a:defRPr>
            </a:lvl1pPr>
            <a:lvl2pPr marL="800100" indent="-342900" algn="l" defTabSz="457200" rtl="0" eaLnBrk="1" latinLnBrk="0" hangingPunct="1">
              <a:spcBef>
                <a:spcPct val="20000"/>
              </a:spcBef>
              <a:buFont typeface="+mj-lt"/>
              <a:buAutoNum type="arabicPeriod"/>
              <a:defRPr sz="1600" kern="1200">
                <a:solidFill>
                  <a:schemeClr val="bg1"/>
                </a:solidFill>
                <a:latin typeface="Arial"/>
                <a:ea typeface="+mn-ea"/>
                <a:cs typeface="Arial"/>
              </a:defRPr>
            </a:lvl2pPr>
            <a:lvl3pPr marL="1257300" indent="-342900" algn="l" defTabSz="457200" rtl="0" eaLnBrk="1" latinLnBrk="0" hangingPunct="1">
              <a:spcBef>
                <a:spcPct val="20000"/>
              </a:spcBef>
              <a:buFont typeface="+mj-lt"/>
              <a:buAutoNum type="arabicPeriod"/>
              <a:defRPr sz="1400" kern="1200">
                <a:solidFill>
                  <a:schemeClr val="bg1"/>
                </a:solidFill>
                <a:latin typeface="Arial"/>
                <a:ea typeface="+mn-ea"/>
                <a:cs typeface="Arial"/>
              </a:defRPr>
            </a:lvl3pPr>
            <a:lvl4pPr marL="1600200" indent="-228600" algn="l" defTabSz="457200" rtl="0" eaLnBrk="1" latinLnBrk="0" hangingPunct="1">
              <a:spcBef>
                <a:spcPct val="20000"/>
              </a:spcBef>
              <a:buFont typeface="+mj-lt"/>
              <a:buAutoNum type="arabicPeriod"/>
              <a:defRPr sz="1200" kern="1200">
                <a:solidFill>
                  <a:schemeClr val="bg1"/>
                </a:solidFill>
                <a:latin typeface="Arial"/>
                <a:ea typeface="+mn-ea"/>
                <a:cs typeface="Arial"/>
              </a:defRPr>
            </a:lvl4pPr>
            <a:lvl5pPr marL="2057400" indent="-228600" algn="l" defTabSz="457200" rtl="0" eaLnBrk="1" latinLnBrk="0" hangingPunct="1">
              <a:spcBef>
                <a:spcPct val="20000"/>
              </a:spcBef>
              <a:buFont typeface="+mj-lt"/>
              <a:buAutoNum type="arabicPeriod"/>
              <a:defRPr sz="10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lnSpc>
                <a:spcPct val="100000"/>
              </a:lnSpc>
              <a:buFont typeface="Arial" panose="020B0604020202020204" pitchFamily="34" charset="0"/>
              <a:buChar char="•"/>
            </a:pPr>
            <a:r>
              <a:rPr lang="en-US" dirty="0" smtClean="0">
                <a:solidFill>
                  <a:schemeClr val="tx1"/>
                </a:solidFill>
                <a:latin typeface="+mn-lt"/>
              </a:rPr>
              <a:t>Results</a:t>
            </a:r>
          </a:p>
          <a:p>
            <a:pPr marL="0" indent="0">
              <a:lnSpc>
                <a:spcPct val="100000"/>
              </a:lnSpc>
              <a:buFont typeface="+mj-lt"/>
              <a:buNone/>
            </a:pPr>
            <a:r>
              <a:rPr lang="en-US" dirty="0" smtClean="0">
                <a:solidFill>
                  <a:schemeClr val="tx1"/>
                </a:solidFill>
              </a:rPr>
              <a:t>	</a:t>
            </a:r>
          </a:p>
          <a:p>
            <a:pPr>
              <a:lnSpc>
                <a:spcPct val="100000"/>
              </a:lnSpc>
              <a:buFont typeface="Arial" panose="020B0604020202020204" pitchFamily="34" charset="0"/>
              <a:buChar char="•"/>
            </a:pPr>
            <a:endParaRPr lang="en-US" dirty="0" smtClean="0">
              <a:solidFill>
                <a:schemeClr val="tx1"/>
              </a:solidFill>
            </a:endParaRPr>
          </a:p>
          <a:p>
            <a:pPr marL="0" indent="0">
              <a:buFont typeface="+mj-lt"/>
              <a:buNone/>
            </a:pPr>
            <a:endParaRPr lang="en-US" dirty="0"/>
          </a:p>
        </p:txBody>
      </p:sp>
    </p:spTree>
    <p:extLst>
      <p:ext uri="{BB962C8B-B14F-4D97-AF65-F5344CB8AC3E}">
        <p14:creationId xmlns:p14="http://schemas.microsoft.com/office/powerpoint/2010/main" val="313397724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230"/>
            <a:ext cx="8229600" cy="625171"/>
          </a:xfrm>
        </p:spPr>
        <p:txBody>
          <a:bodyPr>
            <a:noAutofit/>
          </a:bodyPr>
          <a:lstStyle/>
          <a:p>
            <a:pPr algn="ctr"/>
            <a:r>
              <a:rPr lang="en-US" sz="4000" dirty="0"/>
              <a:t>Action – Future Initiatives</a:t>
            </a:r>
            <a:endParaRPr lang="en-US" sz="3600" dirty="0"/>
          </a:p>
        </p:txBody>
      </p:sp>
      <p:sp>
        <p:nvSpPr>
          <p:cNvPr id="3" name="Content Placeholder 2"/>
          <p:cNvSpPr>
            <a:spLocks noGrp="1"/>
          </p:cNvSpPr>
          <p:nvPr>
            <p:ph sz="quarter" idx="10"/>
          </p:nvPr>
        </p:nvSpPr>
        <p:spPr>
          <a:xfrm>
            <a:off x="1" y="942975"/>
            <a:ext cx="9144000" cy="5915025"/>
          </a:xfrm>
        </p:spPr>
        <p:txBody>
          <a:bodyPr/>
          <a:lstStyle/>
          <a:p>
            <a:pPr marL="285750" indent="-285750" defTabSz="914400">
              <a:lnSpc>
                <a:spcPct val="120000"/>
              </a:lnSpc>
              <a:buFont typeface="Arial" charset="0"/>
              <a:buChar char="•"/>
              <a:defRPr/>
            </a:pPr>
            <a:r>
              <a:rPr lang="en-US" sz="3200" dirty="0">
                <a:solidFill>
                  <a:schemeClr val="tx1"/>
                </a:solidFill>
                <a:latin typeface="+mn-lt"/>
              </a:rPr>
              <a:t>72 Hour Automatic Stop Orders Vancomycin</a:t>
            </a:r>
          </a:p>
          <a:p>
            <a:pPr marL="1028700" lvl="1" defTabSz="914400">
              <a:lnSpc>
                <a:spcPct val="120000"/>
              </a:lnSpc>
              <a:buFont typeface="Arial" charset="0"/>
              <a:buChar char="•"/>
              <a:defRPr/>
            </a:pPr>
            <a:r>
              <a:rPr lang="en-US" sz="3100" dirty="0">
                <a:solidFill>
                  <a:schemeClr val="accent6"/>
                </a:solidFill>
                <a:latin typeface="+mn-lt"/>
              </a:rPr>
              <a:t>Continuation Requires ID Approval</a:t>
            </a:r>
          </a:p>
          <a:p>
            <a:pPr marL="1028700" lvl="1" defTabSz="914400">
              <a:lnSpc>
                <a:spcPct val="120000"/>
              </a:lnSpc>
              <a:buFont typeface="Arial" charset="0"/>
              <a:buChar char="•"/>
              <a:defRPr/>
            </a:pPr>
            <a:r>
              <a:rPr lang="en-US" sz="3100" dirty="0" smtClean="0">
                <a:solidFill>
                  <a:schemeClr val="accent6"/>
                </a:solidFill>
                <a:latin typeface="+mn-lt"/>
              </a:rPr>
              <a:t>Implementation Hospital Wide</a:t>
            </a:r>
          </a:p>
          <a:p>
            <a:pPr marL="1028700" lvl="1" defTabSz="914400">
              <a:lnSpc>
                <a:spcPct val="120000"/>
              </a:lnSpc>
              <a:buFont typeface="Arial" charset="0"/>
              <a:buChar char="•"/>
              <a:defRPr/>
            </a:pPr>
            <a:endParaRPr lang="en-US" sz="1800" dirty="0">
              <a:solidFill>
                <a:schemeClr val="tx1"/>
              </a:solidFill>
              <a:latin typeface="+mn-lt"/>
            </a:endParaRPr>
          </a:p>
          <a:p>
            <a:pPr marL="285750" indent="-285750" defTabSz="914400">
              <a:lnSpc>
                <a:spcPct val="120000"/>
              </a:lnSpc>
              <a:buFont typeface="Arial" charset="0"/>
              <a:buChar char="•"/>
              <a:defRPr/>
            </a:pPr>
            <a:r>
              <a:rPr lang="en-US" sz="3200" dirty="0" smtClean="0">
                <a:solidFill>
                  <a:schemeClr val="tx1"/>
                </a:solidFill>
                <a:latin typeface="+mn-lt"/>
              </a:rPr>
              <a:t>Pathways for Management of Common Infections</a:t>
            </a:r>
            <a:endParaRPr lang="en-US" sz="3200" dirty="0">
              <a:solidFill>
                <a:schemeClr val="tx1"/>
              </a:solidFill>
              <a:latin typeface="+mn-lt"/>
            </a:endParaRPr>
          </a:p>
          <a:p>
            <a:pPr marL="1028700" lvl="1" defTabSz="914400">
              <a:lnSpc>
                <a:spcPct val="120000"/>
              </a:lnSpc>
              <a:buFont typeface="Arial" charset="0"/>
              <a:buChar char="•"/>
              <a:defRPr/>
            </a:pPr>
            <a:r>
              <a:rPr lang="en-US" sz="3100" dirty="0">
                <a:solidFill>
                  <a:schemeClr val="accent6"/>
                </a:solidFill>
                <a:latin typeface="+mn-lt"/>
              </a:rPr>
              <a:t>Appropriate </a:t>
            </a:r>
            <a:r>
              <a:rPr lang="en-US" sz="3100" dirty="0" smtClean="0">
                <a:solidFill>
                  <a:schemeClr val="accent6"/>
                </a:solidFill>
                <a:latin typeface="+mn-lt"/>
              </a:rPr>
              <a:t>Diagnosis, Treatment, Duration</a:t>
            </a:r>
            <a:endParaRPr lang="en-US" sz="3100" dirty="0">
              <a:solidFill>
                <a:schemeClr val="accent6"/>
              </a:solidFill>
              <a:latin typeface="+mn-lt"/>
            </a:endParaRPr>
          </a:p>
          <a:p>
            <a:pPr marL="1028700" lvl="1" defTabSz="914400">
              <a:lnSpc>
                <a:spcPct val="120000"/>
              </a:lnSpc>
              <a:buFont typeface="Arial" charset="0"/>
              <a:buChar char="•"/>
              <a:defRPr/>
            </a:pPr>
            <a:r>
              <a:rPr lang="en-US" sz="3100" dirty="0">
                <a:solidFill>
                  <a:schemeClr val="accent6"/>
                </a:solidFill>
                <a:latin typeface="+mn-lt"/>
              </a:rPr>
              <a:t>Minimize </a:t>
            </a:r>
            <a:r>
              <a:rPr lang="en-US" sz="3100" dirty="0" smtClean="0">
                <a:solidFill>
                  <a:schemeClr val="accent6"/>
                </a:solidFill>
                <a:latin typeface="+mn-lt"/>
              </a:rPr>
              <a:t>Utilization </a:t>
            </a:r>
            <a:r>
              <a:rPr lang="en-US" sz="3100" dirty="0">
                <a:solidFill>
                  <a:schemeClr val="accent6"/>
                </a:solidFill>
                <a:latin typeface="+mn-lt"/>
              </a:rPr>
              <a:t>of </a:t>
            </a:r>
            <a:r>
              <a:rPr lang="en-US" sz="3100" dirty="0" smtClean="0">
                <a:solidFill>
                  <a:schemeClr val="accent6"/>
                </a:solidFill>
                <a:latin typeface="+mn-lt"/>
              </a:rPr>
              <a:t>Fluoroquinolones</a:t>
            </a:r>
            <a:endParaRPr lang="en-US" sz="3100" dirty="0">
              <a:solidFill>
                <a:schemeClr val="accent6"/>
              </a:solidFill>
              <a:latin typeface="+mn-lt"/>
            </a:endParaRPr>
          </a:p>
        </p:txBody>
      </p:sp>
      <p:pic>
        <p:nvPicPr>
          <p:cNvPr id="3074" name="Picture 2" descr="http://blogs.fda.gov/fdavoice/wp-content/uploads/2012/03/medwatch.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3888" y="5247681"/>
            <a:ext cx="2133978" cy="838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630985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100013" y="700089"/>
            <a:ext cx="9043987" cy="6015036"/>
          </a:xfrm>
        </p:spPr>
        <p:txBody>
          <a:bodyPr>
            <a:normAutofit/>
          </a:bodyPr>
          <a:lstStyle/>
          <a:p>
            <a:pPr>
              <a:lnSpc>
                <a:spcPct val="100000"/>
              </a:lnSpc>
              <a:buFont typeface="Arial" charset="0"/>
              <a:buChar char="•"/>
            </a:pPr>
            <a:r>
              <a:rPr lang="en-US" sz="2800" dirty="0" smtClean="0">
                <a:solidFill>
                  <a:schemeClr val="tx1"/>
                </a:solidFill>
                <a:latin typeface="+mn-lt"/>
              </a:rPr>
              <a:t>Healthcare Association of New York State (HANYS) Antibiotic Stewardship Collaborative </a:t>
            </a:r>
          </a:p>
          <a:p>
            <a:pPr>
              <a:buFont typeface="Arial" charset="0"/>
              <a:buChar char="•"/>
            </a:pPr>
            <a:r>
              <a:rPr lang="en-US" sz="2800" dirty="0">
                <a:solidFill>
                  <a:schemeClr val="tx1"/>
                </a:solidFill>
                <a:latin typeface="+mn-lt"/>
              </a:rPr>
              <a:t>Antimicrobial Monitoring Group (MSSL &amp; MSW)</a:t>
            </a:r>
          </a:p>
          <a:p>
            <a:pPr>
              <a:buFont typeface="Arial" charset="0"/>
              <a:buChar char="•"/>
            </a:pPr>
            <a:r>
              <a:rPr lang="en-US" sz="2800" dirty="0" smtClean="0">
                <a:solidFill>
                  <a:schemeClr val="tx1"/>
                </a:solidFill>
                <a:latin typeface="+mn-lt"/>
              </a:rPr>
              <a:t>Hospital Acquired Infections (HAIs)</a:t>
            </a:r>
          </a:p>
          <a:p>
            <a:pPr lvl="1">
              <a:buFont typeface="Arial" charset="0"/>
              <a:buChar char="•"/>
            </a:pPr>
            <a:r>
              <a:rPr lang="en-US" sz="2000" dirty="0" smtClean="0">
                <a:solidFill>
                  <a:schemeClr val="tx1"/>
                </a:solidFill>
                <a:latin typeface="+mn-lt"/>
              </a:rPr>
              <a:t>CLABSI</a:t>
            </a:r>
          </a:p>
          <a:p>
            <a:pPr lvl="1">
              <a:buFont typeface="Arial" charset="0"/>
              <a:buChar char="•"/>
            </a:pPr>
            <a:r>
              <a:rPr lang="en-US" sz="2000" dirty="0" smtClean="0">
                <a:solidFill>
                  <a:schemeClr val="tx1"/>
                </a:solidFill>
                <a:latin typeface="+mn-lt"/>
              </a:rPr>
              <a:t>CAUTI</a:t>
            </a:r>
          </a:p>
          <a:p>
            <a:pPr lvl="1">
              <a:buFont typeface="Arial" charset="0"/>
              <a:buChar char="•"/>
            </a:pPr>
            <a:r>
              <a:rPr lang="en-US" sz="2000" dirty="0" smtClean="0">
                <a:solidFill>
                  <a:schemeClr val="tx1"/>
                </a:solidFill>
                <a:latin typeface="+mn-lt"/>
              </a:rPr>
              <a:t>VAP</a:t>
            </a:r>
          </a:p>
          <a:p>
            <a:pPr lvl="1">
              <a:buFont typeface="Arial" charset="0"/>
              <a:buChar char="•"/>
            </a:pPr>
            <a:r>
              <a:rPr lang="en-US" sz="2000" dirty="0" smtClean="0">
                <a:solidFill>
                  <a:schemeClr val="tx1"/>
                </a:solidFill>
                <a:latin typeface="+mn-lt"/>
              </a:rPr>
              <a:t>C. Difficile</a:t>
            </a:r>
          </a:p>
          <a:p>
            <a:pPr lvl="1">
              <a:buFont typeface="Arial" charset="0"/>
              <a:buChar char="•"/>
            </a:pPr>
            <a:endParaRPr lang="en-US" sz="2000" dirty="0" smtClean="0">
              <a:solidFill>
                <a:schemeClr val="tx1"/>
              </a:solidFill>
              <a:latin typeface="+mn-lt"/>
            </a:endParaRPr>
          </a:p>
          <a:p>
            <a:pPr>
              <a:lnSpc>
                <a:spcPct val="100000"/>
              </a:lnSpc>
              <a:buFont typeface="Arial" charset="0"/>
              <a:buChar char="•"/>
            </a:pPr>
            <a:r>
              <a:rPr lang="en-US" sz="2800" dirty="0" smtClean="0">
                <a:solidFill>
                  <a:schemeClr val="tx1"/>
                </a:solidFill>
                <a:latin typeface="+mn-lt"/>
              </a:rPr>
              <a:t>Antimicrobial Subcommittee Pharmacy &amp; Therapeutics Committee</a:t>
            </a:r>
          </a:p>
        </p:txBody>
      </p:sp>
      <p:sp>
        <p:nvSpPr>
          <p:cNvPr id="4" name="Title 1"/>
          <p:cNvSpPr>
            <a:spLocks noGrp="1"/>
          </p:cNvSpPr>
          <p:nvPr>
            <p:ph type="title"/>
          </p:nvPr>
        </p:nvSpPr>
        <p:spPr>
          <a:xfrm>
            <a:off x="414338" y="0"/>
            <a:ext cx="8229600" cy="625171"/>
          </a:xfrm>
        </p:spPr>
        <p:txBody>
          <a:bodyPr>
            <a:noAutofit/>
          </a:bodyPr>
          <a:lstStyle/>
          <a:p>
            <a:pPr algn="ctr"/>
            <a:r>
              <a:rPr lang="en-US" sz="4000" dirty="0" smtClean="0"/>
              <a:t>Tracking &amp; Reporting</a:t>
            </a:r>
            <a:endParaRPr lang="en-US" sz="4000" dirty="0"/>
          </a:p>
        </p:txBody>
      </p:sp>
    </p:spTree>
    <p:extLst>
      <p:ext uri="{BB962C8B-B14F-4D97-AF65-F5344CB8AC3E}">
        <p14:creationId xmlns:p14="http://schemas.microsoft.com/office/powerpoint/2010/main" val="62040438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221225" y="929147"/>
            <a:ext cx="8657303" cy="5722375"/>
          </a:xfrm>
        </p:spPr>
        <p:txBody>
          <a:bodyPr>
            <a:normAutofit/>
          </a:bodyPr>
          <a:lstStyle/>
          <a:p>
            <a:pPr>
              <a:buFont typeface="Arial" charset="0"/>
              <a:buChar char="•"/>
            </a:pPr>
            <a:r>
              <a:rPr lang="en-US" sz="2400" dirty="0" err="1" smtClean="0">
                <a:solidFill>
                  <a:schemeClr val="tx1"/>
                </a:solidFill>
                <a:latin typeface="+mn-lt"/>
              </a:rPr>
              <a:t>Antibiogram</a:t>
            </a:r>
            <a:r>
              <a:rPr lang="en-US" sz="2400" dirty="0" smtClean="0">
                <a:solidFill>
                  <a:schemeClr val="tx1"/>
                </a:solidFill>
                <a:latin typeface="+mn-lt"/>
              </a:rPr>
              <a:t> on Intranet</a:t>
            </a:r>
          </a:p>
          <a:p>
            <a:pPr>
              <a:buFont typeface="Arial" charset="0"/>
              <a:buChar char="•"/>
            </a:pPr>
            <a:r>
              <a:rPr lang="en-US" sz="2400" dirty="0" smtClean="0">
                <a:solidFill>
                  <a:schemeClr val="tx1"/>
                </a:solidFill>
                <a:latin typeface="+mn-lt"/>
              </a:rPr>
              <a:t>Annual </a:t>
            </a:r>
            <a:r>
              <a:rPr lang="en-US" sz="2400" dirty="0" err="1" smtClean="0">
                <a:solidFill>
                  <a:schemeClr val="tx1"/>
                </a:solidFill>
                <a:latin typeface="+mn-lt"/>
              </a:rPr>
              <a:t>Housestaff</a:t>
            </a:r>
            <a:r>
              <a:rPr lang="en-US" sz="2400" dirty="0" smtClean="0">
                <a:solidFill>
                  <a:schemeClr val="tx1"/>
                </a:solidFill>
                <a:latin typeface="+mn-lt"/>
              </a:rPr>
              <a:t> Presentation on ASP</a:t>
            </a:r>
          </a:p>
          <a:p>
            <a:pPr>
              <a:lnSpc>
                <a:spcPct val="100000"/>
              </a:lnSpc>
              <a:buFont typeface="Arial" charset="0"/>
              <a:buChar char="•"/>
            </a:pPr>
            <a:r>
              <a:rPr lang="en-US" sz="2400" dirty="0" smtClean="0">
                <a:solidFill>
                  <a:schemeClr val="tx1"/>
                </a:solidFill>
                <a:latin typeface="+mn-lt"/>
              </a:rPr>
              <a:t>Online Annual Competencies through Portal for Education &amp; Advancement of Knowledge (PEAK)</a:t>
            </a:r>
          </a:p>
          <a:p>
            <a:pPr lvl="1">
              <a:buFont typeface="Arial" charset="0"/>
              <a:buChar char="•"/>
            </a:pPr>
            <a:r>
              <a:rPr lang="en-US" sz="1800" dirty="0" smtClean="0">
                <a:solidFill>
                  <a:schemeClr val="tx1"/>
                </a:solidFill>
                <a:latin typeface="+mn-lt"/>
              </a:rPr>
              <a:t>Infection Prevention and Control &amp; Hand Hygiene (All Staff)</a:t>
            </a:r>
          </a:p>
          <a:p>
            <a:pPr lvl="1">
              <a:buFont typeface="Arial" charset="0"/>
              <a:buChar char="•"/>
            </a:pPr>
            <a:r>
              <a:rPr lang="en-US" sz="1800" dirty="0" smtClean="0">
                <a:solidFill>
                  <a:schemeClr val="tx1"/>
                </a:solidFill>
                <a:latin typeface="+mn-lt"/>
              </a:rPr>
              <a:t>IV to PO Conversion of Antimicrobial Agents (Specific to Pharmacy)</a:t>
            </a:r>
          </a:p>
          <a:p>
            <a:pPr lvl="1">
              <a:buFont typeface="Arial" charset="0"/>
              <a:buChar char="•"/>
            </a:pPr>
            <a:r>
              <a:rPr lang="en-US" sz="1800" dirty="0" smtClean="0">
                <a:solidFill>
                  <a:schemeClr val="tx1"/>
                </a:solidFill>
                <a:latin typeface="+mn-lt"/>
              </a:rPr>
              <a:t>Sepsis Education (All Staff)</a:t>
            </a:r>
            <a:endParaRPr lang="en-US" sz="1800" dirty="0">
              <a:solidFill>
                <a:schemeClr val="tx1"/>
              </a:solidFill>
              <a:latin typeface="+mn-lt"/>
            </a:endParaRPr>
          </a:p>
          <a:p>
            <a:pPr>
              <a:buFont typeface="Arial" charset="0"/>
              <a:buChar char="•"/>
            </a:pPr>
            <a:r>
              <a:rPr lang="en-US" sz="2400" dirty="0" smtClean="0">
                <a:solidFill>
                  <a:schemeClr val="tx1"/>
                </a:solidFill>
                <a:latin typeface="+mn-lt"/>
              </a:rPr>
              <a:t>Debriefing for all Hospital Acquired Infections (HAIs)</a:t>
            </a:r>
          </a:p>
          <a:p>
            <a:pPr lvl="1">
              <a:buFont typeface="Arial" charset="0"/>
              <a:buChar char="•"/>
            </a:pPr>
            <a:r>
              <a:rPr lang="en-US" sz="1800" dirty="0" smtClean="0">
                <a:solidFill>
                  <a:schemeClr val="tx1"/>
                </a:solidFill>
                <a:latin typeface="+mn-lt"/>
              </a:rPr>
              <a:t>Catheter-Associated Urinary Tract Infection (CAUTI)</a:t>
            </a:r>
          </a:p>
          <a:p>
            <a:pPr lvl="1">
              <a:buFont typeface="Arial" charset="0"/>
              <a:buChar char="•"/>
            </a:pPr>
            <a:r>
              <a:rPr lang="en-US" sz="1800" dirty="0" smtClean="0">
                <a:solidFill>
                  <a:schemeClr val="tx1"/>
                </a:solidFill>
                <a:latin typeface="+mn-lt"/>
              </a:rPr>
              <a:t>Central Line-Associated Blood Stream </a:t>
            </a:r>
            <a:r>
              <a:rPr lang="en-US" sz="1800" dirty="0" err="1" smtClean="0">
                <a:solidFill>
                  <a:schemeClr val="tx1"/>
                </a:solidFill>
                <a:latin typeface="+mn-lt"/>
              </a:rPr>
              <a:t>Infecdtion</a:t>
            </a:r>
            <a:r>
              <a:rPr lang="en-US" sz="1800" dirty="0" smtClean="0">
                <a:solidFill>
                  <a:schemeClr val="tx1"/>
                </a:solidFill>
                <a:latin typeface="+mn-lt"/>
              </a:rPr>
              <a:t> (CLABSI)</a:t>
            </a:r>
          </a:p>
          <a:p>
            <a:pPr lvl="1">
              <a:buFont typeface="Arial" charset="0"/>
              <a:buChar char="•"/>
            </a:pPr>
            <a:r>
              <a:rPr lang="en-US" sz="1800" dirty="0" smtClean="0">
                <a:solidFill>
                  <a:schemeClr val="tx1"/>
                </a:solidFill>
                <a:latin typeface="+mn-lt"/>
              </a:rPr>
              <a:t>C. Difficile</a:t>
            </a:r>
          </a:p>
          <a:p>
            <a:pPr lvl="1">
              <a:buFont typeface="Arial" charset="0"/>
              <a:buChar char="•"/>
            </a:pPr>
            <a:r>
              <a:rPr lang="en-US" sz="1800" dirty="0" smtClean="0">
                <a:solidFill>
                  <a:schemeClr val="tx1"/>
                </a:solidFill>
                <a:latin typeface="+mn-lt"/>
              </a:rPr>
              <a:t>Ventilator-Associated Pneumonia (VAP)</a:t>
            </a:r>
          </a:p>
          <a:p>
            <a:pPr>
              <a:buFont typeface="Arial" charset="0"/>
              <a:buChar char="•"/>
            </a:pPr>
            <a:r>
              <a:rPr lang="en-US" sz="2500" dirty="0" smtClean="0">
                <a:solidFill>
                  <a:schemeClr val="tx1"/>
                </a:solidFill>
                <a:latin typeface="+mn-lt"/>
              </a:rPr>
              <a:t>Patient Education on Therapy Initiation &amp; Discharge</a:t>
            </a:r>
            <a:endParaRPr lang="en-US" sz="2500" dirty="0">
              <a:solidFill>
                <a:schemeClr val="tx1"/>
              </a:solidFill>
              <a:latin typeface="+mn-lt"/>
            </a:endParaRPr>
          </a:p>
        </p:txBody>
      </p:sp>
      <p:sp>
        <p:nvSpPr>
          <p:cNvPr id="4" name="Title 1"/>
          <p:cNvSpPr>
            <a:spLocks noGrp="1"/>
          </p:cNvSpPr>
          <p:nvPr>
            <p:ph type="title"/>
          </p:nvPr>
        </p:nvSpPr>
        <p:spPr>
          <a:xfrm>
            <a:off x="408214" y="174839"/>
            <a:ext cx="8229600" cy="625171"/>
          </a:xfrm>
        </p:spPr>
        <p:txBody>
          <a:bodyPr>
            <a:noAutofit/>
          </a:bodyPr>
          <a:lstStyle/>
          <a:p>
            <a:pPr algn="ctr"/>
            <a:r>
              <a:rPr lang="en-US" sz="4000" dirty="0" smtClean="0"/>
              <a:t>Education</a:t>
            </a:r>
            <a:endParaRPr lang="en-US" sz="4000" dirty="0"/>
          </a:p>
        </p:txBody>
      </p:sp>
    </p:spTree>
    <p:extLst>
      <p:ext uri="{BB962C8B-B14F-4D97-AF65-F5344CB8AC3E}">
        <p14:creationId xmlns:p14="http://schemas.microsoft.com/office/powerpoint/2010/main" val="156840841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259" y="-22426"/>
            <a:ext cx="7676708" cy="747914"/>
          </a:xfrm>
        </p:spPr>
        <p:txBody>
          <a:bodyPr/>
          <a:lstStyle/>
          <a:p>
            <a:pPr algn="ctr"/>
            <a:r>
              <a:rPr lang="en-US" dirty="0" smtClean="0"/>
              <a:t>Summary</a:t>
            </a:r>
            <a:endParaRPr lang="en-US" dirty="0"/>
          </a:p>
        </p:txBody>
      </p:sp>
      <p:sp>
        <p:nvSpPr>
          <p:cNvPr id="3" name="Text Placeholder 4"/>
          <p:cNvSpPr txBox="1">
            <a:spLocks/>
          </p:cNvSpPr>
          <p:nvPr/>
        </p:nvSpPr>
        <p:spPr>
          <a:xfrm>
            <a:off x="0" y="725488"/>
            <a:ext cx="9229725" cy="6132512"/>
          </a:xfrm>
          <a:prstGeom prst="rect">
            <a:avLst/>
          </a:prstGeom>
        </p:spPr>
        <p:txBody>
          <a:bodyPr vert="horz" lIns="91440" tIns="45720" rIns="91440" bIns="45720" rtlCol="0">
            <a:normAutofit fontScale="92500" lnSpcReduction="10000"/>
          </a:bodyPr>
          <a:lstStyle>
            <a:lvl1pPr marL="256032" indent="-347472" algn="l" defTabSz="457200" rtl="0" eaLnBrk="1" latinLnBrk="0" hangingPunct="1">
              <a:spcBef>
                <a:spcPct val="20000"/>
              </a:spcBef>
              <a:buSzPct val="70000"/>
              <a:buFont typeface="Lucida Grande"/>
              <a:buChar char="▶"/>
              <a:defRPr sz="1800" kern="1200">
                <a:solidFill>
                  <a:schemeClr val="tx1">
                    <a:lumMod val="65000"/>
                    <a:lumOff val="35000"/>
                  </a:schemeClr>
                </a:solidFill>
                <a:latin typeface="Arial"/>
                <a:ea typeface="+mn-ea"/>
                <a:cs typeface="Arial"/>
              </a:defRPr>
            </a:lvl1pPr>
            <a:lvl2pPr marL="742950" indent="-285750" algn="l" defTabSz="457200" rtl="0" eaLnBrk="1" latinLnBrk="0" hangingPunct="1">
              <a:spcBef>
                <a:spcPct val="20000"/>
              </a:spcBef>
              <a:buFont typeface="Arial"/>
              <a:buChar char="–"/>
              <a:defRPr sz="1600" kern="1200">
                <a:solidFill>
                  <a:schemeClr val="tx1">
                    <a:lumMod val="65000"/>
                    <a:lumOff val="35000"/>
                  </a:schemeClr>
                </a:solidFill>
                <a:latin typeface="Arial"/>
                <a:ea typeface="+mn-ea"/>
                <a:cs typeface="Arial"/>
              </a:defRPr>
            </a:lvl2pPr>
            <a:lvl3pPr marL="1143000" indent="-228600" algn="l" defTabSz="457200" rtl="0" eaLnBrk="1" latinLnBrk="0" hangingPunct="1">
              <a:spcBef>
                <a:spcPct val="20000"/>
              </a:spcBef>
              <a:buFont typeface="Arial"/>
              <a:buChar char="•"/>
              <a:defRPr sz="1400" kern="1200">
                <a:solidFill>
                  <a:schemeClr val="tx1">
                    <a:lumMod val="65000"/>
                    <a:lumOff val="35000"/>
                  </a:schemeClr>
                </a:solidFill>
                <a:latin typeface="Arial"/>
                <a:ea typeface="+mn-ea"/>
                <a:cs typeface="Arial"/>
              </a:defRPr>
            </a:lvl3pPr>
            <a:lvl4pPr marL="1600200" indent="-228600" algn="l" defTabSz="457200" rtl="0" eaLnBrk="1" latinLnBrk="0" hangingPunct="1">
              <a:spcBef>
                <a:spcPct val="20000"/>
              </a:spcBef>
              <a:buFont typeface="Arial"/>
              <a:buChar char="–"/>
              <a:defRPr sz="1200" kern="1200">
                <a:solidFill>
                  <a:schemeClr val="tx1">
                    <a:lumMod val="65000"/>
                    <a:lumOff val="35000"/>
                  </a:schemeClr>
                </a:solidFill>
                <a:latin typeface="Arial"/>
                <a:ea typeface="+mn-ea"/>
                <a:cs typeface="Arial"/>
              </a:defRPr>
            </a:lvl4pPr>
            <a:lvl5pPr marL="2057400" indent="-228600" algn="l" defTabSz="457200" rtl="0" eaLnBrk="1" latinLnBrk="0" hangingPunct="1">
              <a:spcBef>
                <a:spcPct val="20000"/>
              </a:spcBef>
              <a:buFont typeface="Arial"/>
              <a:buChar char="»"/>
              <a:defRPr sz="1000" kern="1200">
                <a:solidFill>
                  <a:schemeClr val="tx1">
                    <a:lumMod val="65000"/>
                    <a:lumOff val="3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b="1" dirty="0" smtClean="0">
                <a:solidFill>
                  <a:schemeClr val="tx1"/>
                </a:solidFill>
                <a:latin typeface="+mn-lt"/>
              </a:rPr>
              <a:t>Antimicrobial Resistance </a:t>
            </a:r>
          </a:p>
          <a:p>
            <a:pPr marL="342900" indent="-342900">
              <a:buFont typeface="Arial" charset="0"/>
              <a:buChar char="•"/>
            </a:pPr>
            <a:r>
              <a:rPr lang="en-US" sz="2000" dirty="0" smtClean="0">
                <a:solidFill>
                  <a:schemeClr val="tx1"/>
                </a:solidFill>
                <a:latin typeface="+mn-lt"/>
              </a:rPr>
              <a:t>Global Concern with minimal options for future antimicrobial therapy</a:t>
            </a:r>
          </a:p>
          <a:p>
            <a:pPr marL="342900" indent="-342900">
              <a:buFont typeface="Arial" charset="0"/>
              <a:buChar char="•"/>
            </a:pPr>
            <a:r>
              <a:rPr lang="en-US" sz="2000" dirty="0" smtClean="0">
                <a:solidFill>
                  <a:schemeClr val="tx1"/>
                </a:solidFill>
                <a:latin typeface="+mn-lt"/>
              </a:rPr>
              <a:t>Results from inappropriate use of antibiotics (i.e. over-prescribing)</a:t>
            </a:r>
          </a:p>
          <a:p>
            <a:pPr marL="342900" indent="-342900">
              <a:buFont typeface="Arial" charset="0"/>
              <a:buChar char="•"/>
            </a:pPr>
            <a:r>
              <a:rPr lang="en-US" sz="2000" dirty="0" smtClean="0">
                <a:solidFill>
                  <a:schemeClr val="tx1"/>
                </a:solidFill>
                <a:latin typeface="+mn-lt"/>
              </a:rPr>
              <a:t>Utilization of last line options increasing adverse consequences </a:t>
            </a:r>
          </a:p>
          <a:p>
            <a:pPr marL="0" indent="0">
              <a:buNone/>
            </a:pPr>
            <a:r>
              <a:rPr lang="en-US" sz="2000" dirty="0" smtClean="0">
                <a:solidFill>
                  <a:schemeClr val="tx1"/>
                </a:solidFill>
                <a:latin typeface="+mn-lt"/>
              </a:rPr>
              <a:t>      (i.e. nephrotoxicity, hospital-acquired infections)</a:t>
            </a:r>
          </a:p>
          <a:p>
            <a:pPr marL="342900" indent="-342900">
              <a:buFont typeface="Arial" charset="0"/>
              <a:buChar char="•"/>
            </a:pPr>
            <a:endParaRPr lang="en-US" sz="1600" dirty="0" smtClean="0">
              <a:solidFill>
                <a:schemeClr val="tx1"/>
              </a:solidFill>
              <a:latin typeface="+mn-lt"/>
            </a:endParaRPr>
          </a:p>
          <a:p>
            <a:pPr marL="0" indent="0">
              <a:buNone/>
            </a:pPr>
            <a:r>
              <a:rPr lang="en-US" sz="2400" b="1" dirty="0" smtClean="0">
                <a:solidFill>
                  <a:schemeClr val="tx1"/>
                </a:solidFill>
                <a:latin typeface="+mn-lt"/>
              </a:rPr>
              <a:t>Antimicrobial Stewardship Programs</a:t>
            </a:r>
          </a:p>
          <a:p>
            <a:pPr marL="342900" indent="-342900">
              <a:buFont typeface="Arial" charset="0"/>
              <a:buChar char="•"/>
            </a:pPr>
            <a:r>
              <a:rPr lang="en-US" sz="2000" dirty="0" smtClean="0">
                <a:solidFill>
                  <a:schemeClr val="tx1"/>
                </a:solidFill>
                <a:latin typeface="+mn-lt"/>
              </a:rPr>
              <a:t>Systematic and multidisciplinary approach </a:t>
            </a:r>
          </a:p>
          <a:p>
            <a:pPr marL="342900" indent="-342900">
              <a:buFont typeface="Arial" charset="0"/>
              <a:buChar char="•"/>
            </a:pPr>
            <a:r>
              <a:rPr lang="en-US" sz="2000" dirty="0" smtClean="0">
                <a:solidFill>
                  <a:schemeClr val="tx1"/>
                </a:solidFill>
                <a:latin typeface="+mn-lt"/>
              </a:rPr>
              <a:t>Appropriate use of antimicrobial agents to achieve optimal patient outcomes</a:t>
            </a:r>
          </a:p>
          <a:p>
            <a:pPr marL="342900" indent="-342900">
              <a:buFont typeface="Arial" charset="0"/>
              <a:buChar char="•"/>
            </a:pPr>
            <a:r>
              <a:rPr lang="en-US" sz="2000" dirty="0" smtClean="0">
                <a:solidFill>
                  <a:schemeClr val="tx1"/>
                </a:solidFill>
                <a:latin typeface="+mn-lt"/>
              </a:rPr>
              <a:t>Effective January 1, 2017 required implementation for all hospitals by TJC &amp; CMS</a:t>
            </a:r>
          </a:p>
          <a:p>
            <a:pPr marL="342900" indent="-342900">
              <a:buFont typeface="Arial" charset="0"/>
              <a:buChar char="•"/>
            </a:pPr>
            <a:endParaRPr lang="en-US" sz="1600" b="1" dirty="0" smtClean="0">
              <a:solidFill>
                <a:schemeClr val="tx1"/>
              </a:solidFill>
              <a:latin typeface="+mn-lt"/>
            </a:endParaRPr>
          </a:p>
          <a:p>
            <a:pPr marL="0" indent="0">
              <a:buNone/>
            </a:pPr>
            <a:r>
              <a:rPr lang="en-US" sz="2400" b="1" dirty="0" smtClean="0">
                <a:solidFill>
                  <a:schemeClr val="tx1"/>
                </a:solidFill>
                <a:latin typeface="+mn-lt"/>
              </a:rPr>
              <a:t>ASP Should Incorporate</a:t>
            </a:r>
          </a:p>
          <a:p>
            <a:pPr marL="342900" indent="-342900">
              <a:buFont typeface="Arial" charset="0"/>
              <a:buChar char="•"/>
            </a:pPr>
            <a:r>
              <a:rPr lang="en-US" sz="2000" dirty="0">
                <a:solidFill>
                  <a:schemeClr val="tx1"/>
                </a:solidFill>
                <a:latin typeface="+mn-lt"/>
              </a:rPr>
              <a:t>G</a:t>
            </a:r>
            <a:r>
              <a:rPr lang="en-US" sz="2000" dirty="0" smtClean="0">
                <a:solidFill>
                  <a:schemeClr val="tx1"/>
                </a:solidFill>
                <a:latin typeface="+mn-lt"/>
              </a:rPr>
              <a:t>oals appropriate for needs &amp; resources available</a:t>
            </a:r>
          </a:p>
          <a:p>
            <a:pPr marL="342900" indent="-342900">
              <a:buFont typeface="Arial" charset="0"/>
              <a:buChar char="•"/>
            </a:pPr>
            <a:r>
              <a:rPr lang="en-US" sz="2000" dirty="0" smtClean="0">
                <a:solidFill>
                  <a:schemeClr val="tx1"/>
                </a:solidFill>
                <a:latin typeface="+mn-lt"/>
              </a:rPr>
              <a:t>Coordination among staff, services &amp; programs responsible for antimicrobial use and resistance</a:t>
            </a:r>
          </a:p>
          <a:p>
            <a:pPr marL="342900" indent="-342900">
              <a:buFont typeface="Arial" charset="0"/>
              <a:buChar char="•"/>
            </a:pPr>
            <a:r>
              <a:rPr lang="en-US" sz="2000" dirty="0" smtClean="0">
                <a:solidFill>
                  <a:schemeClr val="tx1"/>
                </a:solidFill>
                <a:latin typeface="+mn-lt"/>
              </a:rPr>
              <a:t>Documentation of antimicrobial utilization, evidence based policies &amp; protocols,</a:t>
            </a:r>
          </a:p>
          <a:p>
            <a:pPr marL="342900" indent="-342900">
              <a:buFont typeface="Arial" charset="0"/>
              <a:buChar char="•"/>
            </a:pPr>
            <a:r>
              <a:rPr lang="en-US" sz="2000" dirty="0" smtClean="0">
                <a:solidFill>
                  <a:schemeClr val="tx1"/>
                </a:solidFill>
                <a:latin typeface="+mn-lt"/>
              </a:rPr>
              <a:t>Education to all hospital staff involved and patients</a:t>
            </a:r>
          </a:p>
          <a:p>
            <a:pPr marL="342900" indent="-342900">
              <a:buFont typeface="Arial" charset="0"/>
              <a:buChar char="•"/>
            </a:pPr>
            <a:r>
              <a:rPr lang="en-US" sz="2000" dirty="0" smtClean="0">
                <a:solidFill>
                  <a:schemeClr val="tx1"/>
                </a:solidFill>
                <a:latin typeface="+mn-lt"/>
              </a:rPr>
              <a:t>Strategies for implementing improvement processes for ASP</a:t>
            </a:r>
            <a:endParaRPr lang="en-US" sz="2400" dirty="0" smtClean="0">
              <a:solidFill>
                <a:schemeClr val="tx1"/>
              </a:solidFill>
              <a:latin typeface="+mn-lt"/>
            </a:endParaRPr>
          </a:p>
          <a:p>
            <a:pPr marL="460375" indent="-460375">
              <a:buFont typeface="Arial" charset="0"/>
              <a:buChar char="•"/>
            </a:pPr>
            <a:endParaRPr lang="en-US" sz="2400" dirty="0">
              <a:solidFill>
                <a:schemeClr val="tx1"/>
              </a:solidFill>
              <a:latin typeface="+mn-lt"/>
            </a:endParaRPr>
          </a:p>
        </p:txBody>
      </p:sp>
    </p:spTree>
    <p:extLst>
      <p:ext uri="{BB962C8B-B14F-4D97-AF65-F5344CB8AC3E}">
        <p14:creationId xmlns:p14="http://schemas.microsoft.com/office/powerpoint/2010/main" val="38052480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3050" y="563777"/>
            <a:ext cx="5776975" cy="2148634"/>
          </a:xfrm>
        </p:spPr>
        <p:txBody>
          <a:bodyPr>
            <a:noAutofit/>
          </a:bodyPr>
          <a:lstStyle/>
          <a:p>
            <a:pPr algn="ctr"/>
            <a:r>
              <a:rPr lang="en-US" sz="4000" smtClean="0"/>
              <a:t>QUESTIONS?</a:t>
            </a:r>
            <a:endParaRPr lang="en-US" sz="4000" dirty="0"/>
          </a:p>
        </p:txBody>
      </p:sp>
      <p:sp>
        <p:nvSpPr>
          <p:cNvPr id="4" name="Slide Number Placeholder 3"/>
          <p:cNvSpPr>
            <a:spLocks noGrp="1"/>
          </p:cNvSpPr>
          <p:nvPr>
            <p:ph type="sldNum" sz="quarter" idx="4294967295"/>
          </p:nvPr>
        </p:nvSpPr>
        <p:spPr>
          <a:xfrm>
            <a:off x="7010400" y="6356350"/>
            <a:ext cx="2133600" cy="365125"/>
          </a:xfrm>
        </p:spPr>
        <p:txBody>
          <a:bodyPr/>
          <a:lstStyle/>
          <a:p>
            <a:fld id="{9F8FBD0B-D5BA-AC4A-B182-CCF391B5588A}" type="slidenum">
              <a:rPr lang="en-US" smtClean="0"/>
              <a:pPr/>
              <a:t>51</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1" y="1463329"/>
            <a:ext cx="5414962" cy="3208365"/>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1861" y="713420"/>
            <a:ext cx="5776975" cy="2720896"/>
          </a:xfrm>
        </p:spPr>
        <p:txBody>
          <a:bodyPr>
            <a:noAutofit/>
          </a:bodyPr>
          <a:lstStyle/>
          <a:p>
            <a:r>
              <a:rPr lang="en-US" sz="4000" dirty="0" smtClean="0">
                <a:latin typeface="+mn-lt"/>
              </a:rPr>
              <a:t>The Role of the Antimicrobial Stewardship In the Acute Care Inpatient Setting </a:t>
            </a:r>
            <a:br>
              <a:rPr lang="en-US" sz="4000" dirty="0" smtClean="0">
                <a:latin typeface="+mn-lt"/>
              </a:rPr>
            </a:br>
            <a:endParaRPr lang="en-US" sz="4000" dirty="0">
              <a:latin typeface="+mn-lt"/>
            </a:endParaRPr>
          </a:p>
        </p:txBody>
      </p:sp>
      <p:sp>
        <p:nvSpPr>
          <p:cNvPr id="3" name="Subtitle 2"/>
          <p:cNvSpPr>
            <a:spLocks noGrp="1"/>
          </p:cNvSpPr>
          <p:nvPr>
            <p:ph type="subTitle" idx="1"/>
          </p:nvPr>
        </p:nvSpPr>
        <p:spPr>
          <a:xfrm>
            <a:off x="541860" y="4018999"/>
            <a:ext cx="5973239" cy="2638976"/>
          </a:xfrm>
        </p:spPr>
        <p:txBody>
          <a:bodyPr>
            <a:normAutofit/>
          </a:bodyPr>
          <a:lstStyle/>
          <a:p>
            <a:r>
              <a:rPr lang="en-US" dirty="0" smtClean="0">
                <a:latin typeface="+mn-lt"/>
              </a:rPr>
              <a:t>Kimberly Sarosky, MS, </a:t>
            </a:r>
            <a:r>
              <a:rPr lang="en-US" dirty="0" err="1" smtClean="0">
                <a:latin typeface="+mn-lt"/>
              </a:rPr>
              <a:t>PharmD</a:t>
            </a:r>
            <a:r>
              <a:rPr lang="en-US" dirty="0" smtClean="0">
                <a:latin typeface="+mn-lt"/>
              </a:rPr>
              <a:t>, BCPS</a:t>
            </a:r>
          </a:p>
          <a:p>
            <a:r>
              <a:rPr lang="en-US" dirty="0" smtClean="0">
                <a:latin typeface="+mn-lt"/>
              </a:rPr>
              <a:t>Clinical Pharmacy Specialist</a:t>
            </a:r>
          </a:p>
          <a:p>
            <a:r>
              <a:rPr lang="en-US" dirty="0" smtClean="0">
                <a:latin typeface="+mn-lt"/>
              </a:rPr>
              <a:t>Infectious Diseases &amp; Critical </a:t>
            </a:r>
            <a:r>
              <a:rPr lang="en-US" dirty="0">
                <a:latin typeface="+mn-lt"/>
              </a:rPr>
              <a:t>Care </a:t>
            </a:r>
            <a:r>
              <a:rPr lang="en-US" dirty="0" smtClean="0">
                <a:latin typeface="+mn-lt"/>
              </a:rPr>
              <a:t> </a:t>
            </a:r>
          </a:p>
          <a:p>
            <a:r>
              <a:rPr lang="en-US" dirty="0" smtClean="0">
                <a:latin typeface="+mn-lt"/>
              </a:rPr>
              <a:t>Mount Sinai St. Luke’s</a:t>
            </a:r>
          </a:p>
          <a:p>
            <a:r>
              <a:rPr lang="en-US" dirty="0" smtClean="0">
                <a:latin typeface="+mn-lt"/>
              </a:rPr>
              <a:t>Email: </a:t>
            </a:r>
            <a:r>
              <a:rPr lang="en-US" dirty="0" smtClean="0">
                <a:solidFill>
                  <a:schemeClr val="tx2"/>
                </a:solidFill>
                <a:latin typeface="+mn-lt"/>
                <a:hlinkClick r:id="rId3"/>
              </a:rPr>
              <a:t>ksarosky@chpnet.org</a:t>
            </a:r>
            <a:endParaRPr lang="en-US" dirty="0" smtClean="0">
              <a:solidFill>
                <a:schemeClr val="tx2"/>
              </a:solidFill>
              <a:latin typeface="+mn-lt"/>
            </a:endParaRPr>
          </a:p>
          <a:p>
            <a:endParaRPr lang="en-US" dirty="0" smtClean="0">
              <a:solidFill>
                <a:schemeClr val="tx2"/>
              </a:solidFill>
              <a:latin typeface="+mn-lt"/>
            </a:endParaRPr>
          </a:p>
          <a:p>
            <a:endParaRPr lang="en-US" dirty="0" smtClean="0">
              <a:latin typeface="+mn-lt"/>
            </a:endParaRPr>
          </a:p>
        </p:txBody>
      </p:sp>
    </p:spTree>
    <p:extLst>
      <p:ext uri="{BB962C8B-B14F-4D97-AF65-F5344CB8AC3E}">
        <p14:creationId xmlns:p14="http://schemas.microsoft.com/office/powerpoint/2010/main" val="411285321"/>
      </p:ext>
    </p:extLst>
  </p:cSld>
  <p:clrMapOvr>
    <a:masterClrMapping/>
  </p:clrMapOvr>
  <p:timing>
    <p:tnLst>
      <p:par>
        <p:cTn id="1" dur="indefinite" restart="never" nodeType="tmRoot"/>
      </p:par>
    </p:tnLst>
  </p:timing>
</p:sld>
</file>

<file path=ppt/theme/theme1.xml><?xml version="1.0" encoding="utf-8"?>
<a:theme xmlns:a="http://schemas.openxmlformats.org/drawingml/2006/main" name="MountSinai">
  <a:themeElements>
    <a:clrScheme name="Mount Sinai">
      <a:dk1>
        <a:srgbClr val="000000"/>
      </a:dk1>
      <a:lt1>
        <a:srgbClr val="FFFFFF"/>
      </a:lt1>
      <a:dk2>
        <a:srgbClr val="221F72"/>
      </a:dk2>
      <a:lt2>
        <a:srgbClr val="FFFFFF"/>
      </a:lt2>
      <a:accent1>
        <a:srgbClr val="00AEEF"/>
      </a:accent1>
      <a:accent2>
        <a:srgbClr val="D80B8C"/>
      </a:accent2>
      <a:accent3>
        <a:srgbClr val="221F72"/>
      </a:accent3>
      <a:accent4>
        <a:srgbClr val="B2B3B2"/>
      </a:accent4>
      <a:accent5>
        <a:srgbClr val="DDDEDD"/>
      </a:accent5>
      <a:accent6>
        <a:srgbClr val="00B9F2"/>
      </a:accent6>
      <a:hlink>
        <a:srgbClr val="767776"/>
      </a:hlink>
      <a:folHlink>
        <a:srgbClr val="77787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6365</TotalTime>
  <Words>3747</Words>
  <Application>Microsoft Office PowerPoint</Application>
  <PresentationFormat>On-screen Show (4:3)</PresentationFormat>
  <Paragraphs>785</Paragraphs>
  <Slides>52</Slides>
  <Notes>6</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MountSinai</vt:lpstr>
      <vt:lpstr>The Role of the Antimicrobial Stewardship In the Acute Care Inpatient Setting  </vt:lpstr>
      <vt:lpstr>Disclosures</vt:lpstr>
      <vt:lpstr>Objectives</vt:lpstr>
      <vt:lpstr>Antibiotic Resistance: An Unintended Consequence</vt:lpstr>
      <vt:lpstr>Timeline of Antibiotic Resistance</vt:lpstr>
      <vt:lpstr>Current State: Nothing New in Antibiotic Classes</vt:lpstr>
      <vt:lpstr>Documented Resistance to Newly Marketed Agents</vt:lpstr>
      <vt:lpstr>Carbapenem-Resistant Enterobacteriaceae (CRE)</vt:lpstr>
      <vt:lpstr>Toxic Antibiotics for Treating Common Infections</vt:lpstr>
      <vt:lpstr>Resistance to Last Resort Agents:  A Real Concern</vt:lpstr>
      <vt:lpstr>PAN-Resistant Bacteria  Have Arrived!</vt:lpstr>
      <vt:lpstr>National Statistics on a Growing Crisis</vt:lpstr>
      <vt:lpstr>Predictions for the Future by 2050</vt:lpstr>
      <vt:lpstr>Unintended Consequences of Antibiotic Use   (In)Appropriate Use</vt:lpstr>
      <vt:lpstr>Unintended Consequences of Antibiotic Use Antibiotic-Associated Adverse Events  </vt:lpstr>
      <vt:lpstr>Unintended Consequences of Antibiotic Use   Clostridium difficile Infections (CDIs)</vt:lpstr>
      <vt:lpstr>Purpose &amp; Goals of Antimicrobial Stewardship Programs </vt:lpstr>
      <vt:lpstr>Definition: Antimicrobial Stewardship Program (ASP)</vt:lpstr>
      <vt:lpstr>Goals of ASP</vt:lpstr>
      <vt:lpstr>Regulatory Agencies on Board Policy Implementation Effective January 2017 </vt:lpstr>
      <vt:lpstr>Centers for Medicare &amp; Medicaid Services §482.42 </vt:lpstr>
      <vt:lpstr>The Joint Commission Standard MM.09.01.01  </vt:lpstr>
      <vt:lpstr>Seven Key Elements for an Effective ASP in the Inpatient Setting </vt:lpstr>
      <vt:lpstr>Seven Hospital ASP Core Elements</vt:lpstr>
      <vt:lpstr>Leadership Commitment</vt:lpstr>
      <vt:lpstr>Accountability &amp; Drug Expertise</vt:lpstr>
      <vt:lpstr>Key Support of Other Healthcare Providers</vt:lpstr>
      <vt:lpstr>Action</vt:lpstr>
      <vt:lpstr>Tracking</vt:lpstr>
      <vt:lpstr>Reporting: Common Terms</vt:lpstr>
      <vt:lpstr>Reporting</vt:lpstr>
      <vt:lpstr>Education</vt:lpstr>
      <vt:lpstr>Considerations for ASP Implementation</vt:lpstr>
      <vt:lpstr>Implementing an Antimicrobial Stewardship Program at Mt. Sinai St. Luke’s  </vt:lpstr>
      <vt:lpstr>Background:  Mt. Sinai St. Luke’s (MSSL)</vt:lpstr>
      <vt:lpstr>MSSL Structure &amp; Resources:</vt:lpstr>
      <vt:lpstr>Development of ASP at MSSL:  Sept 2007 to Dec 2015</vt:lpstr>
      <vt:lpstr>Broadening ASP at MSSL:  July 2016 to Present</vt:lpstr>
      <vt:lpstr>Leadership Commitment</vt:lpstr>
      <vt:lpstr>Drug Expertise</vt:lpstr>
      <vt:lpstr>Action:  Restrictions &amp; Prospective Review</vt:lpstr>
      <vt:lpstr>Action: Restrictions &amp; Prospective Review</vt:lpstr>
      <vt:lpstr>Action: MSSL Restricted Antimicrobials</vt:lpstr>
      <vt:lpstr>Action:  Automated Pharmacy IV to PO</vt:lpstr>
      <vt:lpstr>Action: Vancomycin Utilization </vt:lpstr>
      <vt:lpstr>Action: Vancomycin Utilization </vt:lpstr>
      <vt:lpstr>Action – Future Initiatives</vt:lpstr>
      <vt:lpstr>Tracking &amp; Reporting</vt:lpstr>
      <vt:lpstr>Education</vt:lpstr>
      <vt:lpstr>Summary</vt:lpstr>
      <vt:lpstr>QUESTIONS?</vt:lpstr>
      <vt:lpstr>The Role of the Antimicrobial Stewardship In the Acute Care Inpatient Setting  </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the Clinical Pharmacist’s Evolving Role in a Changing Healthcare Environment</dc:title>
  <dc:creator>Microsoft Office User</dc:creator>
  <cp:lastModifiedBy>Steve</cp:lastModifiedBy>
  <cp:revision>326</cp:revision>
  <dcterms:created xsi:type="dcterms:W3CDTF">2016-08-28T18:42:02Z</dcterms:created>
  <dcterms:modified xsi:type="dcterms:W3CDTF">2016-10-28T02:42:23Z</dcterms:modified>
</cp:coreProperties>
</file>