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8" r:id="rId1"/>
  </p:sldMasterIdLst>
  <p:sldIdLst>
    <p:sldId id="256" r:id="rId2"/>
    <p:sldId id="258" r:id="rId3"/>
    <p:sldId id="261" r:id="rId4"/>
    <p:sldId id="257" r:id="rId5"/>
    <p:sldId id="263" r:id="rId6"/>
    <p:sldId id="260"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671" autoAdjust="0"/>
  </p:normalViewPr>
  <p:slideViewPr>
    <p:cSldViewPr>
      <p:cViewPr>
        <p:scale>
          <a:sx n="118" d="100"/>
          <a:sy n="118" d="100"/>
        </p:scale>
        <p:origin x="-714" y="12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277E3315-377C-4C07-A6DE-876A462D18F5}" type="datetimeFigureOut">
              <a:rPr lang="en-US" smtClean="0"/>
              <a:t>4/23/2015</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D3F800CE-A083-4F41-BD33-60BEC44A1274}"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277E3315-377C-4C07-A6DE-876A462D18F5}" type="datetimeFigureOut">
              <a:rPr lang="en-US" smtClean="0"/>
              <a:t>4/23/2015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D3F800CE-A083-4F41-BD33-60BEC44A1274}" type="slidenum">
              <a:rPr lang="en-US" smtClean="0"/>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277E3315-377C-4C07-A6DE-876A462D18F5}" type="datetimeFigureOut">
              <a:rPr lang="en-US" smtClean="0"/>
              <a:t>4/23/2015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D3F800CE-A083-4F41-BD33-60BEC44A1274}" type="slidenum">
              <a:rPr lang="en-US" smtClean="0"/>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277E3315-377C-4C07-A6DE-876A462D18F5}" type="datetimeFigureOut">
              <a:rPr lang="en-US" smtClean="0"/>
              <a:t>4/23/2015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D3F800CE-A083-4F41-BD33-60BEC44A1274}" type="slidenum">
              <a:rPr lang="en-US" smtClean="0"/>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277E3315-377C-4C07-A6DE-876A462D18F5}" type="datetimeFigureOut">
              <a:rPr lang="en-US" smtClean="0"/>
              <a:t>4/23/2015</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D3F800CE-A083-4F41-BD33-60BEC44A1274}"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277E3315-377C-4C07-A6DE-876A462D18F5}" type="datetimeFigureOut">
              <a:rPr lang="en-US" smtClean="0"/>
              <a:t>4/23/2015</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D3F800CE-A083-4F41-BD33-60BEC44A1274}" type="slidenum">
              <a:rPr lang="en-US" smtClean="0"/>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277E3315-377C-4C07-A6DE-876A462D18F5}" type="datetimeFigureOut">
              <a:rPr lang="en-US" smtClean="0"/>
              <a:t>4/23/2015</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D3F800CE-A083-4F41-BD33-60BEC44A127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277E3315-377C-4C07-A6DE-876A462D18F5}" type="datetimeFigureOut">
              <a:rPr lang="en-US" smtClean="0"/>
              <a:t>4/23/2015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D3F800CE-A083-4F41-BD33-60BEC44A1274}"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277E3315-377C-4C07-A6DE-876A462D18F5}" type="datetimeFigureOut">
              <a:rPr lang="en-US" smtClean="0"/>
              <a:t>4/23/2015</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D3F800CE-A083-4F41-BD33-60BEC44A1274}" type="slidenum">
              <a:rPr lang="en-US" smtClean="0"/>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277E3315-377C-4C07-A6DE-876A462D18F5}" type="datetimeFigureOut">
              <a:rPr lang="en-US" smtClean="0"/>
              <a:t>4/23/2015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D3F800CE-A083-4F41-BD33-60BEC44A127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277E3315-377C-4C07-A6DE-876A462D18F5}" type="datetimeFigureOut">
              <a:rPr lang="en-US" smtClean="0"/>
              <a:t>4/23/2015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D3F800CE-A083-4F41-BD33-60BEC44A1274}"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277E3315-377C-4C07-A6DE-876A462D18F5}" type="datetimeFigureOut">
              <a:rPr lang="en-US" smtClean="0"/>
              <a:t>4/23/2015</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D3F800CE-A083-4F41-BD33-60BEC44A1274}"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40544" y="776288"/>
            <a:ext cx="8062912" cy="2195512"/>
          </a:xfrm>
        </p:spPr>
        <p:txBody>
          <a:bodyPr>
            <a:normAutofit fontScale="90000"/>
          </a:bodyPr>
          <a:lstStyle/>
          <a:p>
            <a:r>
              <a:rPr lang="en-US" dirty="0"/>
              <a:t>APIC Chapter </a:t>
            </a:r>
            <a:r>
              <a:rPr lang="en-US" dirty="0" smtClean="0"/>
              <a:t>13 – </a:t>
            </a:r>
            <a:br>
              <a:rPr lang="en-US" dirty="0" smtClean="0"/>
            </a:br>
            <a:r>
              <a:rPr lang="en-US" dirty="0" smtClean="0"/>
              <a:t>Greater </a:t>
            </a:r>
            <a:r>
              <a:rPr lang="en-US" dirty="0"/>
              <a:t>New York</a:t>
            </a:r>
            <a:br>
              <a:rPr lang="en-US" dirty="0"/>
            </a:br>
            <a:r>
              <a:rPr lang="en-US" dirty="0" smtClean="0"/>
              <a:t>Q &amp; A Forum- 04.15.15 </a:t>
            </a:r>
            <a:endParaRPr lang="en-US" dirty="0"/>
          </a:p>
        </p:txBody>
      </p:sp>
      <p:sp>
        <p:nvSpPr>
          <p:cNvPr id="3" name="Subtitle 2"/>
          <p:cNvSpPr>
            <a:spLocks noGrp="1"/>
          </p:cNvSpPr>
          <p:nvPr>
            <p:ph type="subTitle" idx="1"/>
          </p:nvPr>
        </p:nvSpPr>
        <p:spPr>
          <a:xfrm>
            <a:off x="540544" y="3200400"/>
            <a:ext cx="8062912" cy="1295400"/>
          </a:xfrm>
        </p:spPr>
        <p:txBody>
          <a:bodyPr>
            <a:normAutofit/>
          </a:bodyPr>
          <a:lstStyle/>
          <a:p>
            <a:r>
              <a:rPr lang="en-US" dirty="0" smtClean="0"/>
              <a:t>By:	</a:t>
            </a:r>
            <a:r>
              <a:rPr lang="en-US" dirty="0" err="1" smtClean="0"/>
              <a:t>Carmentina</a:t>
            </a:r>
            <a:r>
              <a:rPr lang="en-US" dirty="0" smtClean="0"/>
              <a:t> Silvestre-Tan, MS, BSN, RN</a:t>
            </a:r>
          </a:p>
          <a:p>
            <a:r>
              <a:rPr lang="en-US" dirty="0" smtClean="0"/>
              <a:t>Queens Hospital Center</a:t>
            </a:r>
            <a:endParaRPr lang="en-US" dirty="0"/>
          </a:p>
        </p:txBody>
      </p:sp>
    </p:spTree>
    <p:extLst>
      <p:ext uri="{BB962C8B-B14F-4D97-AF65-F5344CB8AC3E}">
        <p14:creationId xmlns:p14="http://schemas.microsoft.com/office/powerpoint/2010/main" val="15136303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685800"/>
            <a:ext cx="8229600" cy="5321491"/>
          </a:xfrm>
        </p:spPr>
        <p:txBody>
          <a:bodyPr>
            <a:normAutofit fontScale="92500" lnSpcReduction="10000"/>
          </a:bodyPr>
          <a:lstStyle/>
          <a:p>
            <a:pPr marL="109728" indent="0">
              <a:buNone/>
            </a:pPr>
            <a:r>
              <a:rPr lang="en-US" dirty="0" smtClean="0"/>
              <a:t>1. The hospital is full and the IP is consulted concerning placement of a new admission. Which of the following patients are BEST candidates for </a:t>
            </a:r>
            <a:r>
              <a:rPr lang="en-US" dirty="0" err="1" smtClean="0"/>
              <a:t>cohorting</a:t>
            </a:r>
            <a:r>
              <a:rPr lang="en-US" dirty="0" smtClean="0"/>
              <a:t>?</a:t>
            </a:r>
          </a:p>
          <a:p>
            <a:pPr marL="624078" indent="-514350">
              <a:buAutoNum type="alphaLcPeriod"/>
            </a:pPr>
            <a:r>
              <a:rPr lang="en-US" dirty="0" smtClean="0"/>
              <a:t>A new patient postoperative from a cholecystectomy and a patient with a decubitus ulcer that was debrided in surgery today</a:t>
            </a:r>
          </a:p>
          <a:p>
            <a:pPr marL="624078" indent="-514350">
              <a:buAutoNum type="alphaLcPeriod"/>
            </a:pPr>
            <a:r>
              <a:rPr lang="en-US" dirty="0" smtClean="0"/>
              <a:t>A patient with AIDS and a patient receiving chemotherapy</a:t>
            </a:r>
          </a:p>
          <a:p>
            <a:pPr marL="624078" indent="-514350">
              <a:buAutoNum type="alphaLcPeriod"/>
            </a:pPr>
            <a:r>
              <a:rPr lang="en-US" dirty="0" smtClean="0"/>
              <a:t>A new admission with influenza and a patient with pneumonia who was originally admitted with influenza 4 days ago</a:t>
            </a:r>
          </a:p>
          <a:p>
            <a:pPr marL="624078" indent="-514350">
              <a:buAutoNum type="alphaLcPeriod"/>
            </a:pPr>
            <a:r>
              <a:rPr lang="en-US" dirty="0" smtClean="0"/>
              <a:t>A premature neonate and a full-term healthy baby, born this morning</a:t>
            </a:r>
            <a:endParaRPr lang="en-US" dirty="0"/>
          </a:p>
        </p:txBody>
      </p:sp>
    </p:spTree>
    <p:extLst>
      <p:ext uri="{BB962C8B-B14F-4D97-AF65-F5344CB8AC3E}">
        <p14:creationId xmlns:p14="http://schemas.microsoft.com/office/powerpoint/2010/main" val="27654769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762000"/>
            <a:ext cx="8229600" cy="5245291"/>
          </a:xfrm>
        </p:spPr>
        <p:txBody>
          <a:bodyPr>
            <a:normAutofit/>
          </a:bodyPr>
          <a:lstStyle/>
          <a:p>
            <a:pPr marL="109728" indent="0">
              <a:buNone/>
            </a:pPr>
            <a:r>
              <a:rPr lang="en-US" dirty="0" smtClean="0"/>
              <a:t>2. When a patient with AIDS is admitted with possible pneumonia, the physician, who is a general practitioner, orders airborne isolation. What is the correct response?</a:t>
            </a:r>
          </a:p>
          <a:p>
            <a:pPr marL="624078" indent="-514350">
              <a:buAutoNum type="alphaLcPeriod"/>
            </a:pPr>
            <a:r>
              <a:rPr lang="en-US" dirty="0" smtClean="0"/>
              <a:t>PCP is not transmitted person-to-person and does not require isolation.</a:t>
            </a:r>
          </a:p>
          <a:p>
            <a:pPr marL="624078" indent="-514350">
              <a:buAutoNum type="alphaLcPeriod"/>
            </a:pPr>
            <a:r>
              <a:rPr lang="en-US" dirty="0" smtClean="0"/>
              <a:t>A TST test should be placed to determine if patient may have TB</a:t>
            </a:r>
          </a:p>
          <a:p>
            <a:pPr marL="624078" indent="-514350">
              <a:buAutoNum type="alphaLcPeriod"/>
            </a:pPr>
            <a:r>
              <a:rPr lang="en-US" dirty="0" smtClean="0"/>
              <a:t>A sputum specimen should be collected for AFB daily x 3, if TB is suspected.</a:t>
            </a:r>
          </a:p>
          <a:p>
            <a:pPr marL="624078" indent="-514350">
              <a:buAutoNum type="alphaLcPeriod"/>
            </a:pPr>
            <a:r>
              <a:rPr lang="en-US" dirty="0" smtClean="0"/>
              <a:t>If the chest radiograph is clear, isolation can be discontinued</a:t>
            </a:r>
            <a:endParaRPr lang="en-US" dirty="0"/>
          </a:p>
        </p:txBody>
      </p:sp>
    </p:spTree>
    <p:extLst>
      <p:ext uri="{BB962C8B-B14F-4D97-AF65-F5344CB8AC3E}">
        <p14:creationId xmlns:p14="http://schemas.microsoft.com/office/powerpoint/2010/main" val="19072829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57200"/>
            <a:ext cx="8229600" cy="5550091"/>
          </a:xfrm>
        </p:spPr>
        <p:txBody>
          <a:bodyPr>
            <a:normAutofit fontScale="92500" lnSpcReduction="20000"/>
          </a:bodyPr>
          <a:lstStyle/>
          <a:p>
            <a:pPr marL="109728" indent="0">
              <a:buNone/>
            </a:pPr>
            <a:r>
              <a:rPr lang="en-US" sz="2200" dirty="0" smtClean="0"/>
              <a:t>3. You receive a call from a frantic nurse on the obstetric unit. She has patient who lived with a man who has just been diagnosed with active TB. She has just been tested by local DOH on her left forearm. There is a raised area in the position where you usually give PPD skin tests. It measures 12 mm across the diameter of the induration.</a:t>
            </a:r>
          </a:p>
          <a:p>
            <a:endParaRPr lang="en-US" sz="2200" dirty="0"/>
          </a:p>
          <a:p>
            <a:r>
              <a:rPr lang="en-US" sz="2200" dirty="0" smtClean="0"/>
              <a:t>The nurse states that the young woman is in active labor and will probably have the baby within the next 2 hours. She states they do not have any isolation rooms on the labor/delivery unit. Your advice would be:</a:t>
            </a:r>
          </a:p>
          <a:p>
            <a:endParaRPr lang="en-US" sz="2200" dirty="0" smtClean="0"/>
          </a:p>
          <a:p>
            <a:pPr marL="109728" indent="0">
              <a:buNone/>
            </a:pPr>
            <a:r>
              <a:rPr lang="en-US" sz="2200" dirty="0" smtClean="0">
                <a:solidFill>
                  <a:schemeClr val="bg2">
                    <a:lumMod val="50000"/>
                  </a:schemeClr>
                </a:solidFill>
              </a:rPr>
              <a:t>a.</a:t>
            </a:r>
            <a:r>
              <a:rPr lang="en-US" sz="2200" dirty="0" smtClean="0"/>
              <a:t> Do nothing until the infant is born, then get a CXR.</a:t>
            </a:r>
          </a:p>
          <a:p>
            <a:pPr marL="109728" indent="0">
              <a:buNone/>
            </a:pPr>
            <a:r>
              <a:rPr lang="en-US" sz="2200" dirty="0" smtClean="0">
                <a:solidFill>
                  <a:schemeClr val="bg2">
                    <a:lumMod val="50000"/>
                  </a:schemeClr>
                </a:solidFill>
              </a:rPr>
              <a:t>b. </a:t>
            </a:r>
            <a:r>
              <a:rPr lang="en-US" sz="2200" dirty="0" smtClean="0"/>
              <a:t>Question the mother regarding symptoms of TB and get a CXR after the baby is born.</a:t>
            </a:r>
          </a:p>
          <a:p>
            <a:pPr marL="109728" indent="0">
              <a:buNone/>
            </a:pPr>
            <a:r>
              <a:rPr lang="en-US" sz="2200" dirty="0" smtClean="0">
                <a:solidFill>
                  <a:schemeClr val="bg2">
                    <a:lumMod val="50000"/>
                  </a:schemeClr>
                </a:solidFill>
              </a:rPr>
              <a:t>c.</a:t>
            </a:r>
            <a:r>
              <a:rPr lang="en-US" sz="2200" dirty="0" smtClean="0"/>
              <a:t> Move the mother to an isolation room with negative pressure, wear N95 respirators, and place a trained labor room nurse with her.</a:t>
            </a:r>
          </a:p>
          <a:p>
            <a:pPr marL="109728" indent="0">
              <a:buNone/>
            </a:pPr>
            <a:r>
              <a:rPr lang="en-US" sz="2200" dirty="0" smtClean="0">
                <a:solidFill>
                  <a:schemeClr val="bg2">
                    <a:lumMod val="50000"/>
                  </a:schemeClr>
                </a:solidFill>
              </a:rPr>
              <a:t>d. </a:t>
            </a:r>
            <a:r>
              <a:rPr lang="en-US" sz="2200" dirty="0" smtClean="0"/>
              <a:t>Place a surgical mask on the mother until after childbirth, when a CXR can be obtained.</a:t>
            </a:r>
          </a:p>
          <a:p>
            <a:pPr marL="109728" indent="0">
              <a:buNone/>
            </a:pPr>
            <a:endParaRPr lang="en-US" sz="2000" dirty="0" smtClean="0"/>
          </a:p>
          <a:p>
            <a:pPr marL="566928" indent="-457200">
              <a:buAutoNum type="alphaUcPeriod"/>
            </a:pPr>
            <a:endParaRPr lang="en-US" sz="2000" dirty="0" smtClean="0"/>
          </a:p>
          <a:p>
            <a:pPr marL="109728" indent="0">
              <a:buNone/>
            </a:pPr>
            <a:endParaRPr lang="en-US" sz="2000" dirty="0"/>
          </a:p>
        </p:txBody>
      </p:sp>
    </p:spTree>
    <p:extLst>
      <p:ext uri="{BB962C8B-B14F-4D97-AF65-F5344CB8AC3E}">
        <p14:creationId xmlns:p14="http://schemas.microsoft.com/office/powerpoint/2010/main" val="24910210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57200"/>
            <a:ext cx="8229600" cy="5550091"/>
          </a:xfrm>
        </p:spPr>
        <p:txBody>
          <a:bodyPr>
            <a:normAutofit fontScale="77500" lnSpcReduction="20000"/>
          </a:bodyPr>
          <a:lstStyle/>
          <a:p>
            <a:pPr marL="109728" indent="0">
              <a:buNone/>
            </a:pPr>
            <a:r>
              <a:rPr lang="en-US" sz="2200" dirty="0" smtClean="0"/>
              <a:t>4. BONUS QUESTION!</a:t>
            </a:r>
          </a:p>
          <a:p>
            <a:pPr marL="109728" indent="0">
              <a:buNone/>
            </a:pPr>
            <a:r>
              <a:rPr lang="en-US" sz="2200" dirty="0" smtClean="0"/>
              <a:t>Your OR policy states, in accord with current AORN standards, that shoe covers are not required all the time. The policy states that shoe covers are worn if the staff member anticipates possible blood exposure due to the nature of the case being done and when shoes are dirty. (so far, so good, right?)</a:t>
            </a:r>
          </a:p>
          <a:p>
            <a:pPr marL="109728" indent="0">
              <a:buNone/>
            </a:pPr>
            <a:endParaRPr lang="en-US" sz="2200" dirty="0"/>
          </a:p>
          <a:p>
            <a:pPr marL="109728" indent="0">
              <a:buNone/>
            </a:pPr>
            <a:r>
              <a:rPr lang="en-US" sz="2200" dirty="0" smtClean="0"/>
              <a:t>During an OR site visit, you notice a staff member leaving an OR room down the hall ahead of you leaving a spot of blood from her shoes on the hallway floor. Your responses should include:</a:t>
            </a:r>
            <a:endParaRPr lang="en-US" sz="2200" dirty="0"/>
          </a:p>
          <a:p>
            <a:endParaRPr lang="en-US" sz="2200" dirty="0" smtClean="0"/>
          </a:p>
          <a:p>
            <a:pPr marL="109728" indent="0">
              <a:buNone/>
            </a:pPr>
            <a:r>
              <a:rPr lang="en-US" sz="2200" dirty="0" smtClean="0">
                <a:solidFill>
                  <a:schemeClr val="bg2">
                    <a:lumMod val="50000"/>
                  </a:schemeClr>
                </a:solidFill>
              </a:rPr>
              <a:t>a.</a:t>
            </a:r>
            <a:r>
              <a:rPr lang="en-US" sz="2200" dirty="0" smtClean="0"/>
              <a:t> Ignore it – this hardly ever happens and the hall gets mopped now and then anyway.</a:t>
            </a:r>
          </a:p>
          <a:p>
            <a:pPr marL="109728" indent="0">
              <a:buNone/>
            </a:pPr>
            <a:r>
              <a:rPr lang="en-US" sz="2200" dirty="0" smtClean="0">
                <a:solidFill>
                  <a:schemeClr val="bg2">
                    <a:lumMod val="50000"/>
                  </a:schemeClr>
                </a:solidFill>
              </a:rPr>
              <a:t>b. </a:t>
            </a:r>
            <a:r>
              <a:rPr lang="en-US" sz="2200" dirty="0" smtClean="0"/>
              <a:t>Stop the staff member, point out the problem, have her clean her shoe with a bleach wipe.</a:t>
            </a:r>
          </a:p>
          <a:p>
            <a:pPr marL="109728" indent="0">
              <a:buNone/>
            </a:pPr>
            <a:r>
              <a:rPr lang="en-US" sz="2200" dirty="0" smtClean="0">
                <a:solidFill>
                  <a:schemeClr val="bg2">
                    <a:lumMod val="50000"/>
                  </a:schemeClr>
                </a:solidFill>
              </a:rPr>
              <a:t>c.</a:t>
            </a:r>
            <a:r>
              <a:rPr lang="en-US" sz="2200" dirty="0" smtClean="0"/>
              <a:t> Update the policy:  “everyone must always wear shoe covers.”</a:t>
            </a:r>
          </a:p>
          <a:p>
            <a:pPr marL="109728" indent="0">
              <a:buNone/>
            </a:pPr>
            <a:r>
              <a:rPr lang="en-US" sz="2200" dirty="0" smtClean="0">
                <a:solidFill>
                  <a:schemeClr val="bg2">
                    <a:lumMod val="50000"/>
                  </a:schemeClr>
                </a:solidFill>
              </a:rPr>
              <a:t>d. </a:t>
            </a:r>
            <a:r>
              <a:rPr lang="en-US" sz="2200" dirty="0" smtClean="0"/>
              <a:t>Update the policy:  add a direct statement that states “if shoes do become visibly soiled, they must be cleaned with a bleach wipe before leaving the OR room and, if shoe covers are worn and the shoe covers become soiled, they must be removed before leaving the OR room.”</a:t>
            </a:r>
          </a:p>
          <a:p>
            <a:pPr marL="109728" indent="0">
              <a:buNone/>
            </a:pPr>
            <a:r>
              <a:rPr lang="en-US" sz="2200" dirty="0" smtClean="0">
                <a:solidFill>
                  <a:schemeClr val="bg2">
                    <a:lumMod val="50000"/>
                  </a:schemeClr>
                </a:solidFill>
              </a:rPr>
              <a:t>e. </a:t>
            </a:r>
            <a:r>
              <a:rPr lang="en-US" sz="2200" dirty="0" smtClean="0"/>
              <a:t>What else???</a:t>
            </a:r>
            <a:endParaRPr lang="en-US" sz="2000" dirty="0" smtClean="0"/>
          </a:p>
          <a:p>
            <a:pPr marL="566928" indent="-457200">
              <a:buAutoNum type="alphaUcPeriod"/>
            </a:pPr>
            <a:endParaRPr lang="en-US" sz="2000" dirty="0" smtClean="0"/>
          </a:p>
          <a:p>
            <a:pPr marL="109728" indent="0">
              <a:buNone/>
            </a:pPr>
            <a:endParaRPr lang="en-US" sz="2000" dirty="0"/>
          </a:p>
        </p:txBody>
      </p:sp>
    </p:spTree>
    <p:extLst>
      <p:ext uri="{BB962C8B-B14F-4D97-AF65-F5344CB8AC3E}">
        <p14:creationId xmlns:p14="http://schemas.microsoft.com/office/powerpoint/2010/main" val="11285226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109728" indent="0">
              <a:buNone/>
            </a:pPr>
            <a:endParaRPr lang="en-US" dirty="0" smtClean="0"/>
          </a:p>
          <a:p>
            <a:pPr marL="109728" indent="0">
              <a:buNone/>
            </a:pPr>
            <a:r>
              <a:rPr lang="en-US" dirty="0" smtClean="0"/>
              <a:t>Source: APIC Infection Prevention Competency Review Guide 4</a:t>
            </a:r>
            <a:r>
              <a:rPr lang="en-US" baseline="30000" dirty="0" smtClean="0"/>
              <a:t>th</a:t>
            </a:r>
            <a:r>
              <a:rPr lang="en-US" dirty="0" smtClean="0"/>
              <a:t> edition- Carol </a:t>
            </a:r>
            <a:r>
              <a:rPr lang="en-US" dirty="0" err="1" smtClean="0"/>
              <a:t>McLay</a:t>
            </a:r>
            <a:endParaRPr lang="en-US" dirty="0" smtClean="0"/>
          </a:p>
          <a:p>
            <a:pPr marL="109728" indent="0">
              <a:buNone/>
            </a:pPr>
            <a:endParaRPr lang="en-US" dirty="0" smtClean="0"/>
          </a:p>
          <a:p>
            <a:pPr marL="624078" indent="-514350">
              <a:buAutoNum type="arabicPeriod"/>
            </a:pPr>
            <a:endParaRPr lang="en-US" dirty="0"/>
          </a:p>
        </p:txBody>
      </p:sp>
    </p:spTree>
    <p:extLst>
      <p:ext uri="{BB962C8B-B14F-4D97-AF65-F5344CB8AC3E}">
        <p14:creationId xmlns:p14="http://schemas.microsoft.com/office/powerpoint/2010/main" val="42951064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134</TotalTime>
  <Words>609</Words>
  <Application>Microsoft Office PowerPoint</Application>
  <PresentationFormat>On-screen Show (4:3)</PresentationFormat>
  <Paragraphs>34</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Concourse</vt:lpstr>
      <vt:lpstr>APIC Chapter 13 –  Greater New York Q &amp; A Forum- 04.15.15 </vt:lpstr>
      <vt:lpstr>PowerPoint Presentation</vt:lpstr>
      <vt:lpstr>PowerPoint Presentation</vt:lpstr>
      <vt:lpstr>PowerPoint Presentation</vt:lpstr>
      <vt:lpstr>PowerPoint Presentation</vt:lpstr>
      <vt:lpstr>PowerPoint Presentation</vt:lpstr>
    </vt:vector>
  </TitlesOfParts>
  <Company>New York City Health and Hospitals Corporation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 &amp; A Forum- 04.15.15</dc:title>
  <dc:creator>James Tan</dc:creator>
  <cp:lastModifiedBy>Steve</cp:lastModifiedBy>
  <cp:revision>19</cp:revision>
  <dcterms:created xsi:type="dcterms:W3CDTF">2015-04-14T22:16:40Z</dcterms:created>
  <dcterms:modified xsi:type="dcterms:W3CDTF">2015-04-24T03:24:07Z</dcterms:modified>
</cp:coreProperties>
</file>