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sldIdLst>
    <p:sldId id="256" r:id="rId2"/>
    <p:sldId id="259" r:id="rId3"/>
    <p:sldId id="257" r:id="rId4"/>
    <p:sldId id="258" r:id="rId5"/>
    <p:sldId id="269" r:id="rId6"/>
    <p:sldId id="260" r:id="rId7"/>
    <p:sldId id="264" r:id="rId8"/>
    <p:sldId id="265" r:id="rId9"/>
    <p:sldId id="266" r:id="rId10"/>
    <p:sldId id="268" r:id="rId11"/>
    <p:sldId id="261" r:id="rId12"/>
    <p:sldId id="262" r:id="rId13"/>
    <p:sldId id="263" r:id="rId14"/>
    <p:sldId id="267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-89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61B1-6DCF-E84D-815F-52781C69F0D4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C6C2-71E4-CB41-93DF-C5A6E84579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DAE5B-B07C-441A-8026-C23A427A74DC}" type="datetime1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61B1-6DCF-E84D-815F-52781C69F0D4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C6C2-71E4-CB41-93DF-C5A6E84579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61B1-6DCF-E84D-815F-52781C69F0D4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C6C2-71E4-CB41-93DF-C5A6E84579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61B1-6DCF-E84D-815F-52781C69F0D4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B4C6C2-71E4-CB41-93DF-C5A6E84579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61B1-6DCF-E84D-815F-52781C69F0D4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C6C2-71E4-CB41-93DF-C5A6E84579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61B1-6DCF-E84D-815F-52781C69F0D4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AB4C6C2-71E4-CB41-93DF-C5A6E84579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5BA61B1-6DCF-E84D-815F-52781C69F0D4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C6C2-71E4-CB41-93DF-C5A6E84579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61B1-6DCF-E84D-815F-52781C69F0D4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C6C2-71E4-CB41-93DF-C5A6E84579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61B1-6DCF-E84D-815F-52781C69F0D4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C6C2-71E4-CB41-93DF-C5A6E84579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5BA61B1-6DCF-E84D-815F-52781C69F0D4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AB4C6C2-71E4-CB41-93DF-C5A6E845799F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Late Breaking Update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New CMS Regulations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404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evelop </a:t>
            </a:r>
            <a:r>
              <a:rPr lang="en-US" dirty="0"/>
              <a:t>an Infection Prevention and Control Program (IPCP) that includes an Antibiotic Stewardship Program </a:t>
            </a:r>
            <a:endParaRPr lang="en-US" dirty="0" smtClean="0"/>
          </a:p>
          <a:p>
            <a:r>
              <a:rPr lang="en-US" dirty="0"/>
              <a:t>D</a:t>
            </a:r>
            <a:r>
              <a:rPr lang="en-US" dirty="0" smtClean="0"/>
              <a:t>esignate </a:t>
            </a:r>
            <a:r>
              <a:rPr lang="en-US" dirty="0"/>
              <a:t>at least one Infection Preventionist (IP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825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Phase 1- November 28, 2016</a:t>
            </a:r>
          </a:p>
          <a:p>
            <a:r>
              <a:rPr lang="en-US" dirty="0" smtClean="0"/>
              <a:t>Phase 2- November 28, 2017</a:t>
            </a:r>
          </a:p>
          <a:p>
            <a:r>
              <a:rPr lang="en-US" dirty="0" smtClean="0"/>
              <a:t>Phase 3- November 28, 2019</a:t>
            </a:r>
          </a:p>
          <a:p>
            <a:endParaRPr lang="en-US" dirty="0"/>
          </a:p>
          <a:p>
            <a:r>
              <a:rPr lang="en-US" dirty="0" smtClean="0"/>
              <a:t>Expected to cost $19,000 per facility annually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454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483.80 Infection </a:t>
            </a:r>
            <a:r>
              <a:rPr lang="en-US" dirty="0" smtClean="0"/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2252610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wording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</a:t>
            </a:r>
            <a:r>
              <a:rPr lang="en-US" dirty="0"/>
              <a:t>and how isolation should be used for a resident, </a:t>
            </a:r>
            <a:r>
              <a:rPr lang="en-US" i="1" dirty="0" smtClean="0"/>
              <a:t>including </a:t>
            </a:r>
            <a:r>
              <a:rPr lang="en-US" i="1" dirty="0"/>
              <a:t>but not limited to, (A) the type and duration of the isolation depending upon the infectious agent or organism involved, and a requirement that the isolation should be the least restrictive possible for the resident under the circumstances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449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Facility Assessment at §483.70(e) </a:t>
            </a:r>
            <a:endParaRPr lang="en-US" dirty="0" smtClean="0"/>
          </a:p>
          <a:p>
            <a:r>
              <a:rPr lang="en-US" dirty="0"/>
              <a:t>Antibiotic stewardship </a:t>
            </a:r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43395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Facility Assessment 483.70(e)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system for presenting, identifying, reporting, investigating, and controlling infections and communicable disease for all residents, staff, volunteers, visitors, and other individuals providing service under a contractual agreement that based on the facility assessment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6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Resident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Facility’s capacity and occupancy</a:t>
            </a:r>
          </a:p>
          <a:p>
            <a:r>
              <a:rPr lang="en-US" dirty="0" smtClean="0"/>
              <a:t>Care required by the residents considering types of disease, conditions, physical and cognitive disabilities, overall acuity and other pertinent facts</a:t>
            </a:r>
          </a:p>
          <a:p>
            <a:r>
              <a:rPr lang="en-US" dirty="0" smtClean="0"/>
              <a:t>Staff competencies to provide resident care</a:t>
            </a:r>
          </a:p>
          <a:p>
            <a:r>
              <a:rPr lang="en-US" dirty="0" smtClean="0"/>
              <a:t>Physical environment, equipment, services and other considerations</a:t>
            </a:r>
          </a:p>
          <a:p>
            <a:r>
              <a:rPr lang="en-US" dirty="0" smtClean="0"/>
              <a:t>Any ethnic, cultural or religious factors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102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Facility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Building and structures</a:t>
            </a:r>
          </a:p>
          <a:p>
            <a:r>
              <a:rPr lang="en-US" dirty="0" smtClean="0"/>
              <a:t>Equipment (medical and non-medical)</a:t>
            </a:r>
          </a:p>
          <a:p>
            <a:r>
              <a:rPr lang="en-US" dirty="0" smtClean="0"/>
              <a:t>Services provided (PT, pharmacy, rehabilitation)</a:t>
            </a:r>
          </a:p>
          <a:p>
            <a:r>
              <a:rPr lang="en-US" dirty="0" smtClean="0"/>
              <a:t>Personnel</a:t>
            </a:r>
          </a:p>
          <a:p>
            <a:r>
              <a:rPr lang="en-US" dirty="0" smtClean="0"/>
              <a:t>Contracts and agreements</a:t>
            </a:r>
          </a:p>
          <a:p>
            <a:r>
              <a:rPr lang="en-US" dirty="0" smtClean="0"/>
              <a:t>Health information management</a:t>
            </a:r>
          </a:p>
          <a:p>
            <a:r>
              <a:rPr lang="en-US" dirty="0" smtClean="0"/>
              <a:t>All-hazards assessment community-based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9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Antibiotic stewardship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Antibiotic use protocols</a:t>
            </a:r>
          </a:p>
          <a:p>
            <a:r>
              <a:rPr lang="en-US" dirty="0" smtClean="0"/>
              <a:t>System to monitor antibiotic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1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Infection </a:t>
            </a:r>
            <a:r>
              <a:rPr lang="en-US" dirty="0" smtClean="0"/>
              <a:t>Preventionist </a:t>
            </a:r>
            <a:r>
              <a:rPr lang="en-US" dirty="0"/>
              <a:t>(IP) </a:t>
            </a:r>
            <a:endParaRPr lang="en-US" dirty="0" smtClean="0">
              <a:effectLst/>
            </a:endParaRPr>
          </a:p>
          <a:p>
            <a:r>
              <a:rPr lang="en-US" dirty="0"/>
              <a:t>IP participation on QAA committee 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450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Infection Preventionist (IP)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Designate one or more individuals as the IP</a:t>
            </a:r>
          </a:p>
          <a:p>
            <a:r>
              <a:rPr lang="en-US" dirty="0" smtClean="0"/>
              <a:t>IP is responsible  for the IPC program</a:t>
            </a:r>
          </a:p>
          <a:p>
            <a:r>
              <a:rPr lang="en-US" dirty="0" smtClean="0"/>
              <a:t>Has primary training in nursing, medical technology, </a:t>
            </a:r>
            <a:r>
              <a:rPr lang="en-US" dirty="0" smtClean="0"/>
              <a:t>microbiology, </a:t>
            </a:r>
            <a:r>
              <a:rPr lang="en-US" dirty="0" smtClean="0"/>
              <a:t>epidemiology or other related field</a:t>
            </a:r>
          </a:p>
          <a:p>
            <a:r>
              <a:rPr lang="en-US" dirty="0" smtClean="0"/>
              <a:t>Be qualified by education, training, experience, or certification</a:t>
            </a:r>
          </a:p>
          <a:p>
            <a:r>
              <a:rPr lang="en-US" dirty="0" smtClean="0"/>
              <a:t>Work at least part-time</a:t>
            </a:r>
          </a:p>
          <a:p>
            <a:r>
              <a:rPr lang="en-US" dirty="0" smtClean="0"/>
              <a:t>Have completed specialized training in IPC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241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Other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 must be a member and report on a regular basis</a:t>
            </a:r>
          </a:p>
          <a:p>
            <a:r>
              <a:rPr lang="en-US" dirty="0" smtClean="0"/>
              <a:t>Policies on influenza and pneumococcal vaccination</a:t>
            </a:r>
          </a:p>
          <a:p>
            <a:pPr lvl="1"/>
            <a:r>
              <a:rPr lang="en-US" dirty="0" smtClean="0"/>
              <a:t>Education provided prior to immunization</a:t>
            </a:r>
          </a:p>
          <a:p>
            <a:pPr lvl="1"/>
            <a:r>
              <a:rPr lang="en-US" dirty="0" smtClean="0"/>
              <a:t>Influenza offered October 1 to March 31</a:t>
            </a:r>
          </a:p>
          <a:p>
            <a:pPr lvl="1"/>
            <a:r>
              <a:rPr lang="en-US" dirty="0" smtClean="0"/>
              <a:t>Documentation in the medical record</a:t>
            </a:r>
          </a:p>
          <a:p>
            <a:r>
              <a:rPr lang="en-US" dirty="0" smtClean="0"/>
              <a:t>Annual review of IPC program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216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Infection Prevention and Control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Written standard, policies, and procedures</a:t>
            </a:r>
          </a:p>
          <a:p>
            <a:r>
              <a:rPr lang="en-US" sz="2400" dirty="0" smtClean="0"/>
              <a:t>System of surveillance to identify possible communicable diseases and infections</a:t>
            </a:r>
          </a:p>
          <a:p>
            <a:r>
              <a:rPr lang="en-US" sz="2400" dirty="0" smtClean="0"/>
              <a:t>When and whom possible incidents are reported</a:t>
            </a:r>
          </a:p>
          <a:p>
            <a:r>
              <a:rPr lang="en-US" sz="2400" dirty="0" smtClean="0"/>
              <a:t>Standard and transmission based precautions</a:t>
            </a:r>
          </a:p>
          <a:p>
            <a:r>
              <a:rPr lang="en-US" sz="2400" dirty="0" smtClean="0"/>
              <a:t>When and how isolation is used</a:t>
            </a:r>
          </a:p>
          <a:p>
            <a:r>
              <a:rPr lang="en-US" sz="2400" dirty="0" smtClean="0"/>
              <a:t>Type and duration of isolation; least restrictive measure</a:t>
            </a:r>
          </a:p>
          <a:p>
            <a:r>
              <a:rPr lang="en-US" sz="2400" dirty="0" smtClean="0"/>
              <a:t>Employee work restrictions</a:t>
            </a:r>
          </a:p>
          <a:p>
            <a:r>
              <a:rPr lang="en-US" sz="2400" dirty="0" smtClean="0"/>
              <a:t>Hand hygiene</a:t>
            </a:r>
          </a:p>
          <a:p>
            <a:r>
              <a:rPr lang="en-US" sz="2400" dirty="0" smtClean="0"/>
              <a:t>Corrective actions taken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661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96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Technic.thmx</Template>
  <TotalTime>3377</TotalTime>
  <Words>436</Words>
  <Application>Microsoft Office PowerPoint</Application>
  <PresentationFormat>On-screen Show (4:3)</PresentationFormat>
  <Paragraphs>64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Technic</vt:lpstr>
      <vt:lpstr>Late Breaking Update</vt:lpstr>
      <vt:lpstr>Key Points</vt:lpstr>
      <vt:lpstr>Dates</vt:lpstr>
      <vt:lpstr>Phase 1</vt:lpstr>
      <vt:lpstr>New wording</vt:lpstr>
      <vt:lpstr>Phase 2</vt:lpstr>
      <vt:lpstr>Facility Assessment 483.70(e)</vt:lpstr>
      <vt:lpstr>Resident Population</vt:lpstr>
      <vt:lpstr>Facility Resources</vt:lpstr>
      <vt:lpstr>Antibiotic stewardship program</vt:lpstr>
      <vt:lpstr>Phase 3</vt:lpstr>
      <vt:lpstr>Infection Preventionist (IP)</vt:lpstr>
      <vt:lpstr>Other requirements</vt:lpstr>
      <vt:lpstr>Infection Prevention and Control Program</vt:lpstr>
      <vt:lpstr>PowerPoint Presentation</vt:lpstr>
    </vt:vector>
  </TitlesOfParts>
  <Company>Broad Street Solutions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Late Breaking Update</dc:title>
  <dc:creator>James Marx</dc:creator>
  <cp:lastModifiedBy>Steve</cp:lastModifiedBy>
  <cp:revision>15</cp:revision>
  <dcterms:created xsi:type="dcterms:W3CDTF">2016-09-29T14:49:37Z</dcterms:created>
  <dcterms:modified xsi:type="dcterms:W3CDTF">2016-10-28T02:57:09Z</dcterms:modified>
</cp:coreProperties>
</file>