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5" r:id="rId2"/>
    <p:sldMasterId id="2147483729" r:id="rId3"/>
  </p:sldMasterIdLst>
  <p:notesMasterIdLst>
    <p:notesMasterId r:id="rId15"/>
  </p:notesMasterIdLst>
  <p:handoutMasterIdLst>
    <p:handoutMasterId r:id="rId16"/>
  </p:handoutMasterIdLst>
  <p:sldIdLst>
    <p:sldId id="354" r:id="rId4"/>
    <p:sldId id="376" r:id="rId5"/>
    <p:sldId id="395" r:id="rId6"/>
    <p:sldId id="377" r:id="rId7"/>
    <p:sldId id="389" r:id="rId8"/>
    <p:sldId id="390" r:id="rId9"/>
    <p:sldId id="391" r:id="rId10"/>
    <p:sldId id="392" r:id="rId11"/>
    <p:sldId id="393" r:id="rId12"/>
    <p:sldId id="394" r:id="rId13"/>
    <p:sldId id="385" r:id="rId14"/>
  </p:sldIdLst>
  <p:sldSz cx="9144000" cy="6858000" type="screen4x3"/>
  <p:notesSz cx="7023100" cy="9309100"/>
  <p:defaultTextStyle>
    <a:defPPr>
      <a:defRPr lang="en-US"/>
    </a:defPPr>
    <a:lvl1pPr algn="l" rtl="0" fontAlgn="base">
      <a:spcBef>
        <a:spcPct val="0"/>
      </a:spcBef>
      <a:spcAft>
        <a:spcPct val="0"/>
      </a:spcAft>
      <a:defRPr sz="1600" b="1" kern="1200">
        <a:solidFill>
          <a:srgbClr val="0000CC"/>
        </a:solidFill>
        <a:latin typeface="Arial" charset="0"/>
        <a:ea typeface="+mn-ea"/>
        <a:cs typeface="+mn-cs"/>
      </a:defRPr>
    </a:lvl1pPr>
    <a:lvl2pPr marL="457200" algn="l" rtl="0" fontAlgn="base">
      <a:spcBef>
        <a:spcPct val="0"/>
      </a:spcBef>
      <a:spcAft>
        <a:spcPct val="0"/>
      </a:spcAft>
      <a:defRPr sz="1600" b="1" kern="1200">
        <a:solidFill>
          <a:srgbClr val="0000CC"/>
        </a:solidFill>
        <a:latin typeface="Arial" charset="0"/>
        <a:ea typeface="+mn-ea"/>
        <a:cs typeface="+mn-cs"/>
      </a:defRPr>
    </a:lvl2pPr>
    <a:lvl3pPr marL="914400" algn="l" rtl="0" fontAlgn="base">
      <a:spcBef>
        <a:spcPct val="0"/>
      </a:spcBef>
      <a:spcAft>
        <a:spcPct val="0"/>
      </a:spcAft>
      <a:defRPr sz="1600" b="1" kern="1200">
        <a:solidFill>
          <a:srgbClr val="0000CC"/>
        </a:solidFill>
        <a:latin typeface="Arial" charset="0"/>
        <a:ea typeface="+mn-ea"/>
        <a:cs typeface="+mn-cs"/>
      </a:defRPr>
    </a:lvl3pPr>
    <a:lvl4pPr marL="1371600" algn="l" rtl="0" fontAlgn="base">
      <a:spcBef>
        <a:spcPct val="0"/>
      </a:spcBef>
      <a:spcAft>
        <a:spcPct val="0"/>
      </a:spcAft>
      <a:defRPr sz="1600" b="1" kern="1200">
        <a:solidFill>
          <a:srgbClr val="0000CC"/>
        </a:solidFill>
        <a:latin typeface="Arial" charset="0"/>
        <a:ea typeface="+mn-ea"/>
        <a:cs typeface="+mn-cs"/>
      </a:defRPr>
    </a:lvl4pPr>
    <a:lvl5pPr marL="1828800" algn="l" rtl="0" fontAlgn="base">
      <a:spcBef>
        <a:spcPct val="0"/>
      </a:spcBef>
      <a:spcAft>
        <a:spcPct val="0"/>
      </a:spcAft>
      <a:defRPr sz="1600" b="1" kern="1200">
        <a:solidFill>
          <a:srgbClr val="0000CC"/>
        </a:solidFill>
        <a:latin typeface="Arial" charset="0"/>
        <a:ea typeface="+mn-ea"/>
        <a:cs typeface="+mn-cs"/>
      </a:defRPr>
    </a:lvl5pPr>
    <a:lvl6pPr marL="2286000" algn="l" defTabSz="914400" rtl="0" eaLnBrk="1" latinLnBrk="0" hangingPunct="1">
      <a:defRPr sz="1600" b="1" kern="1200">
        <a:solidFill>
          <a:srgbClr val="0000CC"/>
        </a:solidFill>
        <a:latin typeface="Arial" charset="0"/>
        <a:ea typeface="+mn-ea"/>
        <a:cs typeface="+mn-cs"/>
      </a:defRPr>
    </a:lvl6pPr>
    <a:lvl7pPr marL="2743200" algn="l" defTabSz="914400" rtl="0" eaLnBrk="1" latinLnBrk="0" hangingPunct="1">
      <a:defRPr sz="1600" b="1" kern="1200">
        <a:solidFill>
          <a:srgbClr val="0000CC"/>
        </a:solidFill>
        <a:latin typeface="Arial" charset="0"/>
        <a:ea typeface="+mn-ea"/>
        <a:cs typeface="+mn-cs"/>
      </a:defRPr>
    </a:lvl7pPr>
    <a:lvl8pPr marL="3200400" algn="l" defTabSz="914400" rtl="0" eaLnBrk="1" latinLnBrk="0" hangingPunct="1">
      <a:defRPr sz="1600" b="1" kern="1200">
        <a:solidFill>
          <a:srgbClr val="0000CC"/>
        </a:solidFill>
        <a:latin typeface="Arial" charset="0"/>
        <a:ea typeface="+mn-ea"/>
        <a:cs typeface="+mn-cs"/>
      </a:defRPr>
    </a:lvl8pPr>
    <a:lvl9pPr marL="3657600" algn="l" defTabSz="914400" rtl="0" eaLnBrk="1" latinLnBrk="0" hangingPunct="1">
      <a:defRPr sz="1600" b="1" kern="1200">
        <a:solidFill>
          <a:srgbClr val="0000CC"/>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ily Kahn" initials="EBK" lastIdx="16" clrIdx="0"/>
  <p:cmAuthor id="1" name="Molinari, Noelle-Angelique (CDC/OPHPR/DSLR)" initials="MN(" lastIdx="4" clrIdx="1">
    <p:extLst/>
  </p:cmAuthor>
  <p:cmAuthor id="2" name="Chen, Brenda (CDC/OPHPR/DSLR)" initials="CB(" lastIdx="3" clrIdx="2">
    <p:extLst/>
  </p:cmAuthor>
  <p:cmAuthor id="3" name="Marsha Williams" initials="MW" lastIdx="6" clrIdx="3"/>
  <p:cmAuthor id="4" name="Danielle Lucas" initials="DL" lastIdx="7"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0000"/>
    <a:srgbClr val="FFCC00"/>
    <a:srgbClr val="8F319F"/>
    <a:srgbClr val="005C2A"/>
    <a:srgbClr val="FFB163"/>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02" autoAdjust="0"/>
    <p:restoredTop sz="71546" autoAdjust="0"/>
  </p:normalViewPr>
  <p:slideViewPr>
    <p:cSldViewPr>
      <p:cViewPr varScale="1">
        <p:scale>
          <a:sx n="55" d="100"/>
          <a:sy n="55" d="100"/>
        </p:scale>
        <p:origin x="1332" y="66"/>
      </p:cViewPr>
      <p:guideLst>
        <p:guide orient="horz" pos="2160"/>
        <p:guide pos="2880"/>
      </p:guideLst>
    </p:cSldViewPr>
  </p:slideViewPr>
  <p:outlineViewPr>
    <p:cViewPr>
      <p:scale>
        <a:sx n="33" d="100"/>
        <a:sy n="33" d="100"/>
      </p:scale>
      <p:origin x="0" y="-23154"/>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2508" y="-96"/>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1" y="0"/>
            <a:ext cx="304397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defRPr sz="1200" b="0">
                <a:solidFill>
                  <a:schemeClr val="tx1"/>
                </a:solidFill>
              </a:defRPr>
            </a:lvl1pPr>
          </a:lstStyle>
          <a:p>
            <a:pPr>
              <a:defRPr/>
            </a:pPr>
            <a:endParaRPr lang="en-US" dirty="0"/>
          </a:p>
        </p:txBody>
      </p:sp>
      <p:sp>
        <p:nvSpPr>
          <p:cNvPr id="82947" name="Rectangle 3"/>
          <p:cNvSpPr>
            <a:spLocks noGrp="1" noChangeArrowheads="1"/>
          </p:cNvSpPr>
          <p:nvPr>
            <p:ph type="dt" sz="quarter" idx="1"/>
          </p:nvPr>
        </p:nvSpPr>
        <p:spPr bwMode="auto">
          <a:xfrm>
            <a:off x="3977531" y="0"/>
            <a:ext cx="304397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lgn="r">
              <a:defRPr sz="1200" b="0">
                <a:solidFill>
                  <a:schemeClr val="tx1"/>
                </a:solidFill>
              </a:defRPr>
            </a:lvl1pPr>
          </a:lstStyle>
          <a:p>
            <a:pPr>
              <a:defRPr/>
            </a:pPr>
            <a:endParaRPr lang="en-US" dirty="0"/>
          </a:p>
        </p:txBody>
      </p:sp>
      <p:sp>
        <p:nvSpPr>
          <p:cNvPr id="82948" name="Rectangle 4"/>
          <p:cNvSpPr>
            <a:spLocks noGrp="1" noChangeArrowheads="1"/>
          </p:cNvSpPr>
          <p:nvPr>
            <p:ph type="ftr" sz="quarter" idx="2"/>
          </p:nvPr>
        </p:nvSpPr>
        <p:spPr bwMode="auto">
          <a:xfrm>
            <a:off x="1" y="8841738"/>
            <a:ext cx="304397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defRPr sz="1200" b="0">
                <a:solidFill>
                  <a:schemeClr val="tx1"/>
                </a:solidFill>
              </a:defRPr>
            </a:lvl1pPr>
          </a:lstStyle>
          <a:p>
            <a:pPr>
              <a:defRPr/>
            </a:pPr>
            <a:endParaRPr lang="en-US" dirty="0"/>
          </a:p>
        </p:txBody>
      </p:sp>
      <p:sp>
        <p:nvSpPr>
          <p:cNvPr id="82949" name="Rectangle 5"/>
          <p:cNvSpPr>
            <a:spLocks noGrp="1" noChangeArrowheads="1"/>
          </p:cNvSpPr>
          <p:nvPr>
            <p:ph type="sldNum" sz="quarter" idx="3"/>
          </p:nvPr>
        </p:nvSpPr>
        <p:spPr bwMode="auto">
          <a:xfrm>
            <a:off x="3977531" y="8841738"/>
            <a:ext cx="304397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lgn="r">
              <a:defRPr sz="1200" b="0">
                <a:solidFill>
                  <a:schemeClr val="tx1"/>
                </a:solidFill>
              </a:defRPr>
            </a:lvl1pPr>
          </a:lstStyle>
          <a:p>
            <a:pPr>
              <a:defRPr/>
            </a:pPr>
            <a:fld id="{A538AFC4-1163-413D-8C8B-FD6C5947F2AA}" type="slidenum">
              <a:rPr lang="en-US"/>
              <a:pPr>
                <a:defRPr/>
              </a:pPr>
              <a:t>‹#›</a:t>
            </a:fld>
            <a:endParaRPr lang="en-US" dirty="0"/>
          </a:p>
        </p:txBody>
      </p:sp>
    </p:spTree>
    <p:extLst>
      <p:ext uri="{BB962C8B-B14F-4D97-AF65-F5344CB8AC3E}">
        <p14:creationId xmlns:p14="http://schemas.microsoft.com/office/powerpoint/2010/main" val="1239342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1" y="0"/>
            <a:ext cx="304397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6" tIns="46657" rIns="93316" bIns="46657" numCol="1" anchor="t" anchorCtr="0" compatLnSpc="1">
            <a:prstTxWarp prst="textNoShape">
              <a:avLst/>
            </a:prstTxWarp>
          </a:bodyPr>
          <a:lstStyle>
            <a:lvl1pPr defTabSz="931670">
              <a:defRPr sz="1200" b="0">
                <a:solidFill>
                  <a:schemeClr val="tx1"/>
                </a:solidFill>
              </a:defRPr>
            </a:lvl1pPr>
          </a:lstStyle>
          <a:p>
            <a:pPr>
              <a:defRPr/>
            </a:pPr>
            <a:endParaRPr lang="en-US" dirty="0"/>
          </a:p>
        </p:txBody>
      </p:sp>
      <p:sp>
        <p:nvSpPr>
          <p:cNvPr id="10243" name="Rectangle 3"/>
          <p:cNvSpPr>
            <a:spLocks noGrp="1" noChangeArrowheads="1"/>
          </p:cNvSpPr>
          <p:nvPr>
            <p:ph type="dt" idx="1"/>
          </p:nvPr>
        </p:nvSpPr>
        <p:spPr bwMode="auto">
          <a:xfrm>
            <a:off x="3977531" y="0"/>
            <a:ext cx="3043979" cy="46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6" tIns="46657" rIns="93316" bIns="46657" numCol="1" anchor="t" anchorCtr="0" compatLnSpc="1">
            <a:prstTxWarp prst="textNoShape">
              <a:avLst/>
            </a:prstTxWarp>
          </a:bodyPr>
          <a:lstStyle>
            <a:lvl1pPr algn="r" defTabSz="931670">
              <a:defRPr sz="1200" b="0">
                <a:solidFill>
                  <a:schemeClr val="tx1"/>
                </a:solidFill>
              </a:defRPr>
            </a:lvl1pPr>
          </a:lstStyle>
          <a:p>
            <a:pPr>
              <a:defRPr/>
            </a:pPr>
            <a:endParaRPr lang="en-US" dirty="0"/>
          </a:p>
        </p:txBody>
      </p:sp>
      <p:sp>
        <p:nvSpPr>
          <p:cNvPr id="40964"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702946" y="4422459"/>
            <a:ext cx="5617208" cy="4188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6" tIns="46657" rIns="93316" bIns="4665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1" y="8843328"/>
            <a:ext cx="3043979" cy="464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6" tIns="46657" rIns="93316" bIns="46657" numCol="1" anchor="b" anchorCtr="0" compatLnSpc="1">
            <a:prstTxWarp prst="textNoShape">
              <a:avLst/>
            </a:prstTxWarp>
          </a:bodyPr>
          <a:lstStyle>
            <a:lvl1pPr defTabSz="931670">
              <a:defRPr sz="1200" b="0">
                <a:solidFill>
                  <a:schemeClr val="tx1"/>
                </a:solidFill>
              </a:defRPr>
            </a:lvl1pPr>
          </a:lstStyle>
          <a:p>
            <a:pPr>
              <a:defRPr/>
            </a:pPr>
            <a:endParaRPr lang="en-US" dirty="0"/>
          </a:p>
        </p:txBody>
      </p:sp>
      <p:sp>
        <p:nvSpPr>
          <p:cNvPr id="10247" name="Rectangle 7"/>
          <p:cNvSpPr>
            <a:spLocks noGrp="1" noChangeArrowheads="1"/>
          </p:cNvSpPr>
          <p:nvPr>
            <p:ph type="sldNum" sz="quarter" idx="5"/>
          </p:nvPr>
        </p:nvSpPr>
        <p:spPr bwMode="auto">
          <a:xfrm>
            <a:off x="3977531" y="8843328"/>
            <a:ext cx="3043979" cy="464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6" tIns="46657" rIns="93316" bIns="46657" numCol="1" anchor="b" anchorCtr="0" compatLnSpc="1">
            <a:prstTxWarp prst="textNoShape">
              <a:avLst/>
            </a:prstTxWarp>
          </a:bodyPr>
          <a:lstStyle>
            <a:lvl1pPr algn="r" defTabSz="931670">
              <a:defRPr sz="1200" b="0">
                <a:solidFill>
                  <a:schemeClr val="tx1"/>
                </a:solidFill>
              </a:defRPr>
            </a:lvl1pPr>
          </a:lstStyle>
          <a:p>
            <a:pPr>
              <a:defRPr/>
            </a:pPr>
            <a:fld id="{5C64160E-361F-4F59-A3C7-0B0D92F9EE2D}" type="slidenum">
              <a:rPr lang="en-US"/>
              <a:pPr>
                <a:defRPr/>
              </a:pPr>
              <a:t>‹#›</a:t>
            </a:fld>
            <a:endParaRPr lang="en-US" dirty="0"/>
          </a:p>
        </p:txBody>
      </p:sp>
    </p:spTree>
    <p:extLst>
      <p:ext uri="{BB962C8B-B14F-4D97-AF65-F5344CB8AC3E}">
        <p14:creationId xmlns:p14="http://schemas.microsoft.com/office/powerpoint/2010/main" val="11424404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a:t>
            </a:r>
            <a:r>
              <a:rPr lang="en-US" baseline="0" dirty="0" smtClean="0"/>
              <a:t> morning.  Thank you for inviting us.</a:t>
            </a:r>
            <a:endParaRPr lang="en-US" dirty="0"/>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1</a:t>
            </a:fld>
            <a:endParaRPr lang="en-US" dirty="0"/>
          </a:p>
        </p:txBody>
      </p:sp>
    </p:spTree>
    <p:extLst>
      <p:ext uri="{BB962C8B-B14F-4D97-AF65-F5344CB8AC3E}">
        <p14:creationId xmlns:p14="http://schemas.microsoft.com/office/powerpoint/2010/main" val="2879753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5772" eaLnBrk="1" hangingPunct="1">
              <a:spcBef>
                <a:spcPct val="0"/>
              </a:spcBef>
              <a:defRPr/>
            </a:pPr>
            <a:r>
              <a:rPr lang="en-US" dirty="0"/>
              <a:t>Antibiotic/Antimicrobial Stewardship is a coordinated program that promotes the appropriate use of antimicrobials (including </a:t>
            </a:r>
            <a:r>
              <a:rPr lang="en-US" b="1" dirty="0"/>
              <a:t>antibiotics</a:t>
            </a:r>
            <a:r>
              <a:rPr lang="en-US" dirty="0"/>
              <a:t>), improves patient outcomes, reduces microbial resistance, and decreases the spread of infections caused by multidrug-resistant organisms.</a:t>
            </a:r>
          </a:p>
          <a:p>
            <a:pPr defTabSz="915772" eaLnBrk="1" hangingPunct="1">
              <a:spcBef>
                <a:spcPct val="0"/>
              </a:spcBef>
              <a:defRPr/>
            </a:pPr>
            <a:endParaRPr lang="en-US" dirty="0"/>
          </a:p>
          <a:p>
            <a:r>
              <a:rPr lang="en-US" dirty="0" smtClean="0">
                <a:effectLst/>
              </a:rPr>
              <a:t>Misuse and overuse of antimicrobials is one of the world’s most pressing public health problems. Infectious organisms adapt to the antimicrobials designed to kill them, making the drugs ineffective. People infected with antimicrobial-resistant organisms are more likely to have longer, more expensive hospital stays, and may be more likely to die as a result of an infection. </a:t>
            </a:r>
            <a:endParaRPr lang="en-US" dirty="0">
              <a:effectLst/>
            </a:endParaRPr>
          </a:p>
        </p:txBody>
      </p:sp>
      <p:sp>
        <p:nvSpPr>
          <p:cNvPr id="48132" name="Slide Number Placeholder 3"/>
          <p:cNvSpPr txBox="1">
            <a:spLocks noGrp="1"/>
          </p:cNvSpPr>
          <p:nvPr/>
        </p:nvSpPr>
        <p:spPr bwMode="auto">
          <a:xfrm>
            <a:off x="3978132" y="8842030"/>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17" tIns="46659" rIns="93317" bIns="46659" anchor="b"/>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r" eaLnBrk="1" hangingPunct="1"/>
            <a:fld id="{02ACEC2C-B2DE-41D9-B9EF-8EC44E2E55BB}" type="slidenum">
              <a:rPr lang="en-US" sz="1200">
                <a:latin typeface="Arial" charset="0"/>
              </a:rPr>
              <a:pPr algn="r" eaLnBrk="1" hangingPunct="1"/>
              <a:t>2</a:t>
            </a:fld>
            <a:endParaRPr lang="en-US" sz="1200" dirty="0">
              <a:latin typeface="Arial" charset="0"/>
            </a:endParaRPr>
          </a:p>
        </p:txBody>
      </p:sp>
    </p:spTree>
    <p:extLst>
      <p:ext uri="{BB962C8B-B14F-4D97-AF65-F5344CB8AC3E}">
        <p14:creationId xmlns:p14="http://schemas.microsoft.com/office/powerpoint/2010/main" val="38695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5772" eaLnBrk="1" hangingPunct="1">
              <a:spcBef>
                <a:spcPct val="0"/>
              </a:spcBef>
              <a:defRPr/>
            </a:pPr>
            <a:endParaRPr lang="en-US" dirty="0">
              <a:effectLst/>
            </a:endParaRPr>
          </a:p>
        </p:txBody>
      </p:sp>
      <p:sp>
        <p:nvSpPr>
          <p:cNvPr id="48132" name="Slide Number Placeholder 3"/>
          <p:cNvSpPr txBox="1">
            <a:spLocks noGrp="1"/>
          </p:cNvSpPr>
          <p:nvPr/>
        </p:nvSpPr>
        <p:spPr bwMode="auto">
          <a:xfrm>
            <a:off x="3978132" y="8842030"/>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17" tIns="46659" rIns="93317" bIns="46659" anchor="b"/>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r" eaLnBrk="1" hangingPunct="1"/>
            <a:fld id="{02ACEC2C-B2DE-41D9-B9EF-8EC44E2E55BB}" type="slidenum">
              <a:rPr lang="en-US" sz="1200">
                <a:latin typeface="Arial" charset="0"/>
              </a:rPr>
              <a:pPr algn="r" eaLnBrk="1" hangingPunct="1"/>
              <a:t>3</a:t>
            </a:fld>
            <a:endParaRPr lang="en-US" sz="1200" dirty="0">
              <a:latin typeface="Arial" charset="0"/>
            </a:endParaRPr>
          </a:p>
        </p:txBody>
      </p:sp>
    </p:spTree>
    <p:extLst>
      <p:ext uri="{BB962C8B-B14F-4D97-AF65-F5344CB8AC3E}">
        <p14:creationId xmlns:p14="http://schemas.microsoft.com/office/powerpoint/2010/main" val="2021450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solidFill>
                  <a:schemeClr val="bg2"/>
                </a:solidFill>
                <a:latin typeface="Arial" panose="020B0604020202020204" pitchFamily="34" charset="0"/>
                <a:cs typeface="Arial" panose="020B0604020202020204" pitchFamily="34" charset="0"/>
              </a:rPr>
              <a:t>Preliminary findings from site visits we have made under the CDC National Infection Prevention and Control Initiative which we started March of this year.  We have been to Nursing Homes,</a:t>
            </a:r>
            <a:r>
              <a:rPr lang="en-US" baseline="0" dirty="0" smtClean="0">
                <a:solidFill>
                  <a:schemeClr val="bg2"/>
                </a:solidFill>
                <a:latin typeface="Arial" panose="020B0604020202020204" pitchFamily="34" charset="0"/>
                <a:cs typeface="Arial" panose="020B0604020202020204" pitchFamily="34" charset="0"/>
              </a:rPr>
              <a:t> Ambulatory Centers, Hospitals, Dental Clinics and Community Clinics.  What we have found is there is a need for information on Antibiotic stewardship.</a:t>
            </a:r>
            <a:endParaRPr lang="en-US" dirty="0" smtClean="0">
              <a:solidFill>
                <a:schemeClr val="bg2"/>
              </a:solidFill>
              <a:latin typeface="Arial" panose="020B0604020202020204" pitchFamily="34" charset="0"/>
              <a:cs typeface="Arial" panose="020B0604020202020204" pitchFamily="34" charset="0"/>
            </a:endParaRPr>
          </a:p>
        </p:txBody>
      </p:sp>
      <p:sp>
        <p:nvSpPr>
          <p:cNvPr id="48132" name="Slide Number Placeholder 3"/>
          <p:cNvSpPr txBox="1">
            <a:spLocks noGrp="1"/>
          </p:cNvSpPr>
          <p:nvPr/>
        </p:nvSpPr>
        <p:spPr bwMode="auto">
          <a:xfrm>
            <a:off x="3978132" y="8842030"/>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17" tIns="46659" rIns="93317" bIns="46659" anchor="b"/>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r" eaLnBrk="1" hangingPunct="1"/>
            <a:fld id="{02ACEC2C-B2DE-41D9-B9EF-8EC44E2E55BB}" type="slidenum">
              <a:rPr lang="en-US" sz="1200">
                <a:latin typeface="Arial" charset="0"/>
              </a:rPr>
              <a:pPr algn="r" eaLnBrk="1" hangingPunct="1"/>
              <a:t>4</a:t>
            </a:fld>
            <a:endParaRPr lang="en-US" sz="1200" dirty="0">
              <a:latin typeface="Arial" charset="0"/>
            </a:endParaRPr>
          </a:p>
        </p:txBody>
      </p:sp>
    </p:spTree>
    <p:extLst>
      <p:ext uri="{BB962C8B-B14F-4D97-AF65-F5344CB8AC3E}">
        <p14:creationId xmlns:p14="http://schemas.microsoft.com/office/powerpoint/2010/main" val="3467444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5</a:t>
            </a:fld>
            <a:endParaRPr lang="en-US" dirty="0"/>
          </a:p>
        </p:txBody>
      </p:sp>
    </p:spTree>
    <p:extLst>
      <p:ext uri="{BB962C8B-B14F-4D97-AF65-F5344CB8AC3E}">
        <p14:creationId xmlns:p14="http://schemas.microsoft.com/office/powerpoint/2010/main" val="1571345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6</a:t>
            </a:fld>
            <a:endParaRPr lang="en-US" dirty="0"/>
          </a:p>
        </p:txBody>
      </p:sp>
    </p:spTree>
    <p:extLst>
      <p:ext uri="{BB962C8B-B14F-4D97-AF65-F5344CB8AC3E}">
        <p14:creationId xmlns:p14="http://schemas.microsoft.com/office/powerpoint/2010/main" val="1448298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will speak to</a:t>
            </a:r>
            <a:r>
              <a:rPr lang="en-US" baseline="0" dirty="0" smtClean="0"/>
              <a:t> partnering.  Pharmacy and Information Technology.</a:t>
            </a:r>
            <a:endParaRPr lang="en-US" dirty="0"/>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7</a:t>
            </a:fld>
            <a:endParaRPr lang="en-US" dirty="0"/>
          </a:p>
        </p:txBody>
      </p:sp>
    </p:spTree>
    <p:extLst>
      <p:ext uri="{BB962C8B-B14F-4D97-AF65-F5344CB8AC3E}">
        <p14:creationId xmlns:p14="http://schemas.microsoft.com/office/powerpoint/2010/main" val="1700235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8</a:t>
            </a:fld>
            <a:endParaRPr lang="en-US" dirty="0"/>
          </a:p>
        </p:txBody>
      </p:sp>
    </p:spTree>
    <p:extLst>
      <p:ext uri="{BB962C8B-B14F-4D97-AF65-F5344CB8AC3E}">
        <p14:creationId xmlns:p14="http://schemas.microsoft.com/office/powerpoint/2010/main" val="2023614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9</a:t>
            </a:fld>
            <a:endParaRPr lang="en-US" dirty="0"/>
          </a:p>
        </p:txBody>
      </p:sp>
    </p:spTree>
    <p:extLst>
      <p:ext uri="{BB962C8B-B14F-4D97-AF65-F5344CB8AC3E}">
        <p14:creationId xmlns:p14="http://schemas.microsoft.com/office/powerpoint/2010/main" val="891158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C64160E-361F-4F59-A3C7-0B0D92F9EE2D}" type="slidenum">
              <a:rPr lang="en-US" smtClean="0"/>
              <a:pPr>
                <a:defRPr/>
              </a:pPr>
              <a:t>10</a:t>
            </a:fld>
            <a:endParaRPr lang="en-US" dirty="0"/>
          </a:p>
        </p:txBody>
      </p:sp>
    </p:spTree>
    <p:extLst>
      <p:ext uri="{BB962C8B-B14F-4D97-AF65-F5344CB8AC3E}">
        <p14:creationId xmlns:p14="http://schemas.microsoft.com/office/powerpoint/2010/main" val="1449394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p>
        </p:txBody>
      </p:sp>
      <p:sp>
        <p:nvSpPr>
          <p:cNvPr id="48132" name="Slide Number Placeholder 3"/>
          <p:cNvSpPr txBox="1">
            <a:spLocks noGrp="1"/>
          </p:cNvSpPr>
          <p:nvPr/>
        </p:nvSpPr>
        <p:spPr bwMode="auto">
          <a:xfrm>
            <a:off x="3978132" y="8842030"/>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17" tIns="46659" rIns="93317" bIns="46659" anchor="b"/>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r" eaLnBrk="1" hangingPunct="1"/>
            <a:fld id="{02ACEC2C-B2DE-41D9-B9EF-8EC44E2E55BB}" type="slidenum">
              <a:rPr lang="en-US" sz="1200">
                <a:latin typeface="Arial" charset="0"/>
              </a:rPr>
              <a:pPr algn="r" eaLnBrk="1" hangingPunct="1"/>
              <a:t>11</a:t>
            </a:fld>
            <a:endParaRPr lang="en-US" sz="1200" dirty="0">
              <a:latin typeface="Arial" charset="0"/>
            </a:endParaRPr>
          </a:p>
        </p:txBody>
      </p:sp>
    </p:spTree>
    <p:extLst>
      <p:ext uri="{BB962C8B-B14F-4D97-AF65-F5344CB8AC3E}">
        <p14:creationId xmlns:p14="http://schemas.microsoft.com/office/powerpoint/2010/main" val="1948726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a:effectLst>
            <a:outerShdw dist="53882" dir="2700000" algn="ctr" rotWithShape="0">
              <a:schemeClr val="tx1">
                <a:alpha val="50000"/>
              </a:schemeClr>
            </a:outerShdw>
          </a:effectLst>
        </p:spPr>
        <p:txBody>
          <a:bodyPr/>
          <a:lstStyle>
            <a:lvl1pPr>
              <a:defRPr/>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noProof="0" smtClean="0"/>
              <a:t>Click to edit Master subtitle style</a:t>
            </a:r>
          </a:p>
        </p:txBody>
      </p:sp>
      <p:sp>
        <p:nvSpPr>
          <p:cNvPr id="4" name="Rectangle 4"/>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fld id="{39D09913-3B48-4154-9D5F-35CB6240D07B}"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0382C13-912E-46BB-9866-BBE63E99FD40}"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1B45F32-A5A1-4E81-9B93-6706F752DE3E}"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49E9050-50CD-4C73-B841-81D8A4E3BF64}"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C8B4104-9A58-4FAA-8530-45C9E5B56D46}"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74776D33-5B7D-4FE8-B20D-B53901378C7D}"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A5B5C1C-E893-42E5-86BB-E3570DB54BDA}"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DCC1884-4536-4DC6-BA72-51554764F42D}"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3E03628-70B4-4E20-8ACE-9D2AE3ADC243}"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B9B4E7-8D0F-4EEC-B535-12F4377D8E6C}"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52CBF41-707A-4B79-AF70-745486B4309F}"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CFB3400A-FF25-4E23-8231-B96C5EBCDAEC}"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9C9527F-BE32-4012-8789-97A841F2EE6B}"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EDF0C13-C021-48D9-BABC-974AED81819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3B50D240-03D2-4B4E-AEC2-FF1F1B2E04FD}"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pPr lvl="0"/>
            <a:r>
              <a:rPr lang="en-US" smtClean="0"/>
              <a:t>Click to edit Master text styles</a:t>
            </a:r>
          </a:p>
        </p:txBody>
      </p:sp>
      <p:sp>
        <p:nvSpPr>
          <p:cNvPr id="7"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lide Badg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asic Content Badg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a:p>
            <a:pPr lvl="1"/>
            <a:r>
              <a:rPr lang="en-US" smtClean="0"/>
              <a:t>Second level</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1371600" y="4343400"/>
            <a:ext cx="6400800" cy="292100"/>
          </a:xfrm>
          <a:prstGeom prst="rect">
            <a:avLst/>
          </a:prstGeom>
          <a:noFill/>
          <a:ln w="9525">
            <a:noFill/>
            <a:miter lim="800000"/>
            <a:headEnd/>
            <a:tailEnd/>
          </a:ln>
        </p:spPr>
        <p:txBody>
          <a:bodyPr>
            <a:spAutoFit/>
          </a:bodyPr>
          <a:lstStyle/>
          <a:p>
            <a:r>
              <a:rPr lang="en-US" sz="1300" dirty="0">
                <a:solidFill>
                  <a:schemeClr val="tx2"/>
                </a:solidFill>
              </a:rPr>
              <a:t>For more information please contact Centers for Disease Control and Prevention</a:t>
            </a:r>
          </a:p>
        </p:txBody>
      </p:sp>
      <p:sp>
        <p:nvSpPr>
          <p:cNvPr id="6" name="Rectangle 2"/>
          <p:cNvSpPr>
            <a:spLocks noChangeArrowheads="1"/>
          </p:cNvSpPr>
          <p:nvPr/>
        </p:nvSpPr>
        <p:spPr bwMode="auto">
          <a:xfrm>
            <a:off x="1371600" y="4705350"/>
            <a:ext cx="5943600" cy="647700"/>
          </a:xfrm>
          <a:prstGeom prst="rect">
            <a:avLst/>
          </a:prstGeom>
          <a:noFill/>
          <a:ln w="9525">
            <a:noFill/>
            <a:miter lim="800000"/>
            <a:headEnd/>
            <a:tailEnd/>
          </a:ln>
        </p:spPr>
        <p:txBody>
          <a:bodyPr>
            <a:spAutoFit/>
          </a:bodyPr>
          <a:lstStyle/>
          <a:p>
            <a:r>
              <a:rPr lang="en-US" sz="1200" dirty="0">
                <a:solidFill>
                  <a:schemeClr val="tx2"/>
                </a:solidFill>
              </a:rPr>
              <a:t>1600 Clifton Road NE, Atlanta, GA 30333</a:t>
            </a:r>
          </a:p>
          <a:p>
            <a:r>
              <a:rPr lang="en-US" sz="1200" dirty="0">
                <a:solidFill>
                  <a:schemeClr val="tx2"/>
                </a:solidFill>
              </a:rPr>
              <a:t>Telephone, 1-800-CDC-INFO (232-4636)/TTY: 1-888-232-6348</a:t>
            </a:r>
          </a:p>
          <a:p>
            <a:r>
              <a:rPr lang="en-US" sz="1200" dirty="0">
                <a:solidFill>
                  <a:schemeClr val="tx2"/>
                </a:solidFill>
              </a:rPr>
              <a:t>E-mail: cdcinfo@cdc.gov 	Web: www.cdc.gov</a:t>
            </a:r>
          </a:p>
        </p:txBody>
      </p:sp>
      <p:sp>
        <p:nvSpPr>
          <p:cNvPr id="7" name="Rectangle 3"/>
          <p:cNvSpPr>
            <a:spLocks noChangeArrowheads="1"/>
          </p:cNvSpPr>
          <p:nvPr/>
        </p:nvSpPr>
        <p:spPr bwMode="auto">
          <a:xfrm>
            <a:off x="1371600" y="5421313"/>
            <a:ext cx="5943600" cy="369887"/>
          </a:xfrm>
          <a:prstGeom prst="rect">
            <a:avLst/>
          </a:prstGeom>
          <a:noFill/>
          <a:ln w="9525">
            <a:noFill/>
            <a:miter lim="800000"/>
            <a:headEnd/>
            <a:tailEnd/>
          </a:ln>
        </p:spPr>
        <p:txBody>
          <a:bodyPr>
            <a:spAutoFit/>
          </a:bodyPr>
          <a:lstStyle/>
          <a:p>
            <a:r>
              <a:rPr lang="en-US" sz="900" dirty="0">
                <a:solidFill>
                  <a:schemeClr val="tx2"/>
                </a:solidFill>
              </a:rPr>
              <a:t>The findings and conclusions in this report are those of the authors and do not necessarily represent the official position of the Centers for Disease Control and Prevention.</a:t>
            </a:r>
          </a:p>
        </p:txBody>
      </p:sp>
      <p:sp>
        <p:nvSpPr>
          <p:cNvPr id="3"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10"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pPr lvl="0"/>
            <a:r>
              <a:rPr lang="en-US" smtClean="0"/>
              <a:t>Click to edit Master text styles</a:t>
            </a:r>
          </a:p>
        </p:txBody>
      </p:sp>
      <p:sp>
        <p:nvSpPr>
          <p:cNvPr id="12"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a:prstGeom prst="rect">
            <a:avLst/>
          </a:prstGeom>
          <a:effectLst>
            <a:outerShdw dist="53882" dir="2700000" algn="ctr" rotWithShape="0">
              <a:schemeClr val="tx1">
                <a:alpha val="50000"/>
              </a:schemeClr>
            </a:outerShdw>
          </a:effectLst>
        </p:spPr>
        <p:txBody>
          <a:bodyPr/>
          <a:lstStyle>
            <a:lvl1pPr>
              <a:defRPr/>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1371600" y="3886200"/>
            <a:ext cx="6400800" cy="1752600"/>
          </a:xfrm>
          <a:prstGeom prst="rect">
            <a:avLst/>
          </a:prstGeom>
        </p:spPr>
        <p:txBody>
          <a:bodyPr/>
          <a:lstStyle>
            <a:lvl1pPr marL="0" indent="0" algn="ctr">
              <a:buFontTx/>
              <a:buNone/>
              <a:defRPr/>
            </a:lvl1pPr>
          </a:lstStyle>
          <a:p>
            <a:pPr lvl="0"/>
            <a:r>
              <a:rPr lang="en-US" noProof="0" smtClean="0"/>
              <a:t>Click to edit Master subtitle style</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304B8034-5CF7-433A-A6F1-3228D5BCBA79}"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4" name="Slide Number Placeholder 3"/>
          <p:cNvSpPr>
            <a:spLocks noGrp="1"/>
          </p:cNvSpPr>
          <p:nvPr>
            <p:ph type="sldNum" sz="quarter" idx="12"/>
          </p:nvPr>
        </p:nvSpPr>
        <p:spPr>
          <a:xfrm>
            <a:off x="8610600" y="6483350"/>
            <a:ext cx="2133600" cy="476250"/>
          </a:xfrm>
          <a:prstGeom prst="rect">
            <a:avLst/>
          </a:prstGeom>
        </p:spPr>
        <p:txBody>
          <a:bodyPr/>
          <a:lstStyle>
            <a:lvl1pPr>
              <a:defRPr/>
            </a:lvl1pPr>
          </a:lstStyle>
          <a:p>
            <a:pPr>
              <a:defRPr/>
            </a:pPr>
            <a:fld id="{0BF37223-9641-43E6-96F2-A32883E48FEC}"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8" name="Slide Number Placeholder 7"/>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D661B295-2E6B-4B05-AB2D-E9B3DB743B73}"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8" name="Slide Number Placeholder 7"/>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4EC18A51-BC33-4063-95CA-994DCAF112D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15B3B528-9982-416A-9FEA-7CEE59CF0FF9}"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D8AA4801-6641-4958-9BCC-F191A8C6A628}"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F975030F-117E-4342-9EAC-9B18677D27D6}"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pPr lvl="0"/>
            <a:r>
              <a:rPr lang="en-US" dirty="0" smtClean="0"/>
              <a:t>Office of Public Health Preparedness and Response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pPr lvl="0"/>
            <a:r>
              <a:rPr lang="en-US" dirty="0" smtClean="0"/>
              <a:t>Division of State and Local Readiness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Slide Badg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asic Content Badg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a:p>
            <a:pPr lvl="1"/>
            <a:r>
              <a:rPr lang="en-US" smtClean="0"/>
              <a:t>Second level</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1371600" y="4343400"/>
            <a:ext cx="6400800" cy="292100"/>
          </a:xfrm>
          <a:prstGeom prst="rect">
            <a:avLst/>
          </a:prstGeom>
          <a:noFill/>
          <a:ln w="9525">
            <a:noFill/>
            <a:miter lim="800000"/>
            <a:headEnd/>
            <a:tailEnd/>
          </a:ln>
        </p:spPr>
        <p:txBody>
          <a:bodyPr>
            <a:spAutoFit/>
          </a:bodyPr>
          <a:lstStyle/>
          <a:p>
            <a:r>
              <a:rPr lang="en-US" sz="1300" dirty="0">
                <a:solidFill>
                  <a:schemeClr val="tx2"/>
                </a:solidFill>
              </a:rPr>
              <a:t>For more information please contact Centers for Disease Control and Prevention</a:t>
            </a:r>
          </a:p>
        </p:txBody>
      </p:sp>
      <p:sp>
        <p:nvSpPr>
          <p:cNvPr id="6" name="Rectangle 2"/>
          <p:cNvSpPr>
            <a:spLocks noChangeArrowheads="1"/>
          </p:cNvSpPr>
          <p:nvPr/>
        </p:nvSpPr>
        <p:spPr bwMode="auto">
          <a:xfrm>
            <a:off x="1371600" y="4705350"/>
            <a:ext cx="5943600" cy="647700"/>
          </a:xfrm>
          <a:prstGeom prst="rect">
            <a:avLst/>
          </a:prstGeom>
          <a:noFill/>
          <a:ln w="9525">
            <a:noFill/>
            <a:miter lim="800000"/>
            <a:headEnd/>
            <a:tailEnd/>
          </a:ln>
        </p:spPr>
        <p:txBody>
          <a:bodyPr>
            <a:spAutoFit/>
          </a:bodyPr>
          <a:lstStyle/>
          <a:p>
            <a:r>
              <a:rPr lang="en-US" sz="1200" dirty="0">
                <a:solidFill>
                  <a:schemeClr val="tx2"/>
                </a:solidFill>
              </a:rPr>
              <a:t>1600 Clifton Road NE, Atlanta, GA 30333</a:t>
            </a:r>
          </a:p>
          <a:p>
            <a:r>
              <a:rPr lang="en-US" sz="1200" dirty="0">
                <a:solidFill>
                  <a:schemeClr val="tx2"/>
                </a:solidFill>
              </a:rPr>
              <a:t>Telephone, 1-800-CDC-INFO (232-4636)/TTY: 1-888-232-6348</a:t>
            </a:r>
          </a:p>
          <a:p>
            <a:r>
              <a:rPr lang="en-US" sz="1200" dirty="0">
                <a:solidFill>
                  <a:schemeClr val="tx2"/>
                </a:solidFill>
              </a:rPr>
              <a:t>E-mail: cdcinfo@cdc.gov 	Web: www.cdc.gov</a:t>
            </a:r>
          </a:p>
        </p:txBody>
      </p:sp>
      <p:sp>
        <p:nvSpPr>
          <p:cNvPr id="7" name="Rectangle 3"/>
          <p:cNvSpPr>
            <a:spLocks noChangeArrowheads="1"/>
          </p:cNvSpPr>
          <p:nvPr/>
        </p:nvSpPr>
        <p:spPr bwMode="auto">
          <a:xfrm>
            <a:off x="1371600" y="5421313"/>
            <a:ext cx="5943600" cy="369887"/>
          </a:xfrm>
          <a:prstGeom prst="rect">
            <a:avLst/>
          </a:prstGeom>
          <a:noFill/>
          <a:ln w="9525">
            <a:noFill/>
            <a:miter lim="800000"/>
            <a:headEnd/>
            <a:tailEnd/>
          </a:ln>
        </p:spPr>
        <p:txBody>
          <a:bodyPr>
            <a:spAutoFit/>
          </a:bodyPr>
          <a:lstStyle/>
          <a:p>
            <a:r>
              <a:rPr lang="en-US" sz="900" dirty="0">
                <a:solidFill>
                  <a:schemeClr val="tx2"/>
                </a:solidFill>
              </a:rPr>
              <a:t>The findings and conclusions in this report are those of the authors and do not necessarily represent the official position of the Centers for Disease Control and Prevention.</a:t>
            </a:r>
          </a:p>
        </p:txBody>
      </p:sp>
      <p:sp>
        <p:nvSpPr>
          <p:cNvPr id="3"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10"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pPr lvl="0"/>
            <a:r>
              <a:rPr lang="en-US" smtClean="0"/>
              <a:t>Click to edit Master text styles</a:t>
            </a:r>
          </a:p>
        </p:txBody>
      </p:sp>
      <p:sp>
        <p:nvSpPr>
          <p:cNvPr id="12"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a:prstGeom prst="rect">
            <a:avLst/>
          </a:prstGeom>
          <a:effectLst>
            <a:outerShdw dist="53882" dir="2700000" algn="ctr" rotWithShape="0">
              <a:schemeClr val="tx1">
                <a:alpha val="50000"/>
              </a:schemeClr>
            </a:outerShdw>
          </a:effectLst>
        </p:spPr>
        <p:txBody>
          <a:bodyPr/>
          <a:lstStyle>
            <a:lvl1pPr>
              <a:defRPr/>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1371600" y="3886200"/>
            <a:ext cx="6400800" cy="1752600"/>
          </a:xfrm>
          <a:prstGeom prst="rect">
            <a:avLst/>
          </a:prstGeom>
        </p:spPr>
        <p:txBody>
          <a:bodyPr/>
          <a:lstStyle>
            <a:lvl1pPr marL="0" indent="0" algn="ctr">
              <a:buFontTx/>
              <a:buNone/>
              <a:defRPr/>
            </a:lvl1pPr>
          </a:lstStyle>
          <a:p>
            <a:pPr lvl="0"/>
            <a:r>
              <a:rPr lang="en-US" noProof="0" smtClean="0"/>
              <a:t>Click to edit Master subtitle style</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F4619BED-E6CB-45A1-95AD-7E4343A04D5E}"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3.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3.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3.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dist="35921" dir="2700000" algn="ctr" rotWithShape="0">
              <a:schemeClr val="tx1">
                <a:alpha val="50000"/>
              </a:scheme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chemeClr val="tx1"/>
                </a:solidFill>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chemeClr val="tx1"/>
                </a:solidFill>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solidFill>
                  <a:schemeClr val="tx1"/>
                </a:solidFill>
              </a:defRPr>
            </a:lvl1pPr>
          </a:lstStyle>
          <a:p>
            <a:pPr>
              <a:defRPr/>
            </a:pPr>
            <a:fld id="{FAA26F96-67C7-478E-945D-D7FFDD02F39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6"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rtl="0" eaLnBrk="0" fontAlgn="base" hangingPunct="0">
        <a:spcBef>
          <a:spcPct val="0"/>
        </a:spcBef>
        <a:spcAft>
          <a:spcPct val="0"/>
        </a:spcAft>
        <a:defRPr sz="4800" b="1">
          <a:solidFill>
            <a:srgbClr val="FF9933"/>
          </a:solidFill>
          <a:latin typeface="+mj-lt"/>
          <a:ea typeface="+mj-ea"/>
          <a:cs typeface="+mj-cs"/>
        </a:defRPr>
      </a:lvl1pPr>
      <a:lvl2pPr algn="ctr" rtl="0" eaLnBrk="0" fontAlgn="base" hangingPunct="0">
        <a:spcBef>
          <a:spcPct val="0"/>
        </a:spcBef>
        <a:spcAft>
          <a:spcPct val="0"/>
        </a:spcAft>
        <a:defRPr sz="4800" b="1">
          <a:solidFill>
            <a:srgbClr val="FF9933"/>
          </a:solidFill>
          <a:latin typeface="Times New Roman" pitchFamily="18" charset="0"/>
        </a:defRPr>
      </a:lvl2pPr>
      <a:lvl3pPr algn="ctr" rtl="0" eaLnBrk="0" fontAlgn="base" hangingPunct="0">
        <a:spcBef>
          <a:spcPct val="0"/>
        </a:spcBef>
        <a:spcAft>
          <a:spcPct val="0"/>
        </a:spcAft>
        <a:defRPr sz="4800" b="1">
          <a:solidFill>
            <a:srgbClr val="FF9933"/>
          </a:solidFill>
          <a:latin typeface="Times New Roman" pitchFamily="18" charset="0"/>
        </a:defRPr>
      </a:lvl3pPr>
      <a:lvl4pPr algn="ctr" rtl="0" eaLnBrk="0" fontAlgn="base" hangingPunct="0">
        <a:spcBef>
          <a:spcPct val="0"/>
        </a:spcBef>
        <a:spcAft>
          <a:spcPct val="0"/>
        </a:spcAft>
        <a:defRPr sz="4800" b="1">
          <a:solidFill>
            <a:srgbClr val="FF9933"/>
          </a:solidFill>
          <a:latin typeface="Times New Roman" pitchFamily="18" charset="0"/>
        </a:defRPr>
      </a:lvl4pPr>
      <a:lvl5pPr algn="ctr" rtl="0" eaLnBrk="0" fontAlgn="base" hangingPunct="0">
        <a:spcBef>
          <a:spcPct val="0"/>
        </a:spcBef>
        <a:spcAft>
          <a:spcPct val="0"/>
        </a:spcAft>
        <a:defRPr sz="4800" b="1">
          <a:solidFill>
            <a:srgbClr val="FF9933"/>
          </a:solidFill>
          <a:latin typeface="Times New Roman" pitchFamily="18" charset="0"/>
        </a:defRPr>
      </a:lvl5pPr>
      <a:lvl6pPr marL="457200" algn="ctr" rtl="0" fontAlgn="base">
        <a:spcBef>
          <a:spcPct val="0"/>
        </a:spcBef>
        <a:spcAft>
          <a:spcPct val="0"/>
        </a:spcAft>
        <a:defRPr sz="4800" b="1">
          <a:solidFill>
            <a:srgbClr val="FF9933"/>
          </a:solidFill>
          <a:latin typeface="Times New Roman" pitchFamily="18" charset="0"/>
        </a:defRPr>
      </a:lvl6pPr>
      <a:lvl7pPr marL="914400" algn="ctr" rtl="0" fontAlgn="base">
        <a:spcBef>
          <a:spcPct val="0"/>
        </a:spcBef>
        <a:spcAft>
          <a:spcPct val="0"/>
        </a:spcAft>
        <a:defRPr sz="4800" b="1">
          <a:solidFill>
            <a:srgbClr val="FF9933"/>
          </a:solidFill>
          <a:latin typeface="Times New Roman" pitchFamily="18" charset="0"/>
        </a:defRPr>
      </a:lvl7pPr>
      <a:lvl8pPr marL="1371600" algn="ctr" rtl="0" fontAlgn="base">
        <a:spcBef>
          <a:spcPct val="0"/>
        </a:spcBef>
        <a:spcAft>
          <a:spcPct val="0"/>
        </a:spcAft>
        <a:defRPr sz="4800" b="1">
          <a:solidFill>
            <a:srgbClr val="FF9933"/>
          </a:solidFill>
          <a:latin typeface="Times New Roman" pitchFamily="18" charset="0"/>
        </a:defRPr>
      </a:lvl8pPr>
      <a:lvl9pPr marL="1828800" algn="ctr" rtl="0" fontAlgn="base">
        <a:spcBef>
          <a:spcPct val="0"/>
        </a:spcBef>
        <a:spcAft>
          <a:spcPct val="0"/>
        </a:spcAft>
        <a:defRPr sz="4800" b="1">
          <a:solidFill>
            <a:srgbClr val="FF9933"/>
          </a:solidFill>
          <a:latin typeface="Times New Roman" pitchFamily="18" charset="0"/>
        </a:defRPr>
      </a:lvl9pPr>
    </p:titleStyle>
    <p:bodyStyle>
      <a:lvl1pPr marL="342900" indent="-342900" algn="l" rtl="0" eaLnBrk="0" fontAlgn="base" hangingPunct="0">
        <a:spcBef>
          <a:spcPct val="20000"/>
        </a:spcBef>
        <a:spcAft>
          <a:spcPct val="0"/>
        </a:spcAft>
        <a:buClr>
          <a:srgbClr val="FF9933"/>
        </a:buClr>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lr>
          <a:srgbClr val="FF9933"/>
        </a:buClr>
        <a:buChar char="–"/>
        <a:defRPr sz="2800">
          <a:solidFill>
            <a:schemeClr val="bg1"/>
          </a:solidFill>
          <a:latin typeface="+mn-lt"/>
        </a:defRPr>
      </a:lvl2pPr>
      <a:lvl3pPr marL="1143000" indent="-228600" algn="l" rtl="0" eaLnBrk="0" fontAlgn="base" hangingPunct="0">
        <a:spcBef>
          <a:spcPct val="20000"/>
        </a:spcBef>
        <a:spcAft>
          <a:spcPct val="0"/>
        </a:spcAft>
        <a:buClr>
          <a:srgbClr val="FF9933"/>
        </a:buClr>
        <a:buChar char="•"/>
        <a:defRPr sz="2400">
          <a:solidFill>
            <a:schemeClr val="bg1"/>
          </a:solidFill>
          <a:latin typeface="+mn-lt"/>
        </a:defRPr>
      </a:lvl3pPr>
      <a:lvl4pPr marL="1600200" indent="-228600" algn="l" rtl="0" eaLnBrk="0" fontAlgn="base" hangingPunct="0">
        <a:spcBef>
          <a:spcPct val="20000"/>
        </a:spcBef>
        <a:spcAft>
          <a:spcPct val="0"/>
        </a:spcAft>
        <a:buClr>
          <a:srgbClr val="FF9933"/>
        </a:buClr>
        <a:buChar char="–"/>
        <a:defRPr sz="2000">
          <a:solidFill>
            <a:schemeClr val="bg1"/>
          </a:solidFill>
          <a:latin typeface="+mn-lt"/>
        </a:defRPr>
      </a:lvl4pPr>
      <a:lvl5pPr marL="2057400" indent="-228600" algn="l" rtl="0" eaLnBrk="0" fontAlgn="base" hangingPunct="0">
        <a:spcBef>
          <a:spcPct val="20000"/>
        </a:spcBef>
        <a:spcAft>
          <a:spcPct val="0"/>
        </a:spcAft>
        <a:buClr>
          <a:srgbClr val="FF9933"/>
        </a:buClr>
        <a:buChar char="»"/>
        <a:defRPr sz="2000">
          <a:solidFill>
            <a:schemeClr val="bg1"/>
          </a:solidFill>
          <a:latin typeface="+mn-lt"/>
        </a:defRPr>
      </a:lvl5pPr>
      <a:lvl6pPr marL="2514600" indent="-228600" algn="l" rtl="0" fontAlgn="base">
        <a:spcBef>
          <a:spcPct val="20000"/>
        </a:spcBef>
        <a:spcAft>
          <a:spcPct val="0"/>
        </a:spcAft>
        <a:buClr>
          <a:srgbClr val="FF9933"/>
        </a:buClr>
        <a:buChar char="»"/>
        <a:defRPr sz="2000">
          <a:solidFill>
            <a:schemeClr val="bg1"/>
          </a:solidFill>
          <a:latin typeface="+mn-lt"/>
        </a:defRPr>
      </a:lvl6pPr>
      <a:lvl7pPr marL="2971800" indent="-228600" algn="l" rtl="0" fontAlgn="base">
        <a:spcBef>
          <a:spcPct val="20000"/>
        </a:spcBef>
        <a:spcAft>
          <a:spcPct val="0"/>
        </a:spcAft>
        <a:buClr>
          <a:srgbClr val="FF9933"/>
        </a:buClr>
        <a:buChar char="»"/>
        <a:defRPr sz="2000">
          <a:solidFill>
            <a:schemeClr val="bg1"/>
          </a:solidFill>
          <a:latin typeface="+mn-lt"/>
        </a:defRPr>
      </a:lvl7pPr>
      <a:lvl8pPr marL="3429000" indent="-228600" algn="l" rtl="0" fontAlgn="base">
        <a:spcBef>
          <a:spcPct val="20000"/>
        </a:spcBef>
        <a:spcAft>
          <a:spcPct val="0"/>
        </a:spcAft>
        <a:buClr>
          <a:srgbClr val="FF9933"/>
        </a:buClr>
        <a:buChar char="»"/>
        <a:defRPr sz="2000">
          <a:solidFill>
            <a:schemeClr val="bg1"/>
          </a:solidFill>
          <a:latin typeface="+mn-lt"/>
        </a:defRPr>
      </a:lvl8pPr>
      <a:lvl9pPr marL="3886200" indent="-228600" algn="l" rtl="0" fontAlgn="base">
        <a:spcBef>
          <a:spcPct val="20000"/>
        </a:spcBef>
        <a:spcAft>
          <a:spcPct val="0"/>
        </a:spcAft>
        <a:buClr>
          <a:srgbClr val="FF9933"/>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8" cstate="print"/>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97" r:id="rId1"/>
    <p:sldLayoutId id="2147483788" r:id="rId2"/>
    <p:sldLayoutId id="2147483798" r:id="rId3"/>
    <p:sldLayoutId id="2147483799" r:id="rId4"/>
    <p:sldLayoutId id="2147483800" r:id="rId5"/>
    <p:sldLayoutId id="2147483789" r:id="rId6"/>
    <p:sldLayoutId id="2147483790" r:id="rId7"/>
    <p:sldLayoutId id="2147483791" r:id="rId8"/>
    <p:sldLayoutId id="2147483801" r:id="rId9"/>
    <p:sldLayoutId id="2147483802" r:id="rId10"/>
    <p:sldLayoutId id="2147483803" r:id="rId11"/>
    <p:sldLayoutId id="2147483804" r:id="rId12"/>
    <p:sldLayoutId id="2147483805" r:id="rId13"/>
    <p:sldLayoutId id="2147483807" r:id="rId14"/>
    <p:sldLayoutId id="2147483808" r:id="rId15"/>
    <p:sldLayoutId id="2147483809" r:id="rId16"/>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charset="0"/>
        </a:defRPr>
      </a:lvl2pPr>
      <a:lvl3pPr algn="ctr" rtl="0" eaLnBrk="0" fontAlgn="base" hangingPunct="0">
        <a:spcBef>
          <a:spcPct val="0"/>
        </a:spcBef>
        <a:spcAft>
          <a:spcPct val="0"/>
        </a:spcAft>
        <a:defRPr sz="4400">
          <a:solidFill>
            <a:schemeClr val="tx1"/>
          </a:solidFill>
          <a:latin typeface="Myriad Web Pro" charset="0"/>
        </a:defRPr>
      </a:lvl3pPr>
      <a:lvl4pPr algn="ctr" rtl="0" eaLnBrk="0" fontAlgn="base" hangingPunct="0">
        <a:spcBef>
          <a:spcPct val="0"/>
        </a:spcBef>
        <a:spcAft>
          <a:spcPct val="0"/>
        </a:spcAft>
        <a:defRPr sz="4400">
          <a:solidFill>
            <a:schemeClr val="tx1"/>
          </a:solidFill>
          <a:latin typeface="Myriad Web Pro" charset="0"/>
        </a:defRPr>
      </a:lvl4pPr>
      <a:lvl5pPr algn="ctr" rtl="0" eaLnBrk="0" fontAlgn="base" hangingPunct="0">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cstate="print"/>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0" r:id="rId1"/>
    <p:sldLayoutId id="2147483792" r:id="rId2"/>
    <p:sldLayoutId id="2147483811" r:id="rId3"/>
    <p:sldLayoutId id="2147483812" r:id="rId4"/>
    <p:sldLayoutId id="2147483813" r:id="rId5"/>
    <p:sldLayoutId id="2147483793" r:id="rId6"/>
    <p:sldLayoutId id="2147483794" r:id="rId7"/>
    <p:sldLayoutId id="2147483795" r:id="rId8"/>
    <p:sldLayoutId id="2147483814" r:id="rId9"/>
    <p:sldLayoutId id="2147483819" r:id="rId10"/>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Myriad Web Pro" charset="0"/>
        </a:defRPr>
      </a:lvl2pPr>
      <a:lvl3pPr algn="ctr" rtl="0" fontAlgn="base">
        <a:spcBef>
          <a:spcPct val="0"/>
        </a:spcBef>
        <a:spcAft>
          <a:spcPct val="0"/>
        </a:spcAft>
        <a:defRPr sz="4400">
          <a:solidFill>
            <a:schemeClr val="tx1"/>
          </a:solidFill>
          <a:latin typeface="Myriad Web Pro" charset="0"/>
        </a:defRPr>
      </a:lvl3pPr>
      <a:lvl4pPr algn="ctr" rtl="0" fontAlgn="base">
        <a:spcBef>
          <a:spcPct val="0"/>
        </a:spcBef>
        <a:spcAft>
          <a:spcPct val="0"/>
        </a:spcAft>
        <a:defRPr sz="4400">
          <a:solidFill>
            <a:schemeClr val="tx1"/>
          </a:solidFill>
          <a:latin typeface="Myriad Web Pro" charset="0"/>
        </a:defRPr>
      </a:lvl4pPr>
      <a:lvl5pPr algn="ctr" rtl="0" fontAlgn="base">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5150"/>
            <a:ext cx="8229600" cy="1981200"/>
          </a:xfrm>
        </p:spPr>
        <p:txBody>
          <a:bodyPr/>
          <a:lstStyle/>
          <a:p>
            <a:r>
              <a:rPr lang="en-US" sz="4400" dirty="0" smtClean="0"/>
              <a:t/>
            </a:r>
            <a:br>
              <a:rPr lang="en-US" sz="4400" dirty="0" smtClean="0"/>
            </a:br>
            <a:r>
              <a:rPr lang="en-US" sz="4400" dirty="0" smtClean="0"/>
              <a:t>New </a:t>
            </a:r>
            <a:r>
              <a:rPr lang="en-US" sz="4400" dirty="0"/>
              <a:t>York City Antimicrobial </a:t>
            </a:r>
            <a:r>
              <a:rPr lang="en-US" sz="4400" dirty="0" smtClean="0"/>
              <a:t/>
            </a:r>
            <a:br>
              <a:rPr lang="en-US" sz="4400" dirty="0" smtClean="0"/>
            </a:br>
            <a:r>
              <a:rPr lang="en-US" sz="4400" dirty="0"/>
              <a:t/>
            </a:r>
            <a:br>
              <a:rPr lang="en-US" sz="4400" dirty="0"/>
            </a:br>
            <a:r>
              <a:rPr lang="en-US" sz="4400" dirty="0" smtClean="0"/>
              <a:t>Workshop</a:t>
            </a:r>
            <a:endParaRPr lang="en-US" sz="4400" dirty="0"/>
          </a:p>
        </p:txBody>
      </p:sp>
      <p:sp>
        <p:nvSpPr>
          <p:cNvPr id="3" name="Subtitle 2"/>
          <p:cNvSpPr>
            <a:spLocks noGrp="1"/>
          </p:cNvSpPr>
          <p:nvPr>
            <p:ph type="subTitle" idx="1"/>
          </p:nvPr>
        </p:nvSpPr>
        <p:spPr>
          <a:xfrm>
            <a:off x="475467" y="2514600"/>
            <a:ext cx="7848600" cy="882650"/>
          </a:xfrm>
        </p:spPr>
        <p:txBody>
          <a:bodyPr/>
          <a:lstStyle/>
          <a:p>
            <a:r>
              <a:rPr lang="en-US" dirty="0"/>
              <a:t>Association for Professional Infection Control and Epidemiologist </a:t>
            </a:r>
            <a:br>
              <a:rPr lang="en-US" dirty="0"/>
            </a:br>
            <a:r>
              <a:rPr lang="en-US" dirty="0"/>
              <a:t>2016 Annual Meeting</a:t>
            </a:r>
            <a:endParaRPr lang="en-US" dirty="0">
              <a:solidFill>
                <a:schemeClr val="accent3">
                  <a:lumMod val="20000"/>
                  <a:lumOff val="80000"/>
                </a:schemeClr>
              </a:solidFill>
            </a:endParaRPr>
          </a:p>
        </p:txBody>
      </p:sp>
      <p:sp>
        <p:nvSpPr>
          <p:cNvPr id="4" name="Text Placeholder 3"/>
          <p:cNvSpPr>
            <a:spLocks noGrp="1"/>
          </p:cNvSpPr>
          <p:nvPr>
            <p:ph type="body" sz="quarter" idx="10"/>
          </p:nvPr>
        </p:nvSpPr>
        <p:spPr>
          <a:xfrm>
            <a:off x="914400" y="3744760"/>
            <a:ext cx="7696200" cy="2209800"/>
          </a:xfrm>
        </p:spPr>
        <p:txBody>
          <a:bodyPr/>
          <a:lstStyle/>
          <a:p>
            <a:r>
              <a:rPr lang="en-US" b="1" dirty="0"/>
              <a:t>Gloria Airall-Simon, PhD, MPHE, MSN, BSN</a:t>
            </a:r>
          </a:p>
          <a:p>
            <a:r>
              <a:rPr lang="en-US" dirty="0"/>
              <a:t>New York City Department of Health and Mental Hygiene (DOHMH)</a:t>
            </a:r>
          </a:p>
          <a:p>
            <a:r>
              <a:rPr lang="en-US" dirty="0"/>
              <a:t>Office of Emergency Preparedness and Response</a:t>
            </a:r>
          </a:p>
          <a:p>
            <a:r>
              <a:rPr lang="en-US" dirty="0"/>
              <a:t>Bureau of Healthcare System Readiness</a:t>
            </a:r>
          </a:p>
          <a:p>
            <a:r>
              <a:rPr lang="en-US" dirty="0"/>
              <a:t>Communicable Disease Preparedness Program</a:t>
            </a:r>
          </a:p>
          <a:p>
            <a:r>
              <a:rPr lang="en-US" dirty="0"/>
              <a:t>October 28</a:t>
            </a:r>
            <a:r>
              <a:rPr lang="en-US" baseline="30000" dirty="0"/>
              <a:t>th</a:t>
            </a:r>
            <a:r>
              <a:rPr lang="en-US" dirty="0"/>
              <a:t>, 2016</a:t>
            </a:r>
          </a:p>
          <a:p>
            <a:endParaRPr lang="en-US" dirty="0"/>
          </a:p>
        </p:txBody>
      </p:sp>
      <p:sp>
        <p:nvSpPr>
          <p:cNvPr id="5" name="Rounded Rectangle 4"/>
          <p:cNvSpPr/>
          <p:nvPr/>
        </p:nvSpPr>
        <p:spPr>
          <a:xfrm>
            <a:off x="533400" y="6019800"/>
            <a:ext cx="1408113" cy="762000"/>
          </a:xfrm>
          <a:prstGeom prst="roundRect">
            <a:avLst/>
          </a:prstGeom>
          <a:solidFill>
            <a:srgbClr val="0070C0"/>
          </a:solidFill>
          <a:ln w="12700">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6" name="Picture 5"/>
          <p:cNvPicPr>
            <a:picLocks noChangeAspect="1"/>
          </p:cNvPicPr>
          <p:nvPr/>
        </p:nvPicPr>
        <p:blipFill>
          <a:blip r:embed="rId3">
            <a:clrChange>
              <a:clrFrom>
                <a:srgbClr val="000000"/>
              </a:clrFrom>
              <a:clrTo>
                <a:srgbClr val="000000">
                  <a:alpha val="0"/>
                </a:srgbClr>
              </a:clrTo>
            </a:clrChange>
            <a:biLevel thresh="25000"/>
          </a:blip>
          <a:stretch>
            <a:fillRect/>
          </a:stretch>
        </p:blipFill>
        <p:spPr>
          <a:xfrm>
            <a:off x="457200" y="5981700"/>
            <a:ext cx="1600200" cy="800100"/>
          </a:xfrm>
          <a:prstGeom prst="rect">
            <a:avLst/>
          </a:prstGeom>
        </p:spPr>
      </p:pic>
    </p:spTree>
    <p:extLst>
      <p:ext uri="{BB962C8B-B14F-4D97-AF65-F5344CB8AC3E}">
        <p14:creationId xmlns:p14="http://schemas.microsoft.com/office/powerpoint/2010/main" val="38149487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152400" y="304800"/>
            <a:ext cx="8915400" cy="1219200"/>
          </a:xfrm>
          <a:prstGeom prst="rect">
            <a:avLst/>
          </a:prstGeom>
        </p:spPr>
        <p:txBody>
          <a:bodyPr/>
          <a:lstStyle/>
          <a:p>
            <a:pPr eaLnBrk="1" hangingPunct="1">
              <a:defRPr/>
            </a:pPr>
            <a:r>
              <a:rPr lang="en-US" sz="3600" dirty="0" smtClean="0"/>
              <a:t>Antibiotic Stewardship</a:t>
            </a:r>
            <a:endParaRPr lang="en-US" sz="3600"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122883" name="Rectangle 3"/>
          <p:cNvSpPr>
            <a:spLocks noGrp="1" noChangeArrowheads="1"/>
          </p:cNvSpPr>
          <p:nvPr>
            <p:ph type="body" idx="4294967295"/>
          </p:nvPr>
        </p:nvSpPr>
        <p:spPr>
          <a:xfrm>
            <a:off x="228600" y="990600"/>
            <a:ext cx="8458200" cy="5333768"/>
          </a:xfrm>
          <a:prstGeom prst="rect">
            <a:avLst/>
          </a:prstGeom>
        </p:spPr>
        <p:txBody>
          <a:bodyPr wrap="square">
            <a:spAutoFit/>
          </a:bodyPr>
          <a:lstStyle/>
          <a:p>
            <a:r>
              <a:rPr lang="en-US" dirty="0" smtClean="0">
                <a:solidFill>
                  <a:schemeClr val="tx2"/>
                </a:solidFill>
              </a:rPr>
              <a:t>Antibiotic Stewardship – What it is </a:t>
            </a:r>
          </a:p>
          <a:p>
            <a:endParaRPr lang="en-US" dirty="0">
              <a:solidFill>
                <a:schemeClr val="tx2"/>
              </a:solidFill>
            </a:endParaRPr>
          </a:p>
          <a:p>
            <a:r>
              <a:rPr lang="en-US" dirty="0" smtClean="0">
                <a:solidFill>
                  <a:schemeClr val="tx2"/>
                </a:solidFill>
              </a:rPr>
              <a:t>Antibiotic Stewardship Program is led by:</a:t>
            </a:r>
          </a:p>
          <a:p>
            <a:pPr marL="857250" lvl="2" indent="0">
              <a:buNone/>
            </a:pPr>
            <a:r>
              <a:rPr lang="en-US" sz="1800" b="1" dirty="0" smtClean="0">
                <a:solidFill>
                  <a:schemeClr val="tx2"/>
                </a:solidFill>
              </a:rPr>
              <a:t>Mary </a:t>
            </a:r>
            <a:r>
              <a:rPr lang="en-US" sz="1800" b="1" dirty="0">
                <a:solidFill>
                  <a:schemeClr val="tx2"/>
                </a:solidFill>
              </a:rPr>
              <a:t>Foote, MD, MPH</a:t>
            </a:r>
          </a:p>
          <a:p>
            <a:pPr marL="857250" lvl="2" indent="0">
              <a:buNone/>
            </a:pPr>
            <a:r>
              <a:rPr lang="en-US" sz="1800" dirty="0" smtClean="0">
                <a:solidFill>
                  <a:schemeClr val="tx2"/>
                </a:solidFill>
              </a:rPr>
              <a:t>Senior Medical,</a:t>
            </a:r>
          </a:p>
          <a:p>
            <a:pPr marL="857250" lvl="2" indent="0">
              <a:buNone/>
            </a:pPr>
            <a:r>
              <a:rPr lang="en-US" sz="1800" dirty="0" smtClean="0">
                <a:solidFill>
                  <a:schemeClr val="tx2"/>
                </a:solidFill>
              </a:rPr>
              <a:t> </a:t>
            </a:r>
            <a:r>
              <a:rPr lang="en-US" sz="1800" dirty="0">
                <a:solidFill>
                  <a:schemeClr val="tx2"/>
                </a:solidFill>
              </a:rPr>
              <a:t>Coordinator for Communicable Disease Preparedness</a:t>
            </a:r>
          </a:p>
          <a:p>
            <a:pPr marL="857250" lvl="2" indent="0">
              <a:buNone/>
            </a:pPr>
            <a:r>
              <a:rPr lang="en-US" sz="1800" dirty="0">
                <a:solidFill>
                  <a:schemeClr val="tx2"/>
                </a:solidFill>
              </a:rPr>
              <a:t>Bureau of Healthcare Systems Readiness, Office of Emergency Preparedness and Response (OEPR)</a:t>
            </a:r>
          </a:p>
          <a:p>
            <a:pPr marL="857250" lvl="2" indent="0">
              <a:buNone/>
            </a:pPr>
            <a:r>
              <a:rPr lang="en-US" sz="1800" dirty="0">
                <a:solidFill>
                  <a:schemeClr val="tx2"/>
                </a:solidFill>
              </a:rPr>
              <a:t>NYC Department of Health and Mental Hygiene (DOHMH)</a:t>
            </a:r>
          </a:p>
          <a:p>
            <a:pPr marL="857250" lvl="2" indent="0">
              <a:buNone/>
            </a:pPr>
            <a:r>
              <a:rPr lang="en-US" sz="1800" dirty="0">
                <a:solidFill>
                  <a:schemeClr val="tx2"/>
                </a:solidFill>
              </a:rPr>
              <a:t>42-09 28th Street, 6th Floor, 6-115</a:t>
            </a:r>
          </a:p>
          <a:p>
            <a:pPr marL="857250" lvl="2" indent="0">
              <a:buNone/>
            </a:pPr>
            <a:r>
              <a:rPr lang="en-US" sz="1800" dirty="0">
                <a:solidFill>
                  <a:schemeClr val="tx2"/>
                </a:solidFill>
              </a:rPr>
              <a:t>Long Island City, NY 11101-4132</a:t>
            </a:r>
          </a:p>
          <a:p>
            <a:pPr marL="857250" lvl="2" indent="0">
              <a:buNone/>
            </a:pPr>
            <a:r>
              <a:rPr lang="en-US" sz="1800" dirty="0">
                <a:solidFill>
                  <a:schemeClr val="tx2"/>
                </a:solidFill>
              </a:rPr>
              <a:t>p: 347.396.2686 | c: 917.992.8241| f: 347.396.2751</a:t>
            </a:r>
          </a:p>
          <a:p>
            <a:pPr eaLnBrk="1" hangingPunct="1">
              <a:spcBef>
                <a:spcPts val="600"/>
              </a:spcBef>
              <a:buFont typeface="Arial" panose="020B0604020202020204" pitchFamily="34" charset="0"/>
              <a:buChar char="•"/>
              <a:defRPr/>
            </a:pPr>
            <a:endParaRPr lang="en-US" sz="3600" dirty="0" smtClean="0">
              <a:solidFill>
                <a:schemeClr val="bg2"/>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0BF37223-9641-43E6-96F2-A32883E48FEC}" type="slidenum">
              <a:rPr lang="en-US" smtClean="0">
                <a:solidFill>
                  <a:schemeClr val="tx2"/>
                </a:solidFill>
              </a:rPr>
              <a:pPr>
                <a:defRPr/>
              </a:pPr>
              <a:t>2</a:t>
            </a:fld>
            <a:endParaRPr lang="en-US" dirty="0">
              <a:solidFill>
                <a:schemeClr val="tx2"/>
              </a:solidFill>
            </a:endParaRPr>
          </a:p>
        </p:txBody>
      </p:sp>
    </p:spTree>
    <p:extLst>
      <p:ext uri="{BB962C8B-B14F-4D97-AF65-F5344CB8AC3E}">
        <p14:creationId xmlns:p14="http://schemas.microsoft.com/office/powerpoint/2010/main" val="1765673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228600" y="381000"/>
            <a:ext cx="8915400" cy="1219200"/>
          </a:xfrm>
          <a:prstGeom prst="rect">
            <a:avLst/>
          </a:prstGeom>
        </p:spPr>
        <p:txBody>
          <a:bodyPr/>
          <a:lstStyle/>
          <a:p>
            <a:pPr algn="l" eaLnBrk="1" hangingPunct="1">
              <a:defRPr/>
            </a:pPr>
            <a:r>
              <a:rPr lang="en-US" sz="3600" dirty="0" smtClean="0"/>
              <a:t>Antibiotic Stewardship</a:t>
            </a:r>
            <a:br>
              <a:rPr lang="en-US" sz="3600" dirty="0" smtClean="0"/>
            </a:br>
            <a:r>
              <a:rPr lang="en-US" sz="3600" dirty="0"/>
              <a:t/>
            </a:r>
            <a:br>
              <a:rPr lang="en-US" sz="3600" dirty="0"/>
            </a:br>
            <a:r>
              <a:rPr lang="en-US" sz="3600" dirty="0" smtClean="0"/>
              <a:t> Project Team Members</a:t>
            </a:r>
            <a:br>
              <a:rPr lang="en-US" sz="3600" dirty="0" smtClean="0"/>
            </a:br>
            <a:r>
              <a:rPr lang="en-US" sz="3600" dirty="0"/>
              <a:t/>
            </a:r>
            <a:br>
              <a:rPr lang="en-US" sz="3600" dirty="0"/>
            </a:br>
            <a:r>
              <a:rPr lang="en-US" sz="3600" dirty="0" smtClean="0"/>
              <a:t>Pamela Kellner, MPH, RN, </a:t>
            </a:r>
            <a:br>
              <a:rPr lang="en-US" sz="3600" dirty="0" smtClean="0"/>
            </a:br>
            <a:r>
              <a:rPr lang="en-US" sz="3600" dirty="0" smtClean="0"/>
              <a:t>Consultant</a:t>
            </a:r>
            <a:br>
              <a:rPr lang="en-US" sz="3600" dirty="0" smtClean="0"/>
            </a:br>
            <a:r>
              <a:rPr lang="en-US" sz="3600" dirty="0" smtClean="0"/>
              <a:t>Christian Oriuwa, MBBS, MSc., Coordinator</a:t>
            </a:r>
            <a:br>
              <a:rPr lang="en-US" sz="3600" dirty="0" smtClean="0"/>
            </a:br>
            <a:r>
              <a:rPr lang="en-US" sz="3600" dirty="0" smtClean="0"/>
              <a:t>Gloria Airall-Simon, PhD, RN, Senior Nurse Educator</a:t>
            </a:r>
            <a:endParaRPr lang="en-US" sz="3600"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0BF37223-9641-43E6-96F2-A32883E48FEC}" type="slidenum">
              <a:rPr lang="en-US" smtClean="0">
                <a:solidFill>
                  <a:schemeClr val="tx2"/>
                </a:solidFill>
              </a:rPr>
              <a:pPr>
                <a:defRPr/>
              </a:pPr>
              <a:t>3</a:t>
            </a:fld>
            <a:endParaRPr lang="en-US" dirty="0">
              <a:solidFill>
                <a:schemeClr val="tx2"/>
              </a:solidFill>
            </a:endParaRPr>
          </a:p>
        </p:txBody>
      </p:sp>
    </p:spTree>
    <p:extLst>
      <p:ext uri="{BB962C8B-B14F-4D97-AF65-F5344CB8AC3E}">
        <p14:creationId xmlns:p14="http://schemas.microsoft.com/office/powerpoint/2010/main" val="24080891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218162" y="228600"/>
            <a:ext cx="8915400" cy="1219200"/>
          </a:xfrm>
          <a:prstGeom prst="rect">
            <a:avLst/>
          </a:prstGeom>
        </p:spPr>
        <p:txBody>
          <a:bodyPr/>
          <a:lstStyle/>
          <a:p>
            <a:pPr eaLnBrk="1" hangingPunct="1">
              <a:defRPr/>
            </a:pPr>
            <a:r>
              <a:rPr lang="en-US" sz="3600" dirty="0"/>
              <a:t>NYC Perspectives on </a:t>
            </a:r>
            <a:r>
              <a:rPr lang="en-US" sz="3600" dirty="0" smtClean="0"/>
              <a:t>Antibiotic Stewardship</a:t>
            </a:r>
            <a:endParaRPr lang="en-US" sz="3600"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122883" name="Rectangle 3"/>
          <p:cNvSpPr>
            <a:spLocks noGrp="1" noChangeArrowheads="1"/>
          </p:cNvSpPr>
          <p:nvPr>
            <p:ph type="body" idx="4294967295"/>
          </p:nvPr>
        </p:nvSpPr>
        <p:spPr>
          <a:xfrm>
            <a:off x="381000" y="1676400"/>
            <a:ext cx="8458200" cy="5370701"/>
          </a:xfrm>
          <a:prstGeom prst="rect">
            <a:avLst/>
          </a:prstGeom>
        </p:spPr>
        <p:txBody>
          <a:bodyPr wrap="square">
            <a:spAutoFit/>
          </a:bodyPr>
          <a:lstStyle/>
          <a:p>
            <a:r>
              <a:rPr lang="en-US" sz="2800" dirty="0" smtClean="0">
                <a:solidFill>
                  <a:schemeClr val="tx2"/>
                </a:solidFill>
              </a:rPr>
              <a:t>Dr. Mary </a:t>
            </a:r>
            <a:r>
              <a:rPr lang="en-US" sz="2800" dirty="0">
                <a:solidFill>
                  <a:schemeClr val="tx2"/>
                </a:solidFill>
              </a:rPr>
              <a:t>Foote, MD will present on </a:t>
            </a:r>
            <a:r>
              <a:rPr lang="en-US" sz="2800" dirty="0" smtClean="0">
                <a:solidFill>
                  <a:schemeClr val="tx2"/>
                </a:solidFill>
              </a:rPr>
              <a:t>the New York City’s Department of Health and Mental Hygiene (NYC DOHMH) Antibiotic Stewardship Program. </a:t>
            </a:r>
          </a:p>
          <a:p>
            <a:pPr marL="0" indent="0">
              <a:buNone/>
            </a:pPr>
            <a:endParaRPr lang="en-US" sz="2800" dirty="0" smtClean="0">
              <a:solidFill>
                <a:schemeClr val="tx2"/>
              </a:solidFill>
            </a:endParaRPr>
          </a:p>
          <a:p>
            <a:r>
              <a:rPr lang="en-US" sz="2800" dirty="0" smtClean="0">
                <a:solidFill>
                  <a:schemeClr val="tx2"/>
                </a:solidFill>
              </a:rPr>
              <a:t>The </a:t>
            </a:r>
            <a:r>
              <a:rPr lang="en-US" sz="2800" dirty="0">
                <a:solidFill>
                  <a:schemeClr val="tx2"/>
                </a:solidFill>
              </a:rPr>
              <a:t>presentation will include:</a:t>
            </a:r>
          </a:p>
          <a:p>
            <a:pPr marL="914400" lvl="1" indent="-514350">
              <a:buFont typeface="+mj-lt"/>
              <a:buAutoNum type="romanUcPeriod"/>
            </a:pPr>
            <a:r>
              <a:rPr lang="en-US" dirty="0">
                <a:solidFill>
                  <a:schemeClr val="tx2"/>
                </a:solidFill>
              </a:rPr>
              <a:t>Site visits</a:t>
            </a:r>
          </a:p>
          <a:p>
            <a:pPr marL="914400" lvl="1" indent="-514350">
              <a:buFont typeface="+mj-lt"/>
              <a:buAutoNum type="romanUcPeriod"/>
            </a:pPr>
            <a:r>
              <a:rPr lang="en-US" dirty="0">
                <a:solidFill>
                  <a:schemeClr val="tx2"/>
                </a:solidFill>
              </a:rPr>
              <a:t>Disease Burden</a:t>
            </a:r>
          </a:p>
          <a:p>
            <a:pPr marL="914400" lvl="1" indent="-514350">
              <a:buFont typeface="+mj-lt"/>
              <a:buAutoNum type="romanUcPeriod"/>
            </a:pPr>
            <a:r>
              <a:rPr lang="en-US" dirty="0">
                <a:solidFill>
                  <a:schemeClr val="tx2"/>
                </a:solidFill>
              </a:rPr>
              <a:t>Prevention, reducing morbidity, and mortality</a:t>
            </a:r>
          </a:p>
          <a:p>
            <a:pPr marL="914400" lvl="1" indent="-514350">
              <a:buFont typeface="+mj-lt"/>
              <a:buAutoNum type="romanUcPeriod"/>
            </a:pPr>
            <a:r>
              <a:rPr lang="en-US" dirty="0">
                <a:solidFill>
                  <a:schemeClr val="tx2"/>
                </a:solidFill>
              </a:rPr>
              <a:t>Infection and cost reduction</a:t>
            </a:r>
          </a:p>
          <a:p>
            <a:pPr marL="514350" indent="-514350">
              <a:buFont typeface="+mj-lt"/>
              <a:buAutoNum type="romanUcPeriod"/>
            </a:pPr>
            <a:endParaRPr lang="en-US" dirty="0"/>
          </a:p>
          <a:p>
            <a:pPr marL="457200" lvl="1" indent="0" eaLnBrk="1" hangingPunct="1">
              <a:spcBef>
                <a:spcPts val="600"/>
              </a:spcBef>
              <a:buNone/>
              <a:defRPr/>
            </a:pPr>
            <a:endParaRPr lang="en-US" sz="1400" dirty="0">
              <a:solidFill>
                <a:schemeClr val="bg2"/>
              </a:solidFill>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0BF37223-9641-43E6-96F2-A32883E48FEC}" type="slidenum">
              <a:rPr lang="en-US" smtClean="0">
                <a:solidFill>
                  <a:schemeClr val="tx2"/>
                </a:solidFill>
              </a:rPr>
              <a:pPr>
                <a:defRPr/>
              </a:pPr>
              <a:t>4</a:t>
            </a:fld>
            <a:endParaRPr lang="en-US" dirty="0">
              <a:solidFill>
                <a:schemeClr val="tx2"/>
              </a:solidFill>
            </a:endParaRPr>
          </a:p>
        </p:txBody>
      </p:sp>
    </p:spTree>
    <p:extLst>
      <p:ext uri="{BB962C8B-B14F-4D97-AF65-F5344CB8AC3E}">
        <p14:creationId xmlns:p14="http://schemas.microsoft.com/office/powerpoint/2010/main" val="7534100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0" dirty="0"/>
              <a:t>Antimicrobial Resistance in </a:t>
            </a:r>
            <a:r>
              <a:rPr lang="en-US" sz="3600" b="0" dirty="0" smtClean="0"/>
              <a:t>Nursing</a:t>
            </a:r>
            <a:br>
              <a:rPr lang="en-US" sz="3600" b="0" dirty="0" smtClean="0"/>
            </a:br>
            <a:r>
              <a:rPr lang="en-US" sz="3600" b="0" dirty="0" smtClean="0"/>
              <a:t> </a:t>
            </a:r>
            <a:r>
              <a:rPr lang="en-US" sz="3600" b="0" dirty="0"/>
              <a:t>Homes</a:t>
            </a:r>
          </a:p>
        </p:txBody>
      </p:sp>
      <p:sp>
        <p:nvSpPr>
          <p:cNvPr id="3" name="Content Placeholder 2"/>
          <p:cNvSpPr>
            <a:spLocks noGrp="1"/>
          </p:cNvSpPr>
          <p:nvPr>
            <p:ph idx="1"/>
          </p:nvPr>
        </p:nvSpPr>
        <p:spPr>
          <a:xfrm>
            <a:off x="457200" y="1600200"/>
            <a:ext cx="8229600" cy="5257799"/>
          </a:xfrm>
        </p:spPr>
        <p:txBody>
          <a:bodyPr/>
          <a:lstStyle/>
          <a:p>
            <a:pPr marL="0" indent="0">
              <a:buNone/>
            </a:pPr>
            <a:r>
              <a:rPr lang="en-US" sz="2800" b="0" dirty="0" smtClean="0">
                <a:solidFill>
                  <a:schemeClr val="tx2"/>
                </a:solidFill>
              </a:rPr>
              <a:t>Rosalie </a:t>
            </a:r>
            <a:r>
              <a:rPr lang="en-US" sz="2800" b="0" dirty="0" err="1" smtClean="0">
                <a:solidFill>
                  <a:schemeClr val="tx2"/>
                </a:solidFill>
              </a:rPr>
              <a:t>Giardina</a:t>
            </a:r>
            <a:r>
              <a:rPr lang="en-US" sz="2800" b="0" dirty="0" smtClean="0">
                <a:solidFill>
                  <a:schemeClr val="tx2"/>
                </a:solidFill>
              </a:rPr>
              <a:t>, MT  New York State Department of Health will </a:t>
            </a:r>
            <a:r>
              <a:rPr lang="en-US" sz="2800" b="0" dirty="0">
                <a:solidFill>
                  <a:schemeClr val="tx2"/>
                </a:solidFill>
              </a:rPr>
              <a:t>present </a:t>
            </a:r>
            <a:r>
              <a:rPr lang="en-US" sz="2800" b="0" dirty="0" smtClean="0">
                <a:solidFill>
                  <a:schemeClr val="tx2"/>
                </a:solidFill>
              </a:rPr>
              <a:t> on:</a:t>
            </a:r>
          </a:p>
          <a:p>
            <a:pPr>
              <a:buFont typeface="Arial" panose="020B0604020202020204" pitchFamily="34" charset="0"/>
              <a:buChar char="•"/>
            </a:pPr>
            <a:r>
              <a:rPr lang="en-US" sz="2800" b="0" dirty="0" smtClean="0">
                <a:solidFill>
                  <a:schemeClr val="tx2"/>
                </a:solidFill>
              </a:rPr>
              <a:t>Clostridium Difficile (C. </a:t>
            </a:r>
            <a:r>
              <a:rPr lang="en-US" sz="2800" b="0" dirty="0">
                <a:solidFill>
                  <a:schemeClr val="tx2"/>
                </a:solidFill>
              </a:rPr>
              <a:t>d</a:t>
            </a:r>
            <a:r>
              <a:rPr lang="en-US" sz="2800" b="0" dirty="0" smtClean="0">
                <a:solidFill>
                  <a:schemeClr val="tx2"/>
                </a:solidFill>
              </a:rPr>
              <a:t>iff)</a:t>
            </a:r>
            <a:endParaRPr lang="en-US" sz="2800" b="0" dirty="0" smtClean="0">
              <a:solidFill>
                <a:schemeClr val="tx2"/>
              </a:solidFill>
            </a:endParaRPr>
          </a:p>
          <a:p>
            <a:pPr>
              <a:buFont typeface="Arial" panose="020B0604020202020204" pitchFamily="34" charset="0"/>
              <a:buChar char="•"/>
            </a:pPr>
            <a:r>
              <a:rPr lang="en-US" sz="2800" b="0" dirty="0" err="1" smtClean="0">
                <a:solidFill>
                  <a:schemeClr val="tx2"/>
                </a:solidFill>
              </a:rPr>
              <a:t>Carbapenem</a:t>
            </a:r>
            <a:r>
              <a:rPr lang="en-US" sz="2800" b="0" dirty="0" smtClean="0">
                <a:solidFill>
                  <a:schemeClr val="tx2"/>
                </a:solidFill>
              </a:rPr>
              <a:t>-resistant </a:t>
            </a:r>
            <a:r>
              <a:rPr lang="en-US" sz="2800" b="0" dirty="0" err="1" smtClean="0">
                <a:solidFill>
                  <a:schemeClr val="tx2"/>
                </a:solidFill>
              </a:rPr>
              <a:t>enterobacteriaceae</a:t>
            </a:r>
            <a:r>
              <a:rPr lang="en-US" sz="2800" b="0" dirty="0">
                <a:solidFill>
                  <a:schemeClr val="tx2"/>
                </a:solidFill>
              </a:rPr>
              <a:t> </a:t>
            </a:r>
            <a:r>
              <a:rPr lang="en-US" sz="2800" b="0" dirty="0" smtClean="0">
                <a:solidFill>
                  <a:schemeClr val="tx2"/>
                </a:solidFill>
              </a:rPr>
              <a:t>(</a:t>
            </a:r>
            <a:r>
              <a:rPr lang="en-US" sz="2800" b="0" dirty="0" smtClean="0">
                <a:solidFill>
                  <a:schemeClr val="tx2"/>
                </a:solidFill>
              </a:rPr>
              <a:t>CRE)</a:t>
            </a:r>
          </a:p>
          <a:p>
            <a:pPr>
              <a:buFont typeface="Arial" panose="020B0604020202020204" pitchFamily="34" charset="0"/>
              <a:buChar char="•"/>
            </a:pPr>
            <a:r>
              <a:rPr lang="en-US" sz="2800" b="0" dirty="0" smtClean="0">
                <a:solidFill>
                  <a:schemeClr val="tx2"/>
                </a:solidFill>
              </a:rPr>
              <a:t>Multidrug resistant infections (MDSs) </a:t>
            </a:r>
            <a:r>
              <a:rPr lang="en-US" sz="2800" b="0" dirty="0">
                <a:solidFill>
                  <a:schemeClr val="tx2"/>
                </a:solidFill>
              </a:rPr>
              <a:t>particularly in Nursing Homes.  </a:t>
            </a:r>
          </a:p>
          <a:p>
            <a:pPr>
              <a:buFont typeface="Arial" panose="020B0604020202020204" pitchFamily="34" charset="0"/>
              <a:buChar char="•"/>
            </a:pPr>
            <a:endParaRPr lang="en-US" sz="3200" dirty="0">
              <a:solidFill>
                <a:schemeClr val="tx2"/>
              </a:solidFill>
            </a:endParaRPr>
          </a:p>
          <a:p>
            <a:pPr>
              <a:buFont typeface="Arial" panose="020B0604020202020204" pitchFamily="34" charset="0"/>
              <a:buChar char="•"/>
            </a:pPr>
            <a:endParaRPr lang="en-US" sz="3200" dirty="0">
              <a:solidFill>
                <a:schemeClr val="tx2"/>
              </a:solidFill>
            </a:endParaRPr>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48855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0" dirty="0">
                <a:latin typeface="Arial" panose="020B0604020202020204" pitchFamily="34" charset="0"/>
                <a:cs typeface="Arial" panose="020B0604020202020204" pitchFamily="34" charset="0"/>
              </a:rPr>
              <a:t>Using data to support </a:t>
            </a:r>
            <a:r>
              <a:rPr lang="en-US" sz="3600" b="0" dirty="0" smtClean="0">
                <a:latin typeface="Arial" panose="020B0604020202020204" pitchFamily="34" charset="0"/>
                <a:cs typeface="Arial" panose="020B0604020202020204" pitchFamily="34" charset="0"/>
              </a:rPr>
              <a:t>antibiotic</a:t>
            </a:r>
            <a:br>
              <a:rPr lang="en-US" sz="3600" b="0" dirty="0" smtClean="0">
                <a:latin typeface="Arial" panose="020B0604020202020204" pitchFamily="34" charset="0"/>
                <a:cs typeface="Arial" panose="020B0604020202020204" pitchFamily="34" charset="0"/>
              </a:rPr>
            </a:br>
            <a:r>
              <a:rPr lang="en-US" sz="3600" b="0" dirty="0" smtClean="0">
                <a:latin typeface="Arial" panose="020B0604020202020204" pitchFamily="34" charset="0"/>
                <a:cs typeface="Arial" panose="020B0604020202020204" pitchFamily="34" charset="0"/>
              </a:rPr>
              <a:t> </a:t>
            </a:r>
            <a:r>
              <a:rPr lang="en-US" sz="3600" b="0" dirty="0">
                <a:latin typeface="Arial" panose="020B0604020202020204" pitchFamily="34" charset="0"/>
                <a:cs typeface="Arial" panose="020B0604020202020204" pitchFamily="34" charset="0"/>
              </a:rPr>
              <a:t>stewardship in nursing homes</a:t>
            </a:r>
          </a:p>
        </p:txBody>
      </p:sp>
      <p:sp>
        <p:nvSpPr>
          <p:cNvPr id="3" name="Content Placeholder 2"/>
          <p:cNvSpPr>
            <a:spLocks noGrp="1"/>
          </p:cNvSpPr>
          <p:nvPr>
            <p:ph idx="1"/>
          </p:nvPr>
        </p:nvSpPr>
        <p:spPr>
          <a:xfrm>
            <a:off x="457200" y="1600200"/>
            <a:ext cx="8229600" cy="4876799"/>
          </a:xfrm>
        </p:spPr>
        <p:txBody>
          <a:bodyPr/>
          <a:lstStyle/>
          <a:p>
            <a:pPr marL="0" indent="0">
              <a:buNone/>
            </a:pPr>
            <a:r>
              <a:rPr lang="en-US" sz="2800" b="0" dirty="0">
                <a:latin typeface="Arial" panose="020B0604020202020204" pitchFamily="34" charset="0"/>
                <a:cs typeface="Arial" panose="020B0604020202020204" pitchFamily="34" charset="0"/>
              </a:rPr>
              <a:t>Dr. </a:t>
            </a:r>
            <a:r>
              <a:rPr lang="en-US" sz="2800" b="0" dirty="0" err="1">
                <a:latin typeface="Arial" panose="020B0604020202020204" pitchFamily="34" charset="0"/>
                <a:cs typeface="Arial" panose="020B0604020202020204" pitchFamily="34" charset="0"/>
              </a:rPr>
              <a:t>Ghinwa</a:t>
            </a:r>
            <a:r>
              <a:rPr lang="en-US" sz="2800" b="0" dirty="0">
                <a:latin typeface="Arial" panose="020B0604020202020204" pitchFamily="34" charset="0"/>
                <a:cs typeface="Arial" panose="020B0604020202020204" pitchFamily="34" charset="0"/>
              </a:rPr>
              <a:t> </a:t>
            </a:r>
            <a:r>
              <a:rPr lang="en-US" sz="2800" b="0" dirty="0" err="1" smtClean="0">
                <a:latin typeface="Arial" panose="020B0604020202020204" pitchFamily="34" charset="0"/>
                <a:cs typeface="Arial" panose="020B0604020202020204" pitchFamily="34" charset="0"/>
              </a:rPr>
              <a:t>Dumyati</a:t>
            </a:r>
            <a:r>
              <a:rPr lang="en-US" sz="2800" b="0" dirty="0" smtClean="0">
                <a:latin typeface="Arial" panose="020B0604020202020204" pitchFamily="34" charset="0"/>
                <a:cs typeface="Arial" panose="020B0604020202020204" pitchFamily="34" charset="0"/>
              </a:rPr>
              <a:t>, MD</a:t>
            </a:r>
            <a:r>
              <a:rPr lang="en-US" sz="2800" b="0" dirty="0" smtClean="0">
                <a:latin typeface="Arial" panose="020B0604020202020204" pitchFamily="34" charset="0"/>
                <a:cs typeface="Arial" panose="020B0604020202020204" pitchFamily="34" charset="0"/>
              </a:rPr>
              <a:t> </a:t>
            </a:r>
            <a:r>
              <a:rPr lang="en-US" sz="2800" b="0" dirty="0" smtClean="0">
                <a:latin typeface="Arial" panose="020B0604020202020204" pitchFamily="34" charset="0"/>
                <a:cs typeface="Arial" panose="020B0604020202020204" pitchFamily="34" charset="0"/>
              </a:rPr>
              <a:t>of </a:t>
            </a:r>
            <a:r>
              <a:rPr lang="en-US" sz="2800" b="0" dirty="0">
                <a:latin typeface="Arial" panose="020B0604020202020204" pitchFamily="34" charset="0"/>
                <a:cs typeface="Arial" panose="020B0604020202020204" pitchFamily="34" charset="0"/>
              </a:rPr>
              <a:t>University of Rochester will </a:t>
            </a:r>
            <a:r>
              <a:rPr lang="en-US" sz="2800" b="0" dirty="0" smtClean="0">
                <a:latin typeface="Arial" panose="020B0604020202020204" pitchFamily="34" charset="0"/>
                <a:cs typeface="Arial" panose="020B0604020202020204" pitchFamily="34" charset="0"/>
              </a:rPr>
              <a:t>present on:</a:t>
            </a:r>
          </a:p>
          <a:p>
            <a:pPr marL="0" indent="0">
              <a:buNone/>
            </a:pPr>
            <a:r>
              <a:rPr lang="en-US" sz="2800" b="0" dirty="0" smtClean="0">
                <a:latin typeface="Arial" panose="020B0604020202020204" pitchFamily="34" charset="0"/>
                <a:cs typeface="Arial" panose="020B0604020202020204" pitchFamily="34" charset="0"/>
              </a:rPr>
              <a:t>-Starting </a:t>
            </a:r>
            <a:r>
              <a:rPr lang="en-US" sz="2800" b="0" dirty="0">
                <a:latin typeface="Arial" panose="020B0604020202020204" pitchFamily="34" charset="0"/>
                <a:cs typeface="Arial" panose="020B0604020202020204" pitchFamily="34" charset="0"/>
              </a:rPr>
              <a:t>antibiotic stewardship in the nursing homes she dealt with.</a:t>
            </a:r>
          </a:p>
          <a:p>
            <a:endParaRPr lang="en-US"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p:nvPr>
        </p:nvSpPr>
        <p:spPr>
          <a:xfrm>
            <a:off x="457200" y="6248400"/>
            <a:ext cx="8229600" cy="152400"/>
          </a:xfrm>
        </p:spPr>
        <p:txBody>
          <a:bodyPr/>
          <a:lstStyle/>
          <a:p>
            <a:endParaRPr lang="en-US" dirty="0"/>
          </a:p>
        </p:txBody>
      </p:sp>
    </p:spTree>
    <p:extLst>
      <p:ext uri="{BB962C8B-B14F-4D97-AF65-F5344CB8AC3E}">
        <p14:creationId xmlns:p14="http://schemas.microsoft.com/office/powerpoint/2010/main" val="14739016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0" dirty="0"/>
              <a:t>Partnering for Success</a:t>
            </a:r>
          </a:p>
        </p:txBody>
      </p:sp>
      <p:sp>
        <p:nvSpPr>
          <p:cNvPr id="3" name="Content Placeholder 2"/>
          <p:cNvSpPr>
            <a:spLocks noGrp="1"/>
          </p:cNvSpPr>
          <p:nvPr>
            <p:ph idx="1"/>
          </p:nvPr>
        </p:nvSpPr>
        <p:spPr/>
        <p:txBody>
          <a:bodyPr/>
          <a:lstStyle/>
          <a:p>
            <a:pPr marL="0" indent="0">
              <a:buNone/>
            </a:pPr>
            <a:r>
              <a:rPr lang="en-US" b="0" dirty="0"/>
              <a:t>This presentation will be a collaboration </a:t>
            </a:r>
            <a:r>
              <a:rPr lang="en-US" b="0" dirty="0" smtClean="0"/>
              <a:t>with: </a:t>
            </a:r>
          </a:p>
          <a:p>
            <a:pPr marL="0" indent="0">
              <a:buNone/>
            </a:pPr>
            <a:r>
              <a:rPr lang="en-US" b="0" dirty="0" smtClean="0"/>
              <a:t>Montefiore Hospital </a:t>
            </a:r>
            <a:r>
              <a:rPr lang="en-US" b="0" dirty="0"/>
              <a:t>headed by </a:t>
            </a:r>
            <a:r>
              <a:rPr lang="en-US" b="0" dirty="0" smtClean="0"/>
              <a:t>Belinda </a:t>
            </a:r>
            <a:r>
              <a:rPr lang="en-US" b="0" dirty="0" err="1" smtClean="0"/>
              <a:t>Ostrowsky</a:t>
            </a:r>
            <a:r>
              <a:rPr lang="en-US" b="0" dirty="0" smtClean="0"/>
              <a:t>, MD of Montefiore Hospital. She will be joined by:</a:t>
            </a:r>
          </a:p>
          <a:p>
            <a:pPr marL="0" indent="0">
              <a:buNone/>
            </a:pPr>
            <a:r>
              <a:rPr lang="en-US" b="0" dirty="0" smtClean="0"/>
              <a:t>– United Health Foundation(UHF)</a:t>
            </a:r>
          </a:p>
          <a:p>
            <a:pPr marL="0" indent="0">
              <a:buNone/>
            </a:pPr>
            <a:r>
              <a:rPr lang="en-US" b="0" dirty="0" smtClean="0"/>
              <a:t>- Greater New York Hospital Association (GNYHA)</a:t>
            </a:r>
            <a:endParaRPr lang="en-US" b="0" dirty="0" smtClean="0"/>
          </a:p>
          <a:p>
            <a:pPr marL="0" indent="0">
              <a:buNone/>
            </a:pPr>
            <a:r>
              <a:rPr lang="en-US" b="0" dirty="0" smtClean="0"/>
              <a:t> </a:t>
            </a:r>
            <a:endParaRPr lang="en-US" b="0" dirty="0"/>
          </a:p>
          <a:p>
            <a:pPr marL="0" indent="0">
              <a:buNone/>
            </a:pP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5037795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0" dirty="0"/>
              <a:t>Breakout </a:t>
            </a:r>
            <a:r>
              <a:rPr lang="en-US" sz="3600" b="0" dirty="0" smtClean="0"/>
              <a:t>Session</a:t>
            </a:r>
            <a:endParaRPr lang="en-US" sz="3600" b="0" dirty="0"/>
          </a:p>
        </p:txBody>
      </p:sp>
      <p:sp>
        <p:nvSpPr>
          <p:cNvPr id="3" name="Content Placeholder 2"/>
          <p:cNvSpPr>
            <a:spLocks noGrp="1"/>
          </p:cNvSpPr>
          <p:nvPr>
            <p:ph idx="1"/>
          </p:nvPr>
        </p:nvSpPr>
        <p:spPr/>
        <p:txBody>
          <a:bodyPr/>
          <a:lstStyle/>
          <a:p>
            <a:pPr marL="0" indent="0">
              <a:buNone/>
            </a:pPr>
            <a:r>
              <a:rPr lang="en-US" sz="2800" b="0" dirty="0" smtClean="0"/>
              <a:t>The one hour </a:t>
            </a:r>
            <a:r>
              <a:rPr lang="en-US" sz="2800" b="0" dirty="0"/>
              <a:t>break out sessions will focus </a:t>
            </a:r>
            <a:r>
              <a:rPr lang="en-US" sz="2800" b="0" dirty="0" smtClean="0"/>
              <a:t>on developing </a:t>
            </a:r>
            <a:r>
              <a:rPr lang="en-US" sz="2800" b="0" dirty="0" err="1"/>
              <a:t>antibiograms</a:t>
            </a:r>
            <a:r>
              <a:rPr lang="en-US" sz="2800" b="0" dirty="0"/>
              <a:t> and action </a:t>
            </a:r>
            <a:r>
              <a:rPr lang="en-US" sz="2800" b="0" dirty="0" smtClean="0"/>
              <a:t>plan.  This session will be facilitated by Nursing Home partners.  Approaches to antibiotic stewardship, surveillance and monitoring and how to measure success. </a:t>
            </a:r>
            <a:endParaRPr lang="en-US" sz="2800" b="0"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350743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0" dirty="0"/>
              <a:t>Panel Discussion: NYC </a:t>
            </a:r>
            <a:r>
              <a:rPr lang="en-US" sz="3600" b="0" dirty="0" smtClean="0"/>
              <a:t>Nursing Homes</a:t>
            </a:r>
            <a:endParaRPr lang="en-US" sz="3600" b="0" dirty="0"/>
          </a:p>
        </p:txBody>
      </p:sp>
      <p:sp>
        <p:nvSpPr>
          <p:cNvPr id="3" name="Content Placeholder 2"/>
          <p:cNvSpPr>
            <a:spLocks noGrp="1"/>
          </p:cNvSpPr>
          <p:nvPr>
            <p:ph idx="1"/>
          </p:nvPr>
        </p:nvSpPr>
        <p:spPr/>
        <p:txBody>
          <a:bodyPr/>
          <a:lstStyle/>
          <a:p>
            <a:pPr marL="0" indent="0">
              <a:buNone/>
            </a:pPr>
            <a:r>
              <a:rPr lang="en-US" dirty="0" smtClean="0"/>
              <a:t>Panel discussion will be on clinical management and antibiotic stewardship.  In the form of case discussions</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310495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78362"/>
          </a:xfrm>
        </p:spPr>
        <p:txBody>
          <a:bodyPr/>
          <a:lstStyle/>
          <a:p>
            <a:r>
              <a:rPr lang="en-US" dirty="0" smtClean="0"/>
              <a:t/>
            </a:r>
            <a:br>
              <a:rPr lang="en-US" dirty="0" smtClean="0"/>
            </a:br>
            <a:r>
              <a:rPr lang="en-US" dirty="0"/>
              <a:t/>
            </a:r>
            <a:br>
              <a:rPr lang="en-US" dirty="0"/>
            </a:br>
            <a:r>
              <a:rPr lang="en-US" dirty="0" smtClean="0"/>
              <a:t/>
            </a:r>
            <a:br>
              <a:rPr lang="en-US" dirty="0" smtClean="0"/>
            </a:br>
            <a:r>
              <a:rPr lang="en-US" dirty="0" smtClean="0"/>
              <a:t>Thank You</a:t>
            </a:r>
            <a:endParaRPr lang="en-US" dirty="0"/>
          </a:p>
        </p:txBody>
      </p:sp>
      <p:sp>
        <p:nvSpPr>
          <p:cNvPr id="3" name="Slide Number Placeholder 2"/>
          <p:cNvSpPr>
            <a:spLocks noGrp="1"/>
          </p:cNvSpPr>
          <p:nvPr>
            <p:ph type="sldNum" sz="quarter" idx="12"/>
          </p:nvPr>
        </p:nvSpPr>
        <p:spPr/>
        <p:txBody>
          <a:bodyPr/>
          <a:lstStyle/>
          <a:p>
            <a:pPr>
              <a:defRPr/>
            </a:pPr>
            <a:fld id="{15B3B528-9982-416A-9FEA-7CEE59CF0FF9}" type="slidenum">
              <a:rPr lang="en-US" smtClean="0"/>
              <a:pPr>
                <a:defRPr/>
              </a:pPr>
              <a:t>10</a:t>
            </a:fld>
            <a:endParaRPr lang="en-US" dirty="0"/>
          </a:p>
        </p:txBody>
      </p:sp>
    </p:spTree>
    <p:extLst>
      <p:ext uri="{BB962C8B-B14F-4D97-AF65-F5344CB8AC3E}">
        <p14:creationId xmlns:p14="http://schemas.microsoft.com/office/powerpoint/2010/main" val="23803080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457200" y="609600"/>
            <a:ext cx="8229600" cy="1143000"/>
          </a:xfrm>
          <a:prstGeom prst="rect">
            <a:avLst/>
          </a:prstGeom>
        </p:spPr>
        <p:txBody>
          <a:bodyPr/>
          <a:lstStyle/>
          <a:p>
            <a:pPr eaLnBrk="1" hangingPunct="1">
              <a:defRPr/>
            </a:pPr>
            <a:r>
              <a:rPr lang="en-US" dirty="0" smtClean="0">
                <a:latin typeface="Arial" pitchFamily="34" charset="0"/>
                <a:cs typeface="Arial" pitchFamily="34" charset="0"/>
              </a:rPr>
              <a:t> </a:t>
            </a:r>
          </a:p>
        </p:txBody>
      </p:sp>
      <p:sp>
        <p:nvSpPr>
          <p:cNvPr id="2" name="Rectangle 1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4" name="Rectangle 2"/>
          <p:cNvSpPr txBox="1">
            <a:spLocks noChangeArrowheads="1"/>
          </p:cNvSpPr>
          <p:nvPr/>
        </p:nvSpPr>
        <p:spPr>
          <a:xfrm>
            <a:off x="609600" y="609600"/>
            <a:ext cx="82296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charset="0"/>
              </a:defRPr>
            </a:lvl2pPr>
            <a:lvl3pPr algn="ctr" rtl="0" eaLnBrk="0" fontAlgn="base" hangingPunct="0">
              <a:spcBef>
                <a:spcPct val="0"/>
              </a:spcBef>
              <a:spcAft>
                <a:spcPct val="0"/>
              </a:spcAft>
              <a:defRPr sz="4400">
                <a:solidFill>
                  <a:schemeClr val="tx1"/>
                </a:solidFill>
                <a:latin typeface="Myriad Web Pro" charset="0"/>
              </a:defRPr>
            </a:lvl3pPr>
            <a:lvl4pPr algn="ctr" rtl="0" eaLnBrk="0" fontAlgn="base" hangingPunct="0">
              <a:spcBef>
                <a:spcPct val="0"/>
              </a:spcBef>
              <a:spcAft>
                <a:spcPct val="0"/>
              </a:spcAft>
              <a:defRPr sz="4400">
                <a:solidFill>
                  <a:schemeClr val="tx1"/>
                </a:solidFill>
                <a:latin typeface="Myriad Web Pro" charset="0"/>
              </a:defRPr>
            </a:lvl4pPr>
            <a:lvl5pPr algn="ctr" rtl="0" eaLnBrk="0" fontAlgn="base" hangingPunct="0">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a:lstStyle>
          <a:p>
            <a:pPr eaLnBrk="1" hangingPunct="1">
              <a:defRPr/>
            </a:pPr>
            <a:r>
              <a:rPr lang="en-US" b="0" dirty="0" smtClean="0">
                <a:effectLst>
                  <a:outerShdw blurRad="38100" dist="38100" dir="2700000" algn="tl">
                    <a:srgbClr val="000000">
                      <a:alpha val="43137"/>
                    </a:srgbClr>
                  </a:outerShdw>
                </a:effectLst>
                <a:latin typeface="Arial" pitchFamily="34" charset="0"/>
                <a:cs typeface="Arial" pitchFamily="34" charset="0"/>
              </a:rPr>
              <a:t>Questions</a:t>
            </a:r>
          </a:p>
        </p:txBody>
      </p:sp>
      <p:sp>
        <p:nvSpPr>
          <p:cNvPr id="6" name="Slide Number Placeholder 5"/>
          <p:cNvSpPr>
            <a:spLocks noGrp="1"/>
          </p:cNvSpPr>
          <p:nvPr>
            <p:ph type="sldNum" sz="quarter" idx="12"/>
          </p:nvPr>
        </p:nvSpPr>
        <p:spPr/>
        <p:txBody>
          <a:bodyPr/>
          <a:lstStyle/>
          <a:p>
            <a:pPr>
              <a:defRPr/>
            </a:pPr>
            <a:fld id="{0BF37223-9641-43E6-96F2-A32883E48FEC}" type="slidenum">
              <a:rPr lang="en-US" smtClean="0">
                <a:solidFill>
                  <a:schemeClr val="tx2"/>
                </a:solidFill>
              </a:rPr>
              <a:pPr>
                <a:defRPr/>
              </a:pPr>
              <a:t>11</a:t>
            </a:fld>
            <a:endParaRPr lang="en-US" dirty="0">
              <a:solidFill>
                <a:schemeClr val="tx2"/>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600200"/>
            <a:ext cx="3200400" cy="3657600"/>
          </a:xfrm>
          <a:prstGeom prst="rect">
            <a:avLst/>
          </a:prstGeom>
        </p:spPr>
      </p:pic>
    </p:spTree>
    <p:extLst>
      <p:ext uri="{BB962C8B-B14F-4D97-AF65-F5344CB8AC3E}">
        <p14:creationId xmlns:p14="http://schemas.microsoft.com/office/powerpoint/2010/main" val="33091544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rgbClr val="0000CC"/>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rgbClr val="0000CC"/>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CEZID_PPT_dark([1]">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NCEZID_PPT_dark([1]">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28925</TotalTime>
  <Words>558</Words>
  <Application>Microsoft Office PowerPoint</Application>
  <PresentationFormat>On-screen Show (4:3)</PresentationFormat>
  <Paragraphs>72</Paragraphs>
  <Slides>11</Slides>
  <Notes>11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11</vt:i4>
      </vt:variant>
    </vt:vector>
  </HeadingPairs>
  <TitlesOfParts>
    <vt:vector size="19" baseType="lpstr">
      <vt:lpstr>Arial</vt:lpstr>
      <vt:lpstr>Courier New</vt:lpstr>
      <vt:lpstr>Myriad Web Pro</vt:lpstr>
      <vt:lpstr>Times New Roman</vt:lpstr>
      <vt:lpstr>Wingdings</vt:lpstr>
      <vt:lpstr>Default Design</vt:lpstr>
      <vt:lpstr>NCEZID_PPT_dark([1]</vt:lpstr>
      <vt:lpstr>1_NCEZID_PPT_dark([1]</vt:lpstr>
      <vt:lpstr> New York City Antimicrobial   Workshop</vt:lpstr>
      <vt:lpstr>Antibiotic Stewardship</vt:lpstr>
      <vt:lpstr>Antibiotic Stewardship   Project Team Members  Pamela Kellner, MPH, RN,  Consultant Christian Oriuwa, MBBS, MSc., Coordinator Gloria Airall-Simon, PhD, RN, Senior Nurse Educator</vt:lpstr>
      <vt:lpstr>NYC Perspectives on Antibiotic Stewardship</vt:lpstr>
      <vt:lpstr>Antimicrobial Resistance in Nursing  Homes</vt:lpstr>
      <vt:lpstr>Using data to support antibiotic  stewardship in nursing homes</vt:lpstr>
      <vt:lpstr>Partnering for Success</vt:lpstr>
      <vt:lpstr>Breakout Session</vt:lpstr>
      <vt:lpstr>Panel Discussion: NYC Nursing Homes</vt:lpstr>
      <vt:lpstr>   Thank You</vt:lpstr>
      <vt:lpstr> </vt:lpstr>
    </vt:vector>
  </TitlesOfParts>
  <Company>Centers for Disease Control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ITSO</dc:creator>
  <cp:lastModifiedBy>Gloria Airall-Simon</cp:lastModifiedBy>
  <cp:revision>563</cp:revision>
  <cp:lastPrinted>2016-10-25T14:50:32Z</cp:lastPrinted>
  <dcterms:created xsi:type="dcterms:W3CDTF">2004-08-03T19:23:54Z</dcterms:created>
  <dcterms:modified xsi:type="dcterms:W3CDTF">2016-10-25T14:54:29Z</dcterms:modified>
</cp:coreProperties>
</file>