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omments/comment1.xml" ContentType="application/vnd.openxmlformats-officedocument.presentationml.comment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charts/chart1.xml" ContentType="application/vnd.openxmlformats-officedocument.drawingml.chart+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charts/colors1.xml" ContentType="application/vnd.ms-office.chartcolorstyle+xml"/>
  <Override PartName="/ppt/charts/style1.xml" ContentType="application/vnd.ms-office.chartstyl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72" r:id="rId1"/>
    <p:sldMasterId id="2147483756" r:id="rId2"/>
  </p:sldMasterIdLst>
  <p:notesMasterIdLst>
    <p:notesMasterId r:id="rId58"/>
  </p:notesMasterIdLst>
  <p:handoutMasterIdLst>
    <p:handoutMasterId r:id="rId59"/>
  </p:handoutMasterIdLst>
  <p:sldIdLst>
    <p:sldId id="331" r:id="rId3"/>
    <p:sldId id="386" r:id="rId4"/>
    <p:sldId id="387" r:id="rId5"/>
    <p:sldId id="388" r:id="rId6"/>
    <p:sldId id="389" r:id="rId7"/>
    <p:sldId id="395" r:id="rId8"/>
    <p:sldId id="390" r:id="rId9"/>
    <p:sldId id="391" r:id="rId10"/>
    <p:sldId id="401" r:id="rId11"/>
    <p:sldId id="396" r:id="rId12"/>
    <p:sldId id="397" r:id="rId13"/>
    <p:sldId id="402" r:id="rId14"/>
    <p:sldId id="369" r:id="rId15"/>
    <p:sldId id="371" r:id="rId16"/>
    <p:sldId id="392" r:id="rId17"/>
    <p:sldId id="385" r:id="rId18"/>
    <p:sldId id="404" r:id="rId19"/>
    <p:sldId id="405" r:id="rId20"/>
    <p:sldId id="406" r:id="rId21"/>
    <p:sldId id="407" r:id="rId22"/>
    <p:sldId id="408" r:id="rId23"/>
    <p:sldId id="409" r:id="rId24"/>
    <p:sldId id="410" r:id="rId25"/>
    <p:sldId id="411" r:id="rId26"/>
    <p:sldId id="412" r:id="rId27"/>
    <p:sldId id="413" r:id="rId28"/>
    <p:sldId id="414" r:id="rId29"/>
    <p:sldId id="415" r:id="rId30"/>
    <p:sldId id="416" r:id="rId31"/>
    <p:sldId id="417" r:id="rId32"/>
    <p:sldId id="418" r:id="rId33"/>
    <p:sldId id="419" r:id="rId34"/>
    <p:sldId id="420" r:id="rId35"/>
    <p:sldId id="421" r:id="rId36"/>
    <p:sldId id="422" r:id="rId37"/>
    <p:sldId id="423" r:id="rId38"/>
    <p:sldId id="424" r:id="rId39"/>
    <p:sldId id="425" r:id="rId40"/>
    <p:sldId id="426" r:id="rId41"/>
    <p:sldId id="427" r:id="rId42"/>
    <p:sldId id="428" r:id="rId43"/>
    <p:sldId id="429" r:id="rId44"/>
    <p:sldId id="430" r:id="rId45"/>
    <p:sldId id="431" r:id="rId46"/>
    <p:sldId id="432" r:id="rId47"/>
    <p:sldId id="433" r:id="rId48"/>
    <p:sldId id="434" r:id="rId49"/>
    <p:sldId id="398" r:id="rId50"/>
    <p:sldId id="382" r:id="rId51"/>
    <p:sldId id="384" r:id="rId52"/>
    <p:sldId id="383" r:id="rId53"/>
    <p:sldId id="400" r:id="rId54"/>
    <p:sldId id="399" r:id="rId55"/>
    <p:sldId id="350" r:id="rId56"/>
    <p:sldId id="353" r:id="rId57"/>
  </p:sldIdLst>
  <p:sldSz cx="9144000" cy="6858000" type="screen4x3"/>
  <p:notesSz cx="7023100"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hama Ahuja" initials="SA" lastIdx="18" clrIdx="0">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33"/>
    <a:srgbClr val="FF6600"/>
    <a:srgbClr val="163D6B"/>
    <a:srgbClr val="31557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15385" autoAdjust="0"/>
    <p:restoredTop sz="72562" autoAdjust="0"/>
  </p:normalViewPr>
  <p:slideViewPr>
    <p:cSldViewPr>
      <p:cViewPr>
        <p:scale>
          <a:sx n="82" d="100"/>
          <a:sy n="82" d="100"/>
        </p:scale>
        <p:origin x="-1650" y="-7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theme" Target="theme/theme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61"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commentAuthors" Target="commentAuthor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tableStyles" Target="tableStyles.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handoutMaster" Target="handoutMasters/handoutMaster1.xml"/></Relationships>
</file>

<file path=ppt/charts/_rels/chart1.xml.rels><?xml version="1.0" encoding="UTF-8" standalone="yes"?>
<Relationships xmlns="http://schemas.openxmlformats.org/package/2006/relationships"><Relationship Id="rId3" Type="http://schemas.microsoft.com/office/2011/relationships/chartStyle" Target="style1.xml"/><Relationship Id="rId2" Type="http://schemas.microsoft.com/office/2011/relationships/chartColorStyle" Target="colors1.xml"/><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493923248975042"/>
          <c:y val="6.2329396325459314E-2"/>
          <c:w val="0.83519700221120574"/>
          <c:h val="0.56390158600030083"/>
        </c:manualLayout>
      </c:layout>
      <c:barChart>
        <c:barDir val="col"/>
        <c:grouping val="clustered"/>
        <c:varyColors val="0"/>
        <c:ser>
          <c:idx val="2"/>
          <c:order val="0"/>
          <c:tx>
            <c:strRef>
              <c:f>Sheet1!$C$1</c:f>
              <c:strCache>
                <c:ptCount val="1"/>
                <c:pt idx="0">
                  <c:v>2016</c:v>
                </c:pt>
              </c:strCache>
            </c:strRef>
          </c:tx>
          <c:spPr>
            <a:solidFill>
              <a:schemeClr val="tx2"/>
            </a:solidFill>
            <a:ln>
              <a:noFill/>
              <a:prstDash val="solid"/>
            </a:ln>
            <a:effectLst/>
          </c:spPr>
          <c:invertIfNegative val="0"/>
          <c:dPt>
            <c:idx val="9"/>
            <c:invertIfNegative val="0"/>
            <c:bubble3D val="0"/>
            <c:extLst xmlns:c16r2="http://schemas.microsoft.com/office/drawing/2015/06/chart">
              <c:ext xmlns:c16="http://schemas.microsoft.com/office/drawing/2014/chart" uri="{C3380CC4-5D6E-409C-BE32-E72D297353CC}">
                <c16:uniqueId val="{00000001-9D89-4B00-BE89-FC89F2520D99}"/>
              </c:ext>
            </c:extLst>
          </c:dPt>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lumMod val="75000"/>
                        <a:lumOff val="25000"/>
                      </a:schemeClr>
                    </a:solidFill>
                    <a:latin typeface="Franklin Gothic Book" panose="020B0503020102020204" pitchFamily="34" charset="0"/>
                    <a:ea typeface="+mn-ea"/>
                    <a:cs typeface="+mn-cs"/>
                  </a:defRPr>
                </a:pPr>
                <a:endParaRPr lang="en-US"/>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0"/>
              </c:ext>
            </c:extLst>
          </c:dLbls>
          <c:cat>
            <c:strRef>
              <c:f>Sheet1!$A$2:$A$12</c:f>
              <c:strCache>
                <c:ptCount val="10"/>
                <c:pt idx="0">
                  <c:v>Chlamydia </c:v>
                </c:pt>
                <c:pt idx="1">
                  <c:v>Gonorrhea</c:v>
                </c:pt>
                <c:pt idx="2">
                  <c:v>Syphilis </c:v>
                </c:pt>
                <c:pt idx="3">
                  <c:v>Tuberculosis</c:v>
                </c:pt>
                <c:pt idx="4">
                  <c:v>Streptococcus (group B)-invasive only </c:v>
                </c:pt>
                <c:pt idx="5">
                  <c:v>Campylobacteriosis </c:v>
                </c:pt>
                <c:pt idx="6">
                  <c:v>Hepatitis C (acute) </c:v>
                </c:pt>
                <c:pt idx="7">
                  <c:v>Salmonellosis </c:v>
                </c:pt>
                <c:pt idx="8">
                  <c:v>Hepatitis B-in pregnant women </c:v>
                </c:pt>
                <c:pt idx="9">
                  <c:v>Other </c:v>
                </c:pt>
              </c:strCache>
            </c:strRef>
          </c:cat>
          <c:val>
            <c:numRef>
              <c:f>Sheet1!$C$2:$C$12</c:f>
              <c:numCache>
                <c:formatCode>#,##0</c:formatCode>
                <c:ptCount val="11"/>
                <c:pt idx="0">
                  <c:v>21999</c:v>
                </c:pt>
                <c:pt idx="1">
                  <c:v>7734</c:v>
                </c:pt>
                <c:pt idx="2">
                  <c:v>7054</c:v>
                </c:pt>
                <c:pt idx="3">
                  <c:v>3864</c:v>
                </c:pt>
                <c:pt idx="4" formatCode="General">
                  <c:v>723</c:v>
                </c:pt>
                <c:pt idx="5" formatCode="General">
                  <c:v>623</c:v>
                </c:pt>
                <c:pt idx="6" formatCode="General">
                  <c:v>613</c:v>
                </c:pt>
                <c:pt idx="7" formatCode="General">
                  <c:v>611</c:v>
                </c:pt>
                <c:pt idx="8" formatCode="General">
                  <c:v>562</c:v>
                </c:pt>
                <c:pt idx="9" formatCode="General">
                  <c:v>3944</c:v>
                </c:pt>
              </c:numCache>
            </c:numRef>
          </c:val>
          <c:extLst xmlns:c16r2="http://schemas.microsoft.com/office/drawing/2015/06/chart">
            <c:ext xmlns:c16="http://schemas.microsoft.com/office/drawing/2014/chart" uri="{C3380CC4-5D6E-409C-BE32-E72D297353CC}">
              <c16:uniqueId val="{00000002-9D89-4B00-BE89-FC89F2520D99}"/>
            </c:ext>
          </c:extLst>
        </c:ser>
        <c:ser>
          <c:idx val="0"/>
          <c:order val="1"/>
          <c:tx>
            <c:strRef>
              <c:f>Sheet1!$D$1</c:f>
              <c:strCache>
                <c:ptCount val="1"/>
                <c:pt idx="0">
                  <c:v>2017</c:v>
                </c:pt>
              </c:strCache>
            </c:strRef>
          </c:tx>
          <c:spPr>
            <a:solidFill>
              <a:srgbClr val="FF6600"/>
            </a:solidFill>
            <a:ln>
              <a:noFill/>
            </a:ln>
            <a:effectLst/>
          </c:spPr>
          <c:invertIfNegative val="0"/>
          <c:cat>
            <c:strRef>
              <c:f>Sheet1!$A$2:$A$12</c:f>
              <c:strCache>
                <c:ptCount val="10"/>
                <c:pt idx="0">
                  <c:v>Chlamydia </c:v>
                </c:pt>
                <c:pt idx="1">
                  <c:v>Gonorrhea</c:v>
                </c:pt>
                <c:pt idx="2">
                  <c:v>Syphilis </c:v>
                </c:pt>
                <c:pt idx="3">
                  <c:v>Tuberculosis</c:v>
                </c:pt>
                <c:pt idx="4">
                  <c:v>Streptococcus (group B)-invasive only </c:v>
                </c:pt>
                <c:pt idx="5">
                  <c:v>Campylobacteriosis </c:v>
                </c:pt>
                <c:pt idx="6">
                  <c:v>Hepatitis C (acute) </c:v>
                </c:pt>
                <c:pt idx="7">
                  <c:v>Salmonellosis </c:v>
                </c:pt>
                <c:pt idx="8">
                  <c:v>Hepatitis B-in pregnant women </c:v>
                </c:pt>
                <c:pt idx="9">
                  <c:v>Other </c:v>
                </c:pt>
              </c:strCache>
            </c:strRef>
          </c:cat>
          <c:val>
            <c:numRef>
              <c:f>Sheet1!$D$2:$D$12</c:f>
              <c:numCache>
                <c:formatCode>#,##0</c:formatCode>
                <c:ptCount val="11"/>
                <c:pt idx="0">
                  <c:v>20950</c:v>
                </c:pt>
                <c:pt idx="1">
                  <c:v>7922</c:v>
                </c:pt>
                <c:pt idx="2">
                  <c:v>6474</c:v>
                </c:pt>
                <c:pt idx="3">
                  <c:v>4009</c:v>
                </c:pt>
                <c:pt idx="4" formatCode="General">
                  <c:v>764</c:v>
                </c:pt>
                <c:pt idx="5" formatCode="General">
                  <c:v>842</c:v>
                </c:pt>
                <c:pt idx="6" formatCode="General">
                  <c:v>848</c:v>
                </c:pt>
                <c:pt idx="7" formatCode="General">
                  <c:v>638</c:v>
                </c:pt>
                <c:pt idx="8" formatCode="General">
                  <c:v>511</c:v>
                </c:pt>
                <c:pt idx="9" formatCode="General">
                  <c:v>4276</c:v>
                </c:pt>
              </c:numCache>
            </c:numRef>
          </c:val>
          <c:extLst xmlns:c16r2="http://schemas.microsoft.com/office/drawing/2015/06/chart">
            <c:ext xmlns:c16="http://schemas.microsoft.com/office/drawing/2014/chart" uri="{C3380CC4-5D6E-409C-BE32-E72D297353CC}">
              <c16:uniqueId val="{00000003-9D89-4B00-BE89-FC89F2520D99}"/>
            </c:ext>
          </c:extLst>
        </c:ser>
        <c:dLbls>
          <c:showLegendKey val="0"/>
          <c:showVal val="0"/>
          <c:showCatName val="0"/>
          <c:showSerName val="0"/>
          <c:showPercent val="0"/>
          <c:showBubbleSize val="0"/>
        </c:dLbls>
        <c:gapWidth val="150"/>
        <c:axId val="162206464"/>
        <c:axId val="162208384"/>
      </c:barChart>
      <c:catAx>
        <c:axId val="162206464"/>
        <c:scaling>
          <c:orientation val="minMax"/>
        </c:scaling>
        <c:delete val="0"/>
        <c:axPos val="b"/>
        <c:title>
          <c:tx>
            <c:rich>
              <a:bodyPr rot="0" spcFirstLastPara="1" vertOverflow="ellipsis" vert="horz" wrap="square" anchor="ctr" anchorCtr="1"/>
              <a:lstStyle/>
              <a:p>
                <a:pPr>
                  <a:defRPr sz="1400" b="0" i="0" u="none" strike="noStrike" kern="1200" baseline="0">
                    <a:solidFill>
                      <a:schemeClr val="tx1">
                        <a:lumMod val="65000"/>
                        <a:lumOff val="35000"/>
                      </a:schemeClr>
                    </a:solidFill>
                    <a:latin typeface="Franklin Gothic Book" panose="020B0503020102020204" pitchFamily="34" charset="0"/>
                    <a:ea typeface="+mn-ea"/>
                    <a:cs typeface="+mn-cs"/>
                  </a:defRPr>
                </a:pPr>
                <a:r>
                  <a:rPr lang="en-US" sz="1600" b="1" dirty="0">
                    <a:solidFill>
                      <a:schemeClr val="tx1"/>
                    </a:solidFill>
                  </a:rPr>
                  <a:t>Diseases</a:t>
                </a:r>
                <a:r>
                  <a:rPr lang="en-US" sz="1600" b="1" baseline="0" dirty="0">
                    <a:solidFill>
                      <a:schemeClr val="tx1"/>
                    </a:solidFill>
                  </a:rPr>
                  <a:t> Reported</a:t>
                </a:r>
                <a:endParaRPr lang="en-US" sz="1600" b="1" dirty="0">
                  <a:solidFill>
                    <a:schemeClr val="tx1"/>
                  </a:solidFill>
                </a:endParaRPr>
              </a:p>
            </c:rich>
          </c:tx>
          <c:layout>
            <c:manualLayout>
              <c:xMode val="edge"/>
              <c:yMode val="edge"/>
              <c:x val="0.42788964187607853"/>
              <c:y val="0.94156565656565661"/>
            </c:manualLayout>
          </c:layout>
          <c:overlay val="0"/>
          <c:spPr>
            <a:noFill/>
            <a:ln>
              <a:noFill/>
            </a:ln>
            <a:effectLst/>
          </c:spPr>
        </c:title>
        <c:numFmt formatCode="@" sourceLinked="0"/>
        <c:majorTickMark val="none"/>
        <c:minorTickMark val="none"/>
        <c:tickLblPos val="low"/>
        <c:spPr>
          <a:noFill/>
          <a:ln w="9525" cap="flat" cmpd="sng" algn="ctr">
            <a:solidFill>
              <a:schemeClr val="tx1">
                <a:lumMod val="15000"/>
                <a:lumOff val="85000"/>
              </a:schemeClr>
            </a:solidFill>
            <a:round/>
          </a:ln>
          <a:effectLst/>
        </c:spPr>
        <c:txPr>
          <a:bodyPr rot="-1800000" spcFirstLastPara="1" vertOverflow="ellipsis" wrap="square" anchor="ctr" anchorCtr="1"/>
          <a:lstStyle/>
          <a:p>
            <a:pPr>
              <a:defRPr sz="1600" b="0" i="0" u="none" strike="noStrike" kern="1200" baseline="0">
                <a:solidFill>
                  <a:schemeClr val="tx1"/>
                </a:solidFill>
                <a:latin typeface="Franklin Gothic Book" panose="020B0503020102020204" pitchFamily="34" charset="0"/>
                <a:ea typeface="+mn-ea"/>
                <a:cs typeface="+mn-cs"/>
              </a:defRPr>
            </a:pPr>
            <a:endParaRPr lang="en-US"/>
          </a:p>
        </c:txPr>
        <c:crossAx val="162208384"/>
        <c:crosses val="autoZero"/>
        <c:auto val="0"/>
        <c:lblAlgn val="ctr"/>
        <c:lblOffset val="100"/>
        <c:noMultiLvlLbl val="0"/>
      </c:catAx>
      <c:valAx>
        <c:axId val="162208384"/>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000" b="1" i="0" u="none" strike="noStrike" kern="1200" baseline="0">
                    <a:solidFill>
                      <a:schemeClr val="tx1"/>
                    </a:solidFill>
                    <a:latin typeface="Franklin Gothic Book" panose="020B0503020102020204" pitchFamily="34" charset="0"/>
                    <a:ea typeface="+mn-ea"/>
                    <a:cs typeface="+mn-cs"/>
                  </a:defRPr>
                </a:pPr>
                <a:r>
                  <a:rPr lang="en-US" sz="2000" b="1" dirty="0">
                    <a:solidFill>
                      <a:schemeClr val="tx1"/>
                    </a:solidFill>
                    <a:latin typeface="Franklin Gothic Book" panose="020B0503020102020204" pitchFamily="34" charset="0"/>
                  </a:rPr>
                  <a:t>Number</a:t>
                </a:r>
                <a:r>
                  <a:rPr lang="en-US" sz="2000" b="1" baseline="0" dirty="0">
                    <a:solidFill>
                      <a:schemeClr val="tx1"/>
                    </a:solidFill>
                    <a:latin typeface="Franklin Gothic Book" panose="020B0503020102020204" pitchFamily="34" charset="0"/>
                  </a:rPr>
                  <a:t> of Reports</a:t>
                </a:r>
                <a:endParaRPr lang="en-US" sz="2000" b="1" dirty="0">
                  <a:solidFill>
                    <a:schemeClr val="tx1"/>
                  </a:solidFill>
                  <a:latin typeface="Franklin Gothic Book" panose="020B0503020102020204" pitchFamily="34" charset="0"/>
                </a:endParaRPr>
              </a:p>
            </c:rich>
          </c:tx>
          <c:layout>
            <c:manualLayout>
              <c:xMode val="edge"/>
              <c:yMode val="edge"/>
              <c:x val="9.1488682621869034E-3"/>
              <c:y val="7.5373000372397567E-2"/>
            </c:manualLayout>
          </c:layout>
          <c:overlay val="0"/>
          <c:spPr>
            <a:noFill/>
            <a:ln>
              <a:noFill/>
            </a:ln>
            <a:effectLst/>
          </c:spPr>
        </c:title>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solidFill>
                <a:latin typeface="Franklin Gothic Book" panose="020B0503020102020204" pitchFamily="34" charset="0"/>
                <a:ea typeface="+mn-ea"/>
                <a:cs typeface="+mn-cs"/>
              </a:defRPr>
            </a:pPr>
            <a:endParaRPr lang="en-US"/>
          </a:p>
        </c:txPr>
        <c:crossAx val="162206464"/>
        <c:crosses val="autoZero"/>
        <c:crossBetween val="between"/>
      </c:valAx>
      <c:spPr>
        <a:noFill/>
        <a:ln>
          <a:noFill/>
        </a:ln>
        <a:effectLst/>
      </c:spPr>
    </c:plotArea>
    <c:legend>
      <c:legendPos val="r"/>
      <c:layout>
        <c:manualLayout>
          <c:xMode val="edge"/>
          <c:yMode val="edge"/>
          <c:x val="0.74566289498426841"/>
          <c:y val="8.6208123931462016E-2"/>
          <c:w val="0.1460259980131326"/>
          <c:h val="0.15656887498808747"/>
        </c:manualLayout>
      </c:layout>
      <c:overlay val="0"/>
      <c:spPr>
        <a:noFill/>
        <a:ln>
          <a:noFill/>
        </a:ln>
        <a:effectLst/>
      </c:spPr>
      <c:txPr>
        <a:bodyPr rot="0" spcFirstLastPara="1" vertOverflow="ellipsis" vert="horz" wrap="square" anchor="ctr" anchorCtr="1"/>
        <a:lstStyle/>
        <a:p>
          <a:pPr>
            <a:defRPr sz="2000" b="1" i="0" u="none" strike="noStrike" kern="1200" baseline="0">
              <a:solidFill>
                <a:schemeClr val="tx1">
                  <a:lumMod val="65000"/>
                  <a:lumOff val="35000"/>
                </a:schemeClr>
              </a:solidFill>
              <a:latin typeface="Franklin Gothic Book" panose="020B0503020102020204" pitchFamily="34" charset="0"/>
              <a:ea typeface="+mn-ea"/>
              <a:cs typeface="+mn-cs"/>
            </a:defRPr>
          </a:pPr>
          <a:endParaRPr lang="en-US"/>
        </a:p>
      </c:txPr>
    </c:legend>
    <c:plotVisOnly val="1"/>
    <c:dispBlanksAs val="gap"/>
    <c:showDLblsOverMax val="0"/>
  </c:chart>
  <c:spPr>
    <a:noFill/>
    <a:ln>
      <a:noFill/>
    </a:ln>
    <a:effectLst/>
  </c:spPr>
  <c:txPr>
    <a:bodyPr/>
    <a:lstStyle/>
    <a:p>
      <a:pPr>
        <a:defRPr sz="1400">
          <a:latin typeface="Franklin Gothic Book" panose="020B0503020102020204" pitchFamily="34" charset="0"/>
        </a:defRPr>
      </a:pPr>
      <a:endParaRPr lang="en-US"/>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omments/comment1.xml><?xml version="1.0" encoding="utf-8"?>
<p:cmLst xmlns:a="http://schemas.openxmlformats.org/drawingml/2006/main" xmlns:r="http://schemas.openxmlformats.org/officeDocument/2006/relationships" xmlns:p="http://schemas.openxmlformats.org/presentationml/2006/main">
  <p:cm authorId="1" dt="2018-06-19T14:37:28.896" idx="10">
    <p:pos x="10" y="10"/>
    <p:text>important to mention that all diseases don't have a positive lab result eg. clinical (culture-negative)cases of TB</p:text>
    <p:extLst>
      <p:ext uri="{C676402C-5697-4E1C-873F-D02D1690AC5C}">
        <p15:threadingInfo xmlns:p15="http://schemas.microsoft.com/office/powerpoint/2012/main" timeZoneBias="240"/>
      </p:ext>
    </p:extLst>
  </p:cm>
</p:cmLst>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C8DEBD6-1ADE-40A8-8995-650941CA1075}" type="doc">
      <dgm:prSet loTypeId="urn:microsoft.com/office/officeart/2005/8/layout/hProcess9" loCatId="process" qsTypeId="urn:microsoft.com/office/officeart/2005/8/quickstyle/simple1" qsCatId="simple" csTypeId="urn:microsoft.com/office/officeart/2005/8/colors/accent1_2" csCatId="accent1" phldr="1"/>
      <dgm:spPr/>
      <dgm:t>
        <a:bodyPr/>
        <a:lstStyle/>
        <a:p>
          <a:endParaRPr lang="en-US"/>
        </a:p>
      </dgm:t>
    </dgm:pt>
    <dgm:pt modelId="{372A7073-744B-4D67-B00C-0413E8AC9D26}">
      <dgm:prSet phldrT="[Text]" custT="1"/>
      <dgm:spPr>
        <a:solidFill>
          <a:srgbClr val="00B0F0"/>
        </a:solidFill>
      </dgm:spPr>
      <dgm:t>
        <a:bodyPr/>
        <a:lstStyle/>
        <a:p>
          <a:r>
            <a:rPr lang="en-US" sz="1200" dirty="0" smtClean="0"/>
            <a:t>Patient reported to health department</a:t>
          </a:r>
          <a:endParaRPr lang="en-US" sz="1200" dirty="0"/>
        </a:p>
      </dgm:t>
    </dgm:pt>
    <dgm:pt modelId="{8D34A2AE-0EAF-4F05-ACC1-23FA2799CD14}" type="parTrans" cxnId="{EAFB0CBA-A833-4A38-9BDF-45C2A753A9FC}">
      <dgm:prSet/>
      <dgm:spPr/>
      <dgm:t>
        <a:bodyPr/>
        <a:lstStyle/>
        <a:p>
          <a:endParaRPr lang="en-US" sz="4800"/>
        </a:p>
      </dgm:t>
    </dgm:pt>
    <dgm:pt modelId="{74159138-3E5B-4E29-87E1-44033F932C0B}" type="sibTrans" cxnId="{EAFB0CBA-A833-4A38-9BDF-45C2A753A9FC}">
      <dgm:prSet custT="1"/>
      <dgm:spPr/>
      <dgm:t>
        <a:bodyPr/>
        <a:lstStyle/>
        <a:p>
          <a:endParaRPr lang="en-US" sz="1100"/>
        </a:p>
      </dgm:t>
    </dgm:pt>
    <dgm:pt modelId="{CC825E12-7319-49D1-AA98-71C583BA89EB}">
      <dgm:prSet phldrT="[Text]" custT="1"/>
      <dgm:spPr>
        <a:solidFill>
          <a:srgbClr val="00B0F0"/>
        </a:solidFill>
      </dgm:spPr>
      <dgm:t>
        <a:bodyPr/>
        <a:lstStyle/>
        <a:p>
          <a:r>
            <a:rPr lang="en-US" sz="1400" dirty="0" smtClean="0"/>
            <a:t>Assigned a BTBC case manager</a:t>
          </a:r>
          <a:endParaRPr lang="en-US" sz="1400" dirty="0"/>
        </a:p>
      </dgm:t>
    </dgm:pt>
    <dgm:pt modelId="{B7C199FC-7656-4CD9-A705-26BF628E9779}" type="parTrans" cxnId="{7605E66E-9484-42F8-B8BA-B6F0075E0273}">
      <dgm:prSet/>
      <dgm:spPr/>
      <dgm:t>
        <a:bodyPr/>
        <a:lstStyle/>
        <a:p>
          <a:endParaRPr lang="en-US" sz="4800"/>
        </a:p>
      </dgm:t>
    </dgm:pt>
    <dgm:pt modelId="{866D0DCB-76F9-4243-8291-94EAA4E8ED5E}" type="sibTrans" cxnId="{7605E66E-9484-42F8-B8BA-B6F0075E0273}">
      <dgm:prSet custT="1"/>
      <dgm:spPr/>
      <dgm:t>
        <a:bodyPr/>
        <a:lstStyle/>
        <a:p>
          <a:endParaRPr lang="en-US" sz="1100"/>
        </a:p>
      </dgm:t>
    </dgm:pt>
    <dgm:pt modelId="{6C9AD67B-C806-4FB4-BE16-32BFCE974C36}">
      <dgm:prSet phldrT="[Text]" custT="1"/>
      <dgm:spPr>
        <a:solidFill>
          <a:srgbClr val="00B0F0"/>
        </a:solidFill>
      </dgm:spPr>
      <dgm:t>
        <a:bodyPr/>
        <a:lstStyle/>
        <a:p>
          <a:r>
            <a:rPr lang="en-US" sz="1600" dirty="0" smtClean="0"/>
            <a:t>Chart review</a:t>
          </a:r>
          <a:endParaRPr lang="en-US" sz="1600" dirty="0"/>
        </a:p>
      </dgm:t>
    </dgm:pt>
    <dgm:pt modelId="{67E8A06D-96AE-4E90-859E-1074C3D9AB45}" type="parTrans" cxnId="{A67CCFE2-3C49-43FB-9E90-9DFEB48A7456}">
      <dgm:prSet/>
      <dgm:spPr/>
      <dgm:t>
        <a:bodyPr/>
        <a:lstStyle/>
        <a:p>
          <a:endParaRPr lang="en-US" sz="4800"/>
        </a:p>
      </dgm:t>
    </dgm:pt>
    <dgm:pt modelId="{9346223D-3867-4CD2-BB0D-51630834FD30}" type="sibTrans" cxnId="{A67CCFE2-3C49-43FB-9E90-9DFEB48A7456}">
      <dgm:prSet custT="1"/>
      <dgm:spPr/>
      <dgm:t>
        <a:bodyPr/>
        <a:lstStyle/>
        <a:p>
          <a:endParaRPr lang="en-US" sz="1100"/>
        </a:p>
      </dgm:t>
    </dgm:pt>
    <dgm:pt modelId="{A02F070B-530C-4BA2-A382-80AC168350A8}">
      <dgm:prSet phldrT="[Text]" custT="1"/>
      <dgm:spPr>
        <a:solidFill>
          <a:srgbClr val="00B0F0"/>
        </a:solidFill>
      </dgm:spPr>
      <dgm:t>
        <a:bodyPr/>
        <a:lstStyle/>
        <a:p>
          <a:r>
            <a:rPr lang="en-US" sz="1600" dirty="0" smtClean="0"/>
            <a:t>Interview patient</a:t>
          </a:r>
          <a:endParaRPr lang="en-US" sz="1600" dirty="0"/>
        </a:p>
      </dgm:t>
    </dgm:pt>
    <dgm:pt modelId="{9A9A6ED8-AD06-4422-A11B-3556B86E5B06}" type="parTrans" cxnId="{7036F73C-60D5-4A7B-92B5-B63F4003C9BB}">
      <dgm:prSet/>
      <dgm:spPr/>
      <dgm:t>
        <a:bodyPr/>
        <a:lstStyle/>
        <a:p>
          <a:endParaRPr lang="en-US" sz="4800"/>
        </a:p>
      </dgm:t>
    </dgm:pt>
    <dgm:pt modelId="{5FC53456-74F0-493B-8DD5-AA5DB1146D19}" type="sibTrans" cxnId="{7036F73C-60D5-4A7B-92B5-B63F4003C9BB}">
      <dgm:prSet custT="1"/>
      <dgm:spPr/>
      <dgm:t>
        <a:bodyPr/>
        <a:lstStyle/>
        <a:p>
          <a:endParaRPr lang="en-US" sz="1100"/>
        </a:p>
      </dgm:t>
    </dgm:pt>
    <dgm:pt modelId="{F3E5489C-D3DA-4B6B-98D2-08419DB09F55}">
      <dgm:prSet phldrT="[Text]" custT="1"/>
      <dgm:spPr>
        <a:solidFill>
          <a:srgbClr val="00B0F0"/>
        </a:solidFill>
      </dgm:spPr>
      <dgm:t>
        <a:bodyPr/>
        <a:lstStyle/>
        <a:p>
          <a:r>
            <a:rPr lang="en-US" sz="1600" dirty="0" smtClean="0"/>
            <a:t>Identify  contacts </a:t>
          </a:r>
          <a:endParaRPr lang="en-US" sz="1600" dirty="0"/>
        </a:p>
      </dgm:t>
    </dgm:pt>
    <dgm:pt modelId="{B0F2FA1A-2C10-4E80-B6C1-432A9D052F4D}" type="parTrans" cxnId="{D8F960EE-1366-4893-9327-479B7EF7F817}">
      <dgm:prSet/>
      <dgm:spPr/>
      <dgm:t>
        <a:bodyPr/>
        <a:lstStyle/>
        <a:p>
          <a:endParaRPr lang="en-US" sz="4800"/>
        </a:p>
      </dgm:t>
    </dgm:pt>
    <dgm:pt modelId="{CE4E1EA7-261C-4854-BD58-5EB3742D265E}" type="sibTrans" cxnId="{D8F960EE-1366-4893-9327-479B7EF7F817}">
      <dgm:prSet custT="1"/>
      <dgm:spPr/>
      <dgm:t>
        <a:bodyPr/>
        <a:lstStyle/>
        <a:p>
          <a:endParaRPr lang="en-US" sz="1100"/>
        </a:p>
      </dgm:t>
    </dgm:pt>
    <dgm:pt modelId="{C5430D01-48BC-4BB8-BC72-E573722E0728}">
      <dgm:prSet custT="1"/>
      <dgm:spPr>
        <a:solidFill>
          <a:srgbClr val="00B0F0"/>
        </a:solidFill>
      </dgm:spPr>
      <dgm:t>
        <a:bodyPr/>
        <a:lstStyle/>
        <a:p>
          <a:r>
            <a:rPr lang="en-US" sz="1600" dirty="0" smtClean="0"/>
            <a:t>Interview and test contacts</a:t>
          </a:r>
          <a:endParaRPr lang="en-US" sz="1600" dirty="0"/>
        </a:p>
      </dgm:t>
    </dgm:pt>
    <dgm:pt modelId="{790ED689-6FC1-45C4-AA9D-90D8401F81F5}" type="parTrans" cxnId="{44AADDDD-5FCF-476E-8203-0EDB5AE89730}">
      <dgm:prSet/>
      <dgm:spPr/>
      <dgm:t>
        <a:bodyPr/>
        <a:lstStyle/>
        <a:p>
          <a:endParaRPr lang="en-US" sz="4800"/>
        </a:p>
      </dgm:t>
    </dgm:pt>
    <dgm:pt modelId="{4D2077DB-97FD-447C-A71A-0F0CEE8B8B45}" type="sibTrans" cxnId="{44AADDDD-5FCF-476E-8203-0EDB5AE89730}">
      <dgm:prSet custT="1"/>
      <dgm:spPr/>
      <dgm:t>
        <a:bodyPr/>
        <a:lstStyle/>
        <a:p>
          <a:endParaRPr lang="en-US" sz="1100"/>
        </a:p>
      </dgm:t>
    </dgm:pt>
    <dgm:pt modelId="{B0CDD2AD-6672-4F4F-9149-1202D64841BF}">
      <dgm:prSet custT="1"/>
      <dgm:spPr>
        <a:solidFill>
          <a:srgbClr val="00B0F0"/>
        </a:solidFill>
      </dgm:spPr>
      <dgm:t>
        <a:bodyPr/>
        <a:lstStyle/>
        <a:p>
          <a:r>
            <a:rPr lang="en-US" sz="1200" dirty="0" smtClean="0"/>
            <a:t>Follow-up for cases and contacts through treatment completion</a:t>
          </a:r>
          <a:endParaRPr lang="en-US" sz="1200" dirty="0"/>
        </a:p>
      </dgm:t>
    </dgm:pt>
    <dgm:pt modelId="{2E72D62D-BBDD-412B-852B-D2D3463BA84D}" type="parTrans" cxnId="{4C83DC5F-12D9-4CD7-9B90-10274960E369}">
      <dgm:prSet/>
      <dgm:spPr/>
      <dgm:t>
        <a:bodyPr/>
        <a:lstStyle/>
        <a:p>
          <a:endParaRPr lang="en-US" sz="4800"/>
        </a:p>
      </dgm:t>
    </dgm:pt>
    <dgm:pt modelId="{961C5E47-516A-4720-BF66-C123C2B81781}" type="sibTrans" cxnId="{4C83DC5F-12D9-4CD7-9B90-10274960E369}">
      <dgm:prSet/>
      <dgm:spPr/>
      <dgm:t>
        <a:bodyPr/>
        <a:lstStyle/>
        <a:p>
          <a:endParaRPr lang="en-US" sz="4800"/>
        </a:p>
      </dgm:t>
    </dgm:pt>
    <dgm:pt modelId="{EFD249BC-014D-4FF0-8843-D4BEC5A665C0}" type="pres">
      <dgm:prSet presAssocID="{7C8DEBD6-1ADE-40A8-8995-650941CA1075}" presName="CompostProcess" presStyleCnt="0">
        <dgm:presLayoutVars>
          <dgm:dir/>
          <dgm:resizeHandles val="exact"/>
        </dgm:presLayoutVars>
      </dgm:prSet>
      <dgm:spPr/>
      <dgm:t>
        <a:bodyPr/>
        <a:lstStyle/>
        <a:p>
          <a:endParaRPr lang="en-US"/>
        </a:p>
      </dgm:t>
    </dgm:pt>
    <dgm:pt modelId="{F27FD32F-32A7-4748-AB97-683DE86153EF}" type="pres">
      <dgm:prSet presAssocID="{7C8DEBD6-1ADE-40A8-8995-650941CA1075}" presName="arrow" presStyleLbl="bgShp" presStyleIdx="0" presStyleCnt="1"/>
      <dgm:spPr>
        <a:solidFill>
          <a:schemeClr val="accent6"/>
        </a:solidFill>
      </dgm:spPr>
      <dgm:t>
        <a:bodyPr/>
        <a:lstStyle/>
        <a:p>
          <a:endParaRPr lang="en-US"/>
        </a:p>
      </dgm:t>
    </dgm:pt>
    <dgm:pt modelId="{B36315C0-51DD-4FAC-AED4-25E93E80F495}" type="pres">
      <dgm:prSet presAssocID="{7C8DEBD6-1ADE-40A8-8995-650941CA1075}" presName="linearProcess" presStyleCnt="0"/>
      <dgm:spPr/>
    </dgm:pt>
    <dgm:pt modelId="{D2A21F27-BC55-4A75-8275-1BB8623C14C0}" type="pres">
      <dgm:prSet presAssocID="{372A7073-744B-4D67-B00C-0413E8AC9D26}" presName="textNode" presStyleLbl="node1" presStyleIdx="0" presStyleCnt="7">
        <dgm:presLayoutVars>
          <dgm:bulletEnabled val="1"/>
        </dgm:presLayoutVars>
      </dgm:prSet>
      <dgm:spPr/>
      <dgm:t>
        <a:bodyPr/>
        <a:lstStyle/>
        <a:p>
          <a:endParaRPr lang="en-US"/>
        </a:p>
      </dgm:t>
    </dgm:pt>
    <dgm:pt modelId="{1685BEF9-11A4-4073-9295-2B6B4EA27906}" type="pres">
      <dgm:prSet presAssocID="{74159138-3E5B-4E29-87E1-44033F932C0B}" presName="sibTrans" presStyleCnt="0"/>
      <dgm:spPr/>
    </dgm:pt>
    <dgm:pt modelId="{B9D3D6B5-3E31-472A-AB6A-80B52372FEAF}" type="pres">
      <dgm:prSet presAssocID="{CC825E12-7319-49D1-AA98-71C583BA89EB}" presName="textNode" presStyleLbl="node1" presStyleIdx="1" presStyleCnt="7">
        <dgm:presLayoutVars>
          <dgm:bulletEnabled val="1"/>
        </dgm:presLayoutVars>
      </dgm:prSet>
      <dgm:spPr/>
      <dgm:t>
        <a:bodyPr/>
        <a:lstStyle/>
        <a:p>
          <a:endParaRPr lang="en-US"/>
        </a:p>
      </dgm:t>
    </dgm:pt>
    <dgm:pt modelId="{F5653D26-91A2-4568-A637-2EC1330CA9B1}" type="pres">
      <dgm:prSet presAssocID="{866D0DCB-76F9-4243-8291-94EAA4E8ED5E}" presName="sibTrans" presStyleCnt="0"/>
      <dgm:spPr/>
    </dgm:pt>
    <dgm:pt modelId="{69CE9ADA-F4E1-45E6-9688-C11E2F328FD1}" type="pres">
      <dgm:prSet presAssocID="{6C9AD67B-C806-4FB4-BE16-32BFCE974C36}" presName="textNode" presStyleLbl="node1" presStyleIdx="2" presStyleCnt="7">
        <dgm:presLayoutVars>
          <dgm:bulletEnabled val="1"/>
        </dgm:presLayoutVars>
      </dgm:prSet>
      <dgm:spPr/>
      <dgm:t>
        <a:bodyPr/>
        <a:lstStyle/>
        <a:p>
          <a:endParaRPr lang="en-US"/>
        </a:p>
      </dgm:t>
    </dgm:pt>
    <dgm:pt modelId="{38AC20FD-C845-4672-BA61-25EB9683D500}" type="pres">
      <dgm:prSet presAssocID="{9346223D-3867-4CD2-BB0D-51630834FD30}" presName="sibTrans" presStyleCnt="0"/>
      <dgm:spPr/>
    </dgm:pt>
    <dgm:pt modelId="{3B6D25EB-87A4-44E5-8F65-2998590C7DB9}" type="pres">
      <dgm:prSet presAssocID="{A02F070B-530C-4BA2-A382-80AC168350A8}" presName="textNode" presStyleLbl="node1" presStyleIdx="3" presStyleCnt="7">
        <dgm:presLayoutVars>
          <dgm:bulletEnabled val="1"/>
        </dgm:presLayoutVars>
      </dgm:prSet>
      <dgm:spPr/>
      <dgm:t>
        <a:bodyPr/>
        <a:lstStyle/>
        <a:p>
          <a:endParaRPr lang="en-US"/>
        </a:p>
      </dgm:t>
    </dgm:pt>
    <dgm:pt modelId="{6793316F-935B-474C-B1E4-20EE0377A6E2}" type="pres">
      <dgm:prSet presAssocID="{5FC53456-74F0-493B-8DD5-AA5DB1146D19}" presName="sibTrans" presStyleCnt="0"/>
      <dgm:spPr/>
    </dgm:pt>
    <dgm:pt modelId="{FB64FC43-2255-49C3-B3AA-C3A5083FF6D5}" type="pres">
      <dgm:prSet presAssocID="{F3E5489C-D3DA-4B6B-98D2-08419DB09F55}" presName="textNode" presStyleLbl="node1" presStyleIdx="4" presStyleCnt="7">
        <dgm:presLayoutVars>
          <dgm:bulletEnabled val="1"/>
        </dgm:presLayoutVars>
      </dgm:prSet>
      <dgm:spPr/>
      <dgm:t>
        <a:bodyPr/>
        <a:lstStyle/>
        <a:p>
          <a:endParaRPr lang="en-US"/>
        </a:p>
      </dgm:t>
    </dgm:pt>
    <dgm:pt modelId="{EF8451CD-A3B4-4779-B217-486B9FF2DBA8}" type="pres">
      <dgm:prSet presAssocID="{CE4E1EA7-261C-4854-BD58-5EB3742D265E}" presName="sibTrans" presStyleCnt="0"/>
      <dgm:spPr/>
    </dgm:pt>
    <dgm:pt modelId="{D56A3F0A-0D61-44CF-A56B-B6F8C64DA893}" type="pres">
      <dgm:prSet presAssocID="{C5430D01-48BC-4BB8-BC72-E573722E0728}" presName="textNode" presStyleLbl="node1" presStyleIdx="5" presStyleCnt="7">
        <dgm:presLayoutVars>
          <dgm:bulletEnabled val="1"/>
        </dgm:presLayoutVars>
      </dgm:prSet>
      <dgm:spPr/>
      <dgm:t>
        <a:bodyPr/>
        <a:lstStyle/>
        <a:p>
          <a:endParaRPr lang="en-US"/>
        </a:p>
      </dgm:t>
    </dgm:pt>
    <dgm:pt modelId="{5DF8FF65-B966-423D-83F8-CAEDC322AD92}" type="pres">
      <dgm:prSet presAssocID="{4D2077DB-97FD-447C-A71A-0F0CEE8B8B45}" presName="sibTrans" presStyleCnt="0"/>
      <dgm:spPr/>
    </dgm:pt>
    <dgm:pt modelId="{BFB477F3-758A-4BFC-A4E5-587B6E95CB9B}" type="pres">
      <dgm:prSet presAssocID="{B0CDD2AD-6672-4F4F-9149-1202D64841BF}" presName="textNode" presStyleLbl="node1" presStyleIdx="6" presStyleCnt="7">
        <dgm:presLayoutVars>
          <dgm:bulletEnabled val="1"/>
        </dgm:presLayoutVars>
      </dgm:prSet>
      <dgm:spPr/>
      <dgm:t>
        <a:bodyPr/>
        <a:lstStyle/>
        <a:p>
          <a:endParaRPr lang="en-US"/>
        </a:p>
      </dgm:t>
    </dgm:pt>
  </dgm:ptLst>
  <dgm:cxnLst>
    <dgm:cxn modelId="{CF123792-896E-46FD-92D3-AA01FE77A0D8}" type="presOf" srcId="{C5430D01-48BC-4BB8-BC72-E573722E0728}" destId="{D56A3F0A-0D61-44CF-A56B-B6F8C64DA893}" srcOrd="0" destOrd="0" presId="urn:microsoft.com/office/officeart/2005/8/layout/hProcess9"/>
    <dgm:cxn modelId="{4C83DC5F-12D9-4CD7-9B90-10274960E369}" srcId="{7C8DEBD6-1ADE-40A8-8995-650941CA1075}" destId="{B0CDD2AD-6672-4F4F-9149-1202D64841BF}" srcOrd="6" destOrd="0" parTransId="{2E72D62D-BBDD-412B-852B-D2D3463BA84D}" sibTransId="{961C5E47-516A-4720-BF66-C123C2B81781}"/>
    <dgm:cxn modelId="{44AADDDD-5FCF-476E-8203-0EDB5AE89730}" srcId="{7C8DEBD6-1ADE-40A8-8995-650941CA1075}" destId="{C5430D01-48BC-4BB8-BC72-E573722E0728}" srcOrd="5" destOrd="0" parTransId="{790ED689-6FC1-45C4-AA9D-90D8401F81F5}" sibTransId="{4D2077DB-97FD-447C-A71A-0F0CEE8B8B45}"/>
    <dgm:cxn modelId="{D8F960EE-1366-4893-9327-479B7EF7F817}" srcId="{7C8DEBD6-1ADE-40A8-8995-650941CA1075}" destId="{F3E5489C-D3DA-4B6B-98D2-08419DB09F55}" srcOrd="4" destOrd="0" parTransId="{B0F2FA1A-2C10-4E80-B6C1-432A9D052F4D}" sibTransId="{CE4E1EA7-261C-4854-BD58-5EB3742D265E}"/>
    <dgm:cxn modelId="{7036F73C-60D5-4A7B-92B5-B63F4003C9BB}" srcId="{7C8DEBD6-1ADE-40A8-8995-650941CA1075}" destId="{A02F070B-530C-4BA2-A382-80AC168350A8}" srcOrd="3" destOrd="0" parTransId="{9A9A6ED8-AD06-4422-A11B-3556B86E5B06}" sibTransId="{5FC53456-74F0-493B-8DD5-AA5DB1146D19}"/>
    <dgm:cxn modelId="{A67CCFE2-3C49-43FB-9E90-9DFEB48A7456}" srcId="{7C8DEBD6-1ADE-40A8-8995-650941CA1075}" destId="{6C9AD67B-C806-4FB4-BE16-32BFCE974C36}" srcOrd="2" destOrd="0" parTransId="{67E8A06D-96AE-4E90-859E-1074C3D9AB45}" sibTransId="{9346223D-3867-4CD2-BB0D-51630834FD30}"/>
    <dgm:cxn modelId="{C1E65E5F-BF8A-446B-A8F9-FB047C51C6DE}" type="presOf" srcId="{A02F070B-530C-4BA2-A382-80AC168350A8}" destId="{3B6D25EB-87A4-44E5-8F65-2998590C7DB9}" srcOrd="0" destOrd="0" presId="urn:microsoft.com/office/officeart/2005/8/layout/hProcess9"/>
    <dgm:cxn modelId="{67463DFC-9210-4626-BE78-9A9979F1314A}" type="presOf" srcId="{CC825E12-7319-49D1-AA98-71C583BA89EB}" destId="{B9D3D6B5-3E31-472A-AB6A-80B52372FEAF}" srcOrd="0" destOrd="0" presId="urn:microsoft.com/office/officeart/2005/8/layout/hProcess9"/>
    <dgm:cxn modelId="{7605E66E-9484-42F8-B8BA-B6F0075E0273}" srcId="{7C8DEBD6-1ADE-40A8-8995-650941CA1075}" destId="{CC825E12-7319-49D1-AA98-71C583BA89EB}" srcOrd="1" destOrd="0" parTransId="{B7C199FC-7656-4CD9-A705-26BF628E9779}" sibTransId="{866D0DCB-76F9-4243-8291-94EAA4E8ED5E}"/>
    <dgm:cxn modelId="{13F439FD-EB9F-402C-BBCF-7AEB25A96C73}" type="presOf" srcId="{7C8DEBD6-1ADE-40A8-8995-650941CA1075}" destId="{EFD249BC-014D-4FF0-8843-D4BEC5A665C0}" srcOrd="0" destOrd="0" presId="urn:microsoft.com/office/officeart/2005/8/layout/hProcess9"/>
    <dgm:cxn modelId="{86EF21F4-58BB-411D-9A84-81198169BAC2}" type="presOf" srcId="{372A7073-744B-4D67-B00C-0413E8AC9D26}" destId="{D2A21F27-BC55-4A75-8275-1BB8623C14C0}" srcOrd="0" destOrd="0" presId="urn:microsoft.com/office/officeart/2005/8/layout/hProcess9"/>
    <dgm:cxn modelId="{EAFB0CBA-A833-4A38-9BDF-45C2A753A9FC}" srcId="{7C8DEBD6-1ADE-40A8-8995-650941CA1075}" destId="{372A7073-744B-4D67-B00C-0413E8AC9D26}" srcOrd="0" destOrd="0" parTransId="{8D34A2AE-0EAF-4F05-ACC1-23FA2799CD14}" sibTransId="{74159138-3E5B-4E29-87E1-44033F932C0B}"/>
    <dgm:cxn modelId="{340954BB-1CA3-4CA7-8523-7E984334829E}" type="presOf" srcId="{B0CDD2AD-6672-4F4F-9149-1202D64841BF}" destId="{BFB477F3-758A-4BFC-A4E5-587B6E95CB9B}" srcOrd="0" destOrd="0" presId="urn:microsoft.com/office/officeart/2005/8/layout/hProcess9"/>
    <dgm:cxn modelId="{E807AF91-EB16-461F-9646-7BC27D9E3D25}" type="presOf" srcId="{6C9AD67B-C806-4FB4-BE16-32BFCE974C36}" destId="{69CE9ADA-F4E1-45E6-9688-C11E2F328FD1}" srcOrd="0" destOrd="0" presId="urn:microsoft.com/office/officeart/2005/8/layout/hProcess9"/>
    <dgm:cxn modelId="{14922D88-FA4C-4F21-809B-32185816CBBB}" type="presOf" srcId="{F3E5489C-D3DA-4B6B-98D2-08419DB09F55}" destId="{FB64FC43-2255-49C3-B3AA-C3A5083FF6D5}" srcOrd="0" destOrd="0" presId="urn:microsoft.com/office/officeart/2005/8/layout/hProcess9"/>
    <dgm:cxn modelId="{A2722C41-3973-4ACF-90E6-1EDA68F0A226}" type="presParOf" srcId="{EFD249BC-014D-4FF0-8843-D4BEC5A665C0}" destId="{F27FD32F-32A7-4748-AB97-683DE86153EF}" srcOrd="0" destOrd="0" presId="urn:microsoft.com/office/officeart/2005/8/layout/hProcess9"/>
    <dgm:cxn modelId="{115995EE-F287-4D91-9EE5-F9D3EE99EB8C}" type="presParOf" srcId="{EFD249BC-014D-4FF0-8843-D4BEC5A665C0}" destId="{B36315C0-51DD-4FAC-AED4-25E93E80F495}" srcOrd="1" destOrd="0" presId="urn:microsoft.com/office/officeart/2005/8/layout/hProcess9"/>
    <dgm:cxn modelId="{A996B617-8871-4157-8EE1-8C9EE34B4D89}" type="presParOf" srcId="{B36315C0-51DD-4FAC-AED4-25E93E80F495}" destId="{D2A21F27-BC55-4A75-8275-1BB8623C14C0}" srcOrd="0" destOrd="0" presId="urn:microsoft.com/office/officeart/2005/8/layout/hProcess9"/>
    <dgm:cxn modelId="{1A5FD57D-A498-4A95-95B9-FFD31B0F5204}" type="presParOf" srcId="{B36315C0-51DD-4FAC-AED4-25E93E80F495}" destId="{1685BEF9-11A4-4073-9295-2B6B4EA27906}" srcOrd="1" destOrd="0" presId="urn:microsoft.com/office/officeart/2005/8/layout/hProcess9"/>
    <dgm:cxn modelId="{3976DE02-37BE-466F-93DD-5EA9A8B02F48}" type="presParOf" srcId="{B36315C0-51DD-4FAC-AED4-25E93E80F495}" destId="{B9D3D6B5-3E31-472A-AB6A-80B52372FEAF}" srcOrd="2" destOrd="0" presId="urn:microsoft.com/office/officeart/2005/8/layout/hProcess9"/>
    <dgm:cxn modelId="{EAE9F38A-23C1-4455-883B-DB37D0474F17}" type="presParOf" srcId="{B36315C0-51DD-4FAC-AED4-25E93E80F495}" destId="{F5653D26-91A2-4568-A637-2EC1330CA9B1}" srcOrd="3" destOrd="0" presId="urn:microsoft.com/office/officeart/2005/8/layout/hProcess9"/>
    <dgm:cxn modelId="{0842A867-30B9-4C68-BEA5-24391BD5D7EF}" type="presParOf" srcId="{B36315C0-51DD-4FAC-AED4-25E93E80F495}" destId="{69CE9ADA-F4E1-45E6-9688-C11E2F328FD1}" srcOrd="4" destOrd="0" presId="urn:microsoft.com/office/officeart/2005/8/layout/hProcess9"/>
    <dgm:cxn modelId="{75FB6884-8D3A-4FA2-AC27-CB1552C354DC}" type="presParOf" srcId="{B36315C0-51DD-4FAC-AED4-25E93E80F495}" destId="{38AC20FD-C845-4672-BA61-25EB9683D500}" srcOrd="5" destOrd="0" presId="urn:microsoft.com/office/officeart/2005/8/layout/hProcess9"/>
    <dgm:cxn modelId="{205B9AD8-6527-4E82-ABC7-7FD934B7DBD5}" type="presParOf" srcId="{B36315C0-51DD-4FAC-AED4-25E93E80F495}" destId="{3B6D25EB-87A4-44E5-8F65-2998590C7DB9}" srcOrd="6" destOrd="0" presId="urn:microsoft.com/office/officeart/2005/8/layout/hProcess9"/>
    <dgm:cxn modelId="{1DA8A800-86A6-466D-8E41-2AA45948EF71}" type="presParOf" srcId="{B36315C0-51DD-4FAC-AED4-25E93E80F495}" destId="{6793316F-935B-474C-B1E4-20EE0377A6E2}" srcOrd="7" destOrd="0" presId="urn:microsoft.com/office/officeart/2005/8/layout/hProcess9"/>
    <dgm:cxn modelId="{C39B57F1-7C35-4D87-BE8E-2974BEB7FD66}" type="presParOf" srcId="{B36315C0-51DD-4FAC-AED4-25E93E80F495}" destId="{FB64FC43-2255-49C3-B3AA-C3A5083FF6D5}" srcOrd="8" destOrd="0" presId="urn:microsoft.com/office/officeart/2005/8/layout/hProcess9"/>
    <dgm:cxn modelId="{2BDC216A-3836-4B96-AA3F-A9579F1D23B9}" type="presParOf" srcId="{B36315C0-51DD-4FAC-AED4-25E93E80F495}" destId="{EF8451CD-A3B4-4779-B217-486B9FF2DBA8}" srcOrd="9" destOrd="0" presId="urn:microsoft.com/office/officeart/2005/8/layout/hProcess9"/>
    <dgm:cxn modelId="{9EB99417-559A-4E95-B576-5EDCE6142A75}" type="presParOf" srcId="{B36315C0-51DD-4FAC-AED4-25E93E80F495}" destId="{D56A3F0A-0D61-44CF-A56B-B6F8C64DA893}" srcOrd="10" destOrd="0" presId="urn:microsoft.com/office/officeart/2005/8/layout/hProcess9"/>
    <dgm:cxn modelId="{766FA089-C752-4106-8CD0-8CFF163048B6}" type="presParOf" srcId="{B36315C0-51DD-4FAC-AED4-25E93E80F495}" destId="{5DF8FF65-B966-423D-83F8-CAEDC322AD92}" srcOrd="11" destOrd="0" presId="urn:microsoft.com/office/officeart/2005/8/layout/hProcess9"/>
    <dgm:cxn modelId="{43BDD3EB-533C-4C0E-A391-9EA39A7F6901}" type="presParOf" srcId="{B36315C0-51DD-4FAC-AED4-25E93E80F495}" destId="{BFB477F3-758A-4BFC-A4E5-587B6E95CB9B}" srcOrd="12"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343" cy="467072"/>
          </a:xfrm>
          <a:prstGeom prst="rect">
            <a:avLst/>
          </a:prstGeom>
        </p:spPr>
        <p:txBody>
          <a:bodyPr vert="horz" lIns="93324" tIns="46662" rIns="93324" bIns="46662" rtlCol="0"/>
          <a:lstStyle>
            <a:lvl1pPr algn="l">
              <a:defRPr sz="1200"/>
            </a:lvl1pPr>
          </a:lstStyle>
          <a:p>
            <a:endParaRPr lang="en-US"/>
          </a:p>
        </p:txBody>
      </p:sp>
      <p:sp>
        <p:nvSpPr>
          <p:cNvPr id="3" name="Date Placeholder 2"/>
          <p:cNvSpPr>
            <a:spLocks noGrp="1"/>
          </p:cNvSpPr>
          <p:nvPr>
            <p:ph type="dt" sz="quarter" idx="1"/>
          </p:nvPr>
        </p:nvSpPr>
        <p:spPr>
          <a:xfrm>
            <a:off x="3978132" y="0"/>
            <a:ext cx="3043343" cy="467072"/>
          </a:xfrm>
          <a:prstGeom prst="rect">
            <a:avLst/>
          </a:prstGeom>
        </p:spPr>
        <p:txBody>
          <a:bodyPr vert="horz" lIns="93324" tIns="46662" rIns="93324" bIns="46662" rtlCol="0"/>
          <a:lstStyle>
            <a:lvl1pPr algn="r">
              <a:defRPr sz="1200"/>
            </a:lvl1pPr>
          </a:lstStyle>
          <a:p>
            <a:fld id="{49EB3F02-17F2-477D-85FC-5A293A82E5A1}" type="datetimeFigureOut">
              <a:rPr lang="en-US" smtClean="0"/>
              <a:t>6/20/2018</a:t>
            </a:fld>
            <a:endParaRPr lang="en-US"/>
          </a:p>
        </p:txBody>
      </p:sp>
      <p:sp>
        <p:nvSpPr>
          <p:cNvPr id="4" name="Footer Placeholder 3"/>
          <p:cNvSpPr>
            <a:spLocks noGrp="1"/>
          </p:cNvSpPr>
          <p:nvPr>
            <p:ph type="ftr" sz="quarter" idx="2"/>
          </p:nvPr>
        </p:nvSpPr>
        <p:spPr>
          <a:xfrm>
            <a:off x="0" y="8842030"/>
            <a:ext cx="3043343" cy="467071"/>
          </a:xfrm>
          <a:prstGeom prst="rect">
            <a:avLst/>
          </a:prstGeom>
        </p:spPr>
        <p:txBody>
          <a:bodyPr vert="horz" lIns="93324" tIns="46662" rIns="93324" bIns="46662" rtlCol="0" anchor="b"/>
          <a:lstStyle>
            <a:lvl1pPr algn="l">
              <a:defRPr sz="1200"/>
            </a:lvl1pPr>
          </a:lstStyle>
          <a:p>
            <a:endParaRPr lang="en-US"/>
          </a:p>
        </p:txBody>
      </p:sp>
      <p:sp>
        <p:nvSpPr>
          <p:cNvPr id="5" name="Slide Number Placeholder 4"/>
          <p:cNvSpPr>
            <a:spLocks noGrp="1"/>
          </p:cNvSpPr>
          <p:nvPr>
            <p:ph type="sldNum" sz="quarter" idx="3"/>
          </p:nvPr>
        </p:nvSpPr>
        <p:spPr>
          <a:xfrm>
            <a:off x="3978132" y="8842030"/>
            <a:ext cx="3043343" cy="467071"/>
          </a:xfrm>
          <a:prstGeom prst="rect">
            <a:avLst/>
          </a:prstGeom>
        </p:spPr>
        <p:txBody>
          <a:bodyPr vert="horz" lIns="93324" tIns="46662" rIns="93324" bIns="46662" rtlCol="0" anchor="b"/>
          <a:lstStyle>
            <a:lvl1pPr algn="r">
              <a:defRPr sz="1200"/>
            </a:lvl1pPr>
          </a:lstStyle>
          <a:p>
            <a:fld id="{06E441C6-4AC0-471D-8DD0-D0FB9FCE7E73}" type="slidenum">
              <a:rPr lang="en-US" smtClean="0"/>
              <a:t>‹#›</a:t>
            </a:fld>
            <a:endParaRPr lang="en-US"/>
          </a:p>
        </p:txBody>
      </p:sp>
    </p:spTree>
    <p:extLst>
      <p:ext uri="{BB962C8B-B14F-4D97-AF65-F5344CB8AC3E}">
        <p14:creationId xmlns:p14="http://schemas.microsoft.com/office/powerpoint/2010/main" val="415702393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343" cy="465455"/>
          </a:xfrm>
          <a:prstGeom prst="rect">
            <a:avLst/>
          </a:prstGeom>
        </p:spPr>
        <p:txBody>
          <a:bodyPr vert="horz" lIns="93324" tIns="46662" rIns="93324" bIns="46662" rtlCol="0"/>
          <a:lstStyle>
            <a:lvl1pPr algn="l">
              <a:defRPr sz="1200"/>
            </a:lvl1pPr>
          </a:lstStyle>
          <a:p>
            <a:endParaRPr lang="en-US"/>
          </a:p>
        </p:txBody>
      </p:sp>
      <p:sp>
        <p:nvSpPr>
          <p:cNvPr id="3" name="Date Placeholder 2"/>
          <p:cNvSpPr>
            <a:spLocks noGrp="1"/>
          </p:cNvSpPr>
          <p:nvPr>
            <p:ph type="dt" idx="1"/>
          </p:nvPr>
        </p:nvSpPr>
        <p:spPr>
          <a:xfrm>
            <a:off x="3978132" y="0"/>
            <a:ext cx="3043343" cy="465455"/>
          </a:xfrm>
          <a:prstGeom prst="rect">
            <a:avLst/>
          </a:prstGeom>
        </p:spPr>
        <p:txBody>
          <a:bodyPr vert="horz" lIns="93324" tIns="46662" rIns="93324" bIns="46662" rtlCol="0"/>
          <a:lstStyle>
            <a:lvl1pPr algn="r">
              <a:defRPr sz="1200"/>
            </a:lvl1pPr>
          </a:lstStyle>
          <a:p>
            <a:fld id="{BC643F4B-D663-4272-A150-FECABD4F9BCB}" type="datetimeFigureOut">
              <a:rPr lang="en-US" smtClean="0"/>
              <a:t>6/20/2018</a:t>
            </a:fld>
            <a:endParaRPr lang="en-US"/>
          </a:p>
        </p:txBody>
      </p:sp>
      <p:sp>
        <p:nvSpPr>
          <p:cNvPr id="4" name="Slide Image Placeholder 3"/>
          <p:cNvSpPr>
            <a:spLocks noGrp="1" noRot="1" noChangeAspect="1"/>
          </p:cNvSpPr>
          <p:nvPr>
            <p:ph type="sldImg" idx="2"/>
          </p:nvPr>
        </p:nvSpPr>
        <p:spPr>
          <a:xfrm>
            <a:off x="1184275" y="698500"/>
            <a:ext cx="4654550" cy="3490913"/>
          </a:xfrm>
          <a:prstGeom prst="rect">
            <a:avLst/>
          </a:prstGeom>
          <a:noFill/>
          <a:ln w="12700">
            <a:solidFill>
              <a:prstClr val="black"/>
            </a:solidFill>
          </a:ln>
        </p:spPr>
        <p:txBody>
          <a:bodyPr vert="horz" lIns="93324" tIns="46662" rIns="93324" bIns="46662" rtlCol="0" anchor="ctr"/>
          <a:lstStyle/>
          <a:p>
            <a:endParaRPr lang="en-US"/>
          </a:p>
        </p:txBody>
      </p:sp>
      <p:sp>
        <p:nvSpPr>
          <p:cNvPr id="5" name="Notes Placeholder 4"/>
          <p:cNvSpPr>
            <a:spLocks noGrp="1"/>
          </p:cNvSpPr>
          <p:nvPr>
            <p:ph type="body" sz="quarter" idx="3"/>
          </p:nvPr>
        </p:nvSpPr>
        <p:spPr>
          <a:xfrm>
            <a:off x="702310" y="4421823"/>
            <a:ext cx="5618480" cy="4189095"/>
          </a:xfrm>
          <a:prstGeom prst="rect">
            <a:avLst/>
          </a:prstGeom>
        </p:spPr>
        <p:txBody>
          <a:bodyPr vert="horz" lIns="93324" tIns="46662" rIns="93324" bIns="46662"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42029"/>
            <a:ext cx="3043343" cy="465455"/>
          </a:xfrm>
          <a:prstGeom prst="rect">
            <a:avLst/>
          </a:prstGeom>
        </p:spPr>
        <p:txBody>
          <a:bodyPr vert="horz" lIns="93324" tIns="46662" rIns="93324" bIns="46662" rtlCol="0" anchor="b"/>
          <a:lstStyle>
            <a:lvl1pPr algn="l">
              <a:defRPr sz="1200"/>
            </a:lvl1pPr>
          </a:lstStyle>
          <a:p>
            <a:endParaRPr lang="en-US"/>
          </a:p>
        </p:txBody>
      </p:sp>
      <p:sp>
        <p:nvSpPr>
          <p:cNvPr id="7" name="Slide Number Placeholder 6"/>
          <p:cNvSpPr>
            <a:spLocks noGrp="1"/>
          </p:cNvSpPr>
          <p:nvPr>
            <p:ph type="sldNum" sz="quarter" idx="5"/>
          </p:nvPr>
        </p:nvSpPr>
        <p:spPr>
          <a:xfrm>
            <a:off x="3978132" y="8842029"/>
            <a:ext cx="3043343" cy="465455"/>
          </a:xfrm>
          <a:prstGeom prst="rect">
            <a:avLst/>
          </a:prstGeom>
        </p:spPr>
        <p:txBody>
          <a:bodyPr vert="horz" lIns="93324" tIns="46662" rIns="93324" bIns="46662" rtlCol="0" anchor="b"/>
          <a:lstStyle>
            <a:lvl1pPr algn="r">
              <a:defRPr sz="1200"/>
            </a:lvl1pPr>
          </a:lstStyle>
          <a:p>
            <a:fld id="{FED4FC92-3220-4A9D-B562-70DA2C4EF29F}" type="slidenum">
              <a:rPr lang="en-US" smtClean="0"/>
              <a:t>‹#›</a:t>
            </a:fld>
            <a:endParaRPr lang="en-US"/>
          </a:p>
        </p:txBody>
      </p:sp>
    </p:spTree>
    <p:extLst>
      <p:ext uri="{BB962C8B-B14F-4D97-AF65-F5344CB8AC3E}">
        <p14:creationId xmlns:p14="http://schemas.microsoft.com/office/powerpoint/2010/main" val="21652820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DC5CB27-BABE-4D5D-9EBA-D1A4F882714B}" type="slidenum">
              <a:rPr lang="en-US" smtClean="0">
                <a:solidFill>
                  <a:prstClr val="black"/>
                </a:solidFill>
              </a:rPr>
              <a:pPr/>
              <a:t>1</a:t>
            </a:fld>
            <a:endParaRPr lang="en-US">
              <a:solidFill>
                <a:prstClr val="black"/>
              </a:solidFill>
            </a:endParaRPr>
          </a:p>
        </p:txBody>
      </p:sp>
    </p:spTree>
    <p:extLst>
      <p:ext uri="{BB962C8B-B14F-4D97-AF65-F5344CB8AC3E}">
        <p14:creationId xmlns:p14="http://schemas.microsoft.com/office/powerpoint/2010/main" val="18425178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DC5CB27-BABE-4D5D-9EBA-D1A4F882714B}" type="slidenum">
              <a:rPr lang="en-US" smtClean="0">
                <a:solidFill>
                  <a:prstClr val="black"/>
                </a:solidFill>
              </a:rPr>
              <a:pPr/>
              <a:t>2</a:t>
            </a:fld>
            <a:endParaRPr lang="en-US">
              <a:solidFill>
                <a:prstClr val="black"/>
              </a:solidFill>
            </a:endParaRPr>
          </a:p>
        </p:txBody>
      </p:sp>
    </p:spTree>
    <p:extLst>
      <p:ext uri="{BB962C8B-B14F-4D97-AF65-F5344CB8AC3E}">
        <p14:creationId xmlns:p14="http://schemas.microsoft.com/office/powerpoint/2010/main" val="13902608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You’ll often hear that surveillance is the cornerstone of public health. Modern health departments receive data on reportable diseases through 2 main streams:</a:t>
            </a:r>
          </a:p>
          <a:p>
            <a:pPr marL="171450" indent="-171450">
              <a:buFont typeface="Arial" panose="020B0604020202020204" pitchFamily="34" charset="0"/>
              <a:buChar char="•"/>
            </a:pPr>
            <a:r>
              <a:rPr lang="en-US" dirty="0"/>
              <a:t>Provider case reports – well, hopefully you’re all familiar with that already </a:t>
            </a:r>
            <a:r>
              <a:rPr lang="en-US" dirty="0">
                <a:sym typeface="Wingdings" panose="05000000000000000000" pitchFamily="2" charset="2"/>
              </a:rPr>
              <a:t>  These are reports sent in by hospitals and providers.</a:t>
            </a:r>
            <a:endParaRPr lang="en-US" dirty="0"/>
          </a:p>
          <a:p>
            <a:pPr marL="171450" indent="-171450">
              <a:buFont typeface="Arial" panose="020B0604020202020204" pitchFamily="34" charset="0"/>
              <a:buChar char="•"/>
            </a:pPr>
            <a:r>
              <a:rPr lang="en-US" dirty="0"/>
              <a:t>ELR is the automated transmission of reportable laboratory findings from commercial, public health, hospital, and other labs to state and local public health departments from a laboratory information management system or an electronic health records system.</a:t>
            </a:r>
          </a:p>
          <a:p>
            <a:pPr marL="171450" indent="-171450">
              <a:buFont typeface="Arial" panose="020B0604020202020204" pitchFamily="34" charset="0"/>
              <a:buChar char="•"/>
            </a:pPr>
            <a:endParaRPr lang="en-US" dirty="0"/>
          </a:p>
          <a:p>
            <a:pPr marL="0" indent="0">
              <a:buFont typeface="Arial" panose="020B0604020202020204" pitchFamily="34" charset="0"/>
              <a:buNone/>
            </a:pPr>
            <a:r>
              <a:rPr lang="en-US" dirty="0"/>
              <a:t>These surveillance data inform case management and other interventions– we’ll describe these in a bit more detail later on</a:t>
            </a:r>
          </a:p>
          <a:p>
            <a:pPr marL="0" indent="0">
              <a:buFont typeface="Arial" panose="020B0604020202020204" pitchFamily="34" charset="0"/>
              <a:buNone/>
            </a:pPr>
            <a:endParaRPr lang="en-US" dirty="0"/>
          </a:p>
          <a:p>
            <a:pPr marL="0" indent="0">
              <a:buFont typeface="Arial" panose="020B0604020202020204" pitchFamily="34" charset="0"/>
              <a:buNone/>
            </a:pPr>
            <a:r>
              <a:rPr lang="en-US" dirty="0"/>
              <a:t>And lastly, this reporting is legally mandated, both by State and City laws. I also added some additional slides with more details about these laws in the appendix for your information.</a:t>
            </a:r>
          </a:p>
        </p:txBody>
      </p:sp>
      <p:sp>
        <p:nvSpPr>
          <p:cNvPr id="4" name="Slide Number Placeholder 3"/>
          <p:cNvSpPr>
            <a:spLocks noGrp="1"/>
          </p:cNvSpPr>
          <p:nvPr>
            <p:ph type="sldNum" sz="quarter" idx="10"/>
          </p:nvPr>
        </p:nvSpPr>
        <p:spPr/>
        <p:txBody>
          <a:bodyPr/>
          <a:lstStyle/>
          <a:p>
            <a:fld id="{FED4FC92-3220-4A9D-B562-70DA2C4EF29F}" type="slidenum">
              <a:rPr lang="en-US" smtClean="0"/>
              <a:t>3</a:t>
            </a:fld>
            <a:endParaRPr lang="en-US"/>
          </a:p>
        </p:txBody>
      </p:sp>
    </p:spTree>
    <p:extLst>
      <p:ext uri="{BB962C8B-B14F-4D97-AF65-F5344CB8AC3E}">
        <p14:creationId xmlns:p14="http://schemas.microsoft.com/office/powerpoint/2010/main" val="37132710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I’ll give you a quick run-through of how the NYC Health Code works. </a:t>
            </a:r>
          </a:p>
          <a:p>
            <a:endParaRPr lang="en-US" dirty="0"/>
          </a:p>
          <a:p>
            <a:r>
              <a:rPr lang="en-US" dirty="0"/>
              <a:t>These laws are routinely reviewed and amended to include new diseases or conditions. Sometimes, there have already </a:t>
            </a:r>
            <a:r>
              <a:rPr lang="en-US" i="1" dirty="0"/>
              <a:t>been </a:t>
            </a:r>
            <a:r>
              <a:rPr lang="en-US" i="0" dirty="0"/>
              <a:t>public health interest, but now other factors like improvements in technology allow us to make use of the newly reportable data.</a:t>
            </a:r>
            <a:endParaRPr lang="en-US" dirty="0"/>
          </a:p>
          <a:p>
            <a:endParaRPr lang="en-US" dirty="0"/>
          </a:p>
          <a:p>
            <a:r>
              <a:rPr lang="en-US" dirty="0"/>
              <a:t>Board of Health </a:t>
            </a:r>
          </a:p>
          <a:p>
            <a:pPr marL="749300" lvl="1" indent="-292100">
              <a:spcBef>
                <a:spcPts val="0"/>
              </a:spcBef>
              <a:spcAft>
                <a:spcPts val="600"/>
              </a:spcAft>
              <a:buFont typeface="Courier New" panose="02070309020205020404" pitchFamily="49" charset="0"/>
              <a:buChar char="o"/>
            </a:pPr>
            <a:r>
              <a:rPr lang="en-US" sz="2400" dirty="0"/>
              <a:t>Includes Commissioner of Health, Dr. Mary T. Bassett</a:t>
            </a:r>
          </a:p>
          <a:p>
            <a:pPr marL="749300" lvl="1" indent="-292100">
              <a:spcBef>
                <a:spcPts val="0"/>
              </a:spcBef>
              <a:spcAft>
                <a:spcPts val="600"/>
              </a:spcAft>
              <a:buFont typeface="Courier New" panose="02070309020205020404" pitchFamily="49" charset="0"/>
              <a:buChar char="o"/>
            </a:pPr>
            <a:r>
              <a:rPr lang="en-US" sz="2400" dirty="0"/>
              <a:t>Most members are appointed by the Mayor and with the consent of City Council and serve 6-year terms</a:t>
            </a:r>
          </a:p>
          <a:p>
            <a:pPr marL="749300" lvl="1" indent="-292100">
              <a:spcBef>
                <a:spcPts val="0"/>
              </a:spcBef>
              <a:spcAft>
                <a:spcPts val="600"/>
              </a:spcAft>
              <a:buFont typeface="Courier New" panose="02070309020205020404" pitchFamily="49" charset="0"/>
              <a:buChar char="o"/>
            </a:pPr>
            <a:r>
              <a:rPr lang="en-US" sz="2400" dirty="0"/>
              <a:t>Each member is a recognized expert, and the group represents a range of health and medical disciplines</a:t>
            </a:r>
          </a:p>
          <a:p>
            <a:endParaRPr lang="en-US" dirty="0"/>
          </a:p>
          <a:p>
            <a:r>
              <a:rPr lang="en-US" dirty="0"/>
              <a:t>And lastly but very importantly, surveillance reports are exempted from HIPAA</a:t>
            </a:r>
          </a:p>
        </p:txBody>
      </p:sp>
      <p:sp>
        <p:nvSpPr>
          <p:cNvPr id="4" name="Slide Number Placeholder 3"/>
          <p:cNvSpPr>
            <a:spLocks noGrp="1"/>
          </p:cNvSpPr>
          <p:nvPr>
            <p:ph type="sldNum" sz="quarter" idx="10"/>
          </p:nvPr>
        </p:nvSpPr>
        <p:spPr/>
        <p:txBody>
          <a:bodyPr/>
          <a:lstStyle/>
          <a:p>
            <a:fld id="{FED4FC92-3220-4A9D-B562-70DA2C4EF29F}" type="slidenum">
              <a:rPr lang="en-US" smtClean="0"/>
              <a:t>4</a:t>
            </a:fld>
            <a:endParaRPr lang="en-US"/>
          </a:p>
        </p:txBody>
      </p:sp>
    </p:spTree>
    <p:extLst>
      <p:ext uri="{BB962C8B-B14F-4D97-AF65-F5344CB8AC3E}">
        <p14:creationId xmlns:p14="http://schemas.microsoft.com/office/powerpoint/2010/main" val="28732030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a:p>
            <a:endParaRPr lang="en-US" dirty="0"/>
          </a:p>
        </p:txBody>
      </p:sp>
      <p:sp>
        <p:nvSpPr>
          <p:cNvPr id="4" name="Slide Number Placeholder 3"/>
          <p:cNvSpPr>
            <a:spLocks noGrp="1"/>
          </p:cNvSpPr>
          <p:nvPr>
            <p:ph type="sldNum" sz="quarter" idx="10"/>
          </p:nvPr>
        </p:nvSpPr>
        <p:spPr/>
        <p:txBody>
          <a:bodyPr/>
          <a:lstStyle/>
          <a:p>
            <a:fld id="{FED4FC92-3220-4A9D-B562-70DA2C4EF29F}" type="slidenum">
              <a:rPr lang="en-US" smtClean="0"/>
              <a:t>5</a:t>
            </a:fld>
            <a:endParaRPr lang="en-US"/>
          </a:p>
        </p:txBody>
      </p:sp>
    </p:spTree>
    <p:extLst>
      <p:ext uri="{BB962C8B-B14F-4D97-AF65-F5344CB8AC3E}">
        <p14:creationId xmlns:p14="http://schemas.microsoft.com/office/powerpoint/2010/main" val="12878987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Stole this slide from Dr. Marci Layton and Dr. Don Weiss. </a:t>
            </a:r>
          </a:p>
        </p:txBody>
      </p:sp>
      <p:sp>
        <p:nvSpPr>
          <p:cNvPr id="4" name="Slide Number Placeholder 3"/>
          <p:cNvSpPr>
            <a:spLocks noGrp="1"/>
          </p:cNvSpPr>
          <p:nvPr>
            <p:ph type="sldNum" sz="quarter" idx="10"/>
          </p:nvPr>
        </p:nvSpPr>
        <p:spPr/>
        <p:txBody>
          <a:bodyPr/>
          <a:lstStyle/>
          <a:p>
            <a:fld id="{FED4FC92-3220-4A9D-B562-70DA2C4EF29F}" type="slidenum">
              <a:rPr lang="en-US" smtClean="0"/>
              <a:t>6</a:t>
            </a:fld>
            <a:endParaRPr lang="en-US"/>
          </a:p>
        </p:txBody>
      </p:sp>
    </p:spTree>
    <p:extLst>
      <p:ext uri="{BB962C8B-B14F-4D97-AF65-F5344CB8AC3E}">
        <p14:creationId xmlns:p14="http://schemas.microsoft.com/office/powerpoint/2010/main" val="14814714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Graphic from the Bureau of Communicable Disease’s epidemiologist and research scientist, Jennifer Baumgartner. </a:t>
            </a:r>
          </a:p>
          <a:p>
            <a:endParaRPr lang="en-US" dirty="0"/>
          </a:p>
          <a:p>
            <a:r>
              <a:rPr lang="en-US" dirty="0"/>
              <a:t>Slide is included so that you can review at your own leisure. What I want to bring your attention to, is the fact that for many diseases, most data come from ELR. So why can’t we just rely on ELR?</a:t>
            </a:r>
          </a:p>
        </p:txBody>
      </p:sp>
      <p:sp>
        <p:nvSpPr>
          <p:cNvPr id="4" name="Slide Number Placeholder 3"/>
          <p:cNvSpPr>
            <a:spLocks noGrp="1"/>
          </p:cNvSpPr>
          <p:nvPr>
            <p:ph type="sldNum" sz="quarter" idx="10"/>
          </p:nvPr>
        </p:nvSpPr>
        <p:spPr/>
        <p:txBody>
          <a:bodyPr/>
          <a:lstStyle/>
          <a:p>
            <a:fld id="{FED4FC92-3220-4A9D-B562-70DA2C4EF29F}" type="slidenum">
              <a:rPr lang="en-US" smtClean="0"/>
              <a:t>7</a:t>
            </a:fld>
            <a:endParaRPr lang="en-US"/>
          </a:p>
        </p:txBody>
      </p:sp>
    </p:spTree>
    <p:extLst>
      <p:ext uri="{BB962C8B-B14F-4D97-AF65-F5344CB8AC3E}">
        <p14:creationId xmlns:p14="http://schemas.microsoft.com/office/powerpoint/2010/main" val="4308494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 all diseases have rapid laboratory diagnostics. </a:t>
            </a:r>
          </a:p>
          <a:p>
            <a:r>
              <a:rPr lang="en-US" dirty="0"/>
              <a:t>And not all diseases have a positive lab result </a:t>
            </a:r>
            <a:r>
              <a:rPr lang="en-US" dirty="0" err="1"/>
              <a:t>eg.</a:t>
            </a:r>
            <a:r>
              <a:rPr lang="en-US" dirty="0"/>
              <a:t> clinical (culture-negative)cases of TB</a:t>
            </a:r>
          </a:p>
        </p:txBody>
      </p:sp>
      <p:sp>
        <p:nvSpPr>
          <p:cNvPr id="4" name="Slide Number Placeholder 3"/>
          <p:cNvSpPr>
            <a:spLocks noGrp="1"/>
          </p:cNvSpPr>
          <p:nvPr>
            <p:ph type="sldNum" sz="quarter" idx="10"/>
          </p:nvPr>
        </p:nvSpPr>
        <p:spPr/>
        <p:txBody>
          <a:bodyPr/>
          <a:lstStyle/>
          <a:p>
            <a:fld id="{FED4FC92-3220-4A9D-B562-70DA2C4EF29F}" type="slidenum">
              <a:rPr lang="en-US" smtClean="0"/>
              <a:t>8</a:t>
            </a:fld>
            <a:endParaRPr lang="en-US"/>
          </a:p>
        </p:txBody>
      </p:sp>
    </p:spTree>
    <p:extLst>
      <p:ext uri="{BB962C8B-B14F-4D97-AF65-F5344CB8AC3E}">
        <p14:creationId xmlns:p14="http://schemas.microsoft.com/office/powerpoint/2010/main" val="14847077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ED4FC92-3220-4A9D-B562-70DA2C4EF29F}" type="slidenum">
              <a:rPr lang="en-US" smtClean="0"/>
              <a:t>9</a:t>
            </a:fld>
            <a:endParaRPr lang="en-US"/>
          </a:p>
        </p:txBody>
      </p:sp>
    </p:spTree>
    <p:extLst>
      <p:ext uri="{BB962C8B-B14F-4D97-AF65-F5344CB8AC3E}">
        <p14:creationId xmlns:p14="http://schemas.microsoft.com/office/powerpoint/2010/main" val="83077694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ED4FC92-3220-4A9D-B562-70DA2C4EF29F}" type="slidenum">
              <a:rPr lang="en-US" smtClean="0"/>
              <a:t>10</a:t>
            </a:fld>
            <a:endParaRPr lang="en-US"/>
          </a:p>
        </p:txBody>
      </p:sp>
    </p:spTree>
    <p:extLst>
      <p:ext uri="{BB962C8B-B14F-4D97-AF65-F5344CB8AC3E}">
        <p14:creationId xmlns:p14="http://schemas.microsoft.com/office/powerpoint/2010/main" val="391570373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ED4FC92-3220-4A9D-B562-70DA2C4EF29F}" type="slidenum">
              <a:rPr lang="en-US" smtClean="0"/>
              <a:t>11</a:t>
            </a:fld>
            <a:endParaRPr lang="en-US"/>
          </a:p>
        </p:txBody>
      </p:sp>
    </p:spTree>
    <p:extLst>
      <p:ext uri="{BB962C8B-B14F-4D97-AF65-F5344CB8AC3E}">
        <p14:creationId xmlns:p14="http://schemas.microsoft.com/office/powerpoint/2010/main" val="265528682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ED4FC92-3220-4A9D-B562-70DA2C4EF29F}" type="slidenum">
              <a:rPr lang="en-US" smtClean="0"/>
              <a:t>12</a:t>
            </a:fld>
            <a:endParaRPr lang="en-US"/>
          </a:p>
        </p:txBody>
      </p:sp>
    </p:spTree>
    <p:extLst>
      <p:ext uri="{BB962C8B-B14F-4D97-AF65-F5344CB8AC3E}">
        <p14:creationId xmlns:p14="http://schemas.microsoft.com/office/powerpoint/2010/main" val="4293864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ED4FC92-3220-4A9D-B562-70DA2C4EF29F}" type="slidenum">
              <a:rPr lang="en-US" smtClean="0"/>
              <a:t>13</a:t>
            </a:fld>
            <a:endParaRPr lang="en-US"/>
          </a:p>
        </p:txBody>
      </p:sp>
    </p:spTree>
    <p:extLst>
      <p:ext uri="{BB962C8B-B14F-4D97-AF65-F5344CB8AC3E}">
        <p14:creationId xmlns:p14="http://schemas.microsoft.com/office/powerpoint/2010/main" val="41477000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ED4FC92-3220-4A9D-B562-70DA2C4EF29F}" type="slidenum">
              <a:rPr lang="en-US" smtClean="0"/>
              <a:t>14</a:t>
            </a:fld>
            <a:endParaRPr lang="en-US"/>
          </a:p>
        </p:txBody>
      </p:sp>
    </p:spTree>
    <p:extLst>
      <p:ext uri="{BB962C8B-B14F-4D97-AF65-F5344CB8AC3E}">
        <p14:creationId xmlns:p14="http://schemas.microsoft.com/office/powerpoint/2010/main" val="338642104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ED4FC92-3220-4A9D-B562-70DA2C4EF29F}" type="slidenum">
              <a:rPr lang="en-US" smtClean="0"/>
              <a:t>15</a:t>
            </a:fld>
            <a:endParaRPr lang="en-US"/>
          </a:p>
        </p:txBody>
      </p:sp>
    </p:spTree>
    <p:extLst>
      <p:ext uri="{BB962C8B-B14F-4D97-AF65-F5344CB8AC3E}">
        <p14:creationId xmlns:p14="http://schemas.microsoft.com/office/powerpoint/2010/main" val="428766817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p:spPr>
        <p:txBody>
          <a:bodyPr/>
          <a:lstStyle>
            <a:lvl1pPr defTabSz="923711">
              <a:defRPr>
                <a:solidFill>
                  <a:schemeClr val="tx1"/>
                </a:solidFill>
                <a:latin typeface="Tahoma" pitchFamily="34" charset="0"/>
              </a:defRPr>
            </a:lvl1pPr>
            <a:lvl2pPr marL="742779" indent="-285684" defTabSz="923711">
              <a:defRPr>
                <a:solidFill>
                  <a:schemeClr val="tx1"/>
                </a:solidFill>
                <a:latin typeface="Tahoma" pitchFamily="34" charset="0"/>
              </a:defRPr>
            </a:lvl2pPr>
            <a:lvl3pPr marL="1142736" indent="-228548" defTabSz="923711">
              <a:defRPr>
                <a:solidFill>
                  <a:schemeClr val="tx1"/>
                </a:solidFill>
                <a:latin typeface="Tahoma" pitchFamily="34" charset="0"/>
              </a:defRPr>
            </a:lvl3pPr>
            <a:lvl4pPr marL="1599831" indent="-228548" defTabSz="923711">
              <a:defRPr>
                <a:solidFill>
                  <a:schemeClr val="tx1"/>
                </a:solidFill>
                <a:latin typeface="Tahoma" pitchFamily="34" charset="0"/>
              </a:defRPr>
            </a:lvl4pPr>
            <a:lvl5pPr marL="2056925" indent="-228548" defTabSz="923711">
              <a:defRPr>
                <a:solidFill>
                  <a:schemeClr val="tx1"/>
                </a:solidFill>
                <a:latin typeface="Tahoma" pitchFamily="34" charset="0"/>
              </a:defRPr>
            </a:lvl5pPr>
            <a:lvl6pPr marL="2514020" indent="-228548" defTabSz="923711" eaLnBrk="0" fontAlgn="base" hangingPunct="0">
              <a:spcBef>
                <a:spcPct val="0"/>
              </a:spcBef>
              <a:spcAft>
                <a:spcPct val="0"/>
              </a:spcAft>
              <a:defRPr>
                <a:solidFill>
                  <a:schemeClr val="tx1"/>
                </a:solidFill>
                <a:latin typeface="Tahoma" pitchFamily="34" charset="0"/>
              </a:defRPr>
            </a:lvl6pPr>
            <a:lvl7pPr marL="2971113" indent="-228548" defTabSz="923711" eaLnBrk="0" fontAlgn="base" hangingPunct="0">
              <a:spcBef>
                <a:spcPct val="0"/>
              </a:spcBef>
              <a:spcAft>
                <a:spcPct val="0"/>
              </a:spcAft>
              <a:defRPr>
                <a:solidFill>
                  <a:schemeClr val="tx1"/>
                </a:solidFill>
                <a:latin typeface="Tahoma" pitchFamily="34" charset="0"/>
              </a:defRPr>
            </a:lvl7pPr>
            <a:lvl8pPr marL="3428209" indent="-228548" defTabSz="923711" eaLnBrk="0" fontAlgn="base" hangingPunct="0">
              <a:spcBef>
                <a:spcPct val="0"/>
              </a:spcBef>
              <a:spcAft>
                <a:spcPct val="0"/>
              </a:spcAft>
              <a:defRPr>
                <a:solidFill>
                  <a:schemeClr val="tx1"/>
                </a:solidFill>
                <a:latin typeface="Tahoma" pitchFamily="34" charset="0"/>
              </a:defRPr>
            </a:lvl8pPr>
            <a:lvl9pPr marL="3885303" indent="-228548" defTabSz="923711" eaLnBrk="0" fontAlgn="base" hangingPunct="0">
              <a:spcBef>
                <a:spcPct val="0"/>
              </a:spcBef>
              <a:spcAft>
                <a:spcPct val="0"/>
              </a:spcAft>
              <a:defRPr>
                <a:solidFill>
                  <a:schemeClr val="tx1"/>
                </a:solidFill>
                <a:latin typeface="Tahoma" pitchFamily="34" charset="0"/>
              </a:defRPr>
            </a:lvl9pPr>
          </a:lstStyle>
          <a:p>
            <a:fld id="{26493330-DE03-416C-8395-F015FA374B7A}" type="slidenum">
              <a:rPr lang="en-US" smtClean="0">
                <a:latin typeface="Arial" charset="0"/>
              </a:rPr>
              <a:pPr/>
              <a:t>17</a:t>
            </a:fld>
            <a:endParaRPr lang="en-US" smtClean="0">
              <a:latin typeface="Arial" charset="0"/>
            </a:endParaRPr>
          </a:p>
        </p:txBody>
      </p:sp>
      <p:sp>
        <p:nvSpPr>
          <p:cNvPr id="75779" name="Rectangle 2"/>
          <p:cNvSpPr>
            <a:spLocks noGrp="1" noRot="1" noChangeAspect="1" noChangeArrowheads="1" noTextEdit="1"/>
          </p:cNvSpPr>
          <p:nvPr>
            <p:ph type="sldImg"/>
          </p:nvPr>
        </p:nvSpPr>
        <p:spPr>
          <a:ln/>
        </p:spPr>
      </p:sp>
      <p:sp>
        <p:nvSpPr>
          <p:cNvPr id="75780" name="Rectangle 3"/>
          <p:cNvSpPr>
            <a:spLocks noGrp="1" noChangeArrowheads="1"/>
          </p:cNvSpPr>
          <p:nvPr>
            <p:ph type="body" idx="1"/>
          </p:nvPr>
        </p:nvSpPr>
        <p:spPr>
          <a:noFill/>
        </p:spPr>
        <p:txBody>
          <a:bodyPr/>
          <a:lstStyle/>
          <a:p>
            <a:pPr marL="228548" indent="-228548"/>
            <a:r>
              <a:rPr lang="en-US" dirty="0" smtClean="0"/>
              <a:t>Our mission is to identify individuals with suspected or confirmed TB disease and ensure their appropriate treatment, ideally on a regimen of directly observed therapy.</a:t>
            </a:r>
          </a:p>
          <a:p>
            <a:pPr marL="228548" indent="-228548"/>
            <a:r>
              <a:rPr lang="en-US" dirty="0" smtClean="0"/>
              <a:t>To ensure that individuals who are at high risk for progression from latent infection to active disease (e.g., contacts of active cases, </a:t>
            </a:r>
            <a:r>
              <a:rPr lang="en-US" dirty="0" err="1" smtClean="0"/>
              <a:t>immunocompromised</a:t>
            </a:r>
            <a:r>
              <a:rPr lang="en-US" dirty="0" smtClean="0"/>
              <a:t> individuals, recent immigrants from areas where TB is widespread) receive treatment for latent TB infection and do not develop disease. </a:t>
            </a:r>
          </a:p>
          <a:p>
            <a:pPr marL="228548" indent="-228548"/>
            <a:endParaRPr lang="en-US" dirty="0" smtClean="0"/>
          </a:p>
          <a:p>
            <a:pPr marL="228548" indent="-228548"/>
            <a:r>
              <a:rPr lang="en-US" dirty="0" smtClean="0"/>
              <a:t>Ensure individuals at high risk for progression from latent infection to active disease (e.g., contacts of active cases, </a:t>
            </a:r>
            <a:r>
              <a:rPr lang="en-US" dirty="0" err="1" smtClean="0"/>
              <a:t>immunocompromised</a:t>
            </a:r>
            <a:r>
              <a:rPr lang="en-US" dirty="0" smtClean="0"/>
              <a:t> individuals, recent immigrants from areas where TB is widespread) receive treatment for latent TB infection and do not develop disease. </a:t>
            </a:r>
          </a:p>
          <a:p>
            <a:pPr marL="228548" indent="-228548"/>
            <a:endParaRPr lang="en-US" dirty="0" smtClean="0"/>
          </a:p>
          <a:p>
            <a:pPr marL="228548" indent="-228548"/>
            <a:endParaRPr lang="en-US" dirty="0" smtClean="0"/>
          </a:p>
        </p:txBody>
      </p:sp>
    </p:spTree>
    <p:extLst>
      <p:ext uri="{BB962C8B-B14F-4D97-AF65-F5344CB8AC3E}">
        <p14:creationId xmlns:p14="http://schemas.microsoft.com/office/powerpoint/2010/main" val="140025704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Direct patient care</a:t>
            </a:r>
          </a:p>
          <a:p>
            <a:pPr marL="162166" indent="-162166">
              <a:buFont typeface="Arial" panose="020B0604020202020204" pitchFamily="34" charset="0"/>
              <a:buChar char="•"/>
            </a:pPr>
            <a:r>
              <a:rPr lang="en-US" dirty="0" smtClean="0"/>
              <a:t>Provides free diagnostic and treatment services, and offer clinic-based directly observed therapy (DOT)</a:t>
            </a:r>
          </a:p>
          <a:p>
            <a:pPr marL="162166" indent="-162166">
              <a:buFont typeface="Arial" panose="020B0604020202020204" pitchFamily="34" charset="0"/>
              <a:buChar char="•"/>
            </a:pPr>
            <a:r>
              <a:rPr lang="en-US" dirty="0" smtClean="0"/>
              <a:t>Provides social services, referrals and HIV counseling and testing at chest centers</a:t>
            </a:r>
          </a:p>
          <a:p>
            <a:r>
              <a:rPr lang="en-US" b="1" dirty="0" smtClean="0"/>
              <a:t>Surveillance and reporting</a:t>
            </a:r>
          </a:p>
          <a:p>
            <a:pPr marL="162166" indent="-162166">
              <a:buFont typeface="Arial" panose="020B0604020202020204" pitchFamily="34" charset="0"/>
              <a:buChar char="•"/>
            </a:pPr>
            <a:r>
              <a:rPr lang="en-US" dirty="0" smtClean="0"/>
              <a:t>Review reports submitted by providers and laboratories for timeliness and accuracy</a:t>
            </a:r>
          </a:p>
          <a:p>
            <a:pPr marL="162166" indent="-162166">
              <a:buFont typeface="Arial" panose="020B0604020202020204" pitchFamily="34" charset="0"/>
              <a:buChar char="•"/>
            </a:pPr>
            <a:r>
              <a:rPr lang="en-US" dirty="0" smtClean="0"/>
              <a:t>Maintain surveillance and case management system, and monitor trends</a:t>
            </a:r>
          </a:p>
          <a:p>
            <a:pPr marL="162166" indent="-162166">
              <a:buFont typeface="Arial" panose="020B0604020202020204" pitchFamily="34" charset="0"/>
              <a:buChar char="•"/>
            </a:pPr>
            <a:r>
              <a:rPr lang="en-US" dirty="0" smtClean="0"/>
              <a:t>Manage interstate referrals of TB cases and contacts who move in and out of NYC</a:t>
            </a:r>
          </a:p>
          <a:p>
            <a:r>
              <a:rPr lang="en-US" b="1" dirty="0" smtClean="0"/>
              <a:t>Case management and contact investigation</a:t>
            </a:r>
          </a:p>
          <a:p>
            <a:pPr marL="162166" indent="-162166">
              <a:buFont typeface="Arial" panose="020B0604020202020204" pitchFamily="34" charset="0"/>
              <a:buChar char="•"/>
            </a:pPr>
            <a:r>
              <a:rPr lang="en-US" dirty="0" smtClean="0"/>
              <a:t>Conduct intensive case management to ensure TB patients complete treatment, ideally on DOT</a:t>
            </a:r>
          </a:p>
          <a:p>
            <a:pPr marL="162166" indent="-162166">
              <a:buFont typeface="Arial" panose="020B0604020202020204" pitchFamily="34" charset="0"/>
              <a:buChar char="•"/>
            </a:pPr>
            <a:r>
              <a:rPr lang="en-US" dirty="0" smtClean="0"/>
              <a:t>Provide treatment recommendations to non-BTBC providers and monitor treatment progress</a:t>
            </a:r>
          </a:p>
          <a:p>
            <a:pPr marL="162166" indent="-162166">
              <a:buFont typeface="Arial" panose="020B0604020202020204" pitchFamily="34" charset="0"/>
              <a:buChar char="•"/>
            </a:pPr>
            <a:r>
              <a:rPr lang="en-US" dirty="0" smtClean="0"/>
              <a:t>Evaluate household contacts for TB infection and disease</a:t>
            </a:r>
          </a:p>
          <a:p>
            <a:r>
              <a:rPr lang="en-US" b="1" dirty="0" smtClean="0"/>
              <a:t>Outbreak detection and control</a:t>
            </a:r>
          </a:p>
          <a:p>
            <a:pPr marL="162166" indent="-162166">
              <a:buFont typeface="Arial" panose="020B0604020202020204" pitchFamily="34" charset="0"/>
              <a:buChar char="•"/>
            </a:pPr>
            <a:r>
              <a:rPr lang="en-US" dirty="0" smtClean="0"/>
              <a:t>Coordinate genotyping of culture-positive TB isolates for all TB cases </a:t>
            </a:r>
          </a:p>
          <a:p>
            <a:pPr marL="162166" indent="-162166">
              <a:buFont typeface="Arial" panose="020B0604020202020204" pitchFamily="34" charset="0"/>
              <a:buChar char="•"/>
            </a:pPr>
            <a:r>
              <a:rPr lang="en-US" dirty="0" smtClean="0"/>
              <a:t>Investigate genotyped clusters and coordinate public health interventions to prevent the spread of TB</a:t>
            </a:r>
          </a:p>
          <a:p>
            <a:r>
              <a:rPr lang="en-US" b="1" dirty="0" smtClean="0"/>
              <a:t>Medical consultation and outreach</a:t>
            </a:r>
          </a:p>
          <a:p>
            <a:pPr marL="162166" indent="-162166">
              <a:buFont typeface="Arial" panose="020B0604020202020204" pitchFamily="34" charset="0"/>
              <a:buChar char="•"/>
            </a:pPr>
            <a:r>
              <a:rPr lang="en-US" dirty="0" smtClean="0"/>
              <a:t>Set standards and guidelines, and provide consultation for health care providers on all aspects of TB control</a:t>
            </a:r>
          </a:p>
          <a:p>
            <a:pPr marL="162166" indent="-162166">
              <a:buFont typeface="Arial" panose="020B0604020202020204" pitchFamily="34" charset="0"/>
              <a:buChar char="•"/>
            </a:pPr>
            <a:r>
              <a:rPr lang="en-US" dirty="0" smtClean="0"/>
              <a:t>Collaborate with providers, community-based organizations and other agencies </a:t>
            </a:r>
          </a:p>
          <a:p>
            <a:r>
              <a:rPr lang="en-US" b="1" dirty="0" smtClean="0"/>
              <a:t>Research and evaluation</a:t>
            </a:r>
          </a:p>
          <a:p>
            <a:pPr marL="162166" indent="-162166">
              <a:buFont typeface="Arial" panose="020B0604020202020204" pitchFamily="34" charset="0"/>
              <a:buChar char="•"/>
            </a:pPr>
            <a:r>
              <a:rPr lang="en-US" dirty="0" smtClean="0"/>
              <a:t>Conduct ongoing evaluation of policies and practices, and monitor performance indicators</a:t>
            </a:r>
          </a:p>
          <a:p>
            <a:pPr marL="162166" indent="-162166">
              <a:buFont typeface="Arial" panose="020B0604020202020204" pitchFamily="34" charset="0"/>
              <a:buChar char="•"/>
            </a:pPr>
            <a:r>
              <a:rPr lang="en-US" dirty="0" smtClean="0"/>
              <a:t>Conduct data analysis and research on all aspects of TB control</a:t>
            </a:r>
          </a:p>
          <a:p>
            <a:endParaRPr lang="en-US" dirty="0"/>
          </a:p>
        </p:txBody>
      </p:sp>
      <p:sp>
        <p:nvSpPr>
          <p:cNvPr id="4" name="Slide Number Placeholder 3"/>
          <p:cNvSpPr>
            <a:spLocks noGrp="1"/>
          </p:cNvSpPr>
          <p:nvPr>
            <p:ph type="sldNum" sz="quarter" idx="10"/>
          </p:nvPr>
        </p:nvSpPr>
        <p:spPr/>
        <p:txBody>
          <a:bodyPr/>
          <a:lstStyle/>
          <a:p>
            <a:fld id="{7E7C9B65-2D55-4388-8A38-233AC2BC4064}" type="slidenum">
              <a:rPr lang="en-US" smtClean="0"/>
              <a:t>18</a:t>
            </a:fld>
            <a:endParaRPr lang="en-US"/>
          </a:p>
        </p:txBody>
      </p:sp>
    </p:spTree>
    <p:extLst>
      <p:ext uri="{BB962C8B-B14F-4D97-AF65-F5344CB8AC3E}">
        <p14:creationId xmlns:p14="http://schemas.microsoft.com/office/powerpoint/2010/main" val="70434505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DBC462F-9645-45DA-BD82-D37B84F7D9B9}" type="slidenum">
              <a:rPr lang="en-US" smtClean="0"/>
              <a:t>19</a:t>
            </a:fld>
            <a:endParaRPr lang="en-US" dirty="0"/>
          </a:p>
        </p:txBody>
      </p:sp>
    </p:spTree>
    <p:extLst>
      <p:ext uri="{BB962C8B-B14F-4D97-AF65-F5344CB8AC3E}">
        <p14:creationId xmlns:p14="http://schemas.microsoft.com/office/powerpoint/2010/main" val="420894910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Data is reported to us</a:t>
            </a:r>
          </a:p>
          <a:p>
            <a:endParaRPr lang="en-US" dirty="0" smtClean="0"/>
          </a:p>
          <a:p>
            <a:r>
              <a:rPr lang="en-US" dirty="0" smtClean="0"/>
              <a:t>Each case, suspect and contact is assigned to a TB case manager.  We use a team-based approach to case management.  The case manager is the heart of this team and they work with staff in a all offices of the Bureau to  ensure that patients and their contacts are effectively evaluated and treated.</a:t>
            </a:r>
          </a:p>
          <a:p>
            <a:endParaRPr lang="en-US" dirty="0" smtClean="0"/>
          </a:p>
          <a:p>
            <a:r>
              <a:rPr lang="en-US" dirty="0" smtClean="0"/>
              <a:t>Conduct intensive case management to ensure TB patients complete treatment </a:t>
            </a:r>
          </a:p>
          <a:p>
            <a:endParaRPr lang="en-US" dirty="0" smtClean="0"/>
          </a:p>
          <a:p>
            <a:r>
              <a:rPr lang="en-US" dirty="0" smtClean="0"/>
              <a:t>Offer directly observed therapy (DOT) at places convenient to the patient</a:t>
            </a:r>
          </a:p>
          <a:p>
            <a:endParaRPr lang="en-US" dirty="0" smtClean="0"/>
          </a:p>
          <a:p>
            <a:r>
              <a:rPr lang="en-US" dirty="0" smtClean="0"/>
              <a:t>Educate patients on TB pathogenesis and transmission</a:t>
            </a:r>
          </a:p>
          <a:p>
            <a:endParaRPr lang="en-US" dirty="0" smtClean="0"/>
          </a:p>
          <a:p>
            <a:r>
              <a:rPr lang="en-US" dirty="0" smtClean="0"/>
              <a:t>Conduct comprehensive patient interview and extensive chart reviews</a:t>
            </a:r>
          </a:p>
          <a:p>
            <a:endParaRPr lang="en-US" dirty="0" smtClean="0"/>
          </a:p>
          <a:p>
            <a:r>
              <a:rPr lang="en-US" dirty="0" smtClean="0"/>
              <a:t>BTBC medical consultants provide treatment recommendations to non-BTBC providers and monitor progress of treatment</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022AC0CC-3B0F-4D22-8D5D-B53EF2BA6941}" type="slidenum">
              <a:rPr lang="en-US" smtClean="0"/>
              <a:t>20</a:t>
            </a:fld>
            <a:endParaRPr lang="en-US"/>
          </a:p>
        </p:txBody>
      </p:sp>
    </p:spTree>
    <p:extLst>
      <p:ext uri="{BB962C8B-B14F-4D97-AF65-F5344CB8AC3E}">
        <p14:creationId xmlns:p14="http://schemas.microsoft.com/office/powerpoint/2010/main" val="243644620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lide Image Placeholder 1"/>
          <p:cNvSpPr>
            <a:spLocks noGrp="1" noRot="1" noChangeAspect="1" noTextEdit="1"/>
          </p:cNvSpPr>
          <p:nvPr>
            <p:ph type="sldImg"/>
          </p:nvPr>
        </p:nvSpPr>
        <p:spPr>
          <a:ln/>
        </p:spPr>
      </p:sp>
      <p:sp>
        <p:nvSpPr>
          <p:cNvPr id="15363" name="Notes Placeholder 2"/>
          <p:cNvSpPr>
            <a:spLocks noGrp="1"/>
          </p:cNvSpPr>
          <p:nvPr>
            <p:ph type="body" idx="1"/>
          </p:nvPr>
        </p:nvSpPr>
        <p:spPr>
          <a:noFill/>
        </p:spPr>
        <p:txBody>
          <a:bodyPr/>
          <a:lstStyle/>
          <a:p>
            <a:endParaRPr lang="en-US" altLang="en-US" smtClean="0"/>
          </a:p>
        </p:txBody>
      </p:sp>
      <p:sp>
        <p:nvSpPr>
          <p:cNvPr id="15364" name="Slide Number Placeholder 3"/>
          <p:cNvSpPr>
            <a:spLocks noGrp="1"/>
          </p:cNvSpPr>
          <p:nvPr>
            <p:ph type="sldNum" sz="quarter" idx="5"/>
          </p:nvPr>
        </p:nvSpPr>
        <p:spPr>
          <a:noFill/>
        </p:spPr>
        <p:txBody>
          <a:bodyPr/>
          <a:lstStyle>
            <a:lvl1pPr defTabSz="925513">
              <a:defRPr sz="2400">
                <a:solidFill>
                  <a:schemeClr val="tx1"/>
                </a:solidFill>
                <a:latin typeface="Tahoma" panose="020B0604030504040204" pitchFamily="34" charset="0"/>
                <a:cs typeface="Arial" panose="020B0604020202020204" pitchFamily="34" charset="0"/>
              </a:defRPr>
            </a:lvl1pPr>
            <a:lvl2pPr marL="741363" indent="-284163" defTabSz="925513">
              <a:defRPr sz="2400">
                <a:solidFill>
                  <a:schemeClr val="tx1"/>
                </a:solidFill>
                <a:latin typeface="Tahoma" panose="020B0604030504040204" pitchFamily="34" charset="0"/>
                <a:cs typeface="Arial" panose="020B0604020202020204" pitchFamily="34" charset="0"/>
              </a:defRPr>
            </a:lvl2pPr>
            <a:lvl3pPr marL="1143000" indent="-227013" defTabSz="925513">
              <a:defRPr sz="2400">
                <a:solidFill>
                  <a:schemeClr val="tx1"/>
                </a:solidFill>
                <a:latin typeface="Tahoma" panose="020B0604030504040204" pitchFamily="34" charset="0"/>
                <a:cs typeface="Arial" panose="020B0604020202020204" pitchFamily="34" charset="0"/>
              </a:defRPr>
            </a:lvl3pPr>
            <a:lvl4pPr marL="1600200" indent="-227013" defTabSz="925513">
              <a:defRPr sz="2400">
                <a:solidFill>
                  <a:schemeClr val="tx1"/>
                </a:solidFill>
                <a:latin typeface="Tahoma" panose="020B0604030504040204" pitchFamily="34" charset="0"/>
                <a:cs typeface="Arial" panose="020B0604020202020204" pitchFamily="34" charset="0"/>
              </a:defRPr>
            </a:lvl4pPr>
            <a:lvl5pPr marL="2057400" indent="-227013" defTabSz="925513">
              <a:defRPr sz="2400">
                <a:solidFill>
                  <a:schemeClr val="tx1"/>
                </a:solidFill>
                <a:latin typeface="Tahoma" panose="020B0604030504040204" pitchFamily="34" charset="0"/>
                <a:cs typeface="Arial" panose="020B0604020202020204" pitchFamily="34" charset="0"/>
              </a:defRPr>
            </a:lvl5pPr>
            <a:lvl6pPr marL="2514600" indent="-227013" defTabSz="925513" eaLnBrk="0" fontAlgn="base" hangingPunct="0">
              <a:spcBef>
                <a:spcPct val="0"/>
              </a:spcBef>
              <a:spcAft>
                <a:spcPct val="0"/>
              </a:spcAft>
              <a:defRPr sz="2400">
                <a:solidFill>
                  <a:schemeClr val="tx1"/>
                </a:solidFill>
                <a:latin typeface="Tahoma" panose="020B0604030504040204" pitchFamily="34" charset="0"/>
                <a:cs typeface="Arial" panose="020B0604020202020204" pitchFamily="34" charset="0"/>
              </a:defRPr>
            </a:lvl6pPr>
            <a:lvl7pPr marL="2971800" indent="-227013" defTabSz="925513" eaLnBrk="0" fontAlgn="base" hangingPunct="0">
              <a:spcBef>
                <a:spcPct val="0"/>
              </a:spcBef>
              <a:spcAft>
                <a:spcPct val="0"/>
              </a:spcAft>
              <a:defRPr sz="2400">
                <a:solidFill>
                  <a:schemeClr val="tx1"/>
                </a:solidFill>
                <a:latin typeface="Tahoma" panose="020B0604030504040204" pitchFamily="34" charset="0"/>
                <a:cs typeface="Arial" panose="020B0604020202020204" pitchFamily="34" charset="0"/>
              </a:defRPr>
            </a:lvl7pPr>
            <a:lvl8pPr marL="3429000" indent="-227013" defTabSz="925513" eaLnBrk="0" fontAlgn="base" hangingPunct="0">
              <a:spcBef>
                <a:spcPct val="0"/>
              </a:spcBef>
              <a:spcAft>
                <a:spcPct val="0"/>
              </a:spcAft>
              <a:defRPr sz="2400">
                <a:solidFill>
                  <a:schemeClr val="tx1"/>
                </a:solidFill>
                <a:latin typeface="Tahoma" panose="020B0604030504040204" pitchFamily="34" charset="0"/>
                <a:cs typeface="Arial" panose="020B0604020202020204" pitchFamily="34" charset="0"/>
              </a:defRPr>
            </a:lvl8pPr>
            <a:lvl9pPr marL="3886200" indent="-227013" defTabSz="925513" eaLnBrk="0" fontAlgn="base" hangingPunct="0">
              <a:spcBef>
                <a:spcPct val="0"/>
              </a:spcBef>
              <a:spcAft>
                <a:spcPct val="0"/>
              </a:spcAft>
              <a:defRPr sz="2400">
                <a:solidFill>
                  <a:schemeClr val="tx1"/>
                </a:solidFill>
                <a:latin typeface="Tahoma" panose="020B0604030504040204" pitchFamily="34" charset="0"/>
                <a:cs typeface="Arial" panose="020B0604020202020204" pitchFamily="34" charset="0"/>
              </a:defRPr>
            </a:lvl9pPr>
          </a:lstStyle>
          <a:p>
            <a:fld id="{FB45AF14-F0CC-4FB5-9B6A-BA91C13704A6}" type="slidenum">
              <a:rPr lang="en-US" altLang="en-US" sz="1200" smtClean="0">
                <a:latin typeface="Times New Roman" panose="02020603050405020304" pitchFamily="18" charset="0"/>
              </a:rPr>
              <a:pPr/>
              <a:t>22</a:t>
            </a:fld>
            <a:endParaRPr lang="en-US" altLang="en-US" sz="1200" smtClean="0">
              <a:latin typeface="Times New Roman" panose="02020603050405020304" pitchFamily="18" charset="0"/>
            </a:endParaRPr>
          </a:p>
        </p:txBody>
      </p:sp>
    </p:spTree>
    <p:extLst>
      <p:ext uri="{BB962C8B-B14F-4D97-AF65-F5344CB8AC3E}">
        <p14:creationId xmlns:p14="http://schemas.microsoft.com/office/powerpoint/2010/main" val="242960307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p:cNvSpPr>
            <a:spLocks noGrp="1" noRot="1" noChangeAspect="1" noTextEdit="1"/>
          </p:cNvSpPr>
          <p:nvPr>
            <p:ph type="sldImg"/>
          </p:nvPr>
        </p:nvSpPr>
        <p:spPr>
          <a:ln/>
        </p:spPr>
      </p:sp>
      <p:sp>
        <p:nvSpPr>
          <p:cNvPr id="19459" name="Notes Placeholder 2"/>
          <p:cNvSpPr>
            <a:spLocks noGrp="1"/>
          </p:cNvSpPr>
          <p:nvPr>
            <p:ph type="body" idx="1"/>
          </p:nvPr>
        </p:nvSpPr>
        <p:spPr>
          <a:noFill/>
        </p:spPr>
        <p:txBody>
          <a:bodyPr/>
          <a:lstStyle/>
          <a:p>
            <a:endParaRPr lang="en-US" altLang="en-US" smtClean="0"/>
          </a:p>
        </p:txBody>
      </p:sp>
      <p:sp>
        <p:nvSpPr>
          <p:cNvPr id="19460" name="Slide Number Placeholder 3"/>
          <p:cNvSpPr>
            <a:spLocks noGrp="1"/>
          </p:cNvSpPr>
          <p:nvPr>
            <p:ph type="sldNum" sz="quarter" idx="5"/>
          </p:nvPr>
        </p:nvSpPr>
        <p:spPr>
          <a:noFill/>
        </p:spPr>
        <p:txBody>
          <a:bodyPr/>
          <a:lstStyle>
            <a:lvl1pPr defTabSz="925513">
              <a:defRPr sz="2400">
                <a:solidFill>
                  <a:schemeClr val="tx1"/>
                </a:solidFill>
                <a:latin typeface="Tahoma" panose="020B0604030504040204" pitchFamily="34" charset="0"/>
                <a:cs typeface="Arial" panose="020B0604020202020204" pitchFamily="34" charset="0"/>
              </a:defRPr>
            </a:lvl1pPr>
            <a:lvl2pPr marL="741363" indent="-284163" defTabSz="925513">
              <a:defRPr sz="2400">
                <a:solidFill>
                  <a:schemeClr val="tx1"/>
                </a:solidFill>
                <a:latin typeface="Tahoma" panose="020B0604030504040204" pitchFamily="34" charset="0"/>
                <a:cs typeface="Arial" panose="020B0604020202020204" pitchFamily="34" charset="0"/>
              </a:defRPr>
            </a:lvl2pPr>
            <a:lvl3pPr marL="1143000" indent="-227013" defTabSz="925513">
              <a:defRPr sz="2400">
                <a:solidFill>
                  <a:schemeClr val="tx1"/>
                </a:solidFill>
                <a:latin typeface="Tahoma" panose="020B0604030504040204" pitchFamily="34" charset="0"/>
                <a:cs typeface="Arial" panose="020B0604020202020204" pitchFamily="34" charset="0"/>
              </a:defRPr>
            </a:lvl3pPr>
            <a:lvl4pPr marL="1600200" indent="-227013" defTabSz="925513">
              <a:defRPr sz="2400">
                <a:solidFill>
                  <a:schemeClr val="tx1"/>
                </a:solidFill>
                <a:latin typeface="Tahoma" panose="020B0604030504040204" pitchFamily="34" charset="0"/>
                <a:cs typeface="Arial" panose="020B0604020202020204" pitchFamily="34" charset="0"/>
              </a:defRPr>
            </a:lvl4pPr>
            <a:lvl5pPr marL="2057400" indent="-227013" defTabSz="925513">
              <a:defRPr sz="2400">
                <a:solidFill>
                  <a:schemeClr val="tx1"/>
                </a:solidFill>
                <a:latin typeface="Tahoma" panose="020B0604030504040204" pitchFamily="34" charset="0"/>
                <a:cs typeface="Arial" panose="020B0604020202020204" pitchFamily="34" charset="0"/>
              </a:defRPr>
            </a:lvl5pPr>
            <a:lvl6pPr marL="2514600" indent="-227013" defTabSz="925513" eaLnBrk="0" fontAlgn="base" hangingPunct="0">
              <a:spcBef>
                <a:spcPct val="0"/>
              </a:spcBef>
              <a:spcAft>
                <a:spcPct val="0"/>
              </a:spcAft>
              <a:defRPr sz="2400">
                <a:solidFill>
                  <a:schemeClr val="tx1"/>
                </a:solidFill>
                <a:latin typeface="Tahoma" panose="020B0604030504040204" pitchFamily="34" charset="0"/>
                <a:cs typeface="Arial" panose="020B0604020202020204" pitchFamily="34" charset="0"/>
              </a:defRPr>
            </a:lvl6pPr>
            <a:lvl7pPr marL="2971800" indent="-227013" defTabSz="925513" eaLnBrk="0" fontAlgn="base" hangingPunct="0">
              <a:spcBef>
                <a:spcPct val="0"/>
              </a:spcBef>
              <a:spcAft>
                <a:spcPct val="0"/>
              </a:spcAft>
              <a:defRPr sz="2400">
                <a:solidFill>
                  <a:schemeClr val="tx1"/>
                </a:solidFill>
                <a:latin typeface="Tahoma" panose="020B0604030504040204" pitchFamily="34" charset="0"/>
                <a:cs typeface="Arial" panose="020B0604020202020204" pitchFamily="34" charset="0"/>
              </a:defRPr>
            </a:lvl7pPr>
            <a:lvl8pPr marL="3429000" indent="-227013" defTabSz="925513" eaLnBrk="0" fontAlgn="base" hangingPunct="0">
              <a:spcBef>
                <a:spcPct val="0"/>
              </a:spcBef>
              <a:spcAft>
                <a:spcPct val="0"/>
              </a:spcAft>
              <a:defRPr sz="2400">
                <a:solidFill>
                  <a:schemeClr val="tx1"/>
                </a:solidFill>
                <a:latin typeface="Tahoma" panose="020B0604030504040204" pitchFamily="34" charset="0"/>
                <a:cs typeface="Arial" panose="020B0604020202020204" pitchFamily="34" charset="0"/>
              </a:defRPr>
            </a:lvl8pPr>
            <a:lvl9pPr marL="3886200" indent="-227013" defTabSz="925513" eaLnBrk="0" fontAlgn="base" hangingPunct="0">
              <a:spcBef>
                <a:spcPct val="0"/>
              </a:spcBef>
              <a:spcAft>
                <a:spcPct val="0"/>
              </a:spcAft>
              <a:defRPr sz="2400">
                <a:solidFill>
                  <a:schemeClr val="tx1"/>
                </a:solidFill>
                <a:latin typeface="Tahoma" panose="020B0604030504040204" pitchFamily="34" charset="0"/>
                <a:cs typeface="Arial" panose="020B0604020202020204" pitchFamily="34" charset="0"/>
              </a:defRPr>
            </a:lvl9pPr>
          </a:lstStyle>
          <a:p>
            <a:fld id="{9D6D2EE3-67F1-40E9-9CD8-BAE8F08534A0}" type="slidenum">
              <a:rPr lang="en-US" altLang="en-US" sz="1200" smtClean="0">
                <a:latin typeface="Times New Roman" panose="02020603050405020304" pitchFamily="18" charset="0"/>
              </a:rPr>
              <a:pPr/>
              <a:t>23</a:t>
            </a:fld>
            <a:endParaRPr lang="en-US" altLang="en-US" sz="1200" smtClean="0">
              <a:latin typeface="Times New Roman" panose="02020603050405020304" pitchFamily="18" charset="0"/>
            </a:endParaRPr>
          </a:p>
        </p:txBody>
      </p:sp>
    </p:spTree>
    <p:extLst>
      <p:ext uri="{BB962C8B-B14F-4D97-AF65-F5344CB8AC3E}">
        <p14:creationId xmlns:p14="http://schemas.microsoft.com/office/powerpoint/2010/main" val="12113680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p:cNvSpPr>
            <a:spLocks noGrp="1" noRot="1" noChangeAspect="1" noTextEdit="1"/>
          </p:cNvSpPr>
          <p:nvPr>
            <p:ph type="sldImg"/>
          </p:nvPr>
        </p:nvSpPr>
        <p:spPr>
          <a:ln/>
        </p:spPr>
      </p:sp>
      <p:sp>
        <p:nvSpPr>
          <p:cNvPr id="21507" name="Notes Placeholder 2"/>
          <p:cNvSpPr>
            <a:spLocks noGrp="1"/>
          </p:cNvSpPr>
          <p:nvPr>
            <p:ph type="body" idx="1"/>
          </p:nvPr>
        </p:nvSpPr>
        <p:spPr>
          <a:noFill/>
        </p:spPr>
        <p:txBody>
          <a:bodyPr/>
          <a:lstStyle/>
          <a:p>
            <a:endParaRPr lang="en-US" altLang="en-US" smtClean="0"/>
          </a:p>
        </p:txBody>
      </p:sp>
      <p:sp>
        <p:nvSpPr>
          <p:cNvPr id="21508" name="Slide Number Placeholder 3"/>
          <p:cNvSpPr>
            <a:spLocks noGrp="1"/>
          </p:cNvSpPr>
          <p:nvPr>
            <p:ph type="sldNum" sz="quarter" idx="5"/>
          </p:nvPr>
        </p:nvSpPr>
        <p:spPr>
          <a:noFill/>
        </p:spPr>
        <p:txBody>
          <a:bodyPr/>
          <a:lstStyle>
            <a:lvl1pPr defTabSz="925513">
              <a:defRPr sz="2400">
                <a:solidFill>
                  <a:schemeClr val="tx1"/>
                </a:solidFill>
                <a:latin typeface="Tahoma" panose="020B0604030504040204" pitchFamily="34" charset="0"/>
                <a:cs typeface="Arial" panose="020B0604020202020204" pitchFamily="34" charset="0"/>
              </a:defRPr>
            </a:lvl1pPr>
            <a:lvl2pPr marL="741363" indent="-284163" defTabSz="925513">
              <a:defRPr sz="2400">
                <a:solidFill>
                  <a:schemeClr val="tx1"/>
                </a:solidFill>
                <a:latin typeface="Tahoma" panose="020B0604030504040204" pitchFamily="34" charset="0"/>
                <a:cs typeface="Arial" panose="020B0604020202020204" pitchFamily="34" charset="0"/>
              </a:defRPr>
            </a:lvl2pPr>
            <a:lvl3pPr marL="1143000" indent="-227013" defTabSz="925513">
              <a:defRPr sz="2400">
                <a:solidFill>
                  <a:schemeClr val="tx1"/>
                </a:solidFill>
                <a:latin typeface="Tahoma" panose="020B0604030504040204" pitchFamily="34" charset="0"/>
                <a:cs typeface="Arial" panose="020B0604020202020204" pitchFamily="34" charset="0"/>
              </a:defRPr>
            </a:lvl3pPr>
            <a:lvl4pPr marL="1600200" indent="-227013" defTabSz="925513">
              <a:defRPr sz="2400">
                <a:solidFill>
                  <a:schemeClr val="tx1"/>
                </a:solidFill>
                <a:latin typeface="Tahoma" panose="020B0604030504040204" pitchFamily="34" charset="0"/>
                <a:cs typeface="Arial" panose="020B0604020202020204" pitchFamily="34" charset="0"/>
              </a:defRPr>
            </a:lvl4pPr>
            <a:lvl5pPr marL="2057400" indent="-227013" defTabSz="925513">
              <a:defRPr sz="2400">
                <a:solidFill>
                  <a:schemeClr val="tx1"/>
                </a:solidFill>
                <a:latin typeface="Tahoma" panose="020B0604030504040204" pitchFamily="34" charset="0"/>
                <a:cs typeface="Arial" panose="020B0604020202020204" pitchFamily="34" charset="0"/>
              </a:defRPr>
            </a:lvl5pPr>
            <a:lvl6pPr marL="2514600" indent="-227013" defTabSz="925513" eaLnBrk="0" fontAlgn="base" hangingPunct="0">
              <a:spcBef>
                <a:spcPct val="0"/>
              </a:spcBef>
              <a:spcAft>
                <a:spcPct val="0"/>
              </a:spcAft>
              <a:defRPr sz="2400">
                <a:solidFill>
                  <a:schemeClr val="tx1"/>
                </a:solidFill>
                <a:latin typeface="Tahoma" panose="020B0604030504040204" pitchFamily="34" charset="0"/>
                <a:cs typeface="Arial" panose="020B0604020202020204" pitchFamily="34" charset="0"/>
              </a:defRPr>
            </a:lvl6pPr>
            <a:lvl7pPr marL="2971800" indent="-227013" defTabSz="925513" eaLnBrk="0" fontAlgn="base" hangingPunct="0">
              <a:spcBef>
                <a:spcPct val="0"/>
              </a:spcBef>
              <a:spcAft>
                <a:spcPct val="0"/>
              </a:spcAft>
              <a:defRPr sz="2400">
                <a:solidFill>
                  <a:schemeClr val="tx1"/>
                </a:solidFill>
                <a:latin typeface="Tahoma" panose="020B0604030504040204" pitchFamily="34" charset="0"/>
                <a:cs typeface="Arial" panose="020B0604020202020204" pitchFamily="34" charset="0"/>
              </a:defRPr>
            </a:lvl7pPr>
            <a:lvl8pPr marL="3429000" indent="-227013" defTabSz="925513" eaLnBrk="0" fontAlgn="base" hangingPunct="0">
              <a:spcBef>
                <a:spcPct val="0"/>
              </a:spcBef>
              <a:spcAft>
                <a:spcPct val="0"/>
              </a:spcAft>
              <a:defRPr sz="2400">
                <a:solidFill>
                  <a:schemeClr val="tx1"/>
                </a:solidFill>
                <a:latin typeface="Tahoma" panose="020B0604030504040204" pitchFamily="34" charset="0"/>
                <a:cs typeface="Arial" panose="020B0604020202020204" pitchFamily="34" charset="0"/>
              </a:defRPr>
            </a:lvl8pPr>
            <a:lvl9pPr marL="3886200" indent="-227013" defTabSz="925513" eaLnBrk="0" fontAlgn="base" hangingPunct="0">
              <a:spcBef>
                <a:spcPct val="0"/>
              </a:spcBef>
              <a:spcAft>
                <a:spcPct val="0"/>
              </a:spcAft>
              <a:defRPr sz="2400">
                <a:solidFill>
                  <a:schemeClr val="tx1"/>
                </a:solidFill>
                <a:latin typeface="Tahoma" panose="020B0604030504040204" pitchFamily="34" charset="0"/>
                <a:cs typeface="Arial" panose="020B0604020202020204" pitchFamily="34" charset="0"/>
              </a:defRPr>
            </a:lvl9pPr>
          </a:lstStyle>
          <a:p>
            <a:fld id="{7EA44ABF-0238-4743-A031-D08C205C356E}" type="slidenum">
              <a:rPr lang="en-US" altLang="en-US" sz="1200" smtClean="0">
                <a:latin typeface="Times New Roman" panose="02020603050405020304" pitchFamily="18" charset="0"/>
              </a:rPr>
              <a:pPr/>
              <a:t>24</a:t>
            </a:fld>
            <a:endParaRPr lang="en-US" altLang="en-US" sz="1200" smtClean="0">
              <a:latin typeface="Times New Roman" panose="02020603050405020304" pitchFamily="18" charset="0"/>
            </a:endParaRPr>
          </a:p>
        </p:txBody>
      </p:sp>
    </p:spTree>
    <p:extLst>
      <p:ext uri="{BB962C8B-B14F-4D97-AF65-F5344CB8AC3E}">
        <p14:creationId xmlns:p14="http://schemas.microsoft.com/office/powerpoint/2010/main" val="200870347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p:cNvSpPr>
            <a:spLocks noGrp="1" noRot="1" noChangeAspect="1" noTextEdit="1"/>
          </p:cNvSpPr>
          <p:nvPr>
            <p:ph type="sldImg"/>
          </p:nvPr>
        </p:nvSpPr>
        <p:spPr>
          <a:ln/>
        </p:spPr>
      </p:sp>
      <p:sp>
        <p:nvSpPr>
          <p:cNvPr id="23555" name="Notes Placeholder 2"/>
          <p:cNvSpPr>
            <a:spLocks noGrp="1"/>
          </p:cNvSpPr>
          <p:nvPr>
            <p:ph type="body" idx="1"/>
          </p:nvPr>
        </p:nvSpPr>
        <p:spPr>
          <a:noFill/>
        </p:spPr>
        <p:txBody>
          <a:bodyPr/>
          <a:lstStyle/>
          <a:p>
            <a:endParaRPr lang="en-US" altLang="en-US" smtClean="0"/>
          </a:p>
        </p:txBody>
      </p:sp>
      <p:sp>
        <p:nvSpPr>
          <p:cNvPr id="23556" name="Slide Number Placeholder 3"/>
          <p:cNvSpPr>
            <a:spLocks noGrp="1"/>
          </p:cNvSpPr>
          <p:nvPr>
            <p:ph type="sldNum" sz="quarter" idx="5"/>
          </p:nvPr>
        </p:nvSpPr>
        <p:spPr>
          <a:noFill/>
        </p:spPr>
        <p:txBody>
          <a:bodyPr/>
          <a:lstStyle>
            <a:lvl1pPr defTabSz="925513">
              <a:defRPr sz="2400">
                <a:solidFill>
                  <a:schemeClr val="tx1"/>
                </a:solidFill>
                <a:latin typeface="Tahoma" panose="020B0604030504040204" pitchFamily="34" charset="0"/>
                <a:cs typeface="Arial" panose="020B0604020202020204" pitchFamily="34" charset="0"/>
              </a:defRPr>
            </a:lvl1pPr>
            <a:lvl2pPr marL="741363" indent="-284163" defTabSz="925513">
              <a:defRPr sz="2400">
                <a:solidFill>
                  <a:schemeClr val="tx1"/>
                </a:solidFill>
                <a:latin typeface="Tahoma" panose="020B0604030504040204" pitchFamily="34" charset="0"/>
                <a:cs typeface="Arial" panose="020B0604020202020204" pitchFamily="34" charset="0"/>
              </a:defRPr>
            </a:lvl2pPr>
            <a:lvl3pPr marL="1143000" indent="-227013" defTabSz="925513">
              <a:defRPr sz="2400">
                <a:solidFill>
                  <a:schemeClr val="tx1"/>
                </a:solidFill>
                <a:latin typeface="Tahoma" panose="020B0604030504040204" pitchFamily="34" charset="0"/>
                <a:cs typeface="Arial" panose="020B0604020202020204" pitchFamily="34" charset="0"/>
              </a:defRPr>
            </a:lvl3pPr>
            <a:lvl4pPr marL="1600200" indent="-227013" defTabSz="925513">
              <a:defRPr sz="2400">
                <a:solidFill>
                  <a:schemeClr val="tx1"/>
                </a:solidFill>
                <a:latin typeface="Tahoma" panose="020B0604030504040204" pitchFamily="34" charset="0"/>
                <a:cs typeface="Arial" panose="020B0604020202020204" pitchFamily="34" charset="0"/>
              </a:defRPr>
            </a:lvl4pPr>
            <a:lvl5pPr marL="2057400" indent="-227013" defTabSz="925513">
              <a:defRPr sz="2400">
                <a:solidFill>
                  <a:schemeClr val="tx1"/>
                </a:solidFill>
                <a:latin typeface="Tahoma" panose="020B0604030504040204" pitchFamily="34" charset="0"/>
                <a:cs typeface="Arial" panose="020B0604020202020204" pitchFamily="34" charset="0"/>
              </a:defRPr>
            </a:lvl5pPr>
            <a:lvl6pPr marL="2514600" indent="-227013" defTabSz="925513" eaLnBrk="0" fontAlgn="base" hangingPunct="0">
              <a:spcBef>
                <a:spcPct val="0"/>
              </a:spcBef>
              <a:spcAft>
                <a:spcPct val="0"/>
              </a:spcAft>
              <a:defRPr sz="2400">
                <a:solidFill>
                  <a:schemeClr val="tx1"/>
                </a:solidFill>
                <a:latin typeface="Tahoma" panose="020B0604030504040204" pitchFamily="34" charset="0"/>
                <a:cs typeface="Arial" panose="020B0604020202020204" pitchFamily="34" charset="0"/>
              </a:defRPr>
            </a:lvl6pPr>
            <a:lvl7pPr marL="2971800" indent="-227013" defTabSz="925513" eaLnBrk="0" fontAlgn="base" hangingPunct="0">
              <a:spcBef>
                <a:spcPct val="0"/>
              </a:spcBef>
              <a:spcAft>
                <a:spcPct val="0"/>
              </a:spcAft>
              <a:defRPr sz="2400">
                <a:solidFill>
                  <a:schemeClr val="tx1"/>
                </a:solidFill>
                <a:latin typeface="Tahoma" panose="020B0604030504040204" pitchFamily="34" charset="0"/>
                <a:cs typeface="Arial" panose="020B0604020202020204" pitchFamily="34" charset="0"/>
              </a:defRPr>
            </a:lvl7pPr>
            <a:lvl8pPr marL="3429000" indent="-227013" defTabSz="925513" eaLnBrk="0" fontAlgn="base" hangingPunct="0">
              <a:spcBef>
                <a:spcPct val="0"/>
              </a:spcBef>
              <a:spcAft>
                <a:spcPct val="0"/>
              </a:spcAft>
              <a:defRPr sz="2400">
                <a:solidFill>
                  <a:schemeClr val="tx1"/>
                </a:solidFill>
                <a:latin typeface="Tahoma" panose="020B0604030504040204" pitchFamily="34" charset="0"/>
                <a:cs typeface="Arial" panose="020B0604020202020204" pitchFamily="34" charset="0"/>
              </a:defRPr>
            </a:lvl8pPr>
            <a:lvl9pPr marL="3886200" indent="-227013" defTabSz="925513" eaLnBrk="0" fontAlgn="base" hangingPunct="0">
              <a:spcBef>
                <a:spcPct val="0"/>
              </a:spcBef>
              <a:spcAft>
                <a:spcPct val="0"/>
              </a:spcAft>
              <a:defRPr sz="2400">
                <a:solidFill>
                  <a:schemeClr val="tx1"/>
                </a:solidFill>
                <a:latin typeface="Tahoma" panose="020B0604030504040204" pitchFamily="34" charset="0"/>
                <a:cs typeface="Arial" panose="020B0604020202020204" pitchFamily="34" charset="0"/>
              </a:defRPr>
            </a:lvl9pPr>
          </a:lstStyle>
          <a:p>
            <a:fld id="{1DB642D1-2E98-4271-B123-AA18CB53ECCB}" type="slidenum">
              <a:rPr lang="en-US" altLang="en-US" sz="1200" smtClean="0">
                <a:latin typeface="Times New Roman" panose="02020603050405020304" pitchFamily="18" charset="0"/>
              </a:rPr>
              <a:pPr/>
              <a:t>25</a:t>
            </a:fld>
            <a:endParaRPr lang="en-US" altLang="en-US" sz="1200" smtClean="0">
              <a:latin typeface="Times New Roman" panose="02020603050405020304" pitchFamily="18" charset="0"/>
            </a:endParaRPr>
          </a:p>
        </p:txBody>
      </p:sp>
    </p:spTree>
    <p:extLst>
      <p:ext uri="{BB962C8B-B14F-4D97-AF65-F5344CB8AC3E}">
        <p14:creationId xmlns:p14="http://schemas.microsoft.com/office/powerpoint/2010/main" val="305825764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a:ln/>
        </p:spPr>
      </p:sp>
      <p:sp>
        <p:nvSpPr>
          <p:cNvPr id="25603" name="Notes Placeholder 2"/>
          <p:cNvSpPr>
            <a:spLocks noGrp="1"/>
          </p:cNvSpPr>
          <p:nvPr>
            <p:ph type="body" idx="1"/>
          </p:nvPr>
        </p:nvSpPr>
        <p:spPr>
          <a:noFill/>
        </p:spPr>
        <p:txBody>
          <a:bodyPr/>
          <a:lstStyle/>
          <a:p>
            <a:endParaRPr lang="en-US" altLang="en-US" smtClean="0"/>
          </a:p>
        </p:txBody>
      </p:sp>
      <p:sp>
        <p:nvSpPr>
          <p:cNvPr id="25604" name="Slide Number Placeholder 3"/>
          <p:cNvSpPr>
            <a:spLocks noGrp="1"/>
          </p:cNvSpPr>
          <p:nvPr>
            <p:ph type="sldNum" sz="quarter" idx="5"/>
          </p:nvPr>
        </p:nvSpPr>
        <p:spPr>
          <a:noFill/>
        </p:spPr>
        <p:txBody>
          <a:bodyPr/>
          <a:lstStyle>
            <a:lvl1pPr defTabSz="925513">
              <a:defRPr sz="2400">
                <a:solidFill>
                  <a:schemeClr val="tx1"/>
                </a:solidFill>
                <a:latin typeface="Tahoma" panose="020B0604030504040204" pitchFamily="34" charset="0"/>
                <a:cs typeface="Arial" panose="020B0604020202020204" pitchFamily="34" charset="0"/>
              </a:defRPr>
            </a:lvl1pPr>
            <a:lvl2pPr marL="741363" indent="-284163" defTabSz="925513">
              <a:defRPr sz="2400">
                <a:solidFill>
                  <a:schemeClr val="tx1"/>
                </a:solidFill>
                <a:latin typeface="Tahoma" panose="020B0604030504040204" pitchFamily="34" charset="0"/>
                <a:cs typeface="Arial" panose="020B0604020202020204" pitchFamily="34" charset="0"/>
              </a:defRPr>
            </a:lvl2pPr>
            <a:lvl3pPr marL="1143000" indent="-227013" defTabSz="925513">
              <a:defRPr sz="2400">
                <a:solidFill>
                  <a:schemeClr val="tx1"/>
                </a:solidFill>
                <a:latin typeface="Tahoma" panose="020B0604030504040204" pitchFamily="34" charset="0"/>
                <a:cs typeface="Arial" panose="020B0604020202020204" pitchFamily="34" charset="0"/>
              </a:defRPr>
            </a:lvl3pPr>
            <a:lvl4pPr marL="1600200" indent="-227013" defTabSz="925513">
              <a:defRPr sz="2400">
                <a:solidFill>
                  <a:schemeClr val="tx1"/>
                </a:solidFill>
                <a:latin typeface="Tahoma" panose="020B0604030504040204" pitchFamily="34" charset="0"/>
                <a:cs typeface="Arial" panose="020B0604020202020204" pitchFamily="34" charset="0"/>
              </a:defRPr>
            </a:lvl4pPr>
            <a:lvl5pPr marL="2057400" indent="-227013" defTabSz="925513">
              <a:defRPr sz="2400">
                <a:solidFill>
                  <a:schemeClr val="tx1"/>
                </a:solidFill>
                <a:latin typeface="Tahoma" panose="020B0604030504040204" pitchFamily="34" charset="0"/>
                <a:cs typeface="Arial" panose="020B0604020202020204" pitchFamily="34" charset="0"/>
              </a:defRPr>
            </a:lvl5pPr>
            <a:lvl6pPr marL="2514600" indent="-227013" defTabSz="925513" eaLnBrk="0" fontAlgn="base" hangingPunct="0">
              <a:spcBef>
                <a:spcPct val="0"/>
              </a:spcBef>
              <a:spcAft>
                <a:spcPct val="0"/>
              </a:spcAft>
              <a:defRPr sz="2400">
                <a:solidFill>
                  <a:schemeClr val="tx1"/>
                </a:solidFill>
                <a:latin typeface="Tahoma" panose="020B0604030504040204" pitchFamily="34" charset="0"/>
                <a:cs typeface="Arial" panose="020B0604020202020204" pitchFamily="34" charset="0"/>
              </a:defRPr>
            </a:lvl6pPr>
            <a:lvl7pPr marL="2971800" indent="-227013" defTabSz="925513" eaLnBrk="0" fontAlgn="base" hangingPunct="0">
              <a:spcBef>
                <a:spcPct val="0"/>
              </a:spcBef>
              <a:spcAft>
                <a:spcPct val="0"/>
              </a:spcAft>
              <a:defRPr sz="2400">
                <a:solidFill>
                  <a:schemeClr val="tx1"/>
                </a:solidFill>
                <a:latin typeface="Tahoma" panose="020B0604030504040204" pitchFamily="34" charset="0"/>
                <a:cs typeface="Arial" panose="020B0604020202020204" pitchFamily="34" charset="0"/>
              </a:defRPr>
            </a:lvl7pPr>
            <a:lvl8pPr marL="3429000" indent="-227013" defTabSz="925513" eaLnBrk="0" fontAlgn="base" hangingPunct="0">
              <a:spcBef>
                <a:spcPct val="0"/>
              </a:spcBef>
              <a:spcAft>
                <a:spcPct val="0"/>
              </a:spcAft>
              <a:defRPr sz="2400">
                <a:solidFill>
                  <a:schemeClr val="tx1"/>
                </a:solidFill>
                <a:latin typeface="Tahoma" panose="020B0604030504040204" pitchFamily="34" charset="0"/>
                <a:cs typeface="Arial" panose="020B0604020202020204" pitchFamily="34" charset="0"/>
              </a:defRPr>
            </a:lvl8pPr>
            <a:lvl9pPr marL="3886200" indent="-227013" defTabSz="925513" eaLnBrk="0" fontAlgn="base" hangingPunct="0">
              <a:spcBef>
                <a:spcPct val="0"/>
              </a:spcBef>
              <a:spcAft>
                <a:spcPct val="0"/>
              </a:spcAft>
              <a:defRPr sz="2400">
                <a:solidFill>
                  <a:schemeClr val="tx1"/>
                </a:solidFill>
                <a:latin typeface="Tahoma" panose="020B0604030504040204" pitchFamily="34" charset="0"/>
                <a:cs typeface="Arial" panose="020B0604020202020204" pitchFamily="34" charset="0"/>
              </a:defRPr>
            </a:lvl9pPr>
          </a:lstStyle>
          <a:p>
            <a:fld id="{D0117E3F-D5A4-4E7E-8D3C-6AD123B9CBE5}" type="slidenum">
              <a:rPr lang="en-US" altLang="en-US" sz="1200" smtClean="0">
                <a:latin typeface="Times New Roman" panose="02020603050405020304" pitchFamily="18" charset="0"/>
              </a:rPr>
              <a:pPr/>
              <a:t>26</a:t>
            </a:fld>
            <a:endParaRPr lang="en-US" altLang="en-US" sz="1200" smtClean="0">
              <a:latin typeface="Times New Roman" panose="02020603050405020304" pitchFamily="18" charset="0"/>
            </a:endParaRPr>
          </a:p>
        </p:txBody>
      </p:sp>
    </p:spTree>
    <p:extLst>
      <p:ext uri="{BB962C8B-B14F-4D97-AF65-F5344CB8AC3E}">
        <p14:creationId xmlns:p14="http://schemas.microsoft.com/office/powerpoint/2010/main" val="280984390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p:spPr>
        <p:txBody>
          <a:bodyPr/>
          <a:lstStyle>
            <a:lvl1pPr defTabSz="925513">
              <a:spcBef>
                <a:spcPct val="30000"/>
              </a:spcBef>
              <a:defRPr sz="1200">
                <a:solidFill>
                  <a:schemeClr val="tx1"/>
                </a:solidFill>
                <a:latin typeface="Times New Roman" panose="02020603050405020304" pitchFamily="18" charset="0"/>
              </a:defRPr>
            </a:lvl1pPr>
            <a:lvl2pPr marL="752475" indent="-288925" defTabSz="925513">
              <a:spcBef>
                <a:spcPct val="30000"/>
              </a:spcBef>
              <a:defRPr sz="1200">
                <a:solidFill>
                  <a:schemeClr val="tx1"/>
                </a:solidFill>
                <a:latin typeface="Times New Roman" panose="02020603050405020304" pitchFamily="18" charset="0"/>
              </a:defRPr>
            </a:lvl2pPr>
            <a:lvl3pPr marL="1163638" indent="-230188" defTabSz="925513">
              <a:spcBef>
                <a:spcPct val="30000"/>
              </a:spcBef>
              <a:defRPr sz="1200">
                <a:solidFill>
                  <a:schemeClr val="tx1"/>
                </a:solidFill>
                <a:latin typeface="Times New Roman" panose="02020603050405020304" pitchFamily="18" charset="0"/>
              </a:defRPr>
            </a:lvl3pPr>
            <a:lvl4pPr marL="1630363" indent="-230188" defTabSz="925513">
              <a:spcBef>
                <a:spcPct val="30000"/>
              </a:spcBef>
              <a:defRPr sz="1200">
                <a:solidFill>
                  <a:schemeClr val="tx1"/>
                </a:solidFill>
                <a:latin typeface="Times New Roman" panose="02020603050405020304" pitchFamily="18" charset="0"/>
              </a:defRPr>
            </a:lvl4pPr>
            <a:lvl5pPr marL="2095500" indent="-230188" defTabSz="925513">
              <a:spcBef>
                <a:spcPct val="30000"/>
              </a:spcBef>
              <a:defRPr sz="1200">
                <a:solidFill>
                  <a:schemeClr val="tx1"/>
                </a:solidFill>
                <a:latin typeface="Times New Roman" panose="02020603050405020304" pitchFamily="18" charset="0"/>
              </a:defRPr>
            </a:lvl5pPr>
            <a:lvl6pPr marL="2552700" indent="-230188" defTabSz="925513" eaLnBrk="0" fontAlgn="base" hangingPunct="0">
              <a:spcBef>
                <a:spcPct val="30000"/>
              </a:spcBef>
              <a:spcAft>
                <a:spcPct val="0"/>
              </a:spcAft>
              <a:defRPr sz="1200">
                <a:solidFill>
                  <a:schemeClr val="tx1"/>
                </a:solidFill>
                <a:latin typeface="Times New Roman" panose="02020603050405020304" pitchFamily="18" charset="0"/>
              </a:defRPr>
            </a:lvl6pPr>
            <a:lvl7pPr marL="3009900" indent="-230188" defTabSz="925513" eaLnBrk="0" fontAlgn="base" hangingPunct="0">
              <a:spcBef>
                <a:spcPct val="30000"/>
              </a:spcBef>
              <a:spcAft>
                <a:spcPct val="0"/>
              </a:spcAft>
              <a:defRPr sz="1200">
                <a:solidFill>
                  <a:schemeClr val="tx1"/>
                </a:solidFill>
                <a:latin typeface="Times New Roman" panose="02020603050405020304" pitchFamily="18" charset="0"/>
              </a:defRPr>
            </a:lvl7pPr>
            <a:lvl8pPr marL="3467100" indent="-230188" defTabSz="925513" eaLnBrk="0" fontAlgn="base" hangingPunct="0">
              <a:spcBef>
                <a:spcPct val="30000"/>
              </a:spcBef>
              <a:spcAft>
                <a:spcPct val="0"/>
              </a:spcAft>
              <a:defRPr sz="1200">
                <a:solidFill>
                  <a:schemeClr val="tx1"/>
                </a:solidFill>
                <a:latin typeface="Times New Roman" panose="02020603050405020304" pitchFamily="18" charset="0"/>
              </a:defRPr>
            </a:lvl8pPr>
            <a:lvl9pPr marL="3924300" indent="-230188" defTabSz="925513"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448B9FBB-ABB7-4A37-8291-88613E3E4D8B}" type="slidenum">
              <a:rPr lang="en-US" altLang="en-US" smtClean="0"/>
              <a:pPr>
                <a:spcBef>
                  <a:spcPct val="0"/>
                </a:spcBef>
              </a:pPr>
              <a:t>27</a:t>
            </a:fld>
            <a:endParaRPr lang="en-US" altLang="en-US" smtClean="0"/>
          </a:p>
        </p:txBody>
      </p:sp>
      <p:sp>
        <p:nvSpPr>
          <p:cNvPr id="27651" name="Rectangle 2"/>
          <p:cNvSpPr>
            <a:spLocks noGrp="1" noRot="1" noChangeAspect="1" noChangeArrowheads="1" noTextEdit="1"/>
          </p:cNvSpPr>
          <p:nvPr>
            <p:ph type="sldImg"/>
          </p:nvPr>
        </p:nvSpPr>
        <p:spPr>
          <a:xfrm>
            <a:off x="1184275" y="698500"/>
            <a:ext cx="4654550" cy="3490913"/>
          </a:xfrm>
          <a:solidFill>
            <a:srgbClr val="FFFFFF"/>
          </a:solidFill>
          <a:ln/>
        </p:spPr>
      </p:sp>
      <p:sp>
        <p:nvSpPr>
          <p:cNvPr id="27652" name="Rectangle 3"/>
          <p:cNvSpPr>
            <a:spLocks noGrp="1" noChangeArrowheads="1"/>
          </p:cNvSpPr>
          <p:nvPr>
            <p:ph type="body" idx="1"/>
          </p:nvPr>
        </p:nvSpPr>
        <p:spPr>
          <a:xfrm>
            <a:off x="936625" y="4422775"/>
            <a:ext cx="5149850" cy="4187825"/>
          </a:xfrm>
          <a:solidFill>
            <a:srgbClr val="FFFFFF"/>
          </a:solidFill>
          <a:ln>
            <a:solidFill>
              <a:srgbClr val="000000"/>
            </a:solidFill>
            <a:miter lim="800000"/>
            <a:headEnd/>
            <a:tailEnd/>
          </a:ln>
        </p:spPr>
        <p:txBody>
          <a:bodyPr/>
          <a:lstStyle/>
          <a:p>
            <a:r>
              <a:rPr lang="en-US" altLang="en-US" smtClean="0"/>
              <a:t>The Health Code requires physicians and hospitals to report TB patients to the DOHMH within 24 hours of detection. This includes patients with the reportable criteria I mentioned earlier.  </a:t>
            </a:r>
          </a:p>
          <a:p>
            <a:endParaRPr lang="en-US" altLang="en-US" smtClean="0"/>
          </a:p>
          <a:p>
            <a:r>
              <a:rPr lang="en-US" altLang="en-US" smtClean="0"/>
              <a:t>If no positive results are available, and a patient has </a:t>
            </a:r>
            <a:r>
              <a:rPr lang="en-US" altLang="en-US" b="1" u="sng" smtClean="0"/>
              <a:t>signs/symptoms of TB</a:t>
            </a:r>
            <a:r>
              <a:rPr lang="en-US" altLang="en-US" u="sng" smtClean="0"/>
              <a:t> then the person should be reported within 24 hours of clinical suspicion, </a:t>
            </a:r>
            <a:r>
              <a:rPr lang="en-US" altLang="en-US" smtClean="0"/>
              <a:t>even if culture results are still pending. </a:t>
            </a:r>
          </a:p>
          <a:p>
            <a:endParaRPr lang="en-US" altLang="en-US" smtClean="0"/>
          </a:p>
          <a:p>
            <a:r>
              <a:rPr lang="en-US" altLang="en-US" smtClean="0"/>
              <a:t>The reporting form currently used, the URF, should be as complete as possible, no area should be left blank; if the information is unknown or some laboratory test results are not back yet, then mark “pending”.</a:t>
            </a:r>
          </a:p>
          <a:p>
            <a:endParaRPr lang="en-US" altLang="en-US" sz="800" smtClean="0"/>
          </a:p>
          <a:p>
            <a:r>
              <a:rPr lang="en-US" altLang="en-US" sz="800" smtClean="0"/>
              <a:t>We are getting reporting forms from hospitals financial departments for reimbursement purpose. Sometimes, the only reporting form we receive is from the finance staff and only the demographic and hospital information is completed. Many of these patients never turn out to have TB and some do not even have smear and culture sent; in some cases we have investigated, the ICP does not know about the patients. It seems then that TB is brought up for some of these patients solely for reimbursement purposes: this is quite an unacceptable practice. I am urging you to educate and work with your hospital finance department to ensure that they report through you or the patient’s provider and that the required information is complete and the reporting is justified.</a:t>
            </a:r>
            <a:endParaRPr lang="en-US" altLang="en-US" smtClean="0"/>
          </a:p>
        </p:txBody>
      </p:sp>
    </p:spTree>
    <p:extLst>
      <p:ext uri="{BB962C8B-B14F-4D97-AF65-F5344CB8AC3E}">
        <p14:creationId xmlns:p14="http://schemas.microsoft.com/office/powerpoint/2010/main" val="180479336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p:cNvSpPr>
            <a:spLocks noGrp="1" noRot="1" noChangeAspect="1" noTextEdit="1"/>
          </p:cNvSpPr>
          <p:nvPr>
            <p:ph type="sldImg"/>
          </p:nvPr>
        </p:nvSpPr>
        <p:spPr>
          <a:ln/>
        </p:spPr>
      </p:sp>
      <p:sp>
        <p:nvSpPr>
          <p:cNvPr id="29699" name="Notes Placeholder 2"/>
          <p:cNvSpPr>
            <a:spLocks noGrp="1"/>
          </p:cNvSpPr>
          <p:nvPr>
            <p:ph type="body" idx="1"/>
          </p:nvPr>
        </p:nvSpPr>
        <p:spPr>
          <a:noFill/>
        </p:spPr>
        <p:txBody>
          <a:bodyPr/>
          <a:lstStyle/>
          <a:p>
            <a:endParaRPr lang="en-US" altLang="en-US" dirty="0" smtClean="0"/>
          </a:p>
        </p:txBody>
      </p:sp>
      <p:sp>
        <p:nvSpPr>
          <p:cNvPr id="29700" name="Slide Number Placeholder 3"/>
          <p:cNvSpPr>
            <a:spLocks noGrp="1"/>
          </p:cNvSpPr>
          <p:nvPr>
            <p:ph type="sldNum" sz="quarter" idx="5"/>
          </p:nvPr>
        </p:nvSpPr>
        <p:spPr>
          <a:noFill/>
        </p:spPr>
        <p:txBody>
          <a:bodyPr/>
          <a:lstStyle>
            <a:lvl1pPr defTabSz="925513">
              <a:defRPr sz="2400">
                <a:solidFill>
                  <a:schemeClr val="tx1"/>
                </a:solidFill>
                <a:latin typeface="Tahoma" panose="020B0604030504040204" pitchFamily="34" charset="0"/>
                <a:cs typeface="Arial" panose="020B0604020202020204" pitchFamily="34" charset="0"/>
              </a:defRPr>
            </a:lvl1pPr>
            <a:lvl2pPr marL="741363" indent="-284163" defTabSz="925513">
              <a:defRPr sz="2400">
                <a:solidFill>
                  <a:schemeClr val="tx1"/>
                </a:solidFill>
                <a:latin typeface="Tahoma" panose="020B0604030504040204" pitchFamily="34" charset="0"/>
                <a:cs typeface="Arial" panose="020B0604020202020204" pitchFamily="34" charset="0"/>
              </a:defRPr>
            </a:lvl2pPr>
            <a:lvl3pPr marL="1143000" indent="-227013" defTabSz="925513">
              <a:defRPr sz="2400">
                <a:solidFill>
                  <a:schemeClr val="tx1"/>
                </a:solidFill>
                <a:latin typeface="Tahoma" panose="020B0604030504040204" pitchFamily="34" charset="0"/>
                <a:cs typeface="Arial" panose="020B0604020202020204" pitchFamily="34" charset="0"/>
              </a:defRPr>
            </a:lvl3pPr>
            <a:lvl4pPr marL="1600200" indent="-227013" defTabSz="925513">
              <a:defRPr sz="2400">
                <a:solidFill>
                  <a:schemeClr val="tx1"/>
                </a:solidFill>
                <a:latin typeface="Tahoma" panose="020B0604030504040204" pitchFamily="34" charset="0"/>
                <a:cs typeface="Arial" panose="020B0604020202020204" pitchFamily="34" charset="0"/>
              </a:defRPr>
            </a:lvl4pPr>
            <a:lvl5pPr marL="2057400" indent="-227013" defTabSz="925513">
              <a:defRPr sz="2400">
                <a:solidFill>
                  <a:schemeClr val="tx1"/>
                </a:solidFill>
                <a:latin typeface="Tahoma" panose="020B0604030504040204" pitchFamily="34" charset="0"/>
                <a:cs typeface="Arial" panose="020B0604020202020204" pitchFamily="34" charset="0"/>
              </a:defRPr>
            </a:lvl5pPr>
            <a:lvl6pPr marL="2514600" indent="-227013" defTabSz="925513" eaLnBrk="0" fontAlgn="base" hangingPunct="0">
              <a:spcBef>
                <a:spcPct val="0"/>
              </a:spcBef>
              <a:spcAft>
                <a:spcPct val="0"/>
              </a:spcAft>
              <a:defRPr sz="2400">
                <a:solidFill>
                  <a:schemeClr val="tx1"/>
                </a:solidFill>
                <a:latin typeface="Tahoma" panose="020B0604030504040204" pitchFamily="34" charset="0"/>
                <a:cs typeface="Arial" panose="020B0604020202020204" pitchFamily="34" charset="0"/>
              </a:defRPr>
            </a:lvl6pPr>
            <a:lvl7pPr marL="2971800" indent="-227013" defTabSz="925513" eaLnBrk="0" fontAlgn="base" hangingPunct="0">
              <a:spcBef>
                <a:spcPct val="0"/>
              </a:spcBef>
              <a:spcAft>
                <a:spcPct val="0"/>
              </a:spcAft>
              <a:defRPr sz="2400">
                <a:solidFill>
                  <a:schemeClr val="tx1"/>
                </a:solidFill>
                <a:latin typeface="Tahoma" panose="020B0604030504040204" pitchFamily="34" charset="0"/>
                <a:cs typeface="Arial" panose="020B0604020202020204" pitchFamily="34" charset="0"/>
              </a:defRPr>
            </a:lvl7pPr>
            <a:lvl8pPr marL="3429000" indent="-227013" defTabSz="925513" eaLnBrk="0" fontAlgn="base" hangingPunct="0">
              <a:spcBef>
                <a:spcPct val="0"/>
              </a:spcBef>
              <a:spcAft>
                <a:spcPct val="0"/>
              </a:spcAft>
              <a:defRPr sz="2400">
                <a:solidFill>
                  <a:schemeClr val="tx1"/>
                </a:solidFill>
                <a:latin typeface="Tahoma" panose="020B0604030504040204" pitchFamily="34" charset="0"/>
                <a:cs typeface="Arial" panose="020B0604020202020204" pitchFamily="34" charset="0"/>
              </a:defRPr>
            </a:lvl8pPr>
            <a:lvl9pPr marL="3886200" indent="-227013" defTabSz="925513" eaLnBrk="0" fontAlgn="base" hangingPunct="0">
              <a:spcBef>
                <a:spcPct val="0"/>
              </a:spcBef>
              <a:spcAft>
                <a:spcPct val="0"/>
              </a:spcAft>
              <a:defRPr sz="2400">
                <a:solidFill>
                  <a:schemeClr val="tx1"/>
                </a:solidFill>
                <a:latin typeface="Tahoma" panose="020B0604030504040204" pitchFamily="34" charset="0"/>
                <a:cs typeface="Arial" panose="020B0604020202020204" pitchFamily="34" charset="0"/>
              </a:defRPr>
            </a:lvl9pPr>
          </a:lstStyle>
          <a:p>
            <a:fld id="{A3E22937-F08D-489C-B500-D715460679DB}" type="slidenum">
              <a:rPr lang="en-US" altLang="en-US" sz="1200" smtClean="0">
                <a:latin typeface="Times New Roman" panose="02020603050405020304" pitchFamily="18" charset="0"/>
              </a:rPr>
              <a:pPr/>
              <a:t>28</a:t>
            </a:fld>
            <a:endParaRPr lang="en-US" altLang="en-US" sz="1200" smtClean="0">
              <a:latin typeface="Times New Roman" panose="02020603050405020304" pitchFamily="18" charset="0"/>
            </a:endParaRPr>
          </a:p>
        </p:txBody>
      </p:sp>
    </p:spTree>
    <p:extLst>
      <p:ext uri="{BB962C8B-B14F-4D97-AF65-F5344CB8AC3E}">
        <p14:creationId xmlns:p14="http://schemas.microsoft.com/office/powerpoint/2010/main" val="92385330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p:spPr>
        <p:txBody>
          <a:bodyPr/>
          <a:lstStyle>
            <a:lvl1pPr defTabSz="925513">
              <a:spcBef>
                <a:spcPct val="30000"/>
              </a:spcBef>
              <a:defRPr sz="1200">
                <a:solidFill>
                  <a:schemeClr val="tx1"/>
                </a:solidFill>
                <a:latin typeface="Times New Roman" panose="02020603050405020304" pitchFamily="18" charset="0"/>
              </a:defRPr>
            </a:lvl1pPr>
            <a:lvl2pPr marL="752475" indent="-288925" defTabSz="925513">
              <a:spcBef>
                <a:spcPct val="30000"/>
              </a:spcBef>
              <a:defRPr sz="1200">
                <a:solidFill>
                  <a:schemeClr val="tx1"/>
                </a:solidFill>
                <a:latin typeface="Times New Roman" panose="02020603050405020304" pitchFamily="18" charset="0"/>
              </a:defRPr>
            </a:lvl2pPr>
            <a:lvl3pPr marL="1163638" indent="-230188" defTabSz="925513">
              <a:spcBef>
                <a:spcPct val="30000"/>
              </a:spcBef>
              <a:defRPr sz="1200">
                <a:solidFill>
                  <a:schemeClr val="tx1"/>
                </a:solidFill>
                <a:latin typeface="Times New Roman" panose="02020603050405020304" pitchFamily="18" charset="0"/>
              </a:defRPr>
            </a:lvl3pPr>
            <a:lvl4pPr marL="1630363" indent="-230188" defTabSz="925513">
              <a:spcBef>
                <a:spcPct val="30000"/>
              </a:spcBef>
              <a:defRPr sz="1200">
                <a:solidFill>
                  <a:schemeClr val="tx1"/>
                </a:solidFill>
                <a:latin typeface="Times New Roman" panose="02020603050405020304" pitchFamily="18" charset="0"/>
              </a:defRPr>
            </a:lvl4pPr>
            <a:lvl5pPr marL="2095500" indent="-230188" defTabSz="925513">
              <a:spcBef>
                <a:spcPct val="30000"/>
              </a:spcBef>
              <a:defRPr sz="1200">
                <a:solidFill>
                  <a:schemeClr val="tx1"/>
                </a:solidFill>
                <a:latin typeface="Times New Roman" panose="02020603050405020304" pitchFamily="18" charset="0"/>
              </a:defRPr>
            </a:lvl5pPr>
            <a:lvl6pPr marL="2552700" indent="-230188" defTabSz="925513" eaLnBrk="0" fontAlgn="base" hangingPunct="0">
              <a:spcBef>
                <a:spcPct val="30000"/>
              </a:spcBef>
              <a:spcAft>
                <a:spcPct val="0"/>
              </a:spcAft>
              <a:defRPr sz="1200">
                <a:solidFill>
                  <a:schemeClr val="tx1"/>
                </a:solidFill>
                <a:latin typeface="Times New Roman" panose="02020603050405020304" pitchFamily="18" charset="0"/>
              </a:defRPr>
            </a:lvl6pPr>
            <a:lvl7pPr marL="3009900" indent="-230188" defTabSz="925513" eaLnBrk="0" fontAlgn="base" hangingPunct="0">
              <a:spcBef>
                <a:spcPct val="30000"/>
              </a:spcBef>
              <a:spcAft>
                <a:spcPct val="0"/>
              </a:spcAft>
              <a:defRPr sz="1200">
                <a:solidFill>
                  <a:schemeClr val="tx1"/>
                </a:solidFill>
                <a:latin typeface="Times New Roman" panose="02020603050405020304" pitchFamily="18" charset="0"/>
              </a:defRPr>
            </a:lvl7pPr>
            <a:lvl8pPr marL="3467100" indent="-230188" defTabSz="925513" eaLnBrk="0" fontAlgn="base" hangingPunct="0">
              <a:spcBef>
                <a:spcPct val="30000"/>
              </a:spcBef>
              <a:spcAft>
                <a:spcPct val="0"/>
              </a:spcAft>
              <a:defRPr sz="1200">
                <a:solidFill>
                  <a:schemeClr val="tx1"/>
                </a:solidFill>
                <a:latin typeface="Times New Roman" panose="02020603050405020304" pitchFamily="18" charset="0"/>
              </a:defRPr>
            </a:lvl8pPr>
            <a:lvl9pPr marL="3924300" indent="-230188" defTabSz="925513"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566BFCA4-7EBB-45CE-9486-E20A97EBC5F6}" type="slidenum">
              <a:rPr lang="en-US" altLang="en-US" smtClean="0"/>
              <a:pPr>
                <a:spcBef>
                  <a:spcPct val="0"/>
                </a:spcBef>
              </a:pPr>
              <a:t>29</a:t>
            </a:fld>
            <a:endParaRPr lang="en-US" altLang="en-US" smtClean="0"/>
          </a:p>
        </p:txBody>
      </p:sp>
      <p:sp>
        <p:nvSpPr>
          <p:cNvPr id="31747" name="Rectangle 2"/>
          <p:cNvSpPr>
            <a:spLocks noGrp="1" noRot="1" noChangeAspect="1" noChangeArrowheads="1" noTextEdit="1"/>
          </p:cNvSpPr>
          <p:nvPr>
            <p:ph type="sldImg"/>
          </p:nvPr>
        </p:nvSpPr>
        <p:spPr>
          <a:xfrm>
            <a:off x="1184275" y="698500"/>
            <a:ext cx="4654550" cy="3490913"/>
          </a:xfrm>
          <a:solidFill>
            <a:srgbClr val="FFFFFF"/>
          </a:solidFill>
          <a:ln/>
        </p:spPr>
      </p:sp>
      <p:sp>
        <p:nvSpPr>
          <p:cNvPr id="31748" name="Rectangle 3"/>
          <p:cNvSpPr>
            <a:spLocks noGrp="1" noChangeArrowheads="1"/>
          </p:cNvSpPr>
          <p:nvPr>
            <p:ph type="body" idx="1"/>
          </p:nvPr>
        </p:nvSpPr>
        <p:spPr>
          <a:xfrm>
            <a:off x="936625" y="4422775"/>
            <a:ext cx="5149850" cy="4187825"/>
          </a:xfrm>
          <a:solidFill>
            <a:srgbClr val="FFFFFF"/>
          </a:solidFill>
          <a:ln>
            <a:solidFill>
              <a:srgbClr val="000000"/>
            </a:solidFill>
            <a:miter lim="800000"/>
            <a:headEnd/>
            <a:tailEnd/>
          </a:ln>
        </p:spPr>
        <p:txBody>
          <a:bodyPr/>
          <a:lstStyle/>
          <a:p>
            <a:r>
              <a:rPr lang="en-US" altLang="en-US" smtClean="0"/>
              <a:t>What can providers do to control TB? Think about and recognize TB and promptly report to the health department when TB is suspected. </a:t>
            </a:r>
          </a:p>
          <a:p>
            <a:endParaRPr lang="en-US" altLang="en-US" smtClean="0"/>
          </a:p>
          <a:p>
            <a:r>
              <a:rPr lang="en-US" altLang="en-US" smtClean="0"/>
              <a:t>If the clinician thinks that the patient COULD have TB, then he/she should immediately report. </a:t>
            </a:r>
          </a:p>
          <a:p>
            <a:endParaRPr lang="en-US" altLang="en-US" smtClean="0"/>
          </a:p>
          <a:p>
            <a:r>
              <a:rPr lang="en-US" altLang="en-US" smtClean="0"/>
              <a:t>Delayed reporting is a problem that may result in delayed treatment and contact investigation and in patients lost to follow-up. It is an issue that we try to address through provider education at every opportunity  </a:t>
            </a:r>
          </a:p>
          <a:p>
            <a:endParaRPr lang="en-US" altLang="en-US" smtClean="0"/>
          </a:p>
          <a:p>
            <a:r>
              <a:rPr lang="en-US" altLang="en-US" smtClean="0"/>
              <a:t>We need full cooperation of ICP and providers for case management of TB patients and to resolve issues quickly.</a:t>
            </a:r>
          </a:p>
          <a:p>
            <a:endParaRPr lang="en-US" altLang="en-US" smtClean="0"/>
          </a:p>
        </p:txBody>
      </p:sp>
    </p:spTree>
    <p:extLst>
      <p:ext uri="{BB962C8B-B14F-4D97-AF65-F5344CB8AC3E}">
        <p14:creationId xmlns:p14="http://schemas.microsoft.com/office/powerpoint/2010/main" val="378095316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a:ln/>
        </p:spPr>
      </p:sp>
      <p:sp>
        <p:nvSpPr>
          <p:cNvPr id="33795" name="Notes Placeholder 2"/>
          <p:cNvSpPr>
            <a:spLocks noGrp="1"/>
          </p:cNvSpPr>
          <p:nvPr>
            <p:ph type="body" idx="1"/>
          </p:nvPr>
        </p:nvSpPr>
        <p:spPr>
          <a:noFill/>
        </p:spPr>
        <p:txBody>
          <a:bodyPr/>
          <a:lstStyle/>
          <a:p>
            <a:endParaRPr lang="en-US" altLang="en-US" smtClean="0"/>
          </a:p>
        </p:txBody>
      </p:sp>
      <p:sp>
        <p:nvSpPr>
          <p:cNvPr id="33796" name="Slide Number Placeholder 3"/>
          <p:cNvSpPr>
            <a:spLocks noGrp="1"/>
          </p:cNvSpPr>
          <p:nvPr>
            <p:ph type="sldNum" sz="quarter" idx="5"/>
          </p:nvPr>
        </p:nvSpPr>
        <p:spPr>
          <a:noFill/>
        </p:spPr>
        <p:txBody>
          <a:bodyPr/>
          <a:lstStyle>
            <a:lvl1pPr defTabSz="925513">
              <a:defRPr sz="2400">
                <a:solidFill>
                  <a:schemeClr val="tx1"/>
                </a:solidFill>
                <a:latin typeface="Tahoma" panose="020B0604030504040204" pitchFamily="34" charset="0"/>
                <a:cs typeface="Arial" panose="020B0604020202020204" pitchFamily="34" charset="0"/>
              </a:defRPr>
            </a:lvl1pPr>
            <a:lvl2pPr marL="741363" indent="-284163" defTabSz="925513">
              <a:defRPr sz="2400">
                <a:solidFill>
                  <a:schemeClr val="tx1"/>
                </a:solidFill>
                <a:latin typeface="Tahoma" panose="020B0604030504040204" pitchFamily="34" charset="0"/>
                <a:cs typeface="Arial" panose="020B0604020202020204" pitchFamily="34" charset="0"/>
              </a:defRPr>
            </a:lvl2pPr>
            <a:lvl3pPr marL="1143000" indent="-227013" defTabSz="925513">
              <a:defRPr sz="2400">
                <a:solidFill>
                  <a:schemeClr val="tx1"/>
                </a:solidFill>
                <a:latin typeface="Tahoma" panose="020B0604030504040204" pitchFamily="34" charset="0"/>
                <a:cs typeface="Arial" panose="020B0604020202020204" pitchFamily="34" charset="0"/>
              </a:defRPr>
            </a:lvl3pPr>
            <a:lvl4pPr marL="1600200" indent="-227013" defTabSz="925513">
              <a:defRPr sz="2400">
                <a:solidFill>
                  <a:schemeClr val="tx1"/>
                </a:solidFill>
                <a:latin typeface="Tahoma" panose="020B0604030504040204" pitchFamily="34" charset="0"/>
                <a:cs typeface="Arial" panose="020B0604020202020204" pitchFamily="34" charset="0"/>
              </a:defRPr>
            </a:lvl4pPr>
            <a:lvl5pPr marL="2057400" indent="-227013" defTabSz="925513">
              <a:defRPr sz="2400">
                <a:solidFill>
                  <a:schemeClr val="tx1"/>
                </a:solidFill>
                <a:latin typeface="Tahoma" panose="020B0604030504040204" pitchFamily="34" charset="0"/>
                <a:cs typeface="Arial" panose="020B0604020202020204" pitchFamily="34" charset="0"/>
              </a:defRPr>
            </a:lvl5pPr>
            <a:lvl6pPr marL="2514600" indent="-227013" defTabSz="925513" eaLnBrk="0" fontAlgn="base" hangingPunct="0">
              <a:spcBef>
                <a:spcPct val="0"/>
              </a:spcBef>
              <a:spcAft>
                <a:spcPct val="0"/>
              </a:spcAft>
              <a:defRPr sz="2400">
                <a:solidFill>
                  <a:schemeClr val="tx1"/>
                </a:solidFill>
                <a:latin typeface="Tahoma" panose="020B0604030504040204" pitchFamily="34" charset="0"/>
                <a:cs typeface="Arial" panose="020B0604020202020204" pitchFamily="34" charset="0"/>
              </a:defRPr>
            </a:lvl6pPr>
            <a:lvl7pPr marL="2971800" indent="-227013" defTabSz="925513" eaLnBrk="0" fontAlgn="base" hangingPunct="0">
              <a:spcBef>
                <a:spcPct val="0"/>
              </a:spcBef>
              <a:spcAft>
                <a:spcPct val="0"/>
              </a:spcAft>
              <a:defRPr sz="2400">
                <a:solidFill>
                  <a:schemeClr val="tx1"/>
                </a:solidFill>
                <a:latin typeface="Tahoma" panose="020B0604030504040204" pitchFamily="34" charset="0"/>
                <a:cs typeface="Arial" panose="020B0604020202020204" pitchFamily="34" charset="0"/>
              </a:defRPr>
            </a:lvl7pPr>
            <a:lvl8pPr marL="3429000" indent="-227013" defTabSz="925513" eaLnBrk="0" fontAlgn="base" hangingPunct="0">
              <a:spcBef>
                <a:spcPct val="0"/>
              </a:spcBef>
              <a:spcAft>
                <a:spcPct val="0"/>
              </a:spcAft>
              <a:defRPr sz="2400">
                <a:solidFill>
                  <a:schemeClr val="tx1"/>
                </a:solidFill>
                <a:latin typeface="Tahoma" panose="020B0604030504040204" pitchFamily="34" charset="0"/>
                <a:cs typeface="Arial" panose="020B0604020202020204" pitchFamily="34" charset="0"/>
              </a:defRPr>
            </a:lvl8pPr>
            <a:lvl9pPr marL="3886200" indent="-227013" defTabSz="925513" eaLnBrk="0" fontAlgn="base" hangingPunct="0">
              <a:spcBef>
                <a:spcPct val="0"/>
              </a:spcBef>
              <a:spcAft>
                <a:spcPct val="0"/>
              </a:spcAft>
              <a:defRPr sz="2400">
                <a:solidFill>
                  <a:schemeClr val="tx1"/>
                </a:solidFill>
                <a:latin typeface="Tahoma" panose="020B0604030504040204" pitchFamily="34" charset="0"/>
                <a:cs typeface="Arial" panose="020B0604020202020204" pitchFamily="34" charset="0"/>
              </a:defRPr>
            </a:lvl9pPr>
          </a:lstStyle>
          <a:p>
            <a:fld id="{0121797D-119B-4C1F-B76C-D9959D319920}" type="slidenum">
              <a:rPr lang="en-US" altLang="en-US" sz="1200" smtClean="0">
                <a:latin typeface="Times New Roman" panose="02020603050405020304" pitchFamily="18" charset="0"/>
              </a:rPr>
              <a:pPr/>
              <a:t>30</a:t>
            </a:fld>
            <a:endParaRPr lang="en-US" altLang="en-US" sz="1200" smtClean="0">
              <a:latin typeface="Times New Roman" panose="02020603050405020304" pitchFamily="18" charset="0"/>
            </a:endParaRPr>
          </a:p>
        </p:txBody>
      </p:sp>
    </p:spTree>
    <p:extLst>
      <p:ext uri="{BB962C8B-B14F-4D97-AF65-F5344CB8AC3E}">
        <p14:creationId xmlns:p14="http://schemas.microsoft.com/office/powerpoint/2010/main" val="351014851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a:ln/>
        </p:spPr>
      </p:sp>
      <p:sp>
        <p:nvSpPr>
          <p:cNvPr id="41987" name="Notes Placeholder 2"/>
          <p:cNvSpPr>
            <a:spLocks noGrp="1"/>
          </p:cNvSpPr>
          <p:nvPr>
            <p:ph type="body" idx="1"/>
          </p:nvPr>
        </p:nvSpPr>
        <p:spPr>
          <a:noFill/>
        </p:spPr>
        <p:txBody>
          <a:bodyPr/>
          <a:lstStyle/>
          <a:p>
            <a:endParaRPr lang="en-US" altLang="en-US" dirty="0" smtClean="0"/>
          </a:p>
        </p:txBody>
      </p:sp>
      <p:sp>
        <p:nvSpPr>
          <p:cNvPr id="41988" name="Slide Number Placeholder 3"/>
          <p:cNvSpPr>
            <a:spLocks noGrp="1"/>
          </p:cNvSpPr>
          <p:nvPr>
            <p:ph type="sldNum" sz="quarter" idx="5"/>
          </p:nvPr>
        </p:nvSpPr>
        <p:spPr>
          <a:noFill/>
        </p:spPr>
        <p:txBody>
          <a:bodyPr/>
          <a:lstStyle>
            <a:lvl1pPr defTabSz="925513">
              <a:spcBef>
                <a:spcPct val="30000"/>
              </a:spcBef>
              <a:defRPr sz="1200">
                <a:solidFill>
                  <a:schemeClr val="tx1"/>
                </a:solidFill>
                <a:latin typeface="Times New Roman" panose="02020603050405020304" pitchFamily="18" charset="0"/>
              </a:defRPr>
            </a:lvl1pPr>
            <a:lvl2pPr marL="752475" indent="-288925" defTabSz="925513">
              <a:spcBef>
                <a:spcPct val="30000"/>
              </a:spcBef>
              <a:defRPr sz="1200">
                <a:solidFill>
                  <a:schemeClr val="tx1"/>
                </a:solidFill>
                <a:latin typeface="Times New Roman" panose="02020603050405020304" pitchFamily="18" charset="0"/>
              </a:defRPr>
            </a:lvl2pPr>
            <a:lvl3pPr marL="1163638" indent="-230188" defTabSz="925513">
              <a:spcBef>
                <a:spcPct val="30000"/>
              </a:spcBef>
              <a:defRPr sz="1200">
                <a:solidFill>
                  <a:schemeClr val="tx1"/>
                </a:solidFill>
                <a:latin typeface="Times New Roman" panose="02020603050405020304" pitchFamily="18" charset="0"/>
              </a:defRPr>
            </a:lvl3pPr>
            <a:lvl4pPr marL="1630363" indent="-230188" defTabSz="925513">
              <a:spcBef>
                <a:spcPct val="30000"/>
              </a:spcBef>
              <a:defRPr sz="1200">
                <a:solidFill>
                  <a:schemeClr val="tx1"/>
                </a:solidFill>
                <a:latin typeface="Times New Roman" panose="02020603050405020304" pitchFamily="18" charset="0"/>
              </a:defRPr>
            </a:lvl4pPr>
            <a:lvl5pPr marL="2095500" indent="-230188" defTabSz="925513">
              <a:spcBef>
                <a:spcPct val="30000"/>
              </a:spcBef>
              <a:defRPr sz="1200">
                <a:solidFill>
                  <a:schemeClr val="tx1"/>
                </a:solidFill>
                <a:latin typeface="Times New Roman" panose="02020603050405020304" pitchFamily="18" charset="0"/>
              </a:defRPr>
            </a:lvl5pPr>
            <a:lvl6pPr marL="2552700" indent="-230188" defTabSz="925513" eaLnBrk="0" fontAlgn="base" hangingPunct="0">
              <a:spcBef>
                <a:spcPct val="30000"/>
              </a:spcBef>
              <a:spcAft>
                <a:spcPct val="0"/>
              </a:spcAft>
              <a:defRPr sz="1200">
                <a:solidFill>
                  <a:schemeClr val="tx1"/>
                </a:solidFill>
                <a:latin typeface="Times New Roman" panose="02020603050405020304" pitchFamily="18" charset="0"/>
              </a:defRPr>
            </a:lvl6pPr>
            <a:lvl7pPr marL="3009900" indent="-230188" defTabSz="925513" eaLnBrk="0" fontAlgn="base" hangingPunct="0">
              <a:spcBef>
                <a:spcPct val="30000"/>
              </a:spcBef>
              <a:spcAft>
                <a:spcPct val="0"/>
              </a:spcAft>
              <a:defRPr sz="1200">
                <a:solidFill>
                  <a:schemeClr val="tx1"/>
                </a:solidFill>
                <a:latin typeface="Times New Roman" panose="02020603050405020304" pitchFamily="18" charset="0"/>
              </a:defRPr>
            </a:lvl7pPr>
            <a:lvl8pPr marL="3467100" indent="-230188" defTabSz="925513" eaLnBrk="0" fontAlgn="base" hangingPunct="0">
              <a:spcBef>
                <a:spcPct val="30000"/>
              </a:spcBef>
              <a:spcAft>
                <a:spcPct val="0"/>
              </a:spcAft>
              <a:defRPr sz="1200">
                <a:solidFill>
                  <a:schemeClr val="tx1"/>
                </a:solidFill>
                <a:latin typeface="Times New Roman" panose="02020603050405020304" pitchFamily="18" charset="0"/>
              </a:defRPr>
            </a:lvl8pPr>
            <a:lvl9pPr marL="3924300" indent="-230188" defTabSz="925513"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3AFEFFC8-619B-4426-B0DC-7C2D765BC0E6}" type="slidenum">
              <a:rPr lang="en-US" altLang="en-US" smtClean="0"/>
              <a:pPr>
                <a:spcBef>
                  <a:spcPct val="0"/>
                </a:spcBef>
              </a:pPr>
              <a:t>31</a:t>
            </a:fld>
            <a:endParaRPr lang="en-US" altLang="en-US" smtClean="0"/>
          </a:p>
        </p:txBody>
      </p:sp>
    </p:spTree>
    <p:extLst>
      <p:ext uri="{BB962C8B-B14F-4D97-AF65-F5344CB8AC3E}">
        <p14:creationId xmlns:p14="http://schemas.microsoft.com/office/powerpoint/2010/main" val="62844488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a:ln/>
        </p:spPr>
      </p:sp>
      <p:sp>
        <p:nvSpPr>
          <p:cNvPr id="44035" name="Notes Placeholder 2"/>
          <p:cNvSpPr>
            <a:spLocks noGrp="1"/>
          </p:cNvSpPr>
          <p:nvPr>
            <p:ph type="body" idx="1"/>
          </p:nvPr>
        </p:nvSpPr>
        <p:spPr>
          <a:noFill/>
        </p:spPr>
        <p:txBody>
          <a:bodyPr/>
          <a:lstStyle/>
          <a:p>
            <a:endParaRPr lang="en-US" altLang="en-US" smtClean="0"/>
          </a:p>
        </p:txBody>
      </p:sp>
      <p:sp>
        <p:nvSpPr>
          <p:cNvPr id="44036" name="Slide Number Placeholder 3"/>
          <p:cNvSpPr>
            <a:spLocks noGrp="1"/>
          </p:cNvSpPr>
          <p:nvPr>
            <p:ph type="sldNum" sz="quarter" idx="5"/>
          </p:nvPr>
        </p:nvSpPr>
        <p:spPr>
          <a:noFill/>
        </p:spPr>
        <p:txBody>
          <a:bodyPr/>
          <a:lstStyle>
            <a:lvl1pPr defTabSz="925513">
              <a:defRPr sz="2400">
                <a:solidFill>
                  <a:schemeClr val="tx1"/>
                </a:solidFill>
                <a:latin typeface="Tahoma" panose="020B0604030504040204" pitchFamily="34" charset="0"/>
                <a:cs typeface="Arial" panose="020B0604020202020204" pitchFamily="34" charset="0"/>
              </a:defRPr>
            </a:lvl1pPr>
            <a:lvl2pPr marL="741363" indent="-284163" defTabSz="925513">
              <a:defRPr sz="2400">
                <a:solidFill>
                  <a:schemeClr val="tx1"/>
                </a:solidFill>
                <a:latin typeface="Tahoma" panose="020B0604030504040204" pitchFamily="34" charset="0"/>
                <a:cs typeface="Arial" panose="020B0604020202020204" pitchFamily="34" charset="0"/>
              </a:defRPr>
            </a:lvl2pPr>
            <a:lvl3pPr marL="1143000" indent="-227013" defTabSz="925513">
              <a:defRPr sz="2400">
                <a:solidFill>
                  <a:schemeClr val="tx1"/>
                </a:solidFill>
                <a:latin typeface="Tahoma" panose="020B0604030504040204" pitchFamily="34" charset="0"/>
                <a:cs typeface="Arial" panose="020B0604020202020204" pitchFamily="34" charset="0"/>
              </a:defRPr>
            </a:lvl3pPr>
            <a:lvl4pPr marL="1600200" indent="-227013" defTabSz="925513">
              <a:defRPr sz="2400">
                <a:solidFill>
                  <a:schemeClr val="tx1"/>
                </a:solidFill>
                <a:latin typeface="Tahoma" panose="020B0604030504040204" pitchFamily="34" charset="0"/>
                <a:cs typeface="Arial" panose="020B0604020202020204" pitchFamily="34" charset="0"/>
              </a:defRPr>
            </a:lvl4pPr>
            <a:lvl5pPr marL="2057400" indent="-227013" defTabSz="925513">
              <a:defRPr sz="2400">
                <a:solidFill>
                  <a:schemeClr val="tx1"/>
                </a:solidFill>
                <a:latin typeface="Tahoma" panose="020B0604030504040204" pitchFamily="34" charset="0"/>
                <a:cs typeface="Arial" panose="020B0604020202020204" pitchFamily="34" charset="0"/>
              </a:defRPr>
            </a:lvl5pPr>
            <a:lvl6pPr marL="2514600" indent="-227013" defTabSz="925513" eaLnBrk="0" fontAlgn="base" hangingPunct="0">
              <a:spcBef>
                <a:spcPct val="0"/>
              </a:spcBef>
              <a:spcAft>
                <a:spcPct val="0"/>
              </a:spcAft>
              <a:defRPr sz="2400">
                <a:solidFill>
                  <a:schemeClr val="tx1"/>
                </a:solidFill>
                <a:latin typeface="Tahoma" panose="020B0604030504040204" pitchFamily="34" charset="0"/>
                <a:cs typeface="Arial" panose="020B0604020202020204" pitchFamily="34" charset="0"/>
              </a:defRPr>
            </a:lvl6pPr>
            <a:lvl7pPr marL="2971800" indent="-227013" defTabSz="925513" eaLnBrk="0" fontAlgn="base" hangingPunct="0">
              <a:spcBef>
                <a:spcPct val="0"/>
              </a:spcBef>
              <a:spcAft>
                <a:spcPct val="0"/>
              </a:spcAft>
              <a:defRPr sz="2400">
                <a:solidFill>
                  <a:schemeClr val="tx1"/>
                </a:solidFill>
                <a:latin typeface="Tahoma" panose="020B0604030504040204" pitchFamily="34" charset="0"/>
                <a:cs typeface="Arial" panose="020B0604020202020204" pitchFamily="34" charset="0"/>
              </a:defRPr>
            </a:lvl7pPr>
            <a:lvl8pPr marL="3429000" indent="-227013" defTabSz="925513" eaLnBrk="0" fontAlgn="base" hangingPunct="0">
              <a:spcBef>
                <a:spcPct val="0"/>
              </a:spcBef>
              <a:spcAft>
                <a:spcPct val="0"/>
              </a:spcAft>
              <a:defRPr sz="2400">
                <a:solidFill>
                  <a:schemeClr val="tx1"/>
                </a:solidFill>
                <a:latin typeface="Tahoma" panose="020B0604030504040204" pitchFamily="34" charset="0"/>
                <a:cs typeface="Arial" panose="020B0604020202020204" pitchFamily="34" charset="0"/>
              </a:defRPr>
            </a:lvl8pPr>
            <a:lvl9pPr marL="3886200" indent="-227013" defTabSz="925513" eaLnBrk="0" fontAlgn="base" hangingPunct="0">
              <a:spcBef>
                <a:spcPct val="0"/>
              </a:spcBef>
              <a:spcAft>
                <a:spcPct val="0"/>
              </a:spcAft>
              <a:defRPr sz="2400">
                <a:solidFill>
                  <a:schemeClr val="tx1"/>
                </a:solidFill>
                <a:latin typeface="Tahoma" panose="020B0604030504040204" pitchFamily="34" charset="0"/>
                <a:cs typeface="Arial" panose="020B0604020202020204" pitchFamily="34" charset="0"/>
              </a:defRPr>
            </a:lvl9pPr>
          </a:lstStyle>
          <a:p>
            <a:fld id="{DB1B5356-2B12-4E65-B8EE-26A4A154E9B7}" type="slidenum">
              <a:rPr lang="en-US" altLang="en-US" sz="1200" smtClean="0">
                <a:latin typeface="Times New Roman" panose="02020603050405020304" pitchFamily="18" charset="0"/>
              </a:rPr>
              <a:pPr/>
              <a:t>32</a:t>
            </a:fld>
            <a:endParaRPr lang="en-US" altLang="en-US" sz="1200" smtClean="0">
              <a:latin typeface="Times New Roman" panose="02020603050405020304" pitchFamily="18" charset="0"/>
            </a:endParaRPr>
          </a:p>
        </p:txBody>
      </p:sp>
    </p:spTree>
    <p:extLst>
      <p:ext uri="{BB962C8B-B14F-4D97-AF65-F5344CB8AC3E}">
        <p14:creationId xmlns:p14="http://schemas.microsoft.com/office/powerpoint/2010/main" val="115882181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p:cNvSpPr>
            <a:spLocks noGrp="1" noRot="1" noChangeAspect="1" noTextEdit="1"/>
          </p:cNvSpPr>
          <p:nvPr>
            <p:ph type="sldImg"/>
          </p:nvPr>
        </p:nvSpPr>
        <p:spPr>
          <a:ln/>
        </p:spPr>
      </p:sp>
      <p:sp>
        <p:nvSpPr>
          <p:cNvPr id="46083" name="Notes Placeholder 2"/>
          <p:cNvSpPr>
            <a:spLocks noGrp="1"/>
          </p:cNvSpPr>
          <p:nvPr>
            <p:ph type="body" idx="1"/>
          </p:nvPr>
        </p:nvSpPr>
        <p:spPr>
          <a:noFill/>
        </p:spPr>
        <p:txBody>
          <a:bodyPr/>
          <a:lstStyle/>
          <a:p>
            <a:endParaRPr lang="en-US" altLang="en-US" dirty="0" smtClean="0"/>
          </a:p>
        </p:txBody>
      </p:sp>
      <p:sp>
        <p:nvSpPr>
          <p:cNvPr id="46084" name="Slide Number Placeholder 3"/>
          <p:cNvSpPr>
            <a:spLocks noGrp="1"/>
          </p:cNvSpPr>
          <p:nvPr>
            <p:ph type="sldNum" sz="quarter" idx="5"/>
          </p:nvPr>
        </p:nvSpPr>
        <p:spPr>
          <a:noFill/>
        </p:spPr>
        <p:txBody>
          <a:bodyPr/>
          <a:lstStyle>
            <a:lvl1pPr defTabSz="925513">
              <a:defRPr sz="2400">
                <a:solidFill>
                  <a:schemeClr val="tx1"/>
                </a:solidFill>
                <a:latin typeface="Tahoma" panose="020B0604030504040204" pitchFamily="34" charset="0"/>
                <a:cs typeface="Arial" panose="020B0604020202020204" pitchFamily="34" charset="0"/>
              </a:defRPr>
            </a:lvl1pPr>
            <a:lvl2pPr marL="741363" indent="-284163" defTabSz="925513">
              <a:defRPr sz="2400">
                <a:solidFill>
                  <a:schemeClr val="tx1"/>
                </a:solidFill>
                <a:latin typeface="Tahoma" panose="020B0604030504040204" pitchFamily="34" charset="0"/>
                <a:cs typeface="Arial" panose="020B0604020202020204" pitchFamily="34" charset="0"/>
              </a:defRPr>
            </a:lvl2pPr>
            <a:lvl3pPr marL="1143000" indent="-227013" defTabSz="925513">
              <a:defRPr sz="2400">
                <a:solidFill>
                  <a:schemeClr val="tx1"/>
                </a:solidFill>
                <a:latin typeface="Tahoma" panose="020B0604030504040204" pitchFamily="34" charset="0"/>
                <a:cs typeface="Arial" panose="020B0604020202020204" pitchFamily="34" charset="0"/>
              </a:defRPr>
            </a:lvl3pPr>
            <a:lvl4pPr marL="1600200" indent="-227013" defTabSz="925513">
              <a:defRPr sz="2400">
                <a:solidFill>
                  <a:schemeClr val="tx1"/>
                </a:solidFill>
                <a:latin typeface="Tahoma" panose="020B0604030504040204" pitchFamily="34" charset="0"/>
                <a:cs typeface="Arial" panose="020B0604020202020204" pitchFamily="34" charset="0"/>
              </a:defRPr>
            </a:lvl4pPr>
            <a:lvl5pPr marL="2057400" indent="-227013" defTabSz="925513">
              <a:defRPr sz="2400">
                <a:solidFill>
                  <a:schemeClr val="tx1"/>
                </a:solidFill>
                <a:latin typeface="Tahoma" panose="020B0604030504040204" pitchFamily="34" charset="0"/>
                <a:cs typeface="Arial" panose="020B0604020202020204" pitchFamily="34" charset="0"/>
              </a:defRPr>
            </a:lvl5pPr>
            <a:lvl6pPr marL="2514600" indent="-227013" defTabSz="925513" eaLnBrk="0" fontAlgn="base" hangingPunct="0">
              <a:spcBef>
                <a:spcPct val="0"/>
              </a:spcBef>
              <a:spcAft>
                <a:spcPct val="0"/>
              </a:spcAft>
              <a:defRPr sz="2400">
                <a:solidFill>
                  <a:schemeClr val="tx1"/>
                </a:solidFill>
                <a:latin typeface="Tahoma" panose="020B0604030504040204" pitchFamily="34" charset="0"/>
                <a:cs typeface="Arial" panose="020B0604020202020204" pitchFamily="34" charset="0"/>
              </a:defRPr>
            </a:lvl6pPr>
            <a:lvl7pPr marL="2971800" indent="-227013" defTabSz="925513" eaLnBrk="0" fontAlgn="base" hangingPunct="0">
              <a:spcBef>
                <a:spcPct val="0"/>
              </a:spcBef>
              <a:spcAft>
                <a:spcPct val="0"/>
              </a:spcAft>
              <a:defRPr sz="2400">
                <a:solidFill>
                  <a:schemeClr val="tx1"/>
                </a:solidFill>
                <a:latin typeface="Tahoma" panose="020B0604030504040204" pitchFamily="34" charset="0"/>
                <a:cs typeface="Arial" panose="020B0604020202020204" pitchFamily="34" charset="0"/>
              </a:defRPr>
            </a:lvl7pPr>
            <a:lvl8pPr marL="3429000" indent="-227013" defTabSz="925513" eaLnBrk="0" fontAlgn="base" hangingPunct="0">
              <a:spcBef>
                <a:spcPct val="0"/>
              </a:spcBef>
              <a:spcAft>
                <a:spcPct val="0"/>
              </a:spcAft>
              <a:defRPr sz="2400">
                <a:solidFill>
                  <a:schemeClr val="tx1"/>
                </a:solidFill>
                <a:latin typeface="Tahoma" panose="020B0604030504040204" pitchFamily="34" charset="0"/>
                <a:cs typeface="Arial" panose="020B0604020202020204" pitchFamily="34" charset="0"/>
              </a:defRPr>
            </a:lvl8pPr>
            <a:lvl9pPr marL="3886200" indent="-227013" defTabSz="925513" eaLnBrk="0" fontAlgn="base" hangingPunct="0">
              <a:spcBef>
                <a:spcPct val="0"/>
              </a:spcBef>
              <a:spcAft>
                <a:spcPct val="0"/>
              </a:spcAft>
              <a:defRPr sz="2400">
                <a:solidFill>
                  <a:schemeClr val="tx1"/>
                </a:solidFill>
                <a:latin typeface="Tahoma" panose="020B0604030504040204" pitchFamily="34" charset="0"/>
                <a:cs typeface="Arial" panose="020B0604020202020204" pitchFamily="34" charset="0"/>
              </a:defRPr>
            </a:lvl9pPr>
          </a:lstStyle>
          <a:p>
            <a:fld id="{D4A0071F-D4EF-44F9-A7C9-600AE572006B}" type="slidenum">
              <a:rPr lang="en-US" altLang="en-US" sz="1200" smtClean="0">
                <a:latin typeface="Times New Roman" panose="02020603050405020304" pitchFamily="18" charset="0"/>
              </a:rPr>
              <a:pPr/>
              <a:t>33</a:t>
            </a:fld>
            <a:endParaRPr lang="en-US" altLang="en-US" sz="1200" smtClean="0">
              <a:latin typeface="Times New Roman" panose="02020603050405020304" pitchFamily="18" charset="0"/>
            </a:endParaRPr>
          </a:p>
        </p:txBody>
      </p:sp>
    </p:spTree>
    <p:extLst>
      <p:ext uri="{BB962C8B-B14F-4D97-AF65-F5344CB8AC3E}">
        <p14:creationId xmlns:p14="http://schemas.microsoft.com/office/powerpoint/2010/main" val="71509494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a:ln/>
        </p:spPr>
      </p:sp>
      <p:sp>
        <p:nvSpPr>
          <p:cNvPr id="50179" name="Notes Placeholder 2"/>
          <p:cNvSpPr>
            <a:spLocks noGrp="1"/>
          </p:cNvSpPr>
          <p:nvPr>
            <p:ph type="body" idx="1"/>
          </p:nvPr>
        </p:nvSpPr>
        <p:spPr>
          <a:noFill/>
        </p:spPr>
        <p:txBody>
          <a:bodyPr/>
          <a:lstStyle/>
          <a:p>
            <a:endParaRPr lang="en-US" altLang="en-US" smtClean="0"/>
          </a:p>
        </p:txBody>
      </p:sp>
      <p:sp>
        <p:nvSpPr>
          <p:cNvPr id="50180" name="Slide Number Placeholder 3"/>
          <p:cNvSpPr>
            <a:spLocks noGrp="1"/>
          </p:cNvSpPr>
          <p:nvPr>
            <p:ph type="sldNum" sz="quarter" idx="5"/>
          </p:nvPr>
        </p:nvSpPr>
        <p:spPr>
          <a:noFill/>
        </p:spPr>
        <p:txBody>
          <a:bodyPr/>
          <a:lstStyle>
            <a:lvl1pPr defTabSz="925513">
              <a:defRPr sz="2400">
                <a:solidFill>
                  <a:schemeClr val="tx1"/>
                </a:solidFill>
                <a:latin typeface="Tahoma" panose="020B0604030504040204" pitchFamily="34" charset="0"/>
                <a:cs typeface="Arial" panose="020B0604020202020204" pitchFamily="34" charset="0"/>
              </a:defRPr>
            </a:lvl1pPr>
            <a:lvl2pPr marL="741363" indent="-284163" defTabSz="925513">
              <a:defRPr sz="2400">
                <a:solidFill>
                  <a:schemeClr val="tx1"/>
                </a:solidFill>
                <a:latin typeface="Tahoma" panose="020B0604030504040204" pitchFamily="34" charset="0"/>
                <a:cs typeface="Arial" panose="020B0604020202020204" pitchFamily="34" charset="0"/>
              </a:defRPr>
            </a:lvl2pPr>
            <a:lvl3pPr marL="1143000" indent="-227013" defTabSz="925513">
              <a:defRPr sz="2400">
                <a:solidFill>
                  <a:schemeClr val="tx1"/>
                </a:solidFill>
                <a:latin typeface="Tahoma" panose="020B0604030504040204" pitchFamily="34" charset="0"/>
                <a:cs typeface="Arial" panose="020B0604020202020204" pitchFamily="34" charset="0"/>
              </a:defRPr>
            </a:lvl3pPr>
            <a:lvl4pPr marL="1600200" indent="-227013" defTabSz="925513">
              <a:defRPr sz="2400">
                <a:solidFill>
                  <a:schemeClr val="tx1"/>
                </a:solidFill>
                <a:latin typeface="Tahoma" panose="020B0604030504040204" pitchFamily="34" charset="0"/>
                <a:cs typeface="Arial" panose="020B0604020202020204" pitchFamily="34" charset="0"/>
              </a:defRPr>
            </a:lvl4pPr>
            <a:lvl5pPr marL="2057400" indent="-227013" defTabSz="925513">
              <a:defRPr sz="2400">
                <a:solidFill>
                  <a:schemeClr val="tx1"/>
                </a:solidFill>
                <a:latin typeface="Tahoma" panose="020B0604030504040204" pitchFamily="34" charset="0"/>
                <a:cs typeface="Arial" panose="020B0604020202020204" pitchFamily="34" charset="0"/>
              </a:defRPr>
            </a:lvl5pPr>
            <a:lvl6pPr marL="2514600" indent="-227013" defTabSz="925513" eaLnBrk="0" fontAlgn="base" hangingPunct="0">
              <a:spcBef>
                <a:spcPct val="0"/>
              </a:spcBef>
              <a:spcAft>
                <a:spcPct val="0"/>
              </a:spcAft>
              <a:defRPr sz="2400">
                <a:solidFill>
                  <a:schemeClr val="tx1"/>
                </a:solidFill>
                <a:latin typeface="Tahoma" panose="020B0604030504040204" pitchFamily="34" charset="0"/>
                <a:cs typeface="Arial" panose="020B0604020202020204" pitchFamily="34" charset="0"/>
              </a:defRPr>
            </a:lvl6pPr>
            <a:lvl7pPr marL="2971800" indent="-227013" defTabSz="925513" eaLnBrk="0" fontAlgn="base" hangingPunct="0">
              <a:spcBef>
                <a:spcPct val="0"/>
              </a:spcBef>
              <a:spcAft>
                <a:spcPct val="0"/>
              </a:spcAft>
              <a:defRPr sz="2400">
                <a:solidFill>
                  <a:schemeClr val="tx1"/>
                </a:solidFill>
                <a:latin typeface="Tahoma" panose="020B0604030504040204" pitchFamily="34" charset="0"/>
                <a:cs typeface="Arial" panose="020B0604020202020204" pitchFamily="34" charset="0"/>
              </a:defRPr>
            </a:lvl7pPr>
            <a:lvl8pPr marL="3429000" indent="-227013" defTabSz="925513" eaLnBrk="0" fontAlgn="base" hangingPunct="0">
              <a:spcBef>
                <a:spcPct val="0"/>
              </a:spcBef>
              <a:spcAft>
                <a:spcPct val="0"/>
              </a:spcAft>
              <a:defRPr sz="2400">
                <a:solidFill>
                  <a:schemeClr val="tx1"/>
                </a:solidFill>
                <a:latin typeface="Tahoma" panose="020B0604030504040204" pitchFamily="34" charset="0"/>
                <a:cs typeface="Arial" panose="020B0604020202020204" pitchFamily="34" charset="0"/>
              </a:defRPr>
            </a:lvl8pPr>
            <a:lvl9pPr marL="3886200" indent="-227013" defTabSz="925513" eaLnBrk="0" fontAlgn="base" hangingPunct="0">
              <a:spcBef>
                <a:spcPct val="0"/>
              </a:spcBef>
              <a:spcAft>
                <a:spcPct val="0"/>
              </a:spcAft>
              <a:defRPr sz="2400">
                <a:solidFill>
                  <a:schemeClr val="tx1"/>
                </a:solidFill>
                <a:latin typeface="Tahoma" panose="020B0604030504040204" pitchFamily="34" charset="0"/>
                <a:cs typeface="Arial" panose="020B0604020202020204" pitchFamily="34" charset="0"/>
              </a:defRPr>
            </a:lvl9pPr>
          </a:lstStyle>
          <a:p>
            <a:fld id="{B2AA2E41-5159-4E7D-AE46-17ABA901C0DB}" type="slidenum">
              <a:rPr lang="en-US" altLang="en-US" sz="1200" smtClean="0">
                <a:latin typeface="Times New Roman" panose="02020603050405020304" pitchFamily="18" charset="0"/>
              </a:rPr>
              <a:pPr/>
              <a:t>34</a:t>
            </a:fld>
            <a:endParaRPr lang="en-US" altLang="en-US" sz="1200" smtClean="0">
              <a:latin typeface="Times New Roman" panose="02020603050405020304" pitchFamily="18" charset="0"/>
            </a:endParaRPr>
          </a:p>
        </p:txBody>
      </p:sp>
    </p:spTree>
    <p:extLst>
      <p:ext uri="{BB962C8B-B14F-4D97-AF65-F5344CB8AC3E}">
        <p14:creationId xmlns:p14="http://schemas.microsoft.com/office/powerpoint/2010/main" val="78551799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noTextEdit="1"/>
          </p:cNvSpPr>
          <p:nvPr>
            <p:ph type="sldImg"/>
          </p:nvPr>
        </p:nvSpPr>
        <p:spPr>
          <a:ln/>
        </p:spPr>
      </p:sp>
      <p:sp>
        <p:nvSpPr>
          <p:cNvPr id="52227" name="Notes Placeholder 2"/>
          <p:cNvSpPr>
            <a:spLocks noGrp="1"/>
          </p:cNvSpPr>
          <p:nvPr>
            <p:ph type="body" idx="1"/>
          </p:nvPr>
        </p:nvSpPr>
        <p:spPr>
          <a:noFill/>
        </p:spPr>
        <p:txBody>
          <a:bodyPr/>
          <a:lstStyle/>
          <a:p>
            <a:endParaRPr lang="en-US" altLang="en-US" smtClean="0"/>
          </a:p>
        </p:txBody>
      </p:sp>
      <p:sp>
        <p:nvSpPr>
          <p:cNvPr id="52228" name="Slide Number Placeholder 3"/>
          <p:cNvSpPr>
            <a:spLocks noGrp="1"/>
          </p:cNvSpPr>
          <p:nvPr>
            <p:ph type="sldNum" sz="quarter" idx="5"/>
          </p:nvPr>
        </p:nvSpPr>
        <p:spPr>
          <a:noFill/>
        </p:spPr>
        <p:txBody>
          <a:bodyPr/>
          <a:lstStyle>
            <a:lvl1pPr defTabSz="925513">
              <a:defRPr sz="2400">
                <a:solidFill>
                  <a:schemeClr val="tx1"/>
                </a:solidFill>
                <a:latin typeface="Tahoma" panose="020B0604030504040204" pitchFamily="34" charset="0"/>
                <a:cs typeface="Arial" panose="020B0604020202020204" pitchFamily="34" charset="0"/>
              </a:defRPr>
            </a:lvl1pPr>
            <a:lvl2pPr marL="741363" indent="-284163" defTabSz="925513">
              <a:defRPr sz="2400">
                <a:solidFill>
                  <a:schemeClr val="tx1"/>
                </a:solidFill>
                <a:latin typeface="Tahoma" panose="020B0604030504040204" pitchFamily="34" charset="0"/>
                <a:cs typeface="Arial" panose="020B0604020202020204" pitchFamily="34" charset="0"/>
              </a:defRPr>
            </a:lvl2pPr>
            <a:lvl3pPr marL="1143000" indent="-227013" defTabSz="925513">
              <a:defRPr sz="2400">
                <a:solidFill>
                  <a:schemeClr val="tx1"/>
                </a:solidFill>
                <a:latin typeface="Tahoma" panose="020B0604030504040204" pitchFamily="34" charset="0"/>
                <a:cs typeface="Arial" panose="020B0604020202020204" pitchFamily="34" charset="0"/>
              </a:defRPr>
            </a:lvl3pPr>
            <a:lvl4pPr marL="1600200" indent="-227013" defTabSz="925513">
              <a:defRPr sz="2400">
                <a:solidFill>
                  <a:schemeClr val="tx1"/>
                </a:solidFill>
                <a:latin typeface="Tahoma" panose="020B0604030504040204" pitchFamily="34" charset="0"/>
                <a:cs typeface="Arial" panose="020B0604020202020204" pitchFamily="34" charset="0"/>
              </a:defRPr>
            </a:lvl4pPr>
            <a:lvl5pPr marL="2057400" indent="-227013" defTabSz="925513">
              <a:defRPr sz="2400">
                <a:solidFill>
                  <a:schemeClr val="tx1"/>
                </a:solidFill>
                <a:latin typeface="Tahoma" panose="020B0604030504040204" pitchFamily="34" charset="0"/>
                <a:cs typeface="Arial" panose="020B0604020202020204" pitchFamily="34" charset="0"/>
              </a:defRPr>
            </a:lvl5pPr>
            <a:lvl6pPr marL="2514600" indent="-227013" defTabSz="925513" eaLnBrk="0" fontAlgn="base" hangingPunct="0">
              <a:spcBef>
                <a:spcPct val="0"/>
              </a:spcBef>
              <a:spcAft>
                <a:spcPct val="0"/>
              </a:spcAft>
              <a:defRPr sz="2400">
                <a:solidFill>
                  <a:schemeClr val="tx1"/>
                </a:solidFill>
                <a:latin typeface="Tahoma" panose="020B0604030504040204" pitchFamily="34" charset="0"/>
                <a:cs typeface="Arial" panose="020B0604020202020204" pitchFamily="34" charset="0"/>
              </a:defRPr>
            </a:lvl6pPr>
            <a:lvl7pPr marL="2971800" indent="-227013" defTabSz="925513" eaLnBrk="0" fontAlgn="base" hangingPunct="0">
              <a:spcBef>
                <a:spcPct val="0"/>
              </a:spcBef>
              <a:spcAft>
                <a:spcPct val="0"/>
              </a:spcAft>
              <a:defRPr sz="2400">
                <a:solidFill>
                  <a:schemeClr val="tx1"/>
                </a:solidFill>
                <a:latin typeface="Tahoma" panose="020B0604030504040204" pitchFamily="34" charset="0"/>
                <a:cs typeface="Arial" panose="020B0604020202020204" pitchFamily="34" charset="0"/>
              </a:defRPr>
            </a:lvl7pPr>
            <a:lvl8pPr marL="3429000" indent="-227013" defTabSz="925513" eaLnBrk="0" fontAlgn="base" hangingPunct="0">
              <a:spcBef>
                <a:spcPct val="0"/>
              </a:spcBef>
              <a:spcAft>
                <a:spcPct val="0"/>
              </a:spcAft>
              <a:defRPr sz="2400">
                <a:solidFill>
                  <a:schemeClr val="tx1"/>
                </a:solidFill>
                <a:latin typeface="Tahoma" panose="020B0604030504040204" pitchFamily="34" charset="0"/>
                <a:cs typeface="Arial" panose="020B0604020202020204" pitchFamily="34" charset="0"/>
              </a:defRPr>
            </a:lvl8pPr>
            <a:lvl9pPr marL="3886200" indent="-227013" defTabSz="925513" eaLnBrk="0" fontAlgn="base" hangingPunct="0">
              <a:spcBef>
                <a:spcPct val="0"/>
              </a:spcBef>
              <a:spcAft>
                <a:spcPct val="0"/>
              </a:spcAft>
              <a:defRPr sz="2400">
                <a:solidFill>
                  <a:schemeClr val="tx1"/>
                </a:solidFill>
                <a:latin typeface="Tahoma" panose="020B0604030504040204" pitchFamily="34" charset="0"/>
                <a:cs typeface="Arial" panose="020B0604020202020204" pitchFamily="34" charset="0"/>
              </a:defRPr>
            </a:lvl9pPr>
          </a:lstStyle>
          <a:p>
            <a:fld id="{E47CAB13-19B6-47A3-9B4F-EA0C1CB19B2F}" type="slidenum">
              <a:rPr lang="en-US" altLang="en-US" sz="1200" smtClean="0">
                <a:latin typeface="Times New Roman" panose="02020603050405020304" pitchFamily="18" charset="0"/>
              </a:rPr>
              <a:pPr/>
              <a:t>35</a:t>
            </a:fld>
            <a:endParaRPr lang="en-US" altLang="en-US" sz="1200" smtClean="0">
              <a:latin typeface="Times New Roman" panose="02020603050405020304" pitchFamily="18" charset="0"/>
            </a:endParaRPr>
          </a:p>
        </p:txBody>
      </p:sp>
    </p:spTree>
    <p:extLst>
      <p:ext uri="{BB962C8B-B14F-4D97-AF65-F5344CB8AC3E}">
        <p14:creationId xmlns:p14="http://schemas.microsoft.com/office/powerpoint/2010/main" val="61097745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p:spPr>
        <p:txBody>
          <a:bodyPr/>
          <a:lstStyle>
            <a:lvl1pPr defTabSz="925513">
              <a:spcBef>
                <a:spcPct val="30000"/>
              </a:spcBef>
              <a:defRPr sz="1200">
                <a:solidFill>
                  <a:schemeClr val="tx1"/>
                </a:solidFill>
                <a:latin typeface="Times New Roman" panose="02020603050405020304" pitchFamily="18" charset="0"/>
              </a:defRPr>
            </a:lvl1pPr>
            <a:lvl2pPr marL="752475" indent="-288925" defTabSz="925513">
              <a:spcBef>
                <a:spcPct val="30000"/>
              </a:spcBef>
              <a:defRPr sz="1200">
                <a:solidFill>
                  <a:schemeClr val="tx1"/>
                </a:solidFill>
                <a:latin typeface="Times New Roman" panose="02020603050405020304" pitchFamily="18" charset="0"/>
              </a:defRPr>
            </a:lvl2pPr>
            <a:lvl3pPr marL="1163638" indent="-230188" defTabSz="925513">
              <a:spcBef>
                <a:spcPct val="30000"/>
              </a:spcBef>
              <a:defRPr sz="1200">
                <a:solidFill>
                  <a:schemeClr val="tx1"/>
                </a:solidFill>
                <a:latin typeface="Times New Roman" panose="02020603050405020304" pitchFamily="18" charset="0"/>
              </a:defRPr>
            </a:lvl3pPr>
            <a:lvl4pPr marL="1630363" indent="-230188" defTabSz="925513">
              <a:spcBef>
                <a:spcPct val="30000"/>
              </a:spcBef>
              <a:defRPr sz="1200">
                <a:solidFill>
                  <a:schemeClr val="tx1"/>
                </a:solidFill>
                <a:latin typeface="Times New Roman" panose="02020603050405020304" pitchFamily="18" charset="0"/>
              </a:defRPr>
            </a:lvl4pPr>
            <a:lvl5pPr marL="2095500" indent="-230188" defTabSz="925513">
              <a:spcBef>
                <a:spcPct val="30000"/>
              </a:spcBef>
              <a:defRPr sz="1200">
                <a:solidFill>
                  <a:schemeClr val="tx1"/>
                </a:solidFill>
                <a:latin typeface="Times New Roman" panose="02020603050405020304" pitchFamily="18" charset="0"/>
              </a:defRPr>
            </a:lvl5pPr>
            <a:lvl6pPr marL="2552700" indent="-230188" defTabSz="925513" eaLnBrk="0" fontAlgn="base" hangingPunct="0">
              <a:spcBef>
                <a:spcPct val="30000"/>
              </a:spcBef>
              <a:spcAft>
                <a:spcPct val="0"/>
              </a:spcAft>
              <a:defRPr sz="1200">
                <a:solidFill>
                  <a:schemeClr val="tx1"/>
                </a:solidFill>
                <a:latin typeface="Times New Roman" panose="02020603050405020304" pitchFamily="18" charset="0"/>
              </a:defRPr>
            </a:lvl6pPr>
            <a:lvl7pPr marL="3009900" indent="-230188" defTabSz="925513" eaLnBrk="0" fontAlgn="base" hangingPunct="0">
              <a:spcBef>
                <a:spcPct val="30000"/>
              </a:spcBef>
              <a:spcAft>
                <a:spcPct val="0"/>
              </a:spcAft>
              <a:defRPr sz="1200">
                <a:solidFill>
                  <a:schemeClr val="tx1"/>
                </a:solidFill>
                <a:latin typeface="Times New Roman" panose="02020603050405020304" pitchFamily="18" charset="0"/>
              </a:defRPr>
            </a:lvl7pPr>
            <a:lvl8pPr marL="3467100" indent="-230188" defTabSz="925513" eaLnBrk="0" fontAlgn="base" hangingPunct="0">
              <a:spcBef>
                <a:spcPct val="30000"/>
              </a:spcBef>
              <a:spcAft>
                <a:spcPct val="0"/>
              </a:spcAft>
              <a:defRPr sz="1200">
                <a:solidFill>
                  <a:schemeClr val="tx1"/>
                </a:solidFill>
                <a:latin typeface="Times New Roman" panose="02020603050405020304" pitchFamily="18" charset="0"/>
              </a:defRPr>
            </a:lvl8pPr>
            <a:lvl9pPr marL="3924300" indent="-230188" defTabSz="925513"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56DE41CC-C51A-4DD0-ACCF-ACA2114A0904}" type="slidenum">
              <a:rPr lang="en-US" altLang="en-US" smtClean="0"/>
              <a:pPr>
                <a:spcBef>
                  <a:spcPct val="0"/>
                </a:spcBef>
              </a:pPr>
              <a:t>36</a:t>
            </a:fld>
            <a:endParaRPr lang="en-US" altLang="en-US" smtClean="0"/>
          </a:p>
        </p:txBody>
      </p:sp>
      <p:sp>
        <p:nvSpPr>
          <p:cNvPr id="54275" name="Rectangle 2"/>
          <p:cNvSpPr>
            <a:spLocks noGrp="1" noRot="1" noChangeAspect="1" noChangeArrowheads="1" noTextEdit="1"/>
          </p:cNvSpPr>
          <p:nvPr>
            <p:ph type="sldImg"/>
          </p:nvPr>
        </p:nvSpPr>
        <p:spPr>
          <a:xfrm>
            <a:off x="1184275" y="698500"/>
            <a:ext cx="4654550" cy="3490913"/>
          </a:xfrm>
          <a:solidFill>
            <a:srgbClr val="FFFFFF"/>
          </a:solidFill>
          <a:ln/>
        </p:spPr>
      </p:sp>
      <p:sp>
        <p:nvSpPr>
          <p:cNvPr id="54276" name="Rectangle 3"/>
          <p:cNvSpPr>
            <a:spLocks noGrp="1" noChangeArrowheads="1"/>
          </p:cNvSpPr>
          <p:nvPr>
            <p:ph type="body" idx="1"/>
          </p:nvPr>
        </p:nvSpPr>
        <p:spPr>
          <a:xfrm>
            <a:off x="936625" y="4422775"/>
            <a:ext cx="5149850" cy="4187825"/>
          </a:xfrm>
          <a:solidFill>
            <a:srgbClr val="FFFFFF"/>
          </a:solidFill>
          <a:ln>
            <a:solidFill>
              <a:srgbClr val="000000"/>
            </a:solidFill>
            <a:miter lim="800000"/>
            <a:headEnd/>
            <a:tailEnd/>
          </a:ln>
        </p:spPr>
        <p:txBody>
          <a:bodyPr/>
          <a:lstStyle/>
          <a:p>
            <a:r>
              <a:rPr lang="en-US" altLang="en-US" smtClean="0"/>
              <a:t>Laboratories are required to report by law AFB+ smears, Cultures + for M tuberculosis, rapid diagnostic (NAA) tests identifying M tb, results of susceptibility tests on M tb cultures, pathology findings consistent w/ TB. They should report each and every result that meets these criteria, even if the patient has previously been reported.</a:t>
            </a:r>
          </a:p>
          <a:p>
            <a:r>
              <a:rPr lang="en-US" altLang="en-US" smtClean="0"/>
              <a:t>This does not preclude providers from reporting: both laboratory and provider must report.</a:t>
            </a:r>
          </a:p>
          <a:p>
            <a:r>
              <a:rPr lang="en-US" altLang="en-US" smtClean="0"/>
              <a:t>If a patient has an AFB+ smear, laboratories are required to report the related culture, even if it is negative. All tests associated with a positive smear should be reported.</a:t>
            </a:r>
          </a:p>
          <a:p>
            <a:endParaRPr lang="en-US" altLang="en-US" smtClean="0"/>
          </a:p>
        </p:txBody>
      </p:sp>
    </p:spTree>
    <p:extLst>
      <p:ext uri="{BB962C8B-B14F-4D97-AF65-F5344CB8AC3E}">
        <p14:creationId xmlns:p14="http://schemas.microsoft.com/office/powerpoint/2010/main" val="209779268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p:cNvSpPr>
            <a:spLocks noGrp="1" noRot="1" noChangeAspect="1" noTextEdit="1"/>
          </p:cNvSpPr>
          <p:nvPr>
            <p:ph type="sldImg"/>
          </p:nvPr>
        </p:nvSpPr>
        <p:spPr>
          <a:ln/>
        </p:spPr>
      </p:sp>
      <p:sp>
        <p:nvSpPr>
          <p:cNvPr id="56323" name="Notes Placeholder 2"/>
          <p:cNvSpPr>
            <a:spLocks noGrp="1"/>
          </p:cNvSpPr>
          <p:nvPr>
            <p:ph type="body" idx="1"/>
          </p:nvPr>
        </p:nvSpPr>
        <p:spPr>
          <a:noFill/>
        </p:spPr>
        <p:txBody>
          <a:bodyPr/>
          <a:lstStyle/>
          <a:p>
            <a:endParaRPr lang="en-US" altLang="en-US" smtClean="0"/>
          </a:p>
        </p:txBody>
      </p:sp>
      <p:sp>
        <p:nvSpPr>
          <p:cNvPr id="56324" name="Slide Number Placeholder 3"/>
          <p:cNvSpPr>
            <a:spLocks noGrp="1"/>
          </p:cNvSpPr>
          <p:nvPr>
            <p:ph type="sldNum" sz="quarter" idx="5"/>
          </p:nvPr>
        </p:nvSpPr>
        <p:spPr>
          <a:noFill/>
        </p:spPr>
        <p:txBody>
          <a:bodyPr/>
          <a:lstStyle>
            <a:lvl1pPr defTabSz="925513">
              <a:defRPr sz="2400">
                <a:solidFill>
                  <a:schemeClr val="tx1"/>
                </a:solidFill>
                <a:latin typeface="Tahoma" panose="020B0604030504040204" pitchFamily="34" charset="0"/>
                <a:cs typeface="Arial" panose="020B0604020202020204" pitchFamily="34" charset="0"/>
              </a:defRPr>
            </a:lvl1pPr>
            <a:lvl2pPr marL="741363" indent="-284163" defTabSz="925513">
              <a:defRPr sz="2400">
                <a:solidFill>
                  <a:schemeClr val="tx1"/>
                </a:solidFill>
                <a:latin typeface="Tahoma" panose="020B0604030504040204" pitchFamily="34" charset="0"/>
                <a:cs typeface="Arial" panose="020B0604020202020204" pitchFamily="34" charset="0"/>
              </a:defRPr>
            </a:lvl2pPr>
            <a:lvl3pPr marL="1143000" indent="-227013" defTabSz="925513">
              <a:defRPr sz="2400">
                <a:solidFill>
                  <a:schemeClr val="tx1"/>
                </a:solidFill>
                <a:latin typeface="Tahoma" panose="020B0604030504040204" pitchFamily="34" charset="0"/>
                <a:cs typeface="Arial" panose="020B0604020202020204" pitchFamily="34" charset="0"/>
              </a:defRPr>
            </a:lvl3pPr>
            <a:lvl4pPr marL="1600200" indent="-227013" defTabSz="925513">
              <a:defRPr sz="2400">
                <a:solidFill>
                  <a:schemeClr val="tx1"/>
                </a:solidFill>
                <a:latin typeface="Tahoma" panose="020B0604030504040204" pitchFamily="34" charset="0"/>
                <a:cs typeface="Arial" panose="020B0604020202020204" pitchFamily="34" charset="0"/>
              </a:defRPr>
            </a:lvl4pPr>
            <a:lvl5pPr marL="2057400" indent="-227013" defTabSz="925513">
              <a:defRPr sz="2400">
                <a:solidFill>
                  <a:schemeClr val="tx1"/>
                </a:solidFill>
                <a:latin typeface="Tahoma" panose="020B0604030504040204" pitchFamily="34" charset="0"/>
                <a:cs typeface="Arial" panose="020B0604020202020204" pitchFamily="34" charset="0"/>
              </a:defRPr>
            </a:lvl5pPr>
            <a:lvl6pPr marL="2514600" indent="-227013" defTabSz="925513" eaLnBrk="0" fontAlgn="base" hangingPunct="0">
              <a:spcBef>
                <a:spcPct val="0"/>
              </a:spcBef>
              <a:spcAft>
                <a:spcPct val="0"/>
              </a:spcAft>
              <a:defRPr sz="2400">
                <a:solidFill>
                  <a:schemeClr val="tx1"/>
                </a:solidFill>
                <a:latin typeface="Tahoma" panose="020B0604030504040204" pitchFamily="34" charset="0"/>
                <a:cs typeface="Arial" panose="020B0604020202020204" pitchFamily="34" charset="0"/>
              </a:defRPr>
            </a:lvl6pPr>
            <a:lvl7pPr marL="2971800" indent="-227013" defTabSz="925513" eaLnBrk="0" fontAlgn="base" hangingPunct="0">
              <a:spcBef>
                <a:spcPct val="0"/>
              </a:spcBef>
              <a:spcAft>
                <a:spcPct val="0"/>
              </a:spcAft>
              <a:defRPr sz="2400">
                <a:solidFill>
                  <a:schemeClr val="tx1"/>
                </a:solidFill>
                <a:latin typeface="Tahoma" panose="020B0604030504040204" pitchFamily="34" charset="0"/>
                <a:cs typeface="Arial" panose="020B0604020202020204" pitchFamily="34" charset="0"/>
              </a:defRPr>
            </a:lvl7pPr>
            <a:lvl8pPr marL="3429000" indent="-227013" defTabSz="925513" eaLnBrk="0" fontAlgn="base" hangingPunct="0">
              <a:spcBef>
                <a:spcPct val="0"/>
              </a:spcBef>
              <a:spcAft>
                <a:spcPct val="0"/>
              </a:spcAft>
              <a:defRPr sz="2400">
                <a:solidFill>
                  <a:schemeClr val="tx1"/>
                </a:solidFill>
                <a:latin typeface="Tahoma" panose="020B0604030504040204" pitchFamily="34" charset="0"/>
                <a:cs typeface="Arial" panose="020B0604020202020204" pitchFamily="34" charset="0"/>
              </a:defRPr>
            </a:lvl8pPr>
            <a:lvl9pPr marL="3886200" indent="-227013" defTabSz="925513" eaLnBrk="0" fontAlgn="base" hangingPunct="0">
              <a:spcBef>
                <a:spcPct val="0"/>
              </a:spcBef>
              <a:spcAft>
                <a:spcPct val="0"/>
              </a:spcAft>
              <a:defRPr sz="2400">
                <a:solidFill>
                  <a:schemeClr val="tx1"/>
                </a:solidFill>
                <a:latin typeface="Tahoma" panose="020B0604030504040204" pitchFamily="34" charset="0"/>
                <a:cs typeface="Arial" panose="020B0604020202020204" pitchFamily="34" charset="0"/>
              </a:defRPr>
            </a:lvl9pPr>
          </a:lstStyle>
          <a:p>
            <a:fld id="{EC3ACEF6-366E-4FE7-9B48-A20D71478956}" type="slidenum">
              <a:rPr lang="en-US" altLang="en-US" sz="1200" smtClean="0">
                <a:latin typeface="Times New Roman" panose="02020603050405020304" pitchFamily="18" charset="0"/>
              </a:rPr>
              <a:pPr/>
              <a:t>37</a:t>
            </a:fld>
            <a:endParaRPr lang="en-US" altLang="en-US" sz="1200" smtClean="0">
              <a:latin typeface="Times New Roman" panose="02020603050405020304" pitchFamily="18" charset="0"/>
            </a:endParaRPr>
          </a:p>
        </p:txBody>
      </p:sp>
    </p:spTree>
    <p:extLst>
      <p:ext uri="{BB962C8B-B14F-4D97-AF65-F5344CB8AC3E}">
        <p14:creationId xmlns:p14="http://schemas.microsoft.com/office/powerpoint/2010/main" val="61662154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p:spPr>
        <p:txBody>
          <a:bodyPr/>
          <a:lstStyle>
            <a:lvl1pPr defTabSz="925513">
              <a:spcBef>
                <a:spcPct val="30000"/>
              </a:spcBef>
              <a:defRPr sz="1200">
                <a:solidFill>
                  <a:schemeClr val="tx1"/>
                </a:solidFill>
                <a:latin typeface="Times New Roman" panose="02020603050405020304" pitchFamily="18" charset="0"/>
              </a:defRPr>
            </a:lvl1pPr>
            <a:lvl2pPr marL="752475" indent="-288925" defTabSz="925513">
              <a:spcBef>
                <a:spcPct val="30000"/>
              </a:spcBef>
              <a:defRPr sz="1200">
                <a:solidFill>
                  <a:schemeClr val="tx1"/>
                </a:solidFill>
                <a:latin typeface="Times New Roman" panose="02020603050405020304" pitchFamily="18" charset="0"/>
              </a:defRPr>
            </a:lvl2pPr>
            <a:lvl3pPr marL="1163638" indent="-230188" defTabSz="925513">
              <a:spcBef>
                <a:spcPct val="30000"/>
              </a:spcBef>
              <a:defRPr sz="1200">
                <a:solidFill>
                  <a:schemeClr val="tx1"/>
                </a:solidFill>
                <a:latin typeface="Times New Roman" panose="02020603050405020304" pitchFamily="18" charset="0"/>
              </a:defRPr>
            </a:lvl3pPr>
            <a:lvl4pPr marL="1630363" indent="-230188" defTabSz="925513">
              <a:spcBef>
                <a:spcPct val="30000"/>
              </a:spcBef>
              <a:defRPr sz="1200">
                <a:solidFill>
                  <a:schemeClr val="tx1"/>
                </a:solidFill>
                <a:latin typeface="Times New Roman" panose="02020603050405020304" pitchFamily="18" charset="0"/>
              </a:defRPr>
            </a:lvl4pPr>
            <a:lvl5pPr marL="2095500" indent="-230188" defTabSz="925513">
              <a:spcBef>
                <a:spcPct val="30000"/>
              </a:spcBef>
              <a:defRPr sz="1200">
                <a:solidFill>
                  <a:schemeClr val="tx1"/>
                </a:solidFill>
                <a:latin typeface="Times New Roman" panose="02020603050405020304" pitchFamily="18" charset="0"/>
              </a:defRPr>
            </a:lvl5pPr>
            <a:lvl6pPr marL="2552700" indent="-230188" defTabSz="925513" eaLnBrk="0" fontAlgn="base" hangingPunct="0">
              <a:spcBef>
                <a:spcPct val="30000"/>
              </a:spcBef>
              <a:spcAft>
                <a:spcPct val="0"/>
              </a:spcAft>
              <a:defRPr sz="1200">
                <a:solidFill>
                  <a:schemeClr val="tx1"/>
                </a:solidFill>
                <a:latin typeface="Times New Roman" panose="02020603050405020304" pitchFamily="18" charset="0"/>
              </a:defRPr>
            </a:lvl6pPr>
            <a:lvl7pPr marL="3009900" indent="-230188" defTabSz="925513" eaLnBrk="0" fontAlgn="base" hangingPunct="0">
              <a:spcBef>
                <a:spcPct val="30000"/>
              </a:spcBef>
              <a:spcAft>
                <a:spcPct val="0"/>
              </a:spcAft>
              <a:defRPr sz="1200">
                <a:solidFill>
                  <a:schemeClr val="tx1"/>
                </a:solidFill>
                <a:latin typeface="Times New Roman" panose="02020603050405020304" pitchFamily="18" charset="0"/>
              </a:defRPr>
            </a:lvl7pPr>
            <a:lvl8pPr marL="3467100" indent="-230188" defTabSz="925513" eaLnBrk="0" fontAlgn="base" hangingPunct="0">
              <a:spcBef>
                <a:spcPct val="30000"/>
              </a:spcBef>
              <a:spcAft>
                <a:spcPct val="0"/>
              </a:spcAft>
              <a:defRPr sz="1200">
                <a:solidFill>
                  <a:schemeClr val="tx1"/>
                </a:solidFill>
                <a:latin typeface="Times New Roman" panose="02020603050405020304" pitchFamily="18" charset="0"/>
              </a:defRPr>
            </a:lvl8pPr>
            <a:lvl9pPr marL="3924300" indent="-230188" defTabSz="925513"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D9EB5AD7-FE1D-4F0A-9DAF-127E67142937}" type="slidenum">
              <a:rPr lang="en-US" altLang="en-US" smtClean="0"/>
              <a:pPr>
                <a:spcBef>
                  <a:spcPct val="0"/>
                </a:spcBef>
              </a:pPr>
              <a:t>38</a:t>
            </a:fld>
            <a:endParaRPr lang="en-US" altLang="en-US" smtClean="0"/>
          </a:p>
        </p:txBody>
      </p:sp>
      <p:sp>
        <p:nvSpPr>
          <p:cNvPr id="58371" name="Rectangle 2"/>
          <p:cNvSpPr>
            <a:spLocks noGrp="1" noRot="1" noChangeAspect="1" noChangeArrowheads="1" noTextEdit="1"/>
          </p:cNvSpPr>
          <p:nvPr>
            <p:ph type="sldImg"/>
          </p:nvPr>
        </p:nvSpPr>
        <p:spPr>
          <a:xfrm>
            <a:off x="1184275" y="698500"/>
            <a:ext cx="4654550" cy="3490913"/>
          </a:xfrm>
          <a:solidFill>
            <a:srgbClr val="FFFFFF"/>
          </a:solidFill>
          <a:ln/>
        </p:spPr>
      </p:sp>
      <p:sp>
        <p:nvSpPr>
          <p:cNvPr id="58372" name="Rectangle 3"/>
          <p:cNvSpPr>
            <a:spLocks noGrp="1" noChangeArrowheads="1"/>
          </p:cNvSpPr>
          <p:nvPr>
            <p:ph type="body" idx="1"/>
          </p:nvPr>
        </p:nvSpPr>
        <p:spPr>
          <a:xfrm>
            <a:off x="936625" y="4422775"/>
            <a:ext cx="5149850" cy="4187825"/>
          </a:xfrm>
          <a:solidFill>
            <a:srgbClr val="FFFFFF"/>
          </a:solidFill>
          <a:ln>
            <a:solidFill>
              <a:srgbClr val="000000"/>
            </a:solidFill>
            <a:miter lim="800000"/>
            <a:headEnd/>
            <a:tailEnd/>
          </a:ln>
        </p:spPr>
        <p:txBody>
          <a:bodyPr/>
          <a:lstStyle/>
          <a:p>
            <a:r>
              <a:rPr lang="en-US" altLang="en-US" sz="800" dirty="0" smtClean="0"/>
              <a:t>TB can also be suspected or diagnosed based on findings on a biopsy or surgical specimens. Findings c/w M </a:t>
            </a:r>
            <a:r>
              <a:rPr lang="en-US" altLang="en-US" sz="800" dirty="0" err="1" smtClean="0"/>
              <a:t>tb</a:t>
            </a:r>
            <a:r>
              <a:rPr lang="en-US" altLang="en-US" sz="800" dirty="0" smtClean="0"/>
              <a:t> disease include: of course, p</a:t>
            </a:r>
            <a:r>
              <a:rPr lang="en-US" altLang="en-US" sz="900" dirty="0" smtClean="0">
                <a:solidFill>
                  <a:schemeClr val="bg1"/>
                </a:solidFill>
                <a:latin typeface="Arial" panose="020B0604020202020204" pitchFamily="34" charset="0"/>
                <a:cs typeface="Times New Roman" panose="02020603050405020304" pitchFamily="18" charset="0"/>
              </a:rPr>
              <a:t>resence of acid-fast bacilli (AFB), but also, </a:t>
            </a:r>
            <a:r>
              <a:rPr lang="en-US" altLang="en-US" sz="900" dirty="0" err="1" smtClean="0">
                <a:solidFill>
                  <a:schemeClr val="bg1"/>
                </a:solidFill>
                <a:latin typeface="Arial" panose="020B0604020202020204" pitchFamily="34" charset="0"/>
                <a:cs typeface="Times New Roman" panose="02020603050405020304" pitchFamily="18" charset="0"/>
              </a:rPr>
              <a:t>caseating</a:t>
            </a:r>
            <a:r>
              <a:rPr lang="en-US" altLang="en-US" sz="900" dirty="0" smtClean="0">
                <a:solidFill>
                  <a:schemeClr val="bg1"/>
                </a:solidFill>
                <a:latin typeface="Arial" panose="020B0604020202020204" pitchFamily="34" charset="0"/>
                <a:cs typeface="Times New Roman" panose="02020603050405020304" pitchFamily="18" charset="0"/>
              </a:rPr>
              <a:t>/non-</a:t>
            </a:r>
            <a:r>
              <a:rPr lang="en-US" altLang="en-US" sz="900" dirty="0" err="1" smtClean="0">
                <a:solidFill>
                  <a:schemeClr val="bg1"/>
                </a:solidFill>
                <a:latin typeface="Arial" panose="020B0604020202020204" pitchFamily="34" charset="0"/>
                <a:cs typeface="Times New Roman" panose="02020603050405020304" pitchFamily="18" charset="0"/>
              </a:rPr>
              <a:t>caseating</a:t>
            </a:r>
            <a:r>
              <a:rPr lang="en-US" altLang="en-US" sz="900" dirty="0" smtClean="0">
                <a:solidFill>
                  <a:schemeClr val="bg1"/>
                </a:solidFill>
                <a:latin typeface="Arial" panose="020B0604020202020204" pitchFamily="34" charset="0"/>
                <a:cs typeface="Times New Roman" panose="02020603050405020304" pitchFamily="18" charset="0"/>
              </a:rPr>
              <a:t> granuloma, tubercles, fibro-</a:t>
            </a:r>
            <a:r>
              <a:rPr lang="en-US" altLang="en-US" sz="900" dirty="0" err="1" smtClean="0">
                <a:solidFill>
                  <a:schemeClr val="bg1"/>
                </a:solidFill>
                <a:latin typeface="Arial" panose="020B0604020202020204" pitchFamily="34" charset="0"/>
                <a:cs typeface="Times New Roman" panose="02020603050405020304" pitchFamily="18" charset="0"/>
              </a:rPr>
              <a:t>caseous</a:t>
            </a:r>
            <a:r>
              <a:rPr lang="en-US" altLang="en-US" sz="900" dirty="0" smtClean="0">
                <a:solidFill>
                  <a:schemeClr val="bg1"/>
                </a:solidFill>
                <a:latin typeface="Arial" panose="020B0604020202020204" pitchFamily="34" charset="0"/>
                <a:cs typeface="Times New Roman" panose="02020603050405020304" pitchFamily="18" charset="0"/>
              </a:rPr>
              <a:t> lesions, necrotizing/non-necrotizing granulomas, </a:t>
            </a:r>
            <a:r>
              <a:rPr lang="en-US" altLang="en-US" sz="900" dirty="0" err="1" smtClean="0">
                <a:solidFill>
                  <a:schemeClr val="bg1"/>
                </a:solidFill>
                <a:latin typeface="Arial" panose="020B0604020202020204" pitchFamily="34" charset="0"/>
                <a:cs typeface="Times New Roman" panose="02020603050405020304" pitchFamily="18" charset="0"/>
              </a:rPr>
              <a:t>Langhans</a:t>
            </a:r>
            <a:r>
              <a:rPr lang="en-US" altLang="en-US" sz="900" dirty="0" smtClean="0">
                <a:solidFill>
                  <a:schemeClr val="bg1"/>
                </a:solidFill>
                <a:latin typeface="Arial" panose="020B0604020202020204" pitchFamily="34" charset="0"/>
                <a:cs typeface="Times New Roman" panose="02020603050405020304" pitchFamily="18" charset="0"/>
              </a:rPr>
              <a:t> giant cells/multinucleated </a:t>
            </a:r>
            <a:r>
              <a:rPr lang="en-US" altLang="en-US" sz="900" dirty="0" err="1" smtClean="0">
                <a:solidFill>
                  <a:schemeClr val="bg1"/>
                </a:solidFill>
                <a:latin typeface="Arial" panose="020B0604020202020204" pitchFamily="34" charset="0"/>
                <a:cs typeface="Times New Roman" panose="02020603050405020304" pitchFamily="18" charset="0"/>
              </a:rPr>
              <a:t>Langhans</a:t>
            </a:r>
            <a:r>
              <a:rPr lang="en-US" altLang="en-US" sz="900" dirty="0" smtClean="0">
                <a:solidFill>
                  <a:schemeClr val="bg1"/>
                </a:solidFill>
                <a:latin typeface="Arial" panose="020B0604020202020204" pitchFamily="34" charset="0"/>
                <a:cs typeface="Times New Roman" panose="02020603050405020304" pitchFamily="18" charset="0"/>
              </a:rPr>
              <a:t> cells, epithelioid cells/</a:t>
            </a:r>
            <a:r>
              <a:rPr lang="en-US" altLang="en-US" sz="900" dirty="0" err="1" smtClean="0">
                <a:solidFill>
                  <a:schemeClr val="bg1"/>
                </a:solidFill>
                <a:latin typeface="Arial" panose="020B0604020202020204" pitchFamily="34" charset="0"/>
                <a:cs typeface="Times New Roman" panose="02020603050405020304" pitchFamily="18" charset="0"/>
              </a:rPr>
              <a:t>pithelioid</a:t>
            </a:r>
            <a:r>
              <a:rPr lang="en-US" altLang="en-US" sz="900" dirty="0" smtClean="0">
                <a:solidFill>
                  <a:schemeClr val="bg1"/>
                </a:solidFill>
                <a:latin typeface="Arial" panose="020B0604020202020204" pitchFamily="34" charset="0"/>
                <a:cs typeface="Times New Roman" panose="02020603050405020304" pitchFamily="18" charset="0"/>
              </a:rPr>
              <a:t> granuloma, necrotizing inflammation, chronic granulomatous lesions/chronic inflammation with granuloma formation, and giant cells</a:t>
            </a:r>
          </a:p>
          <a:p>
            <a:endParaRPr lang="en-US" altLang="en-US" sz="900" dirty="0" smtClean="0">
              <a:solidFill>
                <a:schemeClr val="bg1"/>
              </a:solidFill>
              <a:latin typeface="Arial" panose="020B0604020202020204" pitchFamily="34" charset="0"/>
              <a:cs typeface="Times New Roman" panose="02020603050405020304" pitchFamily="18" charset="0"/>
            </a:endParaRPr>
          </a:p>
          <a:p>
            <a:r>
              <a:rPr lang="en-US" altLang="en-US" sz="900" dirty="0" smtClean="0">
                <a:solidFill>
                  <a:schemeClr val="bg1"/>
                </a:solidFill>
                <a:latin typeface="Arial" panose="020B0604020202020204" pitchFamily="34" charset="0"/>
                <a:cs typeface="Times New Roman" panose="02020603050405020304" pitchFamily="18" charset="0"/>
              </a:rPr>
              <a:t>The presence of these findings is reportable w/in 24 hours also.</a:t>
            </a:r>
            <a:endParaRPr lang="en-US" altLang="en-US" sz="900" dirty="0" smtClean="0">
              <a:solidFill>
                <a:schemeClr val="bg1"/>
              </a:solidFill>
              <a:cs typeface="Times New Roman" panose="02020603050405020304" pitchFamily="18" charset="0"/>
            </a:endParaRPr>
          </a:p>
          <a:p>
            <a:endParaRPr lang="en-US" altLang="en-US" sz="800" dirty="0" smtClean="0"/>
          </a:p>
        </p:txBody>
      </p:sp>
    </p:spTree>
    <p:extLst>
      <p:ext uri="{BB962C8B-B14F-4D97-AF65-F5344CB8AC3E}">
        <p14:creationId xmlns:p14="http://schemas.microsoft.com/office/powerpoint/2010/main" val="364646359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p:spPr>
        <p:txBody>
          <a:bodyPr/>
          <a:lstStyle>
            <a:lvl1pPr defTabSz="925513">
              <a:spcBef>
                <a:spcPct val="30000"/>
              </a:spcBef>
              <a:defRPr sz="1200">
                <a:solidFill>
                  <a:schemeClr val="tx1"/>
                </a:solidFill>
                <a:latin typeface="Times New Roman" panose="02020603050405020304" pitchFamily="18" charset="0"/>
              </a:defRPr>
            </a:lvl1pPr>
            <a:lvl2pPr marL="752475" indent="-288925" defTabSz="925513">
              <a:spcBef>
                <a:spcPct val="30000"/>
              </a:spcBef>
              <a:defRPr sz="1200">
                <a:solidFill>
                  <a:schemeClr val="tx1"/>
                </a:solidFill>
                <a:latin typeface="Times New Roman" panose="02020603050405020304" pitchFamily="18" charset="0"/>
              </a:defRPr>
            </a:lvl2pPr>
            <a:lvl3pPr marL="1163638" indent="-230188" defTabSz="925513">
              <a:spcBef>
                <a:spcPct val="30000"/>
              </a:spcBef>
              <a:defRPr sz="1200">
                <a:solidFill>
                  <a:schemeClr val="tx1"/>
                </a:solidFill>
                <a:latin typeface="Times New Roman" panose="02020603050405020304" pitchFamily="18" charset="0"/>
              </a:defRPr>
            </a:lvl3pPr>
            <a:lvl4pPr marL="1630363" indent="-230188" defTabSz="925513">
              <a:spcBef>
                <a:spcPct val="30000"/>
              </a:spcBef>
              <a:defRPr sz="1200">
                <a:solidFill>
                  <a:schemeClr val="tx1"/>
                </a:solidFill>
                <a:latin typeface="Times New Roman" panose="02020603050405020304" pitchFamily="18" charset="0"/>
              </a:defRPr>
            </a:lvl4pPr>
            <a:lvl5pPr marL="2095500" indent="-230188" defTabSz="925513">
              <a:spcBef>
                <a:spcPct val="30000"/>
              </a:spcBef>
              <a:defRPr sz="1200">
                <a:solidFill>
                  <a:schemeClr val="tx1"/>
                </a:solidFill>
                <a:latin typeface="Times New Roman" panose="02020603050405020304" pitchFamily="18" charset="0"/>
              </a:defRPr>
            </a:lvl5pPr>
            <a:lvl6pPr marL="2552700" indent="-230188" defTabSz="925513" eaLnBrk="0" fontAlgn="base" hangingPunct="0">
              <a:spcBef>
                <a:spcPct val="30000"/>
              </a:spcBef>
              <a:spcAft>
                <a:spcPct val="0"/>
              </a:spcAft>
              <a:defRPr sz="1200">
                <a:solidFill>
                  <a:schemeClr val="tx1"/>
                </a:solidFill>
                <a:latin typeface="Times New Roman" panose="02020603050405020304" pitchFamily="18" charset="0"/>
              </a:defRPr>
            </a:lvl6pPr>
            <a:lvl7pPr marL="3009900" indent="-230188" defTabSz="925513" eaLnBrk="0" fontAlgn="base" hangingPunct="0">
              <a:spcBef>
                <a:spcPct val="30000"/>
              </a:spcBef>
              <a:spcAft>
                <a:spcPct val="0"/>
              </a:spcAft>
              <a:defRPr sz="1200">
                <a:solidFill>
                  <a:schemeClr val="tx1"/>
                </a:solidFill>
                <a:latin typeface="Times New Roman" panose="02020603050405020304" pitchFamily="18" charset="0"/>
              </a:defRPr>
            </a:lvl7pPr>
            <a:lvl8pPr marL="3467100" indent="-230188" defTabSz="925513" eaLnBrk="0" fontAlgn="base" hangingPunct="0">
              <a:spcBef>
                <a:spcPct val="30000"/>
              </a:spcBef>
              <a:spcAft>
                <a:spcPct val="0"/>
              </a:spcAft>
              <a:defRPr sz="1200">
                <a:solidFill>
                  <a:schemeClr val="tx1"/>
                </a:solidFill>
                <a:latin typeface="Times New Roman" panose="02020603050405020304" pitchFamily="18" charset="0"/>
              </a:defRPr>
            </a:lvl8pPr>
            <a:lvl9pPr marL="3924300" indent="-230188" defTabSz="925513"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D000AED2-7FC3-4396-BF79-1D369A25B9F4}" type="slidenum">
              <a:rPr lang="en-US" altLang="en-US" smtClean="0"/>
              <a:pPr>
                <a:spcBef>
                  <a:spcPct val="0"/>
                </a:spcBef>
              </a:pPr>
              <a:t>39</a:t>
            </a:fld>
            <a:endParaRPr lang="en-US" altLang="en-US" smtClean="0"/>
          </a:p>
        </p:txBody>
      </p:sp>
      <p:sp>
        <p:nvSpPr>
          <p:cNvPr id="64515" name="Rectangle 2"/>
          <p:cNvSpPr>
            <a:spLocks noGrp="1" noRot="1" noChangeAspect="1" noChangeArrowheads="1" noTextEdit="1"/>
          </p:cNvSpPr>
          <p:nvPr>
            <p:ph type="sldImg"/>
          </p:nvPr>
        </p:nvSpPr>
        <p:spPr>
          <a:xfrm>
            <a:off x="1184275" y="698500"/>
            <a:ext cx="4654550" cy="3490913"/>
          </a:xfrm>
          <a:ln/>
        </p:spPr>
      </p:sp>
      <p:sp>
        <p:nvSpPr>
          <p:cNvPr id="64516" name="Rectangle 3"/>
          <p:cNvSpPr>
            <a:spLocks noGrp="1" noChangeArrowheads="1"/>
          </p:cNvSpPr>
          <p:nvPr>
            <p:ph type="body" idx="1"/>
          </p:nvPr>
        </p:nvSpPr>
        <p:spPr>
          <a:xfrm>
            <a:off x="936625" y="4422775"/>
            <a:ext cx="5149850" cy="4187825"/>
          </a:xfrm>
          <a:noFill/>
        </p:spPr>
        <p:txBody>
          <a:bodyPr/>
          <a:lstStyle/>
          <a:p>
            <a:r>
              <a:rPr lang="en-US" sz="1200" kern="1200" dirty="0" smtClean="0">
                <a:solidFill>
                  <a:schemeClr val="tx1"/>
                </a:solidFill>
                <a:effectLst/>
                <a:latin typeface="Times New Roman" pitchFamily="18" charset="0"/>
                <a:ea typeface="+mn-ea"/>
                <a:cs typeface="+mn-cs"/>
              </a:rPr>
              <a:t>Every confirmed case is assigned a health department case manager, regardless of where they get TB care.</a:t>
            </a:r>
            <a:r>
              <a:rPr lang="en-US" sz="1200" kern="1200" baseline="0" dirty="0" smtClean="0">
                <a:solidFill>
                  <a:schemeClr val="tx1"/>
                </a:solidFill>
                <a:effectLst/>
                <a:latin typeface="Times New Roman" pitchFamily="18" charset="0"/>
                <a:ea typeface="+mn-ea"/>
                <a:cs typeface="+mn-cs"/>
              </a:rPr>
              <a:t>  </a:t>
            </a:r>
            <a:endParaRPr lang="en-US" altLang="en-US" dirty="0" smtClean="0"/>
          </a:p>
        </p:txBody>
      </p:sp>
    </p:spTree>
    <p:extLst>
      <p:ext uri="{BB962C8B-B14F-4D97-AF65-F5344CB8AC3E}">
        <p14:creationId xmlns:p14="http://schemas.microsoft.com/office/powerpoint/2010/main" val="191837838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Image Placeholder 1"/>
          <p:cNvSpPr>
            <a:spLocks noGrp="1" noRot="1" noChangeAspect="1" noTextEdit="1"/>
          </p:cNvSpPr>
          <p:nvPr>
            <p:ph type="sldImg"/>
          </p:nvPr>
        </p:nvSpPr>
        <p:spPr>
          <a:ln/>
        </p:spPr>
      </p:sp>
      <p:sp>
        <p:nvSpPr>
          <p:cNvPr id="66563" name="Notes Placeholder 2"/>
          <p:cNvSpPr>
            <a:spLocks noGrp="1"/>
          </p:cNvSpPr>
          <p:nvPr>
            <p:ph type="body" idx="1"/>
          </p:nvPr>
        </p:nvSpPr>
        <p:spPr>
          <a:noFill/>
        </p:spPr>
        <p:txBody>
          <a:bodyPr/>
          <a:lstStyle/>
          <a:p>
            <a:endParaRPr lang="en-US" altLang="en-US" smtClean="0"/>
          </a:p>
        </p:txBody>
      </p:sp>
      <p:sp>
        <p:nvSpPr>
          <p:cNvPr id="66564" name="Slide Number Placeholder 3"/>
          <p:cNvSpPr>
            <a:spLocks noGrp="1"/>
          </p:cNvSpPr>
          <p:nvPr>
            <p:ph type="sldNum" sz="quarter" idx="5"/>
          </p:nvPr>
        </p:nvSpPr>
        <p:spPr>
          <a:noFill/>
        </p:spPr>
        <p:txBody>
          <a:bodyPr/>
          <a:lstStyle>
            <a:lvl1pPr defTabSz="925513">
              <a:defRPr sz="2400">
                <a:solidFill>
                  <a:schemeClr val="tx1"/>
                </a:solidFill>
                <a:latin typeface="Tahoma" panose="020B0604030504040204" pitchFamily="34" charset="0"/>
                <a:cs typeface="Arial" panose="020B0604020202020204" pitchFamily="34" charset="0"/>
              </a:defRPr>
            </a:lvl1pPr>
            <a:lvl2pPr marL="741363" indent="-284163" defTabSz="925513">
              <a:defRPr sz="2400">
                <a:solidFill>
                  <a:schemeClr val="tx1"/>
                </a:solidFill>
                <a:latin typeface="Tahoma" panose="020B0604030504040204" pitchFamily="34" charset="0"/>
                <a:cs typeface="Arial" panose="020B0604020202020204" pitchFamily="34" charset="0"/>
              </a:defRPr>
            </a:lvl2pPr>
            <a:lvl3pPr marL="1143000" indent="-227013" defTabSz="925513">
              <a:defRPr sz="2400">
                <a:solidFill>
                  <a:schemeClr val="tx1"/>
                </a:solidFill>
                <a:latin typeface="Tahoma" panose="020B0604030504040204" pitchFamily="34" charset="0"/>
                <a:cs typeface="Arial" panose="020B0604020202020204" pitchFamily="34" charset="0"/>
              </a:defRPr>
            </a:lvl3pPr>
            <a:lvl4pPr marL="1600200" indent="-227013" defTabSz="925513">
              <a:defRPr sz="2400">
                <a:solidFill>
                  <a:schemeClr val="tx1"/>
                </a:solidFill>
                <a:latin typeface="Tahoma" panose="020B0604030504040204" pitchFamily="34" charset="0"/>
                <a:cs typeface="Arial" panose="020B0604020202020204" pitchFamily="34" charset="0"/>
              </a:defRPr>
            </a:lvl4pPr>
            <a:lvl5pPr marL="2057400" indent="-227013" defTabSz="925513">
              <a:defRPr sz="2400">
                <a:solidFill>
                  <a:schemeClr val="tx1"/>
                </a:solidFill>
                <a:latin typeface="Tahoma" panose="020B0604030504040204" pitchFamily="34" charset="0"/>
                <a:cs typeface="Arial" panose="020B0604020202020204" pitchFamily="34" charset="0"/>
              </a:defRPr>
            </a:lvl5pPr>
            <a:lvl6pPr marL="2514600" indent="-227013" defTabSz="925513" eaLnBrk="0" fontAlgn="base" hangingPunct="0">
              <a:spcBef>
                <a:spcPct val="0"/>
              </a:spcBef>
              <a:spcAft>
                <a:spcPct val="0"/>
              </a:spcAft>
              <a:defRPr sz="2400">
                <a:solidFill>
                  <a:schemeClr val="tx1"/>
                </a:solidFill>
                <a:latin typeface="Tahoma" panose="020B0604030504040204" pitchFamily="34" charset="0"/>
                <a:cs typeface="Arial" panose="020B0604020202020204" pitchFamily="34" charset="0"/>
              </a:defRPr>
            </a:lvl6pPr>
            <a:lvl7pPr marL="2971800" indent="-227013" defTabSz="925513" eaLnBrk="0" fontAlgn="base" hangingPunct="0">
              <a:spcBef>
                <a:spcPct val="0"/>
              </a:spcBef>
              <a:spcAft>
                <a:spcPct val="0"/>
              </a:spcAft>
              <a:defRPr sz="2400">
                <a:solidFill>
                  <a:schemeClr val="tx1"/>
                </a:solidFill>
                <a:latin typeface="Tahoma" panose="020B0604030504040204" pitchFamily="34" charset="0"/>
                <a:cs typeface="Arial" panose="020B0604020202020204" pitchFamily="34" charset="0"/>
              </a:defRPr>
            </a:lvl7pPr>
            <a:lvl8pPr marL="3429000" indent="-227013" defTabSz="925513" eaLnBrk="0" fontAlgn="base" hangingPunct="0">
              <a:spcBef>
                <a:spcPct val="0"/>
              </a:spcBef>
              <a:spcAft>
                <a:spcPct val="0"/>
              </a:spcAft>
              <a:defRPr sz="2400">
                <a:solidFill>
                  <a:schemeClr val="tx1"/>
                </a:solidFill>
                <a:latin typeface="Tahoma" panose="020B0604030504040204" pitchFamily="34" charset="0"/>
                <a:cs typeface="Arial" panose="020B0604020202020204" pitchFamily="34" charset="0"/>
              </a:defRPr>
            </a:lvl8pPr>
            <a:lvl9pPr marL="3886200" indent="-227013" defTabSz="925513" eaLnBrk="0" fontAlgn="base" hangingPunct="0">
              <a:spcBef>
                <a:spcPct val="0"/>
              </a:spcBef>
              <a:spcAft>
                <a:spcPct val="0"/>
              </a:spcAft>
              <a:defRPr sz="2400">
                <a:solidFill>
                  <a:schemeClr val="tx1"/>
                </a:solidFill>
                <a:latin typeface="Tahoma" panose="020B0604030504040204" pitchFamily="34" charset="0"/>
                <a:cs typeface="Arial" panose="020B0604020202020204" pitchFamily="34" charset="0"/>
              </a:defRPr>
            </a:lvl9pPr>
          </a:lstStyle>
          <a:p>
            <a:fld id="{740F3853-03CF-4D7E-BC0C-AD9175EFBEB5}" type="slidenum">
              <a:rPr lang="en-US" altLang="en-US" sz="1200" smtClean="0">
                <a:latin typeface="Times New Roman" panose="02020603050405020304" pitchFamily="18" charset="0"/>
              </a:rPr>
              <a:pPr/>
              <a:t>40</a:t>
            </a:fld>
            <a:endParaRPr lang="en-US" altLang="en-US" sz="1200" smtClean="0">
              <a:latin typeface="Times New Roman" panose="02020603050405020304" pitchFamily="18" charset="0"/>
            </a:endParaRPr>
          </a:p>
        </p:txBody>
      </p:sp>
    </p:spTree>
    <p:extLst>
      <p:ext uri="{BB962C8B-B14F-4D97-AF65-F5344CB8AC3E}">
        <p14:creationId xmlns:p14="http://schemas.microsoft.com/office/powerpoint/2010/main" val="38727724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lide Image Placeholder 1"/>
          <p:cNvSpPr>
            <a:spLocks noGrp="1" noRot="1" noChangeAspect="1" noTextEdit="1"/>
          </p:cNvSpPr>
          <p:nvPr>
            <p:ph type="sldImg"/>
          </p:nvPr>
        </p:nvSpPr>
        <p:spPr>
          <a:ln/>
        </p:spPr>
      </p:sp>
      <p:sp>
        <p:nvSpPr>
          <p:cNvPr id="68611" name="Notes Placeholder 2"/>
          <p:cNvSpPr>
            <a:spLocks noGrp="1"/>
          </p:cNvSpPr>
          <p:nvPr>
            <p:ph type="body" idx="1"/>
          </p:nvPr>
        </p:nvSpPr>
        <p:spPr>
          <a:noFill/>
        </p:spPr>
        <p:txBody>
          <a:bodyPr/>
          <a:lstStyle/>
          <a:p>
            <a:endParaRPr lang="en-US" altLang="en-US" smtClean="0"/>
          </a:p>
        </p:txBody>
      </p:sp>
      <p:sp>
        <p:nvSpPr>
          <p:cNvPr id="68612" name="Slide Number Placeholder 3"/>
          <p:cNvSpPr>
            <a:spLocks noGrp="1"/>
          </p:cNvSpPr>
          <p:nvPr>
            <p:ph type="sldNum" sz="quarter" idx="5"/>
          </p:nvPr>
        </p:nvSpPr>
        <p:spPr>
          <a:noFill/>
        </p:spPr>
        <p:txBody>
          <a:bodyPr/>
          <a:lstStyle>
            <a:lvl1pPr defTabSz="925513">
              <a:defRPr sz="2400">
                <a:solidFill>
                  <a:schemeClr val="tx1"/>
                </a:solidFill>
                <a:latin typeface="Tahoma" panose="020B0604030504040204" pitchFamily="34" charset="0"/>
                <a:cs typeface="Arial" panose="020B0604020202020204" pitchFamily="34" charset="0"/>
              </a:defRPr>
            </a:lvl1pPr>
            <a:lvl2pPr marL="741363" indent="-284163" defTabSz="925513">
              <a:defRPr sz="2400">
                <a:solidFill>
                  <a:schemeClr val="tx1"/>
                </a:solidFill>
                <a:latin typeface="Tahoma" panose="020B0604030504040204" pitchFamily="34" charset="0"/>
                <a:cs typeface="Arial" panose="020B0604020202020204" pitchFamily="34" charset="0"/>
              </a:defRPr>
            </a:lvl2pPr>
            <a:lvl3pPr marL="1143000" indent="-227013" defTabSz="925513">
              <a:defRPr sz="2400">
                <a:solidFill>
                  <a:schemeClr val="tx1"/>
                </a:solidFill>
                <a:latin typeface="Tahoma" panose="020B0604030504040204" pitchFamily="34" charset="0"/>
                <a:cs typeface="Arial" panose="020B0604020202020204" pitchFamily="34" charset="0"/>
              </a:defRPr>
            </a:lvl3pPr>
            <a:lvl4pPr marL="1600200" indent="-227013" defTabSz="925513">
              <a:defRPr sz="2400">
                <a:solidFill>
                  <a:schemeClr val="tx1"/>
                </a:solidFill>
                <a:latin typeface="Tahoma" panose="020B0604030504040204" pitchFamily="34" charset="0"/>
                <a:cs typeface="Arial" panose="020B0604020202020204" pitchFamily="34" charset="0"/>
              </a:defRPr>
            </a:lvl4pPr>
            <a:lvl5pPr marL="2057400" indent="-227013" defTabSz="925513">
              <a:defRPr sz="2400">
                <a:solidFill>
                  <a:schemeClr val="tx1"/>
                </a:solidFill>
                <a:latin typeface="Tahoma" panose="020B0604030504040204" pitchFamily="34" charset="0"/>
                <a:cs typeface="Arial" panose="020B0604020202020204" pitchFamily="34" charset="0"/>
              </a:defRPr>
            </a:lvl5pPr>
            <a:lvl6pPr marL="2514600" indent="-227013" defTabSz="925513" eaLnBrk="0" fontAlgn="base" hangingPunct="0">
              <a:spcBef>
                <a:spcPct val="0"/>
              </a:spcBef>
              <a:spcAft>
                <a:spcPct val="0"/>
              </a:spcAft>
              <a:defRPr sz="2400">
                <a:solidFill>
                  <a:schemeClr val="tx1"/>
                </a:solidFill>
                <a:latin typeface="Tahoma" panose="020B0604030504040204" pitchFamily="34" charset="0"/>
                <a:cs typeface="Arial" panose="020B0604020202020204" pitchFamily="34" charset="0"/>
              </a:defRPr>
            </a:lvl6pPr>
            <a:lvl7pPr marL="2971800" indent="-227013" defTabSz="925513" eaLnBrk="0" fontAlgn="base" hangingPunct="0">
              <a:spcBef>
                <a:spcPct val="0"/>
              </a:spcBef>
              <a:spcAft>
                <a:spcPct val="0"/>
              </a:spcAft>
              <a:defRPr sz="2400">
                <a:solidFill>
                  <a:schemeClr val="tx1"/>
                </a:solidFill>
                <a:latin typeface="Tahoma" panose="020B0604030504040204" pitchFamily="34" charset="0"/>
                <a:cs typeface="Arial" panose="020B0604020202020204" pitchFamily="34" charset="0"/>
              </a:defRPr>
            </a:lvl7pPr>
            <a:lvl8pPr marL="3429000" indent="-227013" defTabSz="925513" eaLnBrk="0" fontAlgn="base" hangingPunct="0">
              <a:spcBef>
                <a:spcPct val="0"/>
              </a:spcBef>
              <a:spcAft>
                <a:spcPct val="0"/>
              </a:spcAft>
              <a:defRPr sz="2400">
                <a:solidFill>
                  <a:schemeClr val="tx1"/>
                </a:solidFill>
                <a:latin typeface="Tahoma" panose="020B0604030504040204" pitchFamily="34" charset="0"/>
                <a:cs typeface="Arial" panose="020B0604020202020204" pitchFamily="34" charset="0"/>
              </a:defRPr>
            </a:lvl8pPr>
            <a:lvl9pPr marL="3886200" indent="-227013" defTabSz="925513" eaLnBrk="0" fontAlgn="base" hangingPunct="0">
              <a:spcBef>
                <a:spcPct val="0"/>
              </a:spcBef>
              <a:spcAft>
                <a:spcPct val="0"/>
              </a:spcAft>
              <a:defRPr sz="2400">
                <a:solidFill>
                  <a:schemeClr val="tx1"/>
                </a:solidFill>
                <a:latin typeface="Tahoma" panose="020B0604030504040204" pitchFamily="34" charset="0"/>
                <a:cs typeface="Arial" panose="020B0604020202020204" pitchFamily="34" charset="0"/>
              </a:defRPr>
            </a:lvl9pPr>
          </a:lstStyle>
          <a:p>
            <a:fld id="{84BD48C7-2A92-4D4F-8E19-BD54B1A8AA1A}" type="slidenum">
              <a:rPr lang="en-US" altLang="en-US" sz="1200" smtClean="0">
                <a:latin typeface="Times New Roman" panose="02020603050405020304" pitchFamily="18" charset="0"/>
              </a:rPr>
              <a:pPr/>
              <a:t>41</a:t>
            </a:fld>
            <a:endParaRPr lang="en-US" altLang="en-US" sz="1200" smtClean="0">
              <a:latin typeface="Times New Roman" panose="02020603050405020304" pitchFamily="18" charset="0"/>
            </a:endParaRPr>
          </a:p>
        </p:txBody>
      </p:sp>
    </p:spTree>
    <p:extLst>
      <p:ext uri="{BB962C8B-B14F-4D97-AF65-F5344CB8AC3E}">
        <p14:creationId xmlns:p14="http://schemas.microsoft.com/office/powerpoint/2010/main" val="240689272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p:spPr>
        <p:txBody>
          <a:bodyPr/>
          <a:lstStyle>
            <a:lvl1pPr defTabSz="925513">
              <a:spcBef>
                <a:spcPct val="30000"/>
              </a:spcBef>
              <a:defRPr sz="1200">
                <a:solidFill>
                  <a:schemeClr val="tx1"/>
                </a:solidFill>
                <a:latin typeface="Times New Roman" panose="02020603050405020304" pitchFamily="18" charset="0"/>
              </a:defRPr>
            </a:lvl1pPr>
            <a:lvl2pPr marL="752475" indent="-288925" defTabSz="925513">
              <a:spcBef>
                <a:spcPct val="30000"/>
              </a:spcBef>
              <a:defRPr sz="1200">
                <a:solidFill>
                  <a:schemeClr val="tx1"/>
                </a:solidFill>
                <a:latin typeface="Times New Roman" panose="02020603050405020304" pitchFamily="18" charset="0"/>
              </a:defRPr>
            </a:lvl2pPr>
            <a:lvl3pPr marL="1163638" indent="-230188" defTabSz="925513">
              <a:spcBef>
                <a:spcPct val="30000"/>
              </a:spcBef>
              <a:defRPr sz="1200">
                <a:solidFill>
                  <a:schemeClr val="tx1"/>
                </a:solidFill>
                <a:latin typeface="Times New Roman" panose="02020603050405020304" pitchFamily="18" charset="0"/>
              </a:defRPr>
            </a:lvl3pPr>
            <a:lvl4pPr marL="1630363" indent="-230188" defTabSz="925513">
              <a:spcBef>
                <a:spcPct val="30000"/>
              </a:spcBef>
              <a:defRPr sz="1200">
                <a:solidFill>
                  <a:schemeClr val="tx1"/>
                </a:solidFill>
                <a:latin typeface="Times New Roman" panose="02020603050405020304" pitchFamily="18" charset="0"/>
              </a:defRPr>
            </a:lvl4pPr>
            <a:lvl5pPr marL="2095500" indent="-230188" defTabSz="925513">
              <a:spcBef>
                <a:spcPct val="30000"/>
              </a:spcBef>
              <a:defRPr sz="1200">
                <a:solidFill>
                  <a:schemeClr val="tx1"/>
                </a:solidFill>
                <a:latin typeface="Times New Roman" panose="02020603050405020304" pitchFamily="18" charset="0"/>
              </a:defRPr>
            </a:lvl5pPr>
            <a:lvl6pPr marL="2552700" indent="-230188" defTabSz="925513" eaLnBrk="0" fontAlgn="base" hangingPunct="0">
              <a:spcBef>
                <a:spcPct val="30000"/>
              </a:spcBef>
              <a:spcAft>
                <a:spcPct val="0"/>
              </a:spcAft>
              <a:defRPr sz="1200">
                <a:solidFill>
                  <a:schemeClr val="tx1"/>
                </a:solidFill>
                <a:latin typeface="Times New Roman" panose="02020603050405020304" pitchFamily="18" charset="0"/>
              </a:defRPr>
            </a:lvl6pPr>
            <a:lvl7pPr marL="3009900" indent="-230188" defTabSz="925513" eaLnBrk="0" fontAlgn="base" hangingPunct="0">
              <a:spcBef>
                <a:spcPct val="30000"/>
              </a:spcBef>
              <a:spcAft>
                <a:spcPct val="0"/>
              </a:spcAft>
              <a:defRPr sz="1200">
                <a:solidFill>
                  <a:schemeClr val="tx1"/>
                </a:solidFill>
                <a:latin typeface="Times New Roman" panose="02020603050405020304" pitchFamily="18" charset="0"/>
              </a:defRPr>
            </a:lvl7pPr>
            <a:lvl8pPr marL="3467100" indent="-230188" defTabSz="925513" eaLnBrk="0" fontAlgn="base" hangingPunct="0">
              <a:spcBef>
                <a:spcPct val="30000"/>
              </a:spcBef>
              <a:spcAft>
                <a:spcPct val="0"/>
              </a:spcAft>
              <a:defRPr sz="1200">
                <a:solidFill>
                  <a:schemeClr val="tx1"/>
                </a:solidFill>
                <a:latin typeface="Times New Roman" panose="02020603050405020304" pitchFamily="18" charset="0"/>
              </a:defRPr>
            </a:lvl8pPr>
            <a:lvl9pPr marL="3924300" indent="-230188" defTabSz="925513"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C68F9732-5A33-4C25-9043-5CEA0BB9B2D9}" type="slidenum">
              <a:rPr lang="en-US" altLang="en-US" smtClean="0"/>
              <a:pPr>
                <a:spcBef>
                  <a:spcPct val="0"/>
                </a:spcBef>
              </a:pPr>
              <a:t>42</a:t>
            </a:fld>
            <a:endParaRPr lang="en-US" altLang="en-US" smtClean="0"/>
          </a:p>
        </p:txBody>
      </p:sp>
      <p:sp>
        <p:nvSpPr>
          <p:cNvPr id="72707" name="Rectangle 2"/>
          <p:cNvSpPr>
            <a:spLocks noGrp="1" noRot="1" noChangeAspect="1" noChangeArrowheads="1" noTextEdit="1"/>
          </p:cNvSpPr>
          <p:nvPr>
            <p:ph type="sldImg"/>
          </p:nvPr>
        </p:nvSpPr>
        <p:spPr>
          <a:ln/>
        </p:spPr>
      </p:sp>
      <p:sp>
        <p:nvSpPr>
          <p:cNvPr id="72708" name="Rectangle 3"/>
          <p:cNvSpPr>
            <a:spLocks noGrp="1" noChangeArrowheads="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346779218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p:cNvSpPr>
            <a:spLocks noGrp="1" noRot="1" noChangeAspect="1" noTextEdit="1"/>
          </p:cNvSpPr>
          <p:nvPr>
            <p:ph type="sldImg"/>
          </p:nvPr>
        </p:nvSpPr>
        <p:spPr>
          <a:ln/>
        </p:spPr>
      </p:sp>
      <p:sp>
        <p:nvSpPr>
          <p:cNvPr id="74755" name="Notes Placeholder 2"/>
          <p:cNvSpPr>
            <a:spLocks noGrp="1"/>
          </p:cNvSpPr>
          <p:nvPr>
            <p:ph type="body" idx="1"/>
          </p:nvPr>
        </p:nvSpPr>
        <p:spPr>
          <a:noFill/>
        </p:spPr>
        <p:txBody>
          <a:bodyPr/>
          <a:lstStyle/>
          <a:p>
            <a:endParaRPr lang="en-US" altLang="en-US" smtClean="0"/>
          </a:p>
        </p:txBody>
      </p:sp>
      <p:sp>
        <p:nvSpPr>
          <p:cNvPr id="74756" name="Slide Number Placeholder 3"/>
          <p:cNvSpPr>
            <a:spLocks noGrp="1"/>
          </p:cNvSpPr>
          <p:nvPr>
            <p:ph type="sldNum" sz="quarter" idx="5"/>
          </p:nvPr>
        </p:nvSpPr>
        <p:spPr>
          <a:noFill/>
        </p:spPr>
        <p:txBody>
          <a:bodyPr/>
          <a:lstStyle>
            <a:lvl1pPr defTabSz="925513">
              <a:defRPr sz="2400">
                <a:solidFill>
                  <a:schemeClr val="tx1"/>
                </a:solidFill>
                <a:latin typeface="Tahoma" panose="020B0604030504040204" pitchFamily="34" charset="0"/>
                <a:cs typeface="Arial" panose="020B0604020202020204" pitchFamily="34" charset="0"/>
              </a:defRPr>
            </a:lvl1pPr>
            <a:lvl2pPr marL="741363" indent="-284163" defTabSz="925513">
              <a:defRPr sz="2400">
                <a:solidFill>
                  <a:schemeClr val="tx1"/>
                </a:solidFill>
                <a:latin typeface="Tahoma" panose="020B0604030504040204" pitchFamily="34" charset="0"/>
                <a:cs typeface="Arial" panose="020B0604020202020204" pitchFamily="34" charset="0"/>
              </a:defRPr>
            </a:lvl2pPr>
            <a:lvl3pPr marL="1143000" indent="-227013" defTabSz="925513">
              <a:defRPr sz="2400">
                <a:solidFill>
                  <a:schemeClr val="tx1"/>
                </a:solidFill>
                <a:latin typeface="Tahoma" panose="020B0604030504040204" pitchFamily="34" charset="0"/>
                <a:cs typeface="Arial" panose="020B0604020202020204" pitchFamily="34" charset="0"/>
              </a:defRPr>
            </a:lvl3pPr>
            <a:lvl4pPr marL="1600200" indent="-227013" defTabSz="925513">
              <a:defRPr sz="2400">
                <a:solidFill>
                  <a:schemeClr val="tx1"/>
                </a:solidFill>
                <a:latin typeface="Tahoma" panose="020B0604030504040204" pitchFamily="34" charset="0"/>
                <a:cs typeface="Arial" panose="020B0604020202020204" pitchFamily="34" charset="0"/>
              </a:defRPr>
            </a:lvl4pPr>
            <a:lvl5pPr marL="2057400" indent="-227013" defTabSz="925513">
              <a:defRPr sz="2400">
                <a:solidFill>
                  <a:schemeClr val="tx1"/>
                </a:solidFill>
                <a:latin typeface="Tahoma" panose="020B0604030504040204" pitchFamily="34" charset="0"/>
                <a:cs typeface="Arial" panose="020B0604020202020204" pitchFamily="34" charset="0"/>
              </a:defRPr>
            </a:lvl5pPr>
            <a:lvl6pPr marL="2514600" indent="-227013" defTabSz="925513" eaLnBrk="0" fontAlgn="base" hangingPunct="0">
              <a:spcBef>
                <a:spcPct val="0"/>
              </a:spcBef>
              <a:spcAft>
                <a:spcPct val="0"/>
              </a:spcAft>
              <a:defRPr sz="2400">
                <a:solidFill>
                  <a:schemeClr val="tx1"/>
                </a:solidFill>
                <a:latin typeface="Tahoma" panose="020B0604030504040204" pitchFamily="34" charset="0"/>
                <a:cs typeface="Arial" panose="020B0604020202020204" pitchFamily="34" charset="0"/>
              </a:defRPr>
            </a:lvl6pPr>
            <a:lvl7pPr marL="2971800" indent="-227013" defTabSz="925513" eaLnBrk="0" fontAlgn="base" hangingPunct="0">
              <a:spcBef>
                <a:spcPct val="0"/>
              </a:spcBef>
              <a:spcAft>
                <a:spcPct val="0"/>
              </a:spcAft>
              <a:defRPr sz="2400">
                <a:solidFill>
                  <a:schemeClr val="tx1"/>
                </a:solidFill>
                <a:latin typeface="Tahoma" panose="020B0604030504040204" pitchFamily="34" charset="0"/>
                <a:cs typeface="Arial" panose="020B0604020202020204" pitchFamily="34" charset="0"/>
              </a:defRPr>
            </a:lvl7pPr>
            <a:lvl8pPr marL="3429000" indent="-227013" defTabSz="925513" eaLnBrk="0" fontAlgn="base" hangingPunct="0">
              <a:spcBef>
                <a:spcPct val="0"/>
              </a:spcBef>
              <a:spcAft>
                <a:spcPct val="0"/>
              </a:spcAft>
              <a:defRPr sz="2400">
                <a:solidFill>
                  <a:schemeClr val="tx1"/>
                </a:solidFill>
                <a:latin typeface="Tahoma" panose="020B0604030504040204" pitchFamily="34" charset="0"/>
                <a:cs typeface="Arial" panose="020B0604020202020204" pitchFamily="34" charset="0"/>
              </a:defRPr>
            </a:lvl8pPr>
            <a:lvl9pPr marL="3886200" indent="-227013" defTabSz="925513" eaLnBrk="0" fontAlgn="base" hangingPunct="0">
              <a:spcBef>
                <a:spcPct val="0"/>
              </a:spcBef>
              <a:spcAft>
                <a:spcPct val="0"/>
              </a:spcAft>
              <a:defRPr sz="2400">
                <a:solidFill>
                  <a:schemeClr val="tx1"/>
                </a:solidFill>
                <a:latin typeface="Tahoma" panose="020B0604030504040204" pitchFamily="34" charset="0"/>
                <a:cs typeface="Arial" panose="020B0604020202020204" pitchFamily="34" charset="0"/>
              </a:defRPr>
            </a:lvl9pPr>
          </a:lstStyle>
          <a:p>
            <a:fld id="{3A561DAC-EA4C-4DB0-B89F-C42084D970A8}" type="slidenum">
              <a:rPr lang="en-US" altLang="en-US" sz="1200" smtClean="0">
                <a:latin typeface="Times New Roman" panose="02020603050405020304" pitchFamily="18" charset="0"/>
              </a:rPr>
              <a:pPr/>
              <a:t>43</a:t>
            </a:fld>
            <a:endParaRPr lang="en-US" altLang="en-US" sz="1200" smtClean="0">
              <a:latin typeface="Times New Roman" panose="02020603050405020304" pitchFamily="18" charset="0"/>
            </a:endParaRPr>
          </a:p>
        </p:txBody>
      </p:sp>
    </p:spTree>
    <p:extLst>
      <p:ext uri="{BB962C8B-B14F-4D97-AF65-F5344CB8AC3E}">
        <p14:creationId xmlns:p14="http://schemas.microsoft.com/office/powerpoint/2010/main" val="115468911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Slide Image Placeholder 1"/>
          <p:cNvSpPr>
            <a:spLocks noGrp="1" noRot="1" noChangeAspect="1" noTextEdit="1"/>
          </p:cNvSpPr>
          <p:nvPr>
            <p:ph type="sldImg"/>
          </p:nvPr>
        </p:nvSpPr>
        <p:spPr>
          <a:ln/>
        </p:spPr>
      </p:sp>
      <p:sp>
        <p:nvSpPr>
          <p:cNvPr id="76803" name="Notes Placeholder 2"/>
          <p:cNvSpPr>
            <a:spLocks noGrp="1"/>
          </p:cNvSpPr>
          <p:nvPr>
            <p:ph type="body" idx="1"/>
          </p:nvPr>
        </p:nvSpPr>
        <p:spPr>
          <a:noFill/>
        </p:spPr>
        <p:txBody>
          <a:bodyPr/>
          <a:lstStyle/>
          <a:p>
            <a:endParaRPr lang="en-US" altLang="en-US" smtClean="0"/>
          </a:p>
        </p:txBody>
      </p:sp>
      <p:sp>
        <p:nvSpPr>
          <p:cNvPr id="76804" name="Slide Number Placeholder 3"/>
          <p:cNvSpPr>
            <a:spLocks noGrp="1"/>
          </p:cNvSpPr>
          <p:nvPr>
            <p:ph type="sldNum" sz="quarter" idx="5"/>
          </p:nvPr>
        </p:nvSpPr>
        <p:spPr>
          <a:noFill/>
        </p:spPr>
        <p:txBody>
          <a:bodyPr/>
          <a:lstStyle>
            <a:lvl1pPr defTabSz="925513">
              <a:defRPr sz="2400">
                <a:solidFill>
                  <a:schemeClr val="tx1"/>
                </a:solidFill>
                <a:latin typeface="Tahoma" panose="020B0604030504040204" pitchFamily="34" charset="0"/>
                <a:cs typeface="Arial" panose="020B0604020202020204" pitchFamily="34" charset="0"/>
              </a:defRPr>
            </a:lvl1pPr>
            <a:lvl2pPr marL="741363" indent="-284163" defTabSz="925513">
              <a:defRPr sz="2400">
                <a:solidFill>
                  <a:schemeClr val="tx1"/>
                </a:solidFill>
                <a:latin typeface="Tahoma" panose="020B0604030504040204" pitchFamily="34" charset="0"/>
                <a:cs typeface="Arial" panose="020B0604020202020204" pitchFamily="34" charset="0"/>
              </a:defRPr>
            </a:lvl2pPr>
            <a:lvl3pPr marL="1143000" indent="-227013" defTabSz="925513">
              <a:defRPr sz="2400">
                <a:solidFill>
                  <a:schemeClr val="tx1"/>
                </a:solidFill>
                <a:latin typeface="Tahoma" panose="020B0604030504040204" pitchFamily="34" charset="0"/>
                <a:cs typeface="Arial" panose="020B0604020202020204" pitchFamily="34" charset="0"/>
              </a:defRPr>
            </a:lvl3pPr>
            <a:lvl4pPr marL="1600200" indent="-227013" defTabSz="925513">
              <a:defRPr sz="2400">
                <a:solidFill>
                  <a:schemeClr val="tx1"/>
                </a:solidFill>
                <a:latin typeface="Tahoma" panose="020B0604030504040204" pitchFamily="34" charset="0"/>
                <a:cs typeface="Arial" panose="020B0604020202020204" pitchFamily="34" charset="0"/>
              </a:defRPr>
            </a:lvl4pPr>
            <a:lvl5pPr marL="2057400" indent="-227013" defTabSz="925513">
              <a:defRPr sz="2400">
                <a:solidFill>
                  <a:schemeClr val="tx1"/>
                </a:solidFill>
                <a:latin typeface="Tahoma" panose="020B0604030504040204" pitchFamily="34" charset="0"/>
                <a:cs typeface="Arial" panose="020B0604020202020204" pitchFamily="34" charset="0"/>
              </a:defRPr>
            </a:lvl5pPr>
            <a:lvl6pPr marL="2514600" indent="-227013" defTabSz="925513" eaLnBrk="0" fontAlgn="base" hangingPunct="0">
              <a:spcBef>
                <a:spcPct val="0"/>
              </a:spcBef>
              <a:spcAft>
                <a:spcPct val="0"/>
              </a:spcAft>
              <a:defRPr sz="2400">
                <a:solidFill>
                  <a:schemeClr val="tx1"/>
                </a:solidFill>
                <a:latin typeface="Tahoma" panose="020B0604030504040204" pitchFamily="34" charset="0"/>
                <a:cs typeface="Arial" panose="020B0604020202020204" pitchFamily="34" charset="0"/>
              </a:defRPr>
            </a:lvl6pPr>
            <a:lvl7pPr marL="2971800" indent="-227013" defTabSz="925513" eaLnBrk="0" fontAlgn="base" hangingPunct="0">
              <a:spcBef>
                <a:spcPct val="0"/>
              </a:spcBef>
              <a:spcAft>
                <a:spcPct val="0"/>
              </a:spcAft>
              <a:defRPr sz="2400">
                <a:solidFill>
                  <a:schemeClr val="tx1"/>
                </a:solidFill>
                <a:latin typeface="Tahoma" panose="020B0604030504040204" pitchFamily="34" charset="0"/>
                <a:cs typeface="Arial" panose="020B0604020202020204" pitchFamily="34" charset="0"/>
              </a:defRPr>
            </a:lvl7pPr>
            <a:lvl8pPr marL="3429000" indent="-227013" defTabSz="925513" eaLnBrk="0" fontAlgn="base" hangingPunct="0">
              <a:spcBef>
                <a:spcPct val="0"/>
              </a:spcBef>
              <a:spcAft>
                <a:spcPct val="0"/>
              </a:spcAft>
              <a:defRPr sz="2400">
                <a:solidFill>
                  <a:schemeClr val="tx1"/>
                </a:solidFill>
                <a:latin typeface="Tahoma" panose="020B0604030504040204" pitchFamily="34" charset="0"/>
                <a:cs typeface="Arial" panose="020B0604020202020204" pitchFamily="34" charset="0"/>
              </a:defRPr>
            </a:lvl8pPr>
            <a:lvl9pPr marL="3886200" indent="-227013" defTabSz="925513" eaLnBrk="0" fontAlgn="base" hangingPunct="0">
              <a:spcBef>
                <a:spcPct val="0"/>
              </a:spcBef>
              <a:spcAft>
                <a:spcPct val="0"/>
              </a:spcAft>
              <a:defRPr sz="2400">
                <a:solidFill>
                  <a:schemeClr val="tx1"/>
                </a:solidFill>
                <a:latin typeface="Tahoma" panose="020B0604030504040204" pitchFamily="34" charset="0"/>
                <a:cs typeface="Arial" panose="020B0604020202020204" pitchFamily="34" charset="0"/>
              </a:defRPr>
            </a:lvl9pPr>
          </a:lstStyle>
          <a:p>
            <a:fld id="{A3E6BA4F-51BF-4758-A5A6-37DE4DE03202}" type="slidenum">
              <a:rPr lang="en-US" altLang="en-US" sz="1200" smtClean="0">
                <a:latin typeface="Times New Roman" panose="02020603050405020304" pitchFamily="18" charset="0"/>
              </a:rPr>
              <a:pPr/>
              <a:t>44</a:t>
            </a:fld>
            <a:endParaRPr lang="en-US" altLang="en-US" sz="1200" smtClean="0">
              <a:latin typeface="Times New Roman" panose="02020603050405020304" pitchFamily="18" charset="0"/>
            </a:endParaRPr>
          </a:p>
        </p:txBody>
      </p:sp>
    </p:spTree>
    <p:extLst>
      <p:ext uri="{BB962C8B-B14F-4D97-AF65-F5344CB8AC3E}">
        <p14:creationId xmlns:p14="http://schemas.microsoft.com/office/powerpoint/2010/main" val="86250093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770" name="Rectangle 7"/>
          <p:cNvSpPr txBox="1">
            <a:spLocks noGrp="1" noChangeArrowheads="1"/>
          </p:cNvSpPr>
          <p:nvPr/>
        </p:nvSpPr>
        <p:spPr bwMode="auto">
          <a:xfrm>
            <a:off x="3884029" y="8684926"/>
            <a:ext cx="2972421"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6" rIns="91430" bIns="45716" anchor="b"/>
          <a:lstStyle>
            <a:lvl1pPr defTabSz="931863" eaLnBrk="0" hangingPunct="0">
              <a:defRPr>
                <a:solidFill>
                  <a:schemeClr val="tx1"/>
                </a:solidFill>
                <a:latin typeface="Arial" charset="0"/>
              </a:defRPr>
            </a:lvl1pPr>
            <a:lvl2pPr marL="742950" indent="-285750" defTabSz="931863" eaLnBrk="0" hangingPunct="0">
              <a:defRPr>
                <a:solidFill>
                  <a:schemeClr val="tx1"/>
                </a:solidFill>
                <a:latin typeface="Arial" charset="0"/>
              </a:defRPr>
            </a:lvl2pPr>
            <a:lvl3pPr marL="1143000" indent="-228600" defTabSz="931863" eaLnBrk="0" hangingPunct="0">
              <a:defRPr>
                <a:solidFill>
                  <a:schemeClr val="tx1"/>
                </a:solidFill>
                <a:latin typeface="Arial" charset="0"/>
              </a:defRPr>
            </a:lvl3pPr>
            <a:lvl4pPr marL="1600200" indent="-228600" defTabSz="931863" eaLnBrk="0" hangingPunct="0">
              <a:defRPr>
                <a:solidFill>
                  <a:schemeClr val="tx1"/>
                </a:solidFill>
                <a:latin typeface="Arial" charset="0"/>
              </a:defRPr>
            </a:lvl4pPr>
            <a:lvl5pPr marL="2057400" indent="-228600" defTabSz="931863" eaLnBrk="0" hangingPunct="0">
              <a:defRPr>
                <a:solidFill>
                  <a:schemeClr val="tx1"/>
                </a:solidFill>
                <a:latin typeface="Arial" charset="0"/>
              </a:defRPr>
            </a:lvl5pPr>
            <a:lvl6pPr marL="2514600" indent="-228600" defTabSz="931863" eaLnBrk="0" fontAlgn="base" hangingPunct="0">
              <a:spcBef>
                <a:spcPct val="0"/>
              </a:spcBef>
              <a:spcAft>
                <a:spcPct val="0"/>
              </a:spcAft>
              <a:defRPr>
                <a:solidFill>
                  <a:schemeClr val="tx1"/>
                </a:solidFill>
                <a:latin typeface="Arial" charset="0"/>
              </a:defRPr>
            </a:lvl6pPr>
            <a:lvl7pPr marL="2971800" indent="-228600" defTabSz="931863" eaLnBrk="0" fontAlgn="base" hangingPunct="0">
              <a:spcBef>
                <a:spcPct val="0"/>
              </a:spcBef>
              <a:spcAft>
                <a:spcPct val="0"/>
              </a:spcAft>
              <a:defRPr>
                <a:solidFill>
                  <a:schemeClr val="tx1"/>
                </a:solidFill>
                <a:latin typeface="Arial" charset="0"/>
              </a:defRPr>
            </a:lvl7pPr>
            <a:lvl8pPr marL="3429000" indent="-228600" defTabSz="931863" eaLnBrk="0" fontAlgn="base" hangingPunct="0">
              <a:spcBef>
                <a:spcPct val="0"/>
              </a:spcBef>
              <a:spcAft>
                <a:spcPct val="0"/>
              </a:spcAft>
              <a:defRPr>
                <a:solidFill>
                  <a:schemeClr val="tx1"/>
                </a:solidFill>
                <a:latin typeface="Arial" charset="0"/>
              </a:defRPr>
            </a:lvl8pPr>
            <a:lvl9pPr marL="3886200" indent="-228600" defTabSz="931863" eaLnBrk="0" fontAlgn="base" hangingPunct="0">
              <a:spcBef>
                <a:spcPct val="0"/>
              </a:spcBef>
              <a:spcAft>
                <a:spcPct val="0"/>
              </a:spcAft>
              <a:defRPr>
                <a:solidFill>
                  <a:schemeClr val="tx1"/>
                </a:solidFill>
                <a:latin typeface="Arial" charset="0"/>
              </a:defRPr>
            </a:lvl9pPr>
          </a:lstStyle>
          <a:p>
            <a:pPr algn="r" eaLnBrk="1" hangingPunct="1"/>
            <a:fld id="{66697313-1CD3-4C6B-A2AE-84F3EF6CD485}" type="slidenum">
              <a:rPr lang="en-US" sz="1200">
                <a:solidFill>
                  <a:prstClr val="black"/>
                </a:solidFill>
              </a:rPr>
              <a:pPr algn="r" eaLnBrk="1" hangingPunct="1"/>
              <a:t>46</a:t>
            </a:fld>
            <a:endParaRPr lang="en-US" sz="1200" dirty="0">
              <a:solidFill>
                <a:prstClr val="black"/>
              </a:solidFill>
            </a:endParaRPr>
          </a:p>
        </p:txBody>
      </p:sp>
      <p:sp>
        <p:nvSpPr>
          <p:cNvPr id="288771" name="Rectangle 2"/>
          <p:cNvSpPr>
            <a:spLocks noGrp="1" noRot="1" noChangeAspect="1" noChangeArrowheads="1" noTextEdit="1"/>
          </p:cNvSpPr>
          <p:nvPr>
            <p:ph type="sldImg"/>
          </p:nvPr>
        </p:nvSpPr>
        <p:spPr>
          <a:ln/>
        </p:spPr>
      </p:sp>
      <p:sp>
        <p:nvSpPr>
          <p:cNvPr id="288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dirty="0" smtClean="0"/>
          </a:p>
        </p:txBody>
      </p:sp>
    </p:spTree>
    <p:extLst>
      <p:ext uri="{BB962C8B-B14F-4D97-AF65-F5344CB8AC3E}">
        <p14:creationId xmlns:p14="http://schemas.microsoft.com/office/powerpoint/2010/main" val="193267578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Franklin Gothic Book" panose="020B0503020102020204" pitchFamily="34" charset="0"/>
              </a:rPr>
              <a:t>n2016= 47,727</a:t>
            </a:r>
          </a:p>
          <a:p>
            <a:endParaRPr lang="en-US" dirty="0"/>
          </a:p>
          <a:p>
            <a:r>
              <a:rPr lang="en-US" dirty="0"/>
              <a:t>We’re looking through our data to explore what is reported by Reporting Central and by whom. As you can see, Reporting Central receives a high volume– particularly for STIs and TB. </a:t>
            </a:r>
          </a:p>
        </p:txBody>
      </p:sp>
      <p:sp>
        <p:nvSpPr>
          <p:cNvPr id="4" name="Slide Number Placeholder 3"/>
          <p:cNvSpPr>
            <a:spLocks noGrp="1"/>
          </p:cNvSpPr>
          <p:nvPr>
            <p:ph type="sldNum" sz="quarter" idx="10"/>
          </p:nvPr>
        </p:nvSpPr>
        <p:spPr/>
        <p:txBody>
          <a:bodyPr/>
          <a:lstStyle/>
          <a:p>
            <a:fld id="{FED4FC92-3220-4A9D-B562-70DA2C4EF29F}" type="slidenum">
              <a:rPr lang="en-US" smtClean="0"/>
              <a:t>48</a:t>
            </a:fld>
            <a:endParaRPr lang="en-US"/>
          </a:p>
        </p:txBody>
      </p:sp>
    </p:spTree>
    <p:extLst>
      <p:ext uri="{BB962C8B-B14F-4D97-AF65-F5344CB8AC3E}">
        <p14:creationId xmlns:p14="http://schemas.microsoft.com/office/powerpoint/2010/main" val="176409677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need your feedback! </a:t>
            </a:r>
          </a:p>
        </p:txBody>
      </p:sp>
      <p:sp>
        <p:nvSpPr>
          <p:cNvPr id="4" name="Slide Number Placeholder 3"/>
          <p:cNvSpPr>
            <a:spLocks noGrp="1"/>
          </p:cNvSpPr>
          <p:nvPr>
            <p:ph type="sldNum" sz="quarter" idx="10"/>
          </p:nvPr>
        </p:nvSpPr>
        <p:spPr/>
        <p:txBody>
          <a:bodyPr/>
          <a:lstStyle/>
          <a:p>
            <a:fld id="{FED4FC92-3220-4A9D-B562-70DA2C4EF29F}" type="slidenum">
              <a:rPr lang="en-US" smtClean="0"/>
              <a:t>49</a:t>
            </a:fld>
            <a:endParaRPr lang="en-US"/>
          </a:p>
        </p:txBody>
      </p:sp>
    </p:spTree>
    <p:extLst>
      <p:ext uri="{BB962C8B-B14F-4D97-AF65-F5344CB8AC3E}">
        <p14:creationId xmlns:p14="http://schemas.microsoft.com/office/powerpoint/2010/main" val="191727842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ED4FC92-3220-4A9D-B562-70DA2C4EF29F}" type="slidenum">
              <a:rPr lang="en-US" smtClean="0"/>
              <a:t>50</a:t>
            </a:fld>
            <a:endParaRPr lang="en-US"/>
          </a:p>
        </p:txBody>
      </p:sp>
    </p:spTree>
    <p:extLst>
      <p:ext uri="{BB962C8B-B14F-4D97-AF65-F5344CB8AC3E}">
        <p14:creationId xmlns:p14="http://schemas.microsoft.com/office/powerpoint/2010/main" val="136363925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ED4FC92-3220-4A9D-B562-70DA2C4EF29F}" type="slidenum">
              <a:rPr lang="en-US" smtClean="0"/>
              <a:t>51</a:t>
            </a:fld>
            <a:endParaRPr lang="en-US"/>
          </a:p>
        </p:txBody>
      </p:sp>
    </p:spTree>
    <p:extLst>
      <p:ext uri="{BB962C8B-B14F-4D97-AF65-F5344CB8AC3E}">
        <p14:creationId xmlns:p14="http://schemas.microsoft.com/office/powerpoint/2010/main" val="276253425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2"/>
          <p:cNvSpPr>
            <a:spLocks noGrp="1" noRot="1" noChangeAspect="1" noChangeArrowheads="1" noTextEdit="1"/>
          </p:cNvSpPr>
          <p:nvPr>
            <p:ph type="sldImg"/>
          </p:nvPr>
        </p:nvSpPr>
        <p:spPr bwMode="auto">
          <a:xfrm>
            <a:off x="1258888" y="720725"/>
            <a:ext cx="4799012" cy="3598863"/>
          </a:xfrm>
          <a:prstGeom prst="rect">
            <a:avLst/>
          </a:prstGeom>
          <a:solidFill>
            <a:srgbClr val="FFFFFF"/>
          </a:solidFill>
          <a:ln>
            <a:solidFill>
              <a:srgbClr val="000000"/>
            </a:solidFill>
            <a:miter lim="800000"/>
            <a:headEnd/>
            <a:tailEnd/>
          </a:ln>
        </p:spPr>
      </p:sp>
      <p:sp>
        <p:nvSpPr>
          <p:cNvPr id="111619" name="Rectangle 3"/>
          <p:cNvSpPr>
            <a:spLocks noGrp="1" noChangeArrowheads="1"/>
          </p:cNvSpPr>
          <p:nvPr>
            <p:ph type="body" idx="1"/>
          </p:nvPr>
        </p:nvSpPr>
        <p:spPr bwMode="auto">
          <a:xfrm>
            <a:off x="977055" y="4558904"/>
            <a:ext cx="5361093" cy="4322206"/>
          </a:xfrm>
          <a:prstGeom prst="rect">
            <a:avLst/>
          </a:prstGeom>
          <a:solidFill>
            <a:srgbClr val="FFFFFF"/>
          </a:solidFill>
          <a:ln>
            <a:solidFill>
              <a:srgbClr val="000000"/>
            </a:solidFill>
            <a:miter lim="800000"/>
            <a:headEnd/>
            <a:tailEnd/>
          </a:ln>
        </p:spPr>
        <p:txBody>
          <a:bodyPr lIns="91432" tIns="45716" rIns="91432" bIns="45716"/>
          <a:lstStyle/>
          <a:p>
            <a:r>
              <a:rPr lang="en-US" b="1" dirty="0"/>
              <a:t>Points:</a:t>
            </a:r>
          </a:p>
          <a:p>
            <a:pPr>
              <a:buFontTx/>
              <a:buChar char="•"/>
            </a:pPr>
            <a:r>
              <a:rPr lang="en-US" b="1" dirty="0"/>
              <a:t>Tenth Amendment-- </a:t>
            </a:r>
            <a:r>
              <a:rPr lang="en-US" dirty="0"/>
              <a:t>The powers not delegated to the United States by the Constitution, nor prohibited by it to the States, are reserved to the States respectively, or to the people</a:t>
            </a:r>
          </a:p>
          <a:p>
            <a:pPr>
              <a:buFontTx/>
              <a:buChar char="•"/>
            </a:pPr>
            <a:r>
              <a:rPr lang="en-US" b="1" dirty="0"/>
              <a:t>Home rule authority</a:t>
            </a:r>
            <a:r>
              <a:rPr lang="en-US" dirty="0"/>
              <a:t>. To avoid the need for specific authorization each time a new need arises, most states—either through legislation or by constitutional amendment—have given local governmental units the right of local self-governance, to make decisions concerning their own welfare. Home rule allows local government to carry out public health and other functions without having to seek legislative authority anew for each specific activity.  Without constitutional or statutory home rule authority, cities and town governments would not be empowered with their own rule-making functions.</a:t>
            </a:r>
          </a:p>
          <a:p>
            <a:endParaRPr lang="en-US" dirty="0"/>
          </a:p>
          <a:p>
            <a:pPr lvl="1"/>
            <a:r>
              <a:rPr lang="en-US" b="1" dirty="0"/>
              <a:t>Examples</a:t>
            </a:r>
          </a:p>
          <a:p>
            <a:pPr lvl="2">
              <a:buFontTx/>
              <a:buChar char="•"/>
            </a:pPr>
            <a:r>
              <a:rPr lang="en-US" dirty="0"/>
              <a:t>1905 Jacobsen vs. Massachusetts: Mass statute granted city boards of health authority to mandate smallpox vaccination when  necessary for public health and safety. In 1902 an epidemic in Cambridge was occurring, all adults were required to get vaccinated or pay a fine of $5. No provision to force a vaccination. Henning Jacobsen refused on grounds he had a bad reaction to a previous vaccination. He was fined $5. He appealed all the way to the Supreme Court and they upheld State’s decision.</a:t>
            </a:r>
          </a:p>
          <a:p>
            <a:pPr lvl="2">
              <a:buFontTx/>
              <a:buChar char="•"/>
            </a:pPr>
            <a:r>
              <a:rPr lang="en-US" dirty="0"/>
              <a:t>The case of Mary Mallon (1907-1938): George </a:t>
            </a:r>
            <a:r>
              <a:rPr lang="en-US" dirty="0" err="1"/>
              <a:t>Soper</a:t>
            </a:r>
            <a:r>
              <a:rPr lang="en-US" dirty="0"/>
              <a:t> tracks several outbreaks to her and she is taken into custody and tested. First healthy carrier ever found in N America. Offered choice- stop working as a cook or have gall bladder removed, she refused both. Was placed in isolation. After 3 years on North Brother Island bungalow she acquiesced and promised not to cook any longer. In 1915 there were 25 cases of typhoid at Sloan Maternity Hospital, Mary was again taken into custody and sent to N. Brother island.</a:t>
            </a:r>
          </a:p>
          <a:p>
            <a:pPr lvl="2">
              <a:buFontTx/>
              <a:buChar char="•"/>
            </a:pPr>
            <a:r>
              <a:rPr lang="en-US" dirty="0"/>
              <a:t>Courts upheld the New York City health department's authority to require window guards in high-rise residences (home rule).</a:t>
            </a:r>
          </a:p>
          <a:p>
            <a:pPr lvl="2">
              <a:buFontTx/>
              <a:buChar char="•"/>
            </a:pPr>
            <a:r>
              <a:rPr lang="en-US" dirty="0"/>
              <a:t>Courts upheld the authority of the Mayor of San Francisco to declare a “public health emergency” and authorize needle-exchange programs that were otherwise illegal under state law (home rule).</a:t>
            </a:r>
          </a:p>
          <a:p>
            <a:endParaRPr lang="en-US" b="1" dirty="0"/>
          </a:p>
          <a:p>
            <a:r>
              <a:rPr lang="en-US" b="1" dirty="0"/>
              <a:t>Background</a:t>
            </a:r>
          </a:p>
          <a:p>
            <a:r>
              <a:rPr lang="en-US" b="1" dirty="0"/>
              <a:t>State health agencies: </a:t>
            </a:r>
            <a:r>
              <a:rPr lang="en-US" dirty="0"/>
              <a:t>All fifty states, the District of Columbia, and the territories of Guam, Puerto Rico, American Samoa, and the U.S. Virgin Islands have a state or territorial health agency (which we will call a state agency for brevity). Each state health agency is directed by a health commissioner or a secretary of health. Each state also has a chief state health officer, who is the top public sector medical authority in the state. (The same person may fill both positions, or the chief state health officer may answer to the director of the state agency.) </a:t>
            </a:r>
          </a:p>
          <a:p>
            <a:endParaRPr lang="en-US" dirty="0"/>
          </a:p>
          <a:p>
            <a:r>
              <a:rPr lang="en-US" b="1" dirty="0"/>
              <a:t>State boards of health: </a:t>
            </a:r>
            <a:r>
              <a:rPr lang="en-US" dirty="0"/>
              <a:t>As of 1982, twenty-four states had boards of health. In most of these states, the chief health officer reports to the board. In some states, the chief health officer is a member of the board. More than 90 percent of the state boards are appointed by the governor. The remainder are appointed by professional associations or by the state health agency director. The general responsibilities of state boards of health are policy and budget related. </a:t>
            </a:r>
          </a:p>
          <a:p>
            <a:endParaRPr lang="en-US" dirty="0"/>
          </a:p>
          <a:p>
            <a:r>
              <a:rPr lang="en-US" dirty="0"/>
              <a:t>State and Local Government on the Net</a:t>
            </a:r>
          </a:p>
          <a:p>
            <a:r>
              <a:rPr lang="en-US" dirty="0"/>
              <a:t>http://www.statelocalgov.net/index.cfm</a:t>
            </a:r>
            <a:endParaRPr lang="en-US" i="1" dirty="0"/>
          </a:p>
          <a:p>
            <a:endParaRPr lang="en-US" b="1" dirty="0"/>
          </a:p>
          <a:p>
            <a:r>
              <a:rPr lang="en-US" dirty="0"/>
              <a:t>It is common for city councils to develop their own local public health ordinances or health codes. This autonomous exercise of power is limited by the rule that localities may not assign responsibilities to local health departments that are in conflict with state laws and regulations. Thus public health law is even more of a patchwork at the local level, where health departments are not only responsible for local public health ordinances but must also deal with enforcement authority, responsibility, and limitations established by state law.</a:t>
            </a:r>
          </a:p>
          <a:p>
            <a:endParaRPr lang="en-US" dirty="0"/>
          </a:p>
          <a:p>
            <a:endParaRPr lang="en-US" i="1" dirty="0"/>
          </a:p>
          <a:p>
            <a:r>
              <a:rPr lang="en-US" dirty="0"/>
              <a:t>Courts have upheld government’s right to protect the greater population, Famous case in </a:t>
            </a:r>
            <a:r>
              <a:rPr lang="en-US" dirty="0" err="1"/>
              <a:t>Massachussets</a:t>
            </a:r>
            <a:r>
              <a:rPr lang="en-US" dirty="0"/>
              <a:t>: </a:t>
            </a:r>
          </a:p>
        </p:txBody>
      </p:sp>
    </p:spTree>
    <p:extLst>
      <p:ext uri="{BB962C8B-B14F-4D97-AF65-F5344CB8AC3E}">
        <p14:creationId xmlns:p14="http://schemas.microsoft.com/office/powerpoint/2010/main" val="217323790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Rot="1" noChangeAspect="1" noChangeArrowheads="1" noTextEdit="1"/>
          </p:cNvSpPr>
          <p:nvPr>
            <p:ph type="sldImg"/>
          </p:nvPr>
        </p:nvSpPr>
        <p:spPr bwMode="auto">
          <a:xfrm>
            <a:off x="1254125" y="720725"/>
            <a:ext cx="4803775" cy="3602038"/>
          </a:xfrm>
          <a:prstGeom prst="rect">
            <a:avLst/>
          </a:prstGeom>
          <a:solidFill>
            <a:srgbClr val="FFFFFF"/>
          </a:solidFill>
          <a:ln>
            <a:solidFill>
              <a:srgbClr val="000000"/>
            </a:solidFill>
            <a:miter lim="800000"/>
            <a:headEnd/>
            <a:tailEnd/>
          </a:ln>
        </p:spPr>
      </p:sp>
      <p:sp>
        <p:nvSpPr>
          <p:cNvPr id="78851" name="Rectangle 3"/>
          <p:cNvSpPr>
            <a:spLocks noGrp="1" noChangeArrowheads="1"/>
          </p:cNvSpPr>
          <p:nvPr>
            <p:ph type="body" idx="1"/>
          </p:nvPr>
        </p:nvSpPr>
        <p:spPr bwMode="auto">
          <a:xfrm>
            <a:off x="975360" y="4560570"/>
            <a:ext cx="5364480" cy="4320540"/>
          </a:xfrm>
          <a:prstGeom prst="rect">
            <a:avLst/>
          </a:prstGeom>
          <a:solidFill>
            <a:srgbClr val="FFFFFF"/>
          </a:solidFill>
          <a:ln>
            <a:solidFill>
              <a:srgbClr val="000000"/>
            </a:solidFill>
            <a:miter lim="800000"/>
            <a:headEnd/>
            <a:tailEnd/>
          </a:ln>
        </p:spPr>
        <p:txBody>
          <a:bodyPr/>
          <a:lstStyle/>
          <a:p>
            <a:r>
              <a:rPr lang="en-US" dirty="0"/>
              <a:t>The State Sanitary code and the City Health Code set forth the diseases reportable by law. The health code also sets forth the “police powers” of the health department to prevent the transmission of disease. For example, we have the power to exclude a food handler form work if they are ill with Salmonella. We also have the power to restrain uncooperative individuals though this is seldom used and when it is mostly by the Bureau of TB Control.</a:t>
            </a:r>
          </a:p>
          <a:p>
            <a:endParaRPr lang="en-US" dirty="0"/>
          </a:p>
          <a:p>
            <a:r>
              <a:rPr lang="en-US" dirty="0"/>
              <a:t>Upon receipt of a report submitted pursuant to this section or any other provision of this article or other applicable law, the Department may conduct such surveillance, epidemiologic and laboratory investigation activities as it shall deem necessary to verify the diagnosis, ascertain the source or cause of infection, injury or illness, identify additional cases, contacts, carriers or others at risk, and implement public health measures to control the disease or condition and prevent additional morbidity or mortality. </a:t>
            </a:r>
          </a:p>
          <a:p>
            <a:endParaRPr lang="en-US" dirty="0"/>
          </a:p>
          <a:p>
            <a:r>
              <a:rPr lang="en-US" dirty="0"/>
              <a:t>11.15</a:t>
            </a:r>
          </a:p>
          <a:p>
            <a:r>
              <a:rPr lang="en-US" dirty="0"/>
              <a:t> (1) A case or carrier of the diseases listed in this paragraph who is a food handler; an enrollee or attendee under the age of six or staff member who has contact with children under the age of six in a school, day care facility, camp or other congregate care setting with children under the age of six; or a health care practitioner in a hospital or medical facility who provides oral care, shall be excluded until two negative stool samples, taken not less than 24 hours apart and no less than 48 hours after resolution of symptoms, are submitted to the Department and until determined by the Department to no longer be a risk to others; provided that, if the patient has received antimicrobial therapy, the first stool sample shall be taken no less than 48 hours after the last dose: </a:t>
            </a:r>
          </a:p>
          <a:p>
            <a:endParaRPr lang="en-US" dirty="0"/>
          </a:p>
          <a:p>
            <a:r>
              <a:rPr lang="en-US" dirty="0"/>
              <a:t>11.23</a:t>
            </a:r>
          </a:p>
          <a:p>
            <a:r>
              <a:rPr lang="en-US" dirty="0"/>
              <a:t>Upon determining by clear and convincing evidence that the health of others is or may be endangered by a case, contact or carrier, or suspected case, contact or carrier of a contagious disease that, in the opinion of the Commissioner, may pose an imminent and significant threat to the public health resulting in severe morbidity or high mortality, the Commissioner may order the removal and/or detention of such a person or of a group of such persons by issuing a single order, identifying such persons either by name or by a reasonably specific description of the individuals or group being detained. Such person or group of persons shall be detained in a medical facility or other appropriate facility or premises designated by the Commissioner and complying with subdivision (d) of this section. </a:t>
            </a:r>
          </a:p>
        </p:txBody>
      </p:sp>
    </p:spTree>
    <p:extLst>
      <p:ext uri="{BB962C8B-B14F-4D97-AF65-F5344CB8AC3E}">
        <p14:creationId xmlns:p14="http://schemas.microsoft.com/office/powerpoint/2010/main" val="230984797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7010400" y="152399"/>
            <a:ext cx="1981200" cy="6556248"/>
          </a:xfrm>
          <a:prstGeom prst="rect">
            <a:avLst/>
          </a:prstGeom>
          <a:solidFill>
            <a:srgbClr val="0072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 name="Rectangle 7"/>
          <p:cNvSpPr/>
          <p:nvPr userDrawn="1"/>
        </p:nvSpPr>
        <p:spPr>
          <a:xfrm>
            <a:off x="152400" y="153923"/>
            <a:ext cx="6705600" cy="65532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 name="Subtitle 2"/>
          <p:cNvSpPr>
            <a:spLocks noGrp="1"/>
          </p:cNvSpPr>
          <p:nvPr>
            <p:ph type="subTitle" idx="1"/>
          </p:nvPr>
        </p:nvSpPr>
        <p:spPr>
          <a:xfrm>
            <a:off x="7010400" y="2052960"/>
            <a:ext cx="1981200" cy="1828800"/>
          </a:xfrm>
        </p:spPr>
        <p:txBody>
          <a:bodyPr anchor="ctr">
            <a:normAutofit/>
          </a:bodyPr>
          <a:lstStyle>
            <a:lvl1pPr marL="0" indent="0" algn="l">
              <a:buNone/>
              <a:defRPr sz="19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10" name="Date Placeholder 9"/>
          <p:cNvSpPr>
            <a:spLocks noGrp="1"/>
          </p:cNvSpPr>
          <p:nvPr>
            <p:ph type="dt" sz="half" idx="10"/>
          </p:nvPr>
        </p:nvSpPr>
        <p:spPr/>
        <p:txBody>
          <a:bodyPr/>
          <a:lstStyle>
            <a:lvl1pPr>
              <a:defRPr>
                <a:solidFill>
                  <a:schemeClr val="bg2"/>
                </a:solidFill>
              </a:defRPr>
            </a:lvl1pPr>
          </a:lstStyle>
          <a:p>
            <a:fld id="{778962B9-F170-483F-97A9-8C07036E17D3}" type="datetimeFigureOut">
              <a:rPr lang="en-US" smtClean="0">
                <a:solidFill>
                  <a:srgbClr val="E7ECED"/>
                </a:solidFill>
              </a:rPr>
              <a:pPr/>
              <a:t>6/20/2018</a:t>
            </a:fld>
            <a:endParaRPr lang="en-US">
              <a:solidFill>
                <a:srgbClr val="E7ECED"/>
              </a:solidFill>
            </a:endParaRPr>
          </a:p>
        </p:txBody>
      </p:sp>
      <p:sp>
        <p:nvSpPr>
          <p:cNvPr id="11" name="Slide Number Placeholder 10"/>
          <p:cNvSpPr>
            <a:spLocks noGrp="1"/>
          </p:cNvSpPr>
          <p:nvPr>
            <p:ph type="sldNum" sz="quarter" idx="11"/>
          </p:nvPr>
        </p:nvSpPr>
        <p:spPr/>
        <p:txBody>
          <a:bodyPr/>
          <a:lstStyle>
            <a:lvl1pPr>
              <a:defRPr>
                <a:solidFill>
                  <a:srgbClr val="FFFFFF"/>
                </a:solidFill>
              </a:defRPr>
            </a:lvl1pPr>
          </a:lstStyle>
          <a:p>
            <a:fld id="{F84430D8-8C3C-4F30-B05F-D9E5A88C13D8}" type="slidenum">
              <a:rPr lang="en-US" smtClean="0"/>
              <a:pPr/>
              <a:t>‹#›</a:t>
            </a:fld>
            <a:endParaRPr lang="en-US"/>
          </a:p>
        </p:txBody>
      </p:sp>
      <p:sp>
        <p:nvSpPr>
          <p:cNvPr id="12" name="Footer Placeholder 11"/>
          <p:cNvSpPr>
            <a:spLocks noGrp="1"/>
          </p:cNvSpPr>
          <p:nvPr>
            <p:ph type="ftr" sz="quarter" idx="12"/>
          </p:nvPr>
        </p:nvSpPr>
        <p:spPr/>
        <p:txBody>
          <a:bodyPr/>
          <a:lstStyle>
            <a:lvl1pPr>
              <a:defRPr>
                <a:solidFill>
                  <a:schemeClr val="bg2"/>
                </a:solidFill>
              </a:defRPr>
            </a:lvl1pPr>
          </a:lstStyle>
          <a:p>
            <a:endParaRPr lang="en-US">
              <a:solidFill>
                <a:srgbClr val="E7ECED"/>
              </a:solidFill>
            </a:endParaRPr>
          </a:p>
        </p:txBody>
      </p:sp>
      <p:sp>
        <p:nvSpPr>
          <p:cNvPr id="13" name="Title 12"/>
          <p:cNvSpPr>
            <a:spLocks noGrp="1"/>
          </p:cNvSpPr>
          <p:nvPr>
            <p:ph type="title"/>
          </p:nvPr>
        </p:nvSpPr>
        <p:spPr>
          <a:xfrm>
            <a:off x="457200" y="2052960"/>
            <a:ext cx="6324600" cy="1828800"/>
          </a:xfrm>
        </p:spPr>
        <p:txBody>
          <a:bodyPr/>
          <a:lstStyle>
            <a:lvl1pPr algn="r">
              <a:defRPr sz="4200" spc="150" baseline="0"/>
            </a:lvl1pPr>
          </a:lstStyle>
          <a:p>
            <a:r>
              <a:rPr lang="en-US"/>
              <a:t>Click to edit Master title style</a:t>
            </a:r>
            <a:endParaRPr lang="en-US" dirty="0"/>
          </a:p>
        </p:txBody>
      </p:sp>
      <p:pic>
        <p:nvPicPr>
          <p:cNvPr id="9" name="Picture 9" descr="health_white_main"/>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7933913" y="6184323"/>
            <a:ext cx="908050" cy="41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p:cNvSpPr/>
          <p:nvPr userDrawn="1"/>
        </p:nvSpPr>
        <p:spPr>
          <a:xfrm>
            <a:off x="6858000" y="152398"/>
            <a:ext cx="152400" cy="670560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Tree>
    <p:extLst>
      <p:ext uri="{BB962C8B-B14F-4D97-AF65-F5344CB8AC3E}">
        <p14:creationId xmlns:p14="http://schemas.microsoft.com/office/powerpoint/2010/main" val="39695639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lvl1pPr>
              <a:lnSpc>
                <a:spcPct val="100000"/>
              </a:lnSpc>
              <a:spcAft>
                <a:spcPts val="1200"/>
              </a:spcAft>
              <a:defRPr sz="2400"/>
            </a:lvl1pPr>
            <a:lvl2pPr>
              <a:lnSpc>
                <a:spcPct val="100000"/>
              </a:lnSpc>
              <a:defRPr sz="2000"/>
            </a:lvl2pPr>
            <a:lvl3pPr>
              <a:defRPr sz="1800"/>
            </a:lvl3pPr>
            <a:lvl4pPr>
              <a:defRPr sz="16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778962B9-F170-483F-97A9-8C07036E17D3}" type="datetimeFigureOut">
              <a:rPr lang="en-US" smtClean="0">
                <a:solidFill>
                  <a:srgbClr val="5B6973"/>
                </a:solidFill>
              </a:rPr>
              <a:pPr/>
              <a:t>6/20/2018</a:t>
            </a:fld>
            <a:endParaRPr lang="en-US">
              <a:solidFill>
                <a:srgbClr val="5B6973"/>
              </a:solidFill>
            </a:endParaRPr>
          </a:p>
        </p:txBody>
      </p:sp>
      <p:sp>
        <p:nvSpPr>
          <p:cNvPr id="5" name="Footer Placeholder 4"/>
          <p:cNvSpPr>
            <a:spLocks noGrp="1"/>
          </p:cNvSpPr>
          <p:nvPr>
            <p:ph type="ftr" sz="quarter" idx="11"/>
          </p:nvPr>
        </p:nvSpPr>
        <p:spPr/>
        <p:txBody>
          <a:bodyPr/>
          <a:lstStyle/>
          <a:p>
            <a:endParaRPr lang="en-US">
              <a:solidFill>
                <a:srgbClr val="5B6973"/>
              </a:solidFill>
            </a:endParaRPr>
          </a:p>
        </p:txBody>
      </p:sp>
      <p:sp>
        <p:nvSpPr>
          <p:cNvPr id="6" name="Slide Number Placeholder 5"/>
          <p:cNvSpPr>
            <a:spLocks noGrp="1"/>
          </p:cNvSpPr>
          <p:nvPr>
            <p:ph type="sldNum" sz="quarter" idx="12"/>
          </p:nvPr>
        </p:nvSpPr>
        <p:spPr/>
        <p:txBody>
          <a:bodyPr/>
          <a:lstStyle/>
          <a:p>
            <a:fld id="{F84430D8-8C3C-4F30-B05F-D9E5A88C13D8}" type="slidenum">
              <a:rPr lang="en-US" smtClean="0">
                <a:solidFill>
                  <a:srgbClr val="5B6973"/>
                </a:solidFill>
              </a:rPr>
              <a:pPr/>
              <a:t>‹#›</a:t>
            </a:fld>
            <a:endParaRPr lang="en-US">
              <a:solidFill>
                <a:srgbClr val="5B6973"/>
              </a:solidFill>
            </a:endParaRPr>
          </a:p>
        </p:txBody>
      </p:sp>
      <p:sp>
        <p:nvSpPr>
          <p:cNvPr id="7" name="Title 6"/>
          <p:cNvSpPr>
            <a:spLocks noGrp="1"/>
          </p:cNvSpPr>
          <p:nvPr>
            <p:ph type="title"/>
          </p:nvPr>
        </p:nvSpPr>
        <p:spPr/>
        <p:txBody>
          <a:bodyPr/>
          <a:lstStyle/>
          <a:p>
            <a:r>
              <a:rPr lang="en-US"/>
              <a:t>Click to edit Master title style</a:t>
            </a:r>
          </a:p>
        </p:txBody>
      </p:sp>
      <p:pic>
        <p:nvPicPr>
          <p:cNvPr id="8" name="Picture 7"/>
          <p:cNvPicPr>
            <a:picLocks noChangeAspect="1" noChangeArrowheads="1"/>
          </p:cNvPicPr>
          <p:nvPr userDrawn="1"/>
        </p:nvPicPr>
        <p:blipFill>
          <a:blip r:embed="rId2">
            <a:extLst>
              <a:ext uri="{BEBA8EAE-BF5A-486C-A8C5-ECC9F3942E4B}">
                <a14:imgProps xmlns:a14="http://schemas.microsoft.com/office/drawing/2010/main">
                  <a14:imgLayer r:embed="rId3">
                    <a14:imgEffect>
                      <a14:artisticGlowEdges/>
                    </a14:imgEffect>
                  </a14:imgLayer>
                </a14:imgProps>
              </a:ext>
              <a:ext uri="{28A0092B-C50C-407E-A947-70E740481C1C}">
                <a14:useLocalDpi xmlns:a14="http://schemas.microsoft.com/office/drawing/2010/main" val="0"/>
              </a:ext>
            </a:extLst>
          </a:blip>
          <a:srcRect/>
          <a:stretch>
            <a:fillRect/>
          </a:stretch>
        </p:blipFill>
        <p:spPr bwMode="auto">
          <a:xfrm>
            <a:off x="8077200" y="6248400"/>
            <a:ext cx="771525" cy="347799"/>
          </a:xfrm>
          <a:prstGeom prst="rect">
            <a:avLst/>
          </a:prstGeom>
          <a:noFill/>
          <a:ln>
            <a:noFill/>
          </a:ln>
          <a:effectLst/>
          <a:extLst/>
        </p:spPr>
      </p:pic>
    </p:spTree>
    <p:extLst>
      <p:ext uri="{BB962C8B-B14F-4D97-AF65-F5344CB8AC3E}">
        <p14:creationId xmlns:p14="http://schemas.microsoft.com/office/powerpoint/2010/main" val="30222895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Rectangle 6"/>
          <p:cNvSpPr/>
          <p:nvPr/>
        </p:nvSpPr>
        <p:spPr>
          <a:xfrm>
            <a:off x="7010400" y="152399"/>
            <a:ext cx="1981200" cy="655624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 name="Rectangle 7"/>
          <p:cNvSpPr/>
          <p:nvPr/>
        </p:nvSpPr>
        <p:spPr>
          <a:xfrm>
            <a:off x="152400" y="153923"/>
            <a:ext cx="6705600" cy="6553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 name="Text Placeholder 2"/>
          <p:cNvSpPr>
            <a:spLocks noGrp="1"/>
          </p:cNvSpPr>
          <p:nvPr>
            <p:ph type="body" idx="1"/>
          </p:nvPr>
        </p:nvSpPr>
        <p:spPr>
          <a:xfrm>
            <a:off x="7162799" y="2892277"/>
            <a:ext cx="1600201" cy="1645920"/>
          </a:xfrm>
        </p:spPr>
        <p:txBody>
          <a:bodyPr anchor="ctr"/>
          <a:lstStyle>
            <a:lvl1pPr marL="0" indent="0">
              <a:buNone/>
              <a:defRPr sz="2000">
                <a:solidFill>
                  <a:schemeClr val="bg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9" name="Date Placeholder 8"/>
          <p:cNvSpPr>
            <a:spLocks noGrp="1"/>
          </p:cNvSpPr>
          <p:nvPr>
            <p:ph type="dt" sz="half" idx="10"/>
          </p:nvPr>
        </p:nvSpPr>
        <p:spPr/>
        <p:txBody>
          <a:bodyPr/>
          <a:lstStyle>
            <a:lvl1pPr>
              <a:defRPr>
                <a:solidFill>
                  <a:srgbClr val="FFFFFF"/>
                </a:solidFill>
              </a:defRPr>
            </a:lvl1pPr>
          </a:lstStyle>
          <a:p>
            <a:fld id="{778962B9-F170-483F-97A9-8C07036E17D3}" type="datetimeFigureOut">
              <a:rPr lang="en-US" smtClean="0"/>
              <a:pPr/>
              <a:t>6/20/2018</a:t>
            </a:fld>
            <a:endParaRPr lang="en-US"/>
          </a:p>
        </p:txBody>
      </p:sp>
      <p:sp>
        <p:nvSpPr>
          <p:cNvPr id="10" name="Slide Number Placeholder 9"/>
          <p:cNvSpPr>
            <a:spLocks noGrp="1"/>
          </p:cNvSpPr>
          <p:nvPr>
            <p:ph type="sldNum" sz="quarter" idx="11"/>
          </p:nvPr>
        </p:nvSpPr>
        <p:spPr/>
        <p:txBody>
          <a:bodyPr/>
          <a:lstStyle>
            <a:lvl1pPr>
              <a:defRPr>
                <a:solidFill>
                  <a:schemeClr val="bg2"/>
                </a:solidFill>
              </a:defRPr>
            </a:lvl1pPr>
          </a:lstStyle>
          <a:p>
            <a:fld id="{F84430D8-8C3C-4F30-B05F-D9E5A88C13D8}" type="slidenum">
              <a:rPr lang="en-US" smtClean="0">
                <a:solidFill>
                  <a:srgbClr val="E7ECED"/>
                </a:solidFill>
              </a:rPr>
              <a:pPr/>
              <a:t>‹#›</a:t>
            </a:fld>
            <a:endParaRPr lang="en-US">
              <a:solidFill>
                <a:srgbClr val="E7ECED"/>
              </a:solidFill>
            </a:endParaRPr>
          </a:p>
        </p:txBody>
      </p:sp>
      <p:sp>
        <p:nvSpPr>
          <p:cNvPr id="11" name="Footer Placeholder 10"/>
          <p:cNvSpPr>
            <a:spLocks noGrp="1"/>
          </p:cNvSpPr>
          <p:nvPr>
            <p:ph type="ftr" sz="quarter" idx="12"/>
          </p:nvPr>
        </p:nvSpPr>
        <p:spPr/>
        <p:txBody>
          <a:bodyPr/>
          <a:lstStyle>
            <a:lvl1pPr>
              <a:defRPr>
                <a:solidFill>
                  <a:srgbClr val="FFFFFF"/>
                </a:solidFill>
              </a:defRPr>
            </a:lvl1pPr>
          </a:lstStyle>
          <a:p>
            <a:endParaRPr lang="en-US"/>
          </a:p>
        </p:txBody>
      </p:sp>
      <p:sp>
        <p:nvSpPr>
          <p:cNvPr id="12" name="Title 11"/>
          <p:cNvSpPr>
            <a:spLocks noGrp="1"/>
          </p:cNvSpPr>
          <p:nvPr>
            <p:ph type="title"/>
          </p:nvPr>
        </p:nvSpPr>
        <p:spPr>
          <a:xfrm>
            <a:off x="381000" y="2892277"/>
            <a:ext cx="6324600" cy="1645920"/>
          </a:xfrm>
        </p:spPr>
        <p:txBody>
          <a:bodyPr/>
          <a:lstStyle>
            <a:lvl1pPr algn="r">
              <a:defRPr sz="4200" spc="150" baseline="0"/>
            </a:lvl1pPr>
          </a:lstStyle>
          <a:p>
            <a:r>
              <a:rPr lang="en-US"/>
              <a:t>Click to edit Master title style</a:t>
            </a:r>
            <a:endParaRPr lang="en-US" dirty="0"/>
          </a:p>
        </p:txBody>
      </p:sp>
      <p:pic>
        <p:nvPicPr>
          <p:cNvPr id="13" name="Picture 9" descr="health_white_main"/>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7933913" y="6184323"/>
            <a:ext cx="908050" cy="41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13"/>
          <p:cNvSpPr/>
          <p:nvPr userDrawn="1"/>
        </p:nvSpPr>
        <p:spPr>
          <a:xfrm>
            <a:off x="6858000" y="152398"/>
            <a:ext cx="152400" cy="670560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Tree>
    <p:extLst>
      <p:ext uri="{BB962C8B-B14F-4D97-AF65-F5344CB8AC3E}">
        <p14:creationId xmlns:p14="http://schemas.microsoft.com/office/powerpoint/2010/main" val="41730518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719072"/>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8200" y="1719072"/>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78962B9-F170-483F-97A9-8C07036E17D3}" type="datetimeFigureOut">
              <a:rPr lang="en-US" smtClean="0">
                <a:solidFill>
                  <a:srgbClr val="5B6973"/>
                </a:solidFill>
              </a:rPr>
              <a:pPr/>
              <a:t>6/20/2018</a:t>
            </a:fld>
            <a:endParaRPr lang="en-US">
              <a:solidFill>
                <a:srgbClr val="5B6973"/>
              </a:solidFill>
            </a:endParaRPr>
          </a:p>
        </p:txBody>
      </p:sp>
      <p:sp>
        <p:nvSpPr>
          <p:cNvPr id="6" name="Footer Placeholder 5"/>
          <p:cNvSpPr>
            <a:spLocks noGrp="1"/>
          </p:cNvSpPr>
          <p:nvPr>
            <p:ph type="ftr" sz="quarter" idx="11"/>
          </p:nvPr>
        </p:nvSpPr>
        <p:spPr/>
        <p:txBody>
          <a:bodyPr/>
          <a:lstStyle/>
          <a:p>
            <a:endParaRPr lang="en-US">
              <a:solidFill>
                <a:srgbClr val="5B6973"/>
              </a:solidFill>
            </a:endParaRPr>
          </a:p>
        </p:txBody>
      </p:sp>
      <p:sp>
        <p:nvSpPr>
          <p:cNvPr id="7" name="Slide Number Placeholder 6"/>
          <p:cNvSpPr>
            <a:spLocks noGrp="1"/>
          </p:cNvSpPr>
          <p:nvPr>
            <p:ph type="sldNum" sz="quarter" idx="12"/>
          </p:nvPr>
        </p:nvSpPr>
        <p:spPr/>
        <p:txBody>
          <a:bodyPr/>
          <a:lstStyle/>
          <a:p>
            <a:fld id="{F84430D8-8C3C-4F30-B05F-D9E5A88C13D8}" type="slidenum">
              <a:rPr lang="en-US" smtClean="0">
                <a:solidFill>
                  <a:srgbClr val="5B6973"/>
                </a:solidFill>
              </a:rPr>
              <a:pPr/>
              <a:t>‹#›</a:t>
            </a:fld>
            <a:endParaRPr lang="en-US">
              <a:solidFill>
                <a:srgbClr val="5B6973"/>
              </a:solidFill>
            </a:endParaRPr>
          </a:p>
        </p:txBody>
      </p:sp>
      <p:sp>
        <p:nvSpPr>
          <p:cNvPr id="8" name="Title 7"/>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3108411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722438"/>
            <a:ext cx="4040188" cy="639762"/>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438399"/>
            <a:ext cx="4040188" cy="36877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45025" y="1722438"/>
            <a:ext cx="4041775" cy="639762"/>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438399"/>
            <a:ext cx="4041775" cy="36877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78962B9-F170-483F-97A9-8C07036E17D3}" type="datetimeFigureOut">
              <a:rPr lang="en-US" smtClean="0">
                <a:solidFill>
                  <a:srgbClr val="5B6973"/>
                </a:solidFill>
              </a:rPr>
              <a:pPr/>
              <a:t>6/20/2018</a:t>
            </a:fld>
            <a:endParaRPr lang="en-US">
              <a:solidFill>
                <a:srgbClr val="5B6973"/>
              </a:solidFill>
            </a:endParaRPr>
          </a:p>
        </p:txBody>
      </p:sp>
      <p:sp>
        <p:nvSpPr>
          <p:cNvPr id="8" name="Footer Placeholder 7"/>
          <p:cNvSpPr>
            <a:spLocks noGrp="1"/>
          </p:cNvSpPr>
          <p:nvPr>
            <p:ph type="ftr" sz="quarter" idx="11"/>
          </p:nvPr>
        </p:nvSpPr>
        <p:spPr/>
        <p:txBody>
          <a:bodyPr/>
          <a:lstStyle/>
          <a:p>
            <a:endParaRPr lang="en-US">
              <a:solidFill>
                <a:srgbClr val="5B6973"/>
              </a:solidFill>
            </a:endParaRPr>
          </a:p>
        </p:txBody>
      </p:sp>
      <p:sp>
        <p:nvSpPr>
          <p:cNvPr id="9" name="Slide Number Placeholder 8"/>
          <p:cNvSpPr>
            <a:spLocks noGrp="1"/>
          </p:cNvSpPr>
          <p:nvPr>
            <p:ph type="sldNum" sz="quarter" idx="12"/>
          </p:nvPr>
        </p:nvSpPr>
        <p:spPr/>
        <p:txBody>
          <a:bodyPr/>
          <a:lstStyle/>
          <a:p>
            <a:fld id="{F84430D8-8C3C-4F30-B05F-D9E5A88C13D8}" type="slidenum">
              <a:rPr lang="en-US" smtClean="0">
                <a:solidFill>
                  <a:srgbClr val="5B6973"/>
                </a:solidFill>
              </a:rPr>
              <a:pPr/>
              <a:t>‹#›</a:t>
            </a:fld>
            <a:endParaRPr lang="en-US">
              <a:solidFill>
                <a:srgbClr val="5B6973"/>
              </a:solidFill>
            </a:endParaRPr>
          </a:p>
        </p:txBody>
      </p:sp>
      <p:sp>
        <p:nvSpPr>
          <p:cNvPr id="10" name="Title 9"/>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9665016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778962B9-F170-483F-97A9-8C07036E17D3}" type="datetimeFigureOut">
              <a:rPr lang="en-US" smtClean="0">
                <a:solidFill>
                  <a:srgbClr val="5B6973"/>
                </a:solidFill>
              </a:rPr>
              <a:pPr/>
              <a:t>6/20/2018</a:t>
            </a:fld>
            <a:endParaRPr lang="en-US">
              <a:solidFill>
                <a:srgbClr val="5B6973"/>
              </a:solidFill>
            </a:endParaRPr>
          </a:p>
        </p:txBody>
      </p:sp>
      <p:sp>
        <p:nvSpPr>
          <p:cNvPr id="4" name="Footer Placeholder 3"/>
          <p:cNvSpPr>
            <a:spLocks noGrp="1"/>
          </p:cNvSpPr>
          <p:nvPr>
            <p:ph type="ftr" sz="quarter" idx="11"/>
          </p:nvPr>
        </p:nvSpPr>
        <p:spPr/>
        <p:txBody>
          <a:bodyPr/>
          <a:lstStyle/>
          <a:p>
            <a:endParaRPr lang="en-US">
              <a:solidFill>
                <a:srgbClr val="5B6973"/>
              </a:solidFill>
            </a:endParaRPr>
          </a:p>
        </p:txBody>
      </p:sp>
      <p:sp>
        <p:nvSpPr>
          <p:cNvPr id="5" name="Slide Number Placeholder 4"/>
          <p:cNvSpPr>
            <a:spLocks noGrp="1"/>
          </p:cNvSpPr>
          <p:nvPr>
            <p:ph type="sldNum" sz="quarter" idx="12"/>
          </p:nvPr>
        </p:nvSpPr>
        <p:spPr/>
        <p:txBody>
          <a:bodyPr/>
          <a:lstStyle/>
          <a:p>
            <a:fld id="{F84430D8-8C3C-4F30-B05F-D9E5A88C13D8}" type="slidenum">
              <a:rPr lang="en-US" smtClean="0">
                <a:solidFill>
                  <a:srgbClr val="5B6973"/>
                </a:solidFill>
              </a:rPr>
              <a:pPr/>
              <a:t>‹#›</a:t>
            </a:fld>
            <a:endParaRPr lang="en-US">
              <a:solidFill>
                <a:srgbClr val="5B6973"/>
              </a:solidFill>
            </a:endParaRPr>
          </a:p>
        </p:txBody>
      </p:sp>
      <p:sp>
        <p:nvSpPr>
          <p:cNvPr id="6" name="Title 5"/>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9909785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Rectangle 4"/>
          <p:cNvSpPr/>
          <p:nvPr/>
        </p:nvSpPr>
        <p:spPr>
          <a:xfrm>
            <a:off x="152400" y="150919"/>
            <a:ext cx="8831802" cy="655624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Date Placeholder 1"/>
          <p:cNvSpPr>
            <a:spLocks noGrp="1"/>
          </p:cNvSpPr>
          <p:nvPr>
            <p:ph type="dt" sz="half" idx="10"/>
          </p:nvPr>
        </p:nvSpPr>
        <p:spPr/>
        <p:txBody>
          <a:bodyPr/>
          <a:lstStyle/>
          <a:p>
            <a:fld id="{778962B9-F170-483F-97A9-8C07036E17D3}" type="datetimeFigureOut">
              <a:rPr lang="en-US" smtClean="0">
                <a:solidFill>
                  <a:srgbClr val="5B6973"/>
                </a:solidFill>
              </a:rPr>
              <a:pPr/>
              <a:t>6/20/2018</a:t>
            </a:fld>
            <a:endParaRPr lang="en-US">
              <a:solidFill>
                <a:srgbClr val="5B6973"/>
              </a:solidFill>
            </a:endParaRPr>
          </a:p>
        </p:txBody>
      </p:sp>
      <p:sp>
        <p:nvSpPr>
          <p:cNvPr id="3" name="Footer Placeholder 2"/>
          <p:cNvSpPr>
            <a:spLocks noGrp="1"/>
          </p:cNvSpPr>
          <p:nvPr>
            <p:ph type="ftr" sz="quarter" idx="11"/>
          </p:nvPr>
        </p:nvSpPr>
        <p:spPr/>
        <p:txBody>
          <a:bodyPr/>
          <a:lstStyle/>
          <a:p>
            <a:endParaRPr lang="en-US">
              <a:solidFill>
                <a:srgbClr val="5B6973"/>
              </a:solidFill>
            </a:endParaRPr>
          </a:p>
        </p:txBody>
      </p:sp>
      <p:sp>
        <p:nvSpPr>
          <p:cNvPr id="4" name="Slide Number Placeholder 3"/>
          <p:cNvSpPr>
            <a:spLocks noGrp="1"/>
          </p:cNvSpPr>
          <p:nvPr>
            <p:ph type="sldNum" sz="quarter" idx="12"/>
          </p:nvPr>
        </p:nvSpPr>
        <p:spPr/>
        <p:txBody>
          <a:bodyPr/>
          <a:lstStyle/>
          <a:p>
            <a:fld id="{F84430D8-8C3C-4F30-B05F-D9E5A88C13D8}" type="slidenum">
              <a:rPr lang="en-US" smtClean="0">
                <a:solidFill>
                  <a:srgbClr val="5B6973"/>
                </a:solidFill>
              </a:rPr>
              <a:pPr/>
              <a:t>‹#›</a:t>
            </a:fld>
            <a:endParaRPr lang="en-US">
              <a:solidFill>
                <a:srgbClr val="5B6973"/>
              </a:solidFill>
            </a:endParaRPr>
          </a:p>
        </p:txBody>
      </p:sp>
    </p:spTree>
    <p:extLst>
      <p:ext uri="{BB962C8B-B14F-4D97-AF65-F5344CB8AC3E}">
        <p14:creationId xmlns:p14="http://schemas.microsoft.com/office/powerpoint/2010/main" val="33004528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0" name="Rectangle 9"/>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 name="Rectangle 7"/>
          <p:cNvSpPr/>
          <p:nvPr/>
        </p:nvSpPr>
        <p:spPr>
          <a:xfrm>
            <a:off x="7010400" y="150876"/>
            <a:ext cx="1981200" cy="65562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useBgFill="1">
        <p:nvSpPr>
          <p:cNvPr id="9" name="Rectangle 8"/>
          <p:cNvSpPr/>
          <p:nvPr/>
        </p:nvSpPr>
        <p:spPr>
          <a:xfrm>
            <a:off x="152400" y="152400"/>
            <a:ext cx="6705600" cy="65532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 name="Content Placeholder 2"/>
          <p:cNvSpPr>
            <a:spLocks noGrp="1"/>
          </p:cNvSpPr>
          <p:nvPr>
            <p:ph idx="1"/>
          </p:nvPr>
        </p:nvSpPr>
        <p:spPr>
          <a:xfrm>
            <a:off x="609600" y="304800"/>
            <a:ext cx="586740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7159752" y="2130552"/>
            <a:ext cx="1673352" cy="2816352"/>
          </a:xfrm>
        </p:spPr>
        <p:txBody>
          <a:bodyPr tIns="0"/>
          <a:lstStyle>
            <a:lvl1pPr marL="0" indent="0">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78962B9-F170-483F-97A9-8C07036E17D3}" type="datetimeFigureOut">
              <a:rPr lang="en-US" smtClean="0">
                <a:solidFill>
                  <a:srgbClr val="5B6973"/>
                </a:solidFill>
              </a:rPr>
              <a:pPr/>
              <a:t>6/20/2018</a:t>
            </a:fld>
            <a:endParaRPr lang="en-US">
              <a:solidFill>
                <a:srgbClr val="5B6973"/>
              </a:solidFill>
            </a:endParaRPr>
          </a:p>
        </p:txBody>
      </p:sp>
      <p:sp>
        <p:nvSpPr>
          <p:cNvPr id="6" name="Footer Placeholder 5"/>
          <p:cNvSpPr>
            <a:spLocks noGrp="1"/>
          </p:cNvSpPr>
          <p:nvPr>
            <p:ph type="ftr" sz="quarter" idx="11"/>
          </p:nvPr>
        </p:nvSpPr>
        <p:spPr/>
        <p:txBody>
          <a:bodyPr/>
          <a:lstStyle/>
          <a:p>
            <a:endParaRPr lang="en-US">
              <a:solidFill>
                <a:srgbClr val="5B6973"/>
              </a:solidFill>
            </a:endParaRPr>
          </a:p>
        </p:txBody>
      </p:sp>
      <p:sp>
        <p:nvSpPr>
          <p:cNvPr id="7" name="Slide Number Placeholder 6"/>
          <p:cNvSpPr>
            <a:spLocks noGrp="1"/>
          </p:cNvSpPr>
          <p:nvPr>
            <p:ph type="sldNum" sz="quarter" idx="12"/>
          </p:nvPr>
        </p:nvSpPr>
        <p:spPr>
          <a:ln>
            <a:noFill/>
          </a:ln>
        </p:spPr>
        <p:txBody>
          <a:bodyPr/>
          <a:lstStyle>
            <a:lvl1pPr>
              <a:defRPr>
                <a:solidFill>
                  <a:srgbClr val="FFFFFF"/>
                </a:solidFill>
              </a:defRPr>
            </a:lvl1pPr>
          </a:lstStyle>
          <a:p>
            <a:fld id="{F84430D8-8C3C-4F30-B05F-D9E5A88C13D8}" type="slidenum">
              <a:rPr lang="en-US" smtClean="0"/>
              <a:pPr/>
              <a:t>‹#›</a:t>
            </a:fld>
            <a:endParaRPr lang="en-US"/>
          </a:p>
        </p:txBody>
      </p:sp>
      <p:sp>
        <p:nvSpPr>
          <p:cNvPr id="11" name="Title 10"/>
          <p:cNvSpPr>
            <a:spLocks noGrp="1"/>
          </p:cNvSpPr>
          <p:nvPr>
            <p:ph type="title"/>
          </p:nvPr>
        </p:nvSpPr>
        <p:spPr>
          <a:xfrm>
            <a:off x="7159752" y="457200"/>
            <a:ext cx="1675660" cy="1673352"/>
          </a:xfrm>
        </p:spPr>
        <p:txBody>
          <a:bodyPr anchor="b"/>
          <a:lstStyle>
            <a:lvl1pPr algn="l">
              <a:defRPr sz="2000" spc="150" baseline="0"/>
            </a:lvl1pPr>
          </a:lstStyle>
          <a:p>
            <a:r>
              <a:rPr lang="en-US"/>
              <a:t>Click to edit Master title style</a:t>
            </a:r>
            <a:endParaRPr lang="en-US" dirty="0"/>
          </a:p>
        </p:txBody>
      </p:sp>
    </p:spTree>
    <p:extLst>
      <p:ext uri="{BB962C8B-B14F-4D97-AF65-F5344CB8AC3E}">
        <p14:creationId xmlns:p14="http://schemas.microsoft.com/office/powerpoint/2010/main" val="18116723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useBgFill="1">
        <p:nvSpPr>
          <p:cNvPr id="9" name="Rectangle 8"/>
          <p:cNvSpPr/>
          <p:nvPr/>
        </p:nvSpPr>
        <p:spPr>
          <a:xfrm>
            <a:off x="7010400" y="150876"/>
            <a:ext cx="1981200" cy="655624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 name="Picture Placeholder 2"/>
          <p:cNvSpPr>
            <a:spLocks noGrp="1"/>
          </p:cNvSpPr>
          <p:nvPr>
            <p:ph type="pic" idx="1"/>
          </p:nvPr>
        </p:nvSpPr>
        <p:spPr>
          <a:xfrm>
            <a:off x="152400" y="152400"/>
            <a:ext cx="6705600" cy="6553200"/>
          </a:xfrm>
        </p:spPr>
        <p:txBody>
          <a:bodyPr anchor="ctr"/>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7162800" y="2133600"/>
            <a:ext cx="1676400" cy="2971800"/>
          </a:xfrm>
        </p:spPr>
        <p:txBody>
          <a:bodyPr tIns="0"/>
          <a:lstStyle>
            <a:lvl1pPr marL="0" indent="0">
              <a:buNone/>
              <a:defRPr sz="14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78962B9-F170-483F-97A9-8C07036E17D3}" type="datetimeFigureOut">
              <a:rPr lang="en-US" smtClean="0">
                <a:solidFill>
                  <a:srgbClr val="5B6973"/>
                </a:solidFill>
              </a:rPr>
              <a:pPr/>
              <a:t>6/20/2018</a:t>
            </a:fld>
            <a:endParaRPr lang="en-US">
              <a:solidFill>
                <a:srgbClr val="5B6973"/>
              </a:solidFill>
            </a:endParaRPr>
          </a:p>
        </p:txBody>
      </p:sp>
      <p:sp>
        <p:nvSpPr>
          <p:cNvPr id="6" name="Footer Placeholder 5"/>
          <p:cNvSpPr>
            <a:spLocks noGrp="1"/>
          </p:cNvSpPr>
          <p:nvPr>
            <p:ph type="ftr" sz="quarter" idx="11"/>
          </p:nvPr>
        </p:nvSpPr>
        <p:spPr/>
        <p:txBody>
          <a:bodyPr/>
          <a:lstStyle/>
          <a:p>
            <a:endParaRPr lang="en-US">
              <a:solidFill>
                <a:srgbClr val="5B6973"/>
              </a:solidFill>
            </a:endParaRPr>
          </a:p>
        </p:txBody>
      </p:sp>
      <p:sp>
        <p:nvSpPr>
          <p:cNvPr id="7" name="Slide Number Placeholder 6"/>
          <p:cNvSpPr>
            <a:spLocks noGrp="1"/>
          </p:cNvSpPr>
          <p:nvPr>
            <p:ph type="sldNum" sz="quarter" idx="12"/>
          </p:nvPr>
        </p:nvSpPr>
        <p:spPr/>
        <p:txBody>
          <a:bodyPr/>
          <a:lstStyle/>
          <a:p>
            <a:fld id="{F84430D8-8C3C-4F30-B05F-D9E5A88C13D8}" type="slidenum">
              <a:rPr lang="en-US" smtClean="0">
                <a:solidFill>
                  <a:srgbClr val="5B6973"/>
                </a:solidFill>
              </a:rPr>
              <a:pPr/>
              <a:t>‹#›</a:t>
            </a:fld>
            <a:endParaRPr lang="en-US">
              <a:solidFill>
                <a:srgbClr val="5B6973"/>
              </a:solidFill>
            </a:endParaRPr>
          </a:p>
        </p:txBody>
      </p:sp>
      <p:sp>
        <p:nvSpPr>
          <p:cNvPr id="10" name="Title 9"/>
          <p:cNvSpPr>
            <a:spLocks noGrp="1"/>
          </p:cNvSpPr>
          <p:nvPr>
            <p:ph type="title"/>
          </p:nvPr>
        </p:nvSpPr>
        <p:spPr>
          <a:xfrm>
            <a:off x="7162800" y="460248"/>
            <a:ext cx="1676400" cy="1673352"/>
          </a:xfrm>
        </p:spPr>
        <p:txBody>
          <a:bodyPr anchor="b"/>
          <a:lstStyle>
            <a:lvl1pPr algn="l">
              <a:defRPr sz="2000" spc="150" baseline="0">
                <a:solidFill>
                  <a:schemeClr val="tx2"/>
                </a:solidFill>
              </a:defRPr>
            </a:lvl1pPr>
          </a:lstStyle>
          <a:p>
            <a:r>
              <a:rPr lang="en-US"/>
              <a:t>Click to edit Master title style</a:t>
            </a:r>
            <a:endParaRPr lang="en-US" dirty="0"/>
          </a:p>
        </p:txBody>
      </p:sp>
    </p:spTree>
    <p:extLst>
      <p:ext uri="{BB962C8B-B14F-4D97-AF65-F5344CB8AC3E}">
        <p14:creationId xmlns:p14="http://schemas.microsoft.com/office/powerpoint/2010/main" val="4066955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78962B9-F170-483F-97A9-8C07036E17D3}" type="datetimeFigureOut">
              <a:rPr lang="en-US" smtClean="0">
                <a:solidFill>
                  <a:srgbClr val="5B6973"/>
                </a:solidFill>
              </a:rPr>
              <a:pPr/>
              <a:t>6/20/2018</a:t>
            </a:fld>
            <a:endParaRPr lang="en-US">
              <a:solidFill>
                <a:srgbClr val="5B6973"/>
              </a:solidFill>
            </a:endParaRPr>
          </a:p>
        </p:txBody>
      </p:sp>
      <p:sp>
        <p:nvSpPr>
          <p:cNvPr id="5" name="Footer Placeholder 4"/>
          <p:cNvSpPr>
            <a:spLocks noGrp="1"/>
          </p:cNvSpPr>
          <p:nvPr>
            <p:ph type="ftr" sz="quarter" idx="11"/>
          </p:nvPr>
        </p:nvSpPr>
        <p:spPr/>
        <p:txBody>
          <a:bodyPr/>
          <a:lstStyle/>
          <a:p>
            <a:endParaRPr lang="en-US">
              <a:solidFill>
                <a:srgbClr val="5B6973"/>
              </a:solidFill>
            </a:endParaRPr>
          </a:p>
        </p:txBody>
      </p:sp>
      <p:sp>
        <p:nvSpPr>
          <p:cNvPr id="6" name="Slide Number Placeholder 5"/>
          <p:cNvSpPr>
            <a:spLocks noGrp="1"/>
          </p:cNvSpPr>
          <p:nvPr>
            <p:ph type="sldNum" sz="quarter" idx="12"/>
          </p:nvPr>
        </p:nvSpPr>
        <p:spPr/>
        <p:txBody>
          <a:bodyPr/>
          <a:lstStyle/>
          <a:p>
            <a:fld id="{F84430D8-8C3C-4F30-B05F-D9E5A88C13D8}" type="slidenum">
              <a:rPr lang="en-US" smtClean="0">
                <a:solidFill>
                  <a:srgbClr val="5B6973"/>
                </a:solidFill>
              </a:rPr>
              <a:pPr/>
              <a:t>‹#›</a:t>
            </a:fld>
            <a:endParaRPr lang="en-US">
              <a:solidFill>
                <a:srgbClr val="5B6973"/>
              </a:solidFill>
            </a:endParaRPr>
          </a:p>
        </p:txBody>
      </p:sp>
    </p:spTree>
    <p:extLst>
      <p:ext uri="{BB962C8B-B14F-4D97-AF65-F5344CB8AC3E}">
        <p14:creationId xmlns:p14="http://schemas.microsoft.com/office/powerpoint/2010/main" val="6351255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152400" y="147319"/>
            <a:ext cx="6705600" cy="655624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 name="Rectangle 7"/>
          <p:cNvSpPr/>
          <p:nvPr/>
        </p:nvSpPr>
        <p:spPr>
          <a:xfrm>
            <a:off x="7010400" y="147319"/>
            <a:ext cx="1956046" cy="655624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Vertical Title 1"/>
          <p:cNvSpPr>
            <a:spLocks noGrp="1"/>
          </p:cNvSpPr>
          <p:nvPr>
            <p:ph type="title" orient="vert"/>
          </p:nvPr>
        </p:nvSpPr>
        <p:spPr>
          <a:xfrm>
            <a:off x="7162800" y="274638"/>
            <a:ext cx="1676400" cy="585152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78962B9-F170-483F-97A9-8C07036E17D3}" type="datetimeFigureOut">
              <a:rPr lang="en-US" smtClean="0">
                <a:solidFill>
                  <a:srgbClr val="5B6973"/>
                </a:solidFill>
              </a:rPr>
              <a:pPr/>
              <a:t>6/20/2018</a:t>
            </a:fld>
            <a:endParaRPr lang="en-US">
              <a:solidFill>
                <a:srgbClr val="5B6973"/>
              </a:solidFill>
            </a:endParaRPr>
          </a:p>
        </p:txBody>
      </p:sp>
      <p:sp>
        <p:nvSpPr>
          <p:cNvPr id="5" name="Footer Placeholder 4"/>
          <p:cNvSpPr>
            <a:spLocks noGrp="1"/>
          </p:cNvSpPr>
          <p:nvPr>
            <p:ph type="ftr" sz="quarter" idx="11"/>
          </p:nvPr>
        </p:nvSpPr>
        <p:spPr/>
        <p:txBody>
          <a:bodyPr/>
          <a:lstStyle/>
          <a:p>
            <a:endParaRPr lang="en-US">
              <a:solidFill>
                <a:srgbClr val="5B6973"/>
              </a:solidFill>
            </a:endParaRPr>
          </a:p>
        </p:txBody>
      </p:sp>
      <p:sp>
        <p:nvSpPr>
          <p:cNvPr id="6" name="Slide Number Placeholder 5"/>
          <p:cNvSpPr>
            <a:spLocks noGrp="1"/>
          </p:cNvSpPr>
          <p:nvPr>
            <p:ph type="sldNum" sz="quarter" idx="12"/>
          </p:nvPr>
        </p:nvSpPr>
        <p:spPr/>
        <p:txBody>
          <a:bodyPr/>
          <a:lstStyle>
            <a:lvl1pPr>
              <a:defRPr>
                <a:solidFill>
                  <a:schemeClr val="bg2"/>
                </a:solidFill>
              </a:defRPr>
            </a:lvl1pPr>
          </a:lstStyle>
          <a:p>
            <a:fld id="{F84430D8-8C3C-4F30-B05F-D9E5A88C13D8}" type="slidenum">
              <a:rPr lang="en-US" smtClean="0">
                <a:solidFill>
                  <a:srgbClr val="E7ECED"/>
                </a:solidFill>
              </a:rPr>
              <a:pPr/>
              <a:t>‹#›</a:t>
            </a:fld>
            <a:endParaRPr lang="en-US">
              <a:solidFill>
                <a:srgbClr val="E7ECED"/>
              </a:solidFill>
            </a:endParaRPr>
          </a:p>
        </p:txBody>
      </p:sp>
    </p:spTree>
    <p:extLst>
      <p:ext uri="{BB962C8B-B14F-4D97-AF65-F5344CB8AC3E}">
        <p14:creationId xmlns:p14="http://schemas.microsoft.com/office/powerpoint/2010/main" val="232514158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657350" y="4464028"/>
            <a:ext cx="6858000" cy="1194650"/>
          </a:xfrm>
        </p:spPr>
        <p:txBody>
          <a:bodyPr wrap="none" anchor="t">
            <a:normAutofit/>
          </a:bodyPr>
          <a:lstStyle>
            <a:lvl1pPr algn="r">
              <a:defRPr sz="7200" b="0" spc="-225">
                <a:gradFill flip="none" rotWithShape="1">
                  <a:gsLst>
                    <a:gs pos="32000">
                      <a:schemeClr val="tx1">
                        <a:lumMod val="89000"/>
                      </a:schemeClr>
                    </a:gs>
                    <a:gs pos="1000">
                      <a:schemeClr val="bg1">
                        <a:lumMod val="41000"/>
                        <a:lumOff val="59000"/>
                      </a:schemeClr>
                    </a:gs>
                    <a:gs pos="100000">
                      <a:schemeClr val="tx2">
                        <a:lumMod val="0"/>
                        <a:lumOff val="100000"/>
                      </a:schemeClr>
                    </a:gs>
                  </a:gsLst>
                  <a:lin ang="8100000" scaled="1"/>
                  <a:tileRect/>
                </a:gradFill>
                <a:effectLst>
                  <a:outerShdw blurRad="469900" dist="342900" dir="5400000" sy="-20000" rotWithShape="0">
                    <a:prstClr val="black">
                      <a:alpha val="66000"/>
                    </a:prstClr>
                  </a:outerShdw>
                </a:effectLst>
                <a:latin typeface="+mj-lt"/>
              </a:defRPr>
            </a:lvl1pPr>
          </a:lstStyle>
          <a:p>
            <a:r>
              <a:rPr lang="en-US"/>
              <a:t>Click to edit Master title style</a:t>
            </a:r>
            <a:endParaRPr lang="en-US" dirty="0"/>
          </a:p>
        </p:txBody>
      </p:sp>
      <p:sp>
        <p:nvSpPr>
          <p:cNvPr id="3" name="Subtitle 2"/>
          <p:cNvSpPr>
            <a:spLocks noGrp="1"/>
          </p:cNvSpPr>
          <p:nvPr>
            <p:ph type="subTitle" idx="1"/>
          </p:nvPr>
        </p:nvSpPr>
        <p:spPr>
          <a:xfrm>
            <a:off x="1657349" y="3829878"/>
            <a:ext cx="6858000" cy="618523"/>
          </a:xfrm>
        </p:spPr>
        <p:txBody>
          <a:bodyPr anchor="b">
            <a:normAutofit/>
          </a:bodyPr>
          <a:lstStyle>
            <a:lvl1pPr marL="0" indent="0" algn="r">
              <a:buNone/>
              <a:defRPr sz="2400" b="0">
                <a:gradFill flip="none" rotWithShape="1">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tileRect/>
                </a:gradFill>
                <a:latin typeface="+mj-l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7" name="Date Placeholder 6"/>
          <p:cNvSpPr>
            <a:spLocks noGrp="1"/>
          </p:cNvSpPr>
          <p:nvPr>
            <p:ph type="dt" sz="half" idx="10"/>
          </p:nvPr>
        </p:nvSpPr>
        <p:spPr/>
        <p:txBody>
          <a:bodyPr/>
          <a:lstStyle/>
          <a:p>
            <a:fld id="{8CA9338E-EC5B-4767-A587-B96F2D640C6F}" type="datetime1">
              <a:rPr lang="en-US" smtClean="0">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rPr>
              <a:pPr/>
              <a:t>6/20/2018</a:t>
            </a:fld>
            <a:endParaRPr lang="en-US">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endParaRPr>
          </a:p>
        </p:txBody>
      </p:sp>
      <p:sp>
        <p:nvSpPr>
          <p:cNvPr id="8" name="Footer Placeholder 7"/>
          <p:cNvSpPr>
            <a:spLocks noGrp="1"/>
          </p:cNvSpPr>
          <p:nvPr>
            <p:ph type="ftr" sz="quarter" idx="11"/>
          </p:nvPr>
        </p:nvSpPr>
        <p:spPr/>
        <p:txBody>
          <a:bodyPr/>
          <a:lstStyle/>
          <a:p>
            <a:endParaRPr lang="en-US">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endParaRPr>
          </a:p>
        </p:txBody>
      </p:sp>
      <p:sp>
        <p:nvSpPr>
          <p:cNvPr id="9" name="Slide Number Placeholder 8"/>
          <p:cNvSpPr>
            <a:spLocks noGrp="1"/>
          </p:cNvSpPr>
          <p:nvPr>
            <p:ph type="sldNum" sz="quarter" idx="12"/>
          </p:nvPr>
        </p:nvSpPr>
        <p:spPr/>
        <p:txBody>
          <a:bodyPr/>
          <a:lstStyle/>
          <a:p>
            <a:fld id="{014987A9-CB4A-46F6-9E98-0F75BD071D11}" type="slidenum">
              <a:rPr lang="en-US" smtClean="0">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rPr>
              <a:pPr/>
              <a:t>‹#›</a:t>
            </a:fld>
            <a:endParaRPr lang="en-US">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endParaRPr>
          </a:p>
        </p:txBody>
      </p:sp>
    </p:spTree>
    <p:extLst>
      <p:ext uri="{BB962C8B-B14F-4D97-AF65-F5344CB8AC3E}">
        <p14:creationId xmlns:p14="http://schemas.microsoft.com/office/powerpoint/2010/main" val="219525634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8"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C6A66ED-B0F2-4F3D-816C-C21FAA3C451F}" type="datetime1">
              <a:rPr lang="en-US" smtClean="0">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rPr>
              <a:pPr/>
              <a:t>6/20/2018</a:t>
            </a:fld>
            <a:endParaRPr lang="en-US">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endParaRPr>
          </a:p>
        </p:txBody>
      </p:sp>
      <p:sp>
        <p:nvSpPr>
          <p:cNvPr id="5" name="Footer Placeholder 4"/>
          <p:cNvSpPr>
            <a:spLocks noGrp="1"/>
          </p:cNvSpPr>
          <p:nvPr>
            <p:ph type="ftr" sz="quarter" idx="11"/>
          </p:nvPr>
        </p:nvSpPr>
        <p:spPr/>
        <p:txBody>
          <a:bodyPr/>
          <a:lstStyle/>
          <a:p>
            <a:endParaRPr lang="en-US">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endParaRPr>
          </a:p>
        </p:txBody>
      </p:sp>
      <p:sp>
        <p:nvSpPr>
          <p:cNvPr id="6" name="Slide Number Placeholder 5"/>
          <p:cNvSpPr>
            <a:spLocks noGrp="1"/>
          </p:cNvSpPr>
          <p:nvPr>
            <p:ph type="sldNum" sz="quarter" idx="12"/>
          </p:nvPr>
        </p:nvSpPr>
        <p:spPr>
          <a:xfrm>
            <a:off x="6965949" y="6384473"/>
            <a:ext cx="2057400" cy="365125"/>
          </a:xfrm>
        </p:spPr>
        <p:txBody>
          <a:bodyPr/>
          <a:lstStyle>
            <a:lvl1pPr>
              <a:defRPr sz="1600"/>
            </a:lvl1pPr>
          </a:lstStyle>
          <a:p>
            <a:fld id="{014987A9-CB4A-46F6-9E98-0F75BD071D11}" type="slidenum">
              <a:rPr lang="en-US" smtClean="0">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rPr>
              <a:pPr/>
              <a:t>‹#›</a:t>
            </a:fld>
            <a:endParaRPr lang="en-US">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endParaRPr>
          </a:p>
        </p:txBody>
      </p:sp>
    </p:spTree>
    <p:extLst>
      <p:ext uri="{BB962C8B-B14F-4D97-AF65-F5344CB8AC3E}">
        <p14:creationId xmlns:p14="http://schemas.microsoft.com/office/powerpoint/2010/main" val="304175726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Title 1"/>
          <p:cNvSpPr>
            <a:spLocks noGrp="1"/>
          </p:cNvSpPr>
          <p:nvPr>
            <p:ph type="ctrTitle"/>
          </p:nvPr>
        </p:nvSpPr>
        <p:spPr>
          <a:xfrm>
            <a:off x="640899" y="4464028"/>
            <a:ext cx="6858000" cy="1194650"/>
          </a:xfrm>
        </p:spPr>
        <p:txBody>
          <a:bodyPr wrap="none" anchor="t">
            <a:normAutofit/>
          </a:bodyPr>
          <a:lstStyle>
            <a:lvl1pPr algn="l">
              <a:defRPr sz="7200" b="0" spc="-225">
                <a:gradFill flip="none" rotWithShape="1">
                  <a:gsLst>
                    <a:gs pos="32000">
                      <a:schemeClr val="tx1">
                        <a:lumMod val="89000"/>
                      </a:schemeClr>
                    </a:gs>
                    <a:gs pos="0">
                      <a:schemeClr val="bg1">
                        <a:lumMod val="47000"/>
                        <a:lumOff val="53000"/>
                      </a:schemeClr>
                    </a:gs>
                    <a:gs pos="100000">
                      <a:schemeClr val="tx2">
                        <a:lumMod val="0"/>
                        <a:lumOff val="100000"/>
                      </a:schemeClr>
                    </a:gs>
                  </a:gsLst>
                  <a:lin ang="8100000" scaled="1"/>
                  <a:tileRect/>
                </a:gradFill>
                <a:effectLst>
                  <a:outerShdw blurRad="469900" dist="342900" dir="5400000" sy="-20000" rotWithShape="0">
                    <a:prstClr val="black">
                      <a:alpha val="66000"/>
                    </a:prstClr>
                  </a:outerShdw>
                </a:effectLst>
                <a:latin typeface="+mj-lt"/>
              </a:defRPr>
            </a:lvl1pPr>
          </a:lstStyle>
          <a:p>
            <a:r>
              <a:rPr lang="en-US"/>
              <a:t>Click to edit Master title style</a:t>
            </a:r>
            <a:endParaRPr lang="en-US" dirty="0"/>
          </a:p>
        </p:txBody>
      </p:sp>
      <p:sp>
        <p:nvSpPr>
          <p:cNvPr id="8" name="Subtitle 2"/>
          <p:cNvSpPr>
            <a:spLocks noGrp="1"/>
          </p:cNvSpPr>
          <p:nvPr>
            <p:ph type="subTitle" idx="1"/>
          </p:nvPr>
        </p:nvSpPr>
        <p:spPr>
          <a:xfrm>
            <a:off x="640899" y="3829878"/>
            <a:ext cx="6858000" cy="617822"/>
          </a:xfrm>
        </p:spPr>
        <p:txBody>
          <a:bodyPr anchor="b">
            <a:normAutofit/>
          </a:bodyPr>
          <a:lstStyle>
            <a:lvl1pPr marL="0" indent="0" algn="l">
              <a:buNone/>
              <a:defRPr sz="2400" b="0">
                <a:gradFill flip="none" rotWithShape="1">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tileRect/>
                </a:gradFill>
                <a:latin typeface="+mj-l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BA4F35B-485F-4A51-9F1F-70E1EAB2827C}" type="datetime1">
              <a:rPr lang="en-US" smtClean="0">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rPr>
              <a:pPr/>
              <a:t>6/20/2018</a:t>
            </a:fld>
            <a:endParaRPr lang="en-US">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endParaRPr>
          </a:p>
        </p:txBody>
      </p:sp>
      <p:sp>
        <p:nvSpPr>
          <p:cNvPr id="5" name="Footer Placeholder 4"/>
          <p:cNvSpPr>
            <a:spLocks noGrp="1"/>
          </p:cNvSpPr>
          <p:nvPr>
            <p:ph type="ftr" sz="quarter" idx="11"/>
          </p:nvPr>
        </p:nvSpPr>
        <p:spPr/>
        <p:txBody>
          <a:bodyPr/>
          <a:lstStyle/>
          <a:p>
            <a:endParaRPr lang="en-US">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endParaRPr>
          </a:p>
        </p:txBody>
      </p:sp>
      <p:sp>
        <p:nvSpPr>
          <p:cNvPr id="6" name="Slide Number Placeholder 5"/>
          <p:cNvSpPr>
            <a:spLocks noGrp="1"/>
          </p:cNvSpPr>
          <p:nvPr>
            <p:ph type="sldNum" sz="quarter" idx="12"/>
          </p:nvPr>
        </p:nvSpPr>
        <p:spPr/>
        <p:txBody>
          <a:bodyPr/>
          <a:lstStyle/>
          <a:p>
            <a:fld id="{014987A9-CB4A-46F6-9E98-0F75BD071D11}" type="slidenum">
              <a:rPr lang="en-US" smtClean="0">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rPr>
              <a:pPr/>
              <a:t>‹#›</a:t>
            </a:fld>
            <a:endParaRPr lang="en-US">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endParaRPr>
          </a:p>
        </p:txBody>
      </p:sp>
    </p:spTree>
    <p:extLst>
      <p:ext uri="{BB962C8B-B14F-4D97-AF65-F5344CB8AC3E}">
        <p14:creationId xmlns:p14="http://schemas.microsoft.com/office/powerpoint/2010/main" val="19631721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40000" y="1825625"/>
            <a:ext cx="3768912"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739880" y="1825625"/>
            <a:ext cx="377547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16ABD9A-6252-4724-A17E-EAEBC133A957}" type="datetime1">
              <a:rPr lang="en-US" smtClean="0">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rPr>
              <a:pPr/>
              <a:t>6/20/2018</a:t>
            </a:fld>
            <a:endParaRPr lang="en-US">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endParaRPr>
          </a:p>
        </p:txBody>
      </p:sp>
      <p:sp>
        <p:nvSpPr>
          <p:cNvPr id="6" name="Footer Placeholder 5"/>
          <p:cNvSpPr>
            <a:spLocks noGrp="1"/>
          </p:cNvSpPr>
          <p:nvPr>
            <p:ph type="ftr" sz="quarter" idx="11"/>
          </p:nvPr>
        </p:nvSpPr>
        <p:spPr/>
        <p:txBody>
          <a:bodyPr/>
          <a:lstStyle/>
          <a:p>
            <a:endParaRPr lang="en-US">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endParaRPr>
          </a:p>
        </p:txBody>
      </p:sp>
      <p:sp>
        <p:nvSpPr>
          <p:cNvPr id="7" name="Slide Number Placeholder 6"/>
          <p:cNvSpPr>
            <a:spLocks noGrp="1"/>
          </p:cNvSpPr>
          <p:nvPr>
            <p:ph type="sldNum" sz="quarter" idx="12"/>
          </p:nvPr>
        </p:nvSpPr>
        <p:spPr/>
        <p:txBody>
          <a:bodyPr/>
          <a:lstStyle/>
          <a:p>
            <a:fld id="{014987A9-CB4A-46F6-9E98-0F75BD071D11}" type="slidenum">
              <a:rPr lang="en-US" smtClean="0">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rPr>
              <a:pPr/>
              <a:t>‹#›</a:t>
            </a:fld>
            <a:endParaRPr lang="en-US">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endParaRPr>
          </a:p>
        </p:txBody>
      </p:sp>
    </p:spTree>
    <p:extLst>
      <p:ext uri="{BB962C8B-B14F-4D97-AF65-F5344CB8AC3E}">
        <p14:creationId xmlns:p14="http://schemas.microsoft.com/office/powerpoint/2010/main" val="56929256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40000" y="1681163"/>
            <a:ext cx="3768912" cy="823912"/>
          </a:xfrm>
        </p:spPr>
        <p:txBody>
          <a:bodyPr anchor="b">
            <a:normAutofit/>
          </a:bodyPr>
          <a:lstStyle>
            <a:lvl1pPr marL="0" indent="0">
              <a:buNone/>
              <a:defRPr sz="20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840000" y="2505075"/>
            <a:ext cx="3768912"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739880" y="1681163"/>
            <a:ext cx="3776661" cy="823912"/>
          </a:xfrm>
        </p:spPr>
        <p:txBody>
          <a:bodyPr vert="horz" lIns="91440" tIns="45720" rIns="91440" bIns="45720" rtlCol="0" anchor="b">
            <a:normAutofit/>
          </a:bodyPr>
          <a:lstStyle>
            <a:lvl1pPr>
              <a:buNone/>
              <a:defRPr lang="en-US" sz="20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a:t>Click to edit Master text styles</a:t>
            </a:r>
          </a:p>
        </p:txBody>
      </p:sp>
      <p:sp>
        <p:nvSpPr>
          <p:cNvPr id="6" name="Content Placeholder 5"/>
          <p:cNvSpPr>
            <a:spLocks noGrp="1"/>
          </p:cNvSpPr>
          <p:nvPr>
            <p:ph sz="quarter" idx="4"/>
          </p:nvPr>
        </p:nvSpPr>
        <p:spPr>
          <a:xfrm>
            <a:off x="4739880" y="2505075"/>
            <a:ext cx="377666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C517FCE-E023-4A53-8F7A-F46519E02729}" type="datetime1">
              <a:rPr lang="en-US" smtClean="0">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rPr>
              <a:pPr/>
              <a:t>6/20/2018</a:t>
            </a:fld>
            <a:endParaRPr lang="en-US">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endParaRPr>
          </a:p>
        </p:txBody>
      </p:sp>
      <p:sp>
        <p:nvSpPr>
          <p:cNvPr id="8" name="Footer Placeholder 7"/>
          <p:cNvSpPr>
            <a:spLocks noGrp="1"/>
          </p:cNvSpPr>
          <p:nvPr>
            <p:ph type="ftr" sz="quarter" idx="11"/>
          </p:nvPr>
        </p:nvSpPr>
        <p:spPr/>
        <p:txBody>
          <a:bodyPr/>
          <a:lstStyle/>
          <a:p>
            <a:endParaRPr lang="en-US">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endParaRPr>
          </a:p>
        </p:txBody>
      </p:sp>
      <p:sp>
        <p:nvSpPr>
          <p:cNvPr id="9" name="Slide Number Placeholder 8"/>
          <p:cNvSpPr>
            <a:spLocks noGrp="1"/>
          </p:cNvSpPr>
          <p:nvPr>
            <p:ph type="sldNum" sz="quarter" idx="12"/>
          </p:nvPr>
        </p:nvSpPr>
        <p:spPr/>
        <p:txBody>
          <a:bodyPr/>
          <a:lstStyle/>
          <a:p>
            <a:fld id="{014987A9-CB4A-46F6-9E98-0F75BD071D11}" type="slidenum">
              <a:rPr lang="en-US" smtClean="0">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rPr>
              <a:pPr/>
              <a:t>‹#›</a:t>
            </a:fld>
            <a:endParaRPr lang="en-US">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endParaRPr>
          </a:p>
        </p:txBody>
      </p:sp>
    </p:spTree>
    <p:extLst>
      <p:ext uri="{BB962C8B-B14F-4D97-AF65-F5344CB8AC3E}">
        <p14:creationId xmlns:p14="http://schemas.microsoft.com/office/powerpoint/2010/main" val="153063450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276B7B7-611E-48A1-AAC6-4919F060DD47}" type="datetime1">
              <a:rPr lang="en-US" smtClean="0">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rPr>
              <a:pPr/>
              <a:t>6/20/2018</a:t>
            </a:fld>
            <a:endParaRPr lang="en-US">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endParaRPr>
          </a:p>
        </p:txBody>
      </p:sp>
      <p:sp>
        <p:nvSpPr>
          <p:cNvPr id="4" name="Footer Placeholder 3"/>
          <p:cNvSpPr>
            <a:spLocks noGrp="1"/>
          </p:cNvSpPr>
          <p:nvPr>
            <p:ph type="ftr" sz="quarter" idx="11"/>
          </p:nvPr>
        </p:nvSpPr>
        <p:spPr/>
        <p:txBody>
          <a:bodyPr/>
          <a:lstStyle/>
          <a:p>
            <a:endParaRPr lang="en-US">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endParaRPr>
          </a:p>
        </p:txBody>
      </p:sp>
      <p:sp>
        <p:nvSpPr>
          <p:cNvPr id="5" name="Slide Number Placeholder 4"/>
          <p:cNvSpPr>
            <a:spLocks noGrp="1"/>
          </p:cNvSpPr>
          <p:nvPr>
            <p:ph type="sldNum" sz="quarter" idx="12"/>
          </p:nvPr>
        </p:nvSpPr>
        <p:spPr/>
        <p:txBody>
          <a:bodyPr/>
          <a:lstStyle/>
          <a:p>
            <a:fld id="{014987A9-CB4A-46F6-9E98-0F75BD071D11}" type="slidenum">
              <a:rPr lang="en-US" smtClean="0">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rPr>
              <a:pPr/>
              <a:t>‹#›</a:t>
            </a:fld>
            <a:endParaRPr lang="en-US">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endParaRPr>
          </a:p>
        </p:txBody>
      </p:sp>
    </p:spTree>
    <p:extLst>
      <p:ext uri="{BB962C8B-B14F-4D97-AF65-F5344CB8AC3E}">
        <p14:creationId xmlns:p14="http://schemas.microsoft.com/office/powerpoint/2010/main" val="315977442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C30B40-CB2B-43DC-80A0-BBC57B94E8B3}" type="datetime1">
              <a:rPr lang="en-US" smtClean="0">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rPr>
              <a:pPr/>
              <a:t>6/20/2018</a:t>
            </a:fld>
            <a:endParaRPr lang="en-US">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endParaRPr>
          </a:p>
        </p:txBody>
      </p:sp>
      <p:sp>
        <p:nvSpPr>
          <p:cNvPr id="3" name="Footer Placeholder 2"/>
          <p:cNvSpPr>
            <a:spLocks noGrp="1"/>
          </p:cNvSpPr>
          <p:nvPr>
            <p:ph type="ftr" sz="quarter" idx="11"/>
          </p:nvPr>
        </p:nvSpPr>
        <p:spPr/>
        <p:txBody>
          <a:bodyPr/>
          <a:lstStyle/>
          <a:p>
            <a:endParaRPr lang="en-US">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endParaRPr>
          </a:p>
        </p:txBody>
      </p:sp>
      <p:sp>
        <p:nvSpPr>
          <p:cNvPr id="4" name="Slide Number Placeholder 3"/>
          <p:cNvSpPr>
            <a:spLocks noGrp="1"/>
          </p:cNvSpPr>
          <p:nvPr>
            <p:ph type="sldNum" sz="quarter" idx="12"/>
          </p:nvPr>
        </p:nvSpPr>
        <p:spPr/>
        <p:txBody>
          <a:bodyPr/>
          <a:lstStyle/>
          <a:p>
            <a:fld id="{014987A9-CB4A-46F6-9E98-0F75BD071D11}" type="slidenum">
              <a:rPr lang="en-US" smtClean="0">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rPr>
              <a:pPr/>
              <a:t>‹#›</a:t>
            </a:fld>
            <a:endParaRPr lang="en-US">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endParaRPr>
          </a:p>
        </p:txBody>
      </p:sp>
    </p:spTree>
    <p:extLst>
      <p:ext uri="{BB962C8B-B14F-4D97-AF65-F5344CB8AC3E}">
        <p14:creationId xmlns:p14="http://schemas.microsoft.com/office/powerpoint/2010/main" val="166225614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40000" y="2057400"/>
            <a:ext cx="2739019" cy="3811588"/>
          </a:xfrm>
        </p:spPr>
        <p:txBody>
          <a:bodyPr>
            <a:normAutofit/>
          </a:bodyPr>
          <a:lstStyle>
            <a:lvl1pPr marL="0" indent="0">
              <a:buNone/>
              <a:defRPr sz="14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AFC3C548-0C06-4A3B-BB89-E512AE927ED7}" type="datetime1">
              <a:rPr lang="en-US" smtClean="0">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rPr>
              <a:pPr/>
              <a:t>6/20/2018</a:t>
            </a:fld>
            <a:endParaRPr lang="en-US">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endParaRPr>
          </a:p>
        </p:txBody>
      </p:sp>
      <p:sp>
        <p:nvSpPr>
          <p:cNvPr id="6" name="Footer Placeholder 5"/>
          <p:cNvSpPr>
            <a:spLocks noGrp="1"/>
          </p:cNvSpPr>
          <p:nvPr>
            <p:ph type="ftr" sz="quarter" idx="11"/>
          </p:nvPr>
        </p:nvSpPr>
        <p:spPr/>
        <p:txBody>
          <a:bodyPr/>
          <a:lstStyle/>
          <a:p>
            <a:endParaRPr lang="en-US">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endParaRPr>
          </a:p>
        </p:txBody>
      </p:sp>
      <p:sp>
        <p:nvSpPr>
          <p:cNvPr id="7" name="Slide Number Placeholder 6"/>
          <p:cNvSpPr>
            <a:spLocks noGrp="1"/>
          </p:cNvSpPr>
          <p:nvPr>
            <p:ph type="sldNum" sz="quarter" idx="12"/>
          </p:nvPr>
        </p:nvSpPr>
        <p:spPr/>
        <p:txBody>
          <a:bodyPr/>
          <a:lstStyle/>
          <a:p>
            <a:fld id="{014987A9-CB4A-46F6-9E98-0F75BD071D11}" type="slidenum">
              <a:rPr lang="en-US" smtClean="0">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rPr>
              <a:pPr/>
              <a:t>‹#›</a:t>
            </a:fld>
            <a:endParaRPr lang="en-US">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endParaRPr>
          </a:p>
        </p:txBody>
      </p:sp>
    </p:spTree>
    <p:extLst>
      <p:ext uri="{BB962C8B-B14F-4D97-AF65-F5344CB8AC3E}">
        <p14:creationId xmlns:p14="http://schemas.microsoft.com/office/powerpoint/2010/main" val="8964784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840000" y="2057400"/>
            <a:ext cx="2739019" cy="3811588"/>
          </a:xfrm>
        </p:spPr>
        <p:txBody>
          <a:bodyPr>
            <a:normAutofit/>
          </a:bodyPr>
          <a:lstStyle>
            <a:lvl1pPr marL="0" indent="0">
              <a:buNone/>
              <a:defRPr sz="14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A724E150-AB6C-466C-8A6E-CB52F79353D0}" type="datetime1">
              <a:rPr lang="en-US" smtClean="0">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rPr>
              <a:pPr/>
              <a:t>6/20/2018</a:t>
            </a:fld>
            <a:endParaRPr lang="en-US">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endParaRPr>
          </a:p>
        </p:txBody>
      </p:sp>
      <p:sp>
        <p:nvSpPr>
          <p:cNvPr id="6" name="Footer Placeholder 5"/>
          <p:cNvSpPr>
            <a:spLocks noGrp="1"/>
          </p:cNvSpPr>
          <p:nvPr>
            <p:ph type="ftr" sz="quarter" idx="11"/>
          </p:nvPr>
        </p:nvSpPr>
        <p:spPr/>
        <p:txBody>
          <a:bodyPr/>
          <a:lstStyle/>
          <a:p>
            <a:endParaRPr lang="en-US" dirty="0">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endParaRPr>
          </a:p>
        </p:txBody>
      </p:sp>
      <p:sp>
        <p:nvSpPr>
          <p:cNvPr id="7" name="Slide Number Placeholder 6"/>
          <p:cNvSpPr>
            <a:spLocks noGrp="1"/>
          </p:cNvSpPr>
          <p:nvPr>
            <p:ph type="sldNum" sz="quarter" idx="12"/>
          </p:nvPr>
        </p:nvSpPr>
        <p:spPr/>
        <p:txBody>
          <a:bodyPr/>
          <a:lstStyle/>
          <a:p>
            <a:fld id="{014987A9-CB4A-46F6-9E98-0F75BD071D11}" type="slidenum">
              <a:rPr lang="en-US" smtClean="0">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rPr>
              <a:pPr/>
              <a:t>‹#›</a:t>
            </a:fld>
            <a:endParaRPr lang="en-US">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endParaRPr>
          </a:p>
        </p:txBody>
      </p:sp>
    </p:spTree>
    <p:extLst>
      <p:ext uri="{BB962C8B-B14F-4D97-AF65-F5344CB8AC3E}">
        <p14:creationId xmlns:p14="http://schemas.microsoft.com/office/powerpoint/2010/main" val="47850089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367161"/>
            <a:ext cx="7886700" cy="819355"/>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629841" y="987426"/>
            <a:ext cx="7886700" cy="3379735"/>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629841" y="5186516"/>
            <a:ext cx="7885509" cy="682472"/>
          </a:xfrm>
        </p:spPr>
        <p:txBody>
          <a:bodyPr/>
          <a:lstStyle>
            <a:lvl1pPr marL="0" indent="0">
              <a:buNone/>
              <a:defRPr sz="12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FEE58269-D207-4020-802B-F7E9FC88A4A6}" type="datetime1">
              <a:rPr lang="en-US" smtClean="0">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rPr>
              <a:pPr/>
              <a:t>6/20/2018</a:t>
            </a:fld>
            <a:endParaRPr lang="en-US">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endParaRPr>
          </a:p>
        </p:txBody>
      </p:sp>
      <p:sp>
        <p:nvSpPr>
          <p:cNvPr id="6" name="Footer Placeholder 5"/>
          <p:cNvSpPr>
            <a:spLocks noGrp="1"/>
          </p:cNvSpPr>
          <p:nvPr>
            <p:ph type="ftr" sz="quarter" idx="11"/>
          </p:nvPr>
        </p:nvSpPr>
        <p:spPr/>
        <p:txBody>
          <a:bodyPr/>
          <a:lstStyle/>
          <a:p>
            <a:endParaRPr lang="en-US">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endParaRPr>
          </a:p>
        </p:txBody>
      </p:sp>
      <p:sp>
        <p:nvSpPr>
          <p:cNvPr id="7" name="Slide Number Placeholder 6"/>
          <p:cNvSpPr>
            <a:spLocks noGrp="1"/>
          </p:cNvSpPr>
          <p:nvPr>
            <p:ph type="sldNum" sz="quarter" idx="12"/>
          </p:nvPr>
        </p:nvSpPr>
        <p:spPr/>
        <p:txBody>
          <a:bodyPr/>
          <a:lstStyle/>
          <a:p>
            <a:fld id="{014987A9-CB4A-46F6-9E98-0F75BD071D11}" type="slidenum">
              <a:rPr lang="en-US" smtClean="0">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rPr>
              <a:pPr/>
              <a:t>‹#›</a:t>
            </a:fld>
            <a:endParaRPr lang="en-US">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endParaRPr>
          </a:p>
        </p:txBody>
      </p:sp>
    </p:spTree>
    <p:extLst>
      <p:ext uri="{BB962C8B-B14F-4D97-AF65-F5344CB8AC3E}">
        <p14:creationId xmlns:p14="http://schemas.microsoft.com/office/powerpoint/2010/main" val="306048121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5"/>
            <a:ext cx="7886700" cy="3534344"/>
          </a:xfrm>
        </p:spPr>
        <p:txBody>
          <a:bodyPr anchor="ctr"/>
          <a:lstStyle>
            <a:lvl1pPr>
              <a:defRPr sz="2400"/>
            </a:lvl1pPr>
          </a:lstStyle>
          <a:p>
            <a:r>
              <a:rPr lang="en-US"/>
              <a:t>Click to edit Master title style</a:t>
            </a:r>
            <a:endParaRPr lang="en-US" dirty="0"/>
          </a:p>
        </p:txBody>
      </p:sp>
      <p:sp>
        <p:nvSpPr>
          <p:cNvPr id="4" name="Text Placeholder 3"/>
          <p:cNvSpPr>
            <a:spLocks noGrp="1"/>
          </p:cNvSpPr>
          <p:nvPr>
            <p:ph type="body" sz="half" idx="2"/>
          </p:nvPr>
        </p:nvSpPr>
        <p:spPr>
          <a:xfrm>
            <a:off x="629841" y="4489399"/>
            <a:ext cx="7885509" cy="1501826"/>
          </a:xfrm>
        </p:spPr>
        <p:txBody>
          <a:bodyPr anchor="ct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0B6AD9A2-4273-430C-9276-362DF917C69A}" type="datetime1">
              <a:rPr lang="en-US" smtClean="0">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rPr>
              <a:pPr/>
              <a:t>6/20/2018</a:t>
            </a:fld>
            <a:endParaRPr lang="en-US">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endParaRPr>
          </a:p>
        </p:txBody>
      </p:sp>
      <p:sp>
        <p:nvSpPr>
          <p:cNvPr id="6" name="Footer Placeholder 5"/>
          <p:cNvSpPr>
            <a:spLocks noGrp="1"/>
          </p:cNvSpPr>
          <p:nvPr>
            <p:ph type="ftr" sz="quarter" idx="11"/>
          </p:nvPr>
        </p:nvSpPr>
        <p:spPr/>
        <p:txBody>
          <a:bodyPr/>
          <a:lstStyle/>
          <a:p>
            <a:endParaRPr lang="en-US">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endParaRPr>
          </a:p>
        </p:txBody>
      </p:sp>
      <p:sp>
        <p:nvSpPr>
          <p:cNvPr id="7" name="Slide Number Placeholder 6"/>
          <p:cNvSpPr>
            <a:spLocks noGrp="1"/>
          </p:cNvSpPr>
          <p:nvPr>
            <p:ph type="sldNum" sz="quarter" idx="12"/>
          </p:nvPr>
        </p:nvSpPr>
        <p:spPr/>
        <p:txBody>
          <a:bodyPr/>
          <a:lstStyle/>
          <a:p>
            <a:fld id="{014987A9-CB4A-46F6-9E98-0F75BD071D11}" type="slidenum">
              <a:rPr lang="en-US" smtClean="0">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rPr>
              <a:pPr/>
              <a:t>‹#›</a:t>
            </a:fld>
            <a:endParaRPr lang="en-US">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endParaRPr>
          </a:p>
        </p:txBody>
      </p:sp>
    </p:spTree>
    <p:extLst>
      <p:ext uri="{BB962C8B-B14F-4D97-AF65-F5344CB8AC3E}">
        <p14:creationId xmlns:p14="http://schemas.microsoft.com/office/powerpoint/2010/main" val="37095878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84659" y="365125"/>
            <a:ext cx="6977064" cy="2992904"/>
          </a:xfrm>
        </p:spPr>
        <p:txBody>
          <a:bodyPr anchor="ctr"/>
          <a:lstStyle>
            <a:lvl1pPr>
              <a:defRPr sz="3300"/>
            </a:lvl1pPr>
          </a:lstStyle>
          <a:p>
            <a:r>
              <a:rPr lang="en-US"/>
              <a:t>Click to edit Master title style</a:t>
            </a:r>
            <a:endParaRPr lang="en-US" dirty="0"/>
          </a:p>
        </p:txBody>
      </p:sp>
      <p:sp>
        <p:nvSpPr>
          <p:cNvPr id="12" name="Text Placeholder 3"/>
          <p:cNvSpPr>
            <a:spLocks noGrp="1"/>
          </p:cNvSpPr>
          <p:nvPr>
            <p:ph type="body" sz="half" idx="13"/>
          </p:nvPr>
        </p:nvSpPr>
        <p:spPr>
          <a:xfrm>
            <a:off x="1290484" y="3365557"/>
            <a:ext cx="6564224" cy="548968"/>
          </a:xfrm>
        </p:spPr>
        <p:txBody>
          <a:bodyPr anchor="t">
            <a:normAutofit/>
          </a:bodyPr>
          <a:lstStyle>
            <a:lvl1pPr marL="0" indent="0">
              <a:buNone/>
              <a:defRPr sz="105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4" name="Text Placeholder 3"/>
          <p:cNvSpPr>
            <a:spLocks noGrp="1"/>
          </p:cNvSpPr>
          <p:nvPr>
            <p:ph type="body" sz="half" idx="2"/>
          </p:nvPr>
        </p:nvSpPr>
        <p:spPr>
          <a:xfrm>
            <a:off x="628650" y="4501729"/>
            <a:ext cx="7884318" cy="1489496"/>
          </a:xfrm>
        </p:spPr>
        <p:txBody>
          <a:bodyPr anchor="ctr">
            <a:normAutofit/>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5539743E-83F5-46FC-8E5D-CE41D300C17B}" type="datetime1">
              <a:rPr lang="en-US" smtClean="0">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rPr>
              <a:pPr/>
              <a:t>6/20/2018</a:t>
            </a:fld>
            <a:endParaRPr lang="en-US">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endParaRPr>
          </a:p>
        </p:txBody>
      </p:sp>
      <p:sp>
        <p:nvSpPr>
          <p:cNvPr id="6" name="Footer Placeholder 5"/>
          <p:cNvSpPr>
            <a:spLocks noGrp="1"/>
          </p:cNvSpPr>
          <p:nvPr>
            <p:ph type="ftr" sz="quarter" idx="11"/>
          </p:nvPr>
        </p:nvSpPr>
        <p:spPr/>
        <p:txBody>
          <a:bodyPr/>
          <a:lstStyle/>
          <a:p>
            <a:endParaRPr lang="en-US">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endParaRPr>
          </a:p>
        </p:txBody>
      </p:sp>
      <p:sp>
        <p:nvSpPr>
          <p:cNvPr id="7" name="Slide Number Placeholder 6"/>
          <p:cNvSpPr>
            <a:spLocks noGrp="1"/>
          </p:cNvSpPr>
          <p:nvPr>
            <p:ph type="sldNum" sz="quarter" idx="12"/>
          </p:nvPr>
        </p:nvSpPr>
        <p:spPr/>
        <p:txBody>
          <a:bodyPr/>
          <a:lstStyle/>
          <a:p>
            <a:fld id="{014987A9-CB4A-46F6-9E98-0F75BD071D11}" type="slidenum">
              <a:rPr lang="en-US" smtClean="0">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rPr>
              <a:pPr/>
              <a:t>‹#›</a:t>
            </a:fld>
            <a:endParaRPr lang="en-US">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endParaRPr>
          </a:p>
        </p:txBody>
      </p:sp>
      <p:sp>
        <p:nvSpPr>
          <p:cNvPr id="9" name="TextBox 8"/>
          <p:cNvSpPr txBox="1"/>
          <p:nvPr/>
        </p:nvSpPr>
        <p:spPr>
          <a:xfrm>
            <a:off x="833283" y="786824"/>
            <a:ext cx="457200" cy="584776"/>
          </a:xfrm>
          <a:prstGeom prst="rect">
            <a:avLst/>
          </a:prstGeom>
        </p:spPr>
        <p:txBody>
          <a:bodyPr vert="horz" lIns="68580" tIns="34290" rIns="68580" bIns="3429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r>
              <a:rPr lang="en-US" sz="6000" dirty="0">
                <a:solidFill>
                  <a:prstClr val="white"/>
                </a:solidFill>
                <a:effectLst/>
              </a:rPr>
              <a:t>“</a:t>
            </a:r>
          </a:p>
        </p:txBody>
      </p:sp>
      <p:sp>
        <p:nvSpPr>
          <p:cNvPr id="10" name="TextBox 9"/>
          <p:cNvSpPr txBox="1"/>
          <p:nvPr/>
        </p:nvSpPr>
        <p:spPr>
          <a:xfrm>
            <a:off x="7828359" y="2743200"/>
            <a:ext cx="457200" cy="584776"/>
          </a:xfrm>
          <a:prstGeom prst="rect">
            <a:avLst/>
          </a:prstGeom>
        </p:spPr>
        <p:txBody>
          <a:bodyPr vert="horz" lIns="68580" tIns="34290" rIns="68580" bIns="3429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algn="r"/>
            <a:r>
              <a:rPr lang="en-US" sz="6000" dirty="0">
                <a:solidFill>
                  <a:prstClr val="white"/>
                </a:solidFill>
                <a:effectLst/>
              </a:rPr>
              <a:t>”</a:t>
            </a:r>
          </a:p>
        </p:txBody>
      </p:sp>
    </p:spTree>
    <p:extLst>
      <p:ext uri="{BB962C8B-B14F-4D97-AF65-F5344CB8AC3E}">
        <p14:creationId xmlns:p14="http://schemas.microsoft.com/office/powerpoint/2010/main" val="210128164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29841" y="2326968"/>
            <a:ext cx="7886700" cy="2511835"/>
          </a:xfrm>
        </p:spPr>
        <p:txBody>
          <a:bodyPr anchor="b">
            <a:normAutofit/>
          </a:bodyPr>
          <a:lstStyle>
            <a:lvl1pPr>
              <a:defRPr sz="4050"/>
            </a:lvl1pPr>
          </a:lstStyle>
          <a:p>
            <a:r>
              <a:rPr lang="en-US"/>
              <a:t>Click to edit Master title style</a:t>
            </a:r>
            <a:endParaRPr lang="en-US" dirty="0"/>
          </a:p>
        </p:txBody>
      </p:sp>
      <p:sp>
        <p:nvSpPr>
          <p:cNvPr id="4" name="Text Placeholder 3"/>
          <p:cNvSpPr>
            <a:spLocks noGrp="1"/>
          </p:cNvSpPr>
          <p:nvPr>
            <p:ph type="body" sz="half" idx="2"/>
          </p:nvPr>
        </p:nvSpPr>
        <p:spPr>
          <a:xfrm>
            <a:off x="629841" y="4850581"/>
            <a:ext cx="7885509" cy="1140644"/>
          </a:xfrm>
        </p:spPr>
        <p:txBody>
          <a:bodyPr anchor="t"/>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A5541AD2-DA96-4195-9C74-51F7604D2DF4}" type="datetime1">
              <a:rPr lang="en-US" smtClean="0">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rPr>
              <a:pPr/>
              <a:t>6/20/2018</a:t>
            </a:fld>
            <a:endParaRPr lang="en-US">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endParaRPr>
          </a:p>
        </p:txBody>
      </p:sp>
      <p:sp>
        <p:nvSpPr>
          <p:cNvPr id="6" name="Footer Placeholder 5"/>
          <p:cNvSpPr>
            <a:spLocks noGrp="1"/>
          </p:cNvSpPr>
          <p:nvPr>
            <p:ph type="ftr" sz="quarter" idx="11"/>
          </p:nvPr>
        </p:nvSpPr>
        <p:spPr/>
        <p:txBody>
          <a:bodyPr/>
          <a:lstStyle/>
          <a:p>
            <a:endParaRPr lang="en-US">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endParaRPr>
          </a:p>
        </p:txBody>
      </p:sp>
      <p:sp>
        <p:nvSpPr>
          <p:cNvPr id="7" name="Slide Number Placeholder 6"/>
          <p:cNvSpPr>
            <a:spLocks noGrp="1"/>
          </p:cNvSpPr>
          <p:nvPr>
            <p:ph type="sldNum" sz="quarter" idx="12"/>
          </p:nvPr>
        </p:nvSpPr>
        <p:spPr/>
        <p:txBody>
          <a:bodyPr/>
          <a:lstStyle/>
          <a:p>
            <a:fld id="{014987A9-CB4A-46F6-9E98-0F75BD071D11}" type="slidenum">
              <a:rPr lang="en-US" smtClean="0">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rPr>
              <a:pPr/>
              <a:t>‹#›</a:t>
            </a:fld>
            <a:endParaRPr lang="en-US">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endParaRPr>
          </a:p>
        </p:txBody>
      </p:sp>
    </p:spTree>
    <p:extLst>
      <p:ext uri="{BB962C8B-B14F-4D97-AF65-F5344CB8AC3E}">
        <p14:creationId xmlns:p14="http://schemas.microsoft.com/office/powerpoint/2010/main" val="324788355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628650" y="365126"/>
            <a:ext cx="7886700" cy="1325563"/>
          </a:xfrm>
        </p:spPr>
        <p:txBody>
          <a:bodyPr/>
          <a:lstStyle/>
          <a:p>
            <a:r>
              <a:rPr lang="en-US"/>
              <a:t>Click to edit Master title style</a:t>
            </a:r>
            <a:endParaRPr lang="en-US" dirty="0"/>
          </a:p>
        </p:txBody>
      </p:sp>
      <p:sp>
        <p:nvSpPr>
          <p:cNvPr id="7" name="Text Placeholder 2"/>
          <p:cNvSpPr>
            <a:spLocks noGrp="1"/>
          </p:cNvSpPr>
          <p:nvPr>
            <p:ph type="body" idx="1"/>
          </p:nvPr>
        </p:nvSpPr>
        <p:spPr>
          <a:xfrm>
            <a:off x="1002961" y="1885950"/>
            <a:ext cx="2210150" cy="576262"/>
          </a:xfrm>
        </p:spPr>
        <p:txBody>
          <a:bodyPr anchor="b">
            <a:noAutofit/>
          </a:bodyPr>
          <a:lstStyle>
            <a:lvl1pPr marL="0" indent="0">
              <a:buNone/>
              <a:defRPr sz="18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8" name="Text Placeholder 3"/>
          <p:cNvSpPr>
            <a:spLocks noGrp="1"/>
          </p:cNvSpPr>
          <p:nvPr>
            <p:ph type="body" sz="half" idx="15"/>
          </p:nvPr>
        </p:nvSpPr>
        <p:spPr>
          <a:xfrm>
            <a:off x="1017598" y="2571750"/>
            <a:ext cx="2195513" cy="3589338"/>
          </a:xfrm>
        </p:spPr>
        <p:txBody>
          <a:bodyPr anchor="t">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9" name="Text Placeholder 4"/>
          <p:cNvSpPr>
            <a:spLocks noGrp="1"/>
          </p:cNvSpPr>
          <p:nvPr>
            <p:ph type="body" sz="quarter" idx="3"/>
          </p:nvPr>
        </p:nvSpPr>
        <p:spPr>
          <a:xfrm>
            <a:off x="3440996" y="1885950"/>
            <a:ext cx="2202181" cy="576262"/>
          </a:xfrm>
        </p:spPr>
        <p:txBody>
          <a:bodyPr vert="horz" lIns="91440" tIns="45720" rIns="91440" bIns="45720" rtlCol="0" anchor="b">
            <a:noAutofit/>
          </a:bodyPr>
          <a:lstStyle>
            <a:lvl1pPr>
              <a:buNone/>
              <a:defRPr lang="en-US" sz="18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a:t>Click to edit Master text styles</a:t>
            </a:r>
          </a:p>
        </p:txBody>
      </p:sp>
      <p:sp>
        <p:nvSpPr>
          <p:cNvPr id="10" name="Text Placeholder 3"/>
          <p:cNvSpPr>
            <a:spLocks noGrp="1"/>
          </p:cNvSpPr>
          <p:nvPr>
            <p:ph type="body" sz="half" idx="16"/>
          </p:nvPr>
        </p:nvSpPr>
        <p:spPr>
          <a:xfrm>
            <a:off x="3433081" y="2571750"/>
            <a:ext cx="2210096" cy="3589338"/>
          </a:xfrm>
        </p:spPr>
        <p:txBody>
          <a:bodyPr anchor="t">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11" name="Text Placeholder 4"/>
          <p:cNvSpPr>
            <a:spLocks noGrp="1"/>
          </p:cNvSpPr>
          <p:nvPr>
            <p:ph type="body" sz="quarter" idx="13"/>
          </p:nvPr>
        </p:nvSpPr>
        <p:spPr>
          <a:xfrm>
            <a:off x="5871777" y="1885950"/>
            <a:ext cx="2199085" cy="576262"/>
          </a:xfrm>
        </p:spPr>
        <p:txBody>
          <a:bodyPr vert="horz" lIns="91440" tIns="45720" rIns="91440" bIns="45720" rtlCol="0" anchor="b">
            <a:noAutofit/>
          </a:bodyPr>
          <a:lstStyle>
            <a:lvl1pPr>
              <a:buNone/>
              <a:defRPr lang="en-US" sz="1800" b="0" dirty="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a:t>Click to edit Master text styles</a:t>
            </a:r>
          </a:p>
        </p:txBody>
      </p:sp>
      <p:sp>
        <p:nvSpPr>
          <p:cNvPr id="12" name="Text Placeholder 3"/>
          <p:cNvSpPr>
            <a:spLocks noGrp="1"/>
          </p:cNvSpPr>
          <p:nvPr>
            <p:ph type="body" sz="half" idx="17"/>
          </p:nvPr>
        </p:nvSpPr>
        <p:spPr>
          <a:xfrm>
            <a:off x="5871777" y="2571750"/>
            <a:ext cx="2199085" cy="3589338"/>
          </a:xfrm>
        </p:spPr>
        <p:txBody>
          <a:bodyPr anchor="t">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3" name="Date Placeholder 2"/>
          <p:cNvSpPr>
            <a:spLocks noGrp="1"/>
          </p:cNvSpPr>
          <p:nvPr>
            <p:ph type="dt" sz="half" idx="10"/>
          </p:nvPr>
        </p:nvSpPr>
        <p:spPr/>
        <p:txBody>
          <a:bodyPr/>
          <a:lstStyle/>
          <a:p>
            <a:fld id="{47EF69F2-F757-4084-AF07-60F9D67C7AC6}" type="datetime1">
              <a:rPr lang="en-US" smtClean="0">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rPr>
              <a:pPr/>
              <a:t>6/20/2018</a:t>
            </a:fld>
            <a:endParaRPr lang="en-US">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endParaRPr>
          </a:p>
        </p:txBody>
      </p:sp>
      <p:sp>
        <p:nvSpPr>
          <p:cNvPr id="4" name="Footer Placeholder 3"/>
          <p:cNvSpPr>
            <a:spLocks noGrp="1"/>
          </p:cNvSpPr>
          <p:nvPr>
            <p:ph type="ftr" sz="quarter" idx="11"/>
          </p:nvPr>
        </p:nvSpPr>
        <p:spPr/>
        <p:txBody>
          <a:bodyPr/>
          <a:lstStyle/>
          <a:p>
            <a:endParaRPr lang="en-US">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endParaRPr>
          </a:p>
        </p:txBody>
      </p:sp>
      <p:sp>
        <p:nvSpPr>
          <p:cNvPr id="5" name="Slide Number Placeholder 4"/>
          <p:cNvSpPr>
            <a:spLocks noGrp="1"/>
          </p:cNvSpPr>
          <p:nvPr>
            <p:ph type="sldNum" sz="quarter" idx="12"/>
          </p:nvPr>
        </p:nvSpPr>
        <p:spPr/>
        <p:txBody>
          <a:bodyPr/>
          <a:lstStyle/>
          <a:p>
            <a:fld id="{014987A9-CB4A-46F6-9E98-0F75BD071D11}" type="slidenum">
              <a:rPr lang="en-US" smtClean="0">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rPr>
              <a:pPr/>
              <a:t>‹#›</a:t>
            </a:fld>
            <a:endParaRPr lang="en-US">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endParaRPr>
          </a:p>
        </p:txBody>
      </p:sp>
    </p:spTree>
    <p:extLst>
      <p:ext uri="{BB962C8B-B14F-4D97-AF65-F5344CB8AC3E}">
        <p14:creationId xmlns:p14="http://schemas.microsoft.com/office/powerpoint/2010/main" val="245232754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628650" y="365126"/>
            <a:ext cx="7886700" cy="1325563"/>
          </a:xfrm>
        </p:spPr>
        <p:txBody>
          <a:bodyPr/>
          <a:lstStyle/>
          <a:p>
            <a:r>
              <a:rPr lang="en-US"/>
              <a:t>Click to edit Master title style</a:t>
            </a:r>
            <a:endParaRPr lang="en-US" dirty="0"/>
          </a:p>
        </p:txBody>
      </p:sp>
      <p:sp>
        <p:nvSpPr>
          <p:cNvPr id="19" name="Text Placeholder 2"/>
          <p:cNvSpPr>
            <a:spLocks noGrp="1"/>
          </p:cNvSpPr>
          <p:nvPr>
            <p:ph type="body" idx="1"/>
          </p:nvPr>
        </p:nvSpPr>
        <p:spPr>
          <a:xfrm>
            <a:off x="999064" y="4297503"/>
            <a:ext cx="2205038" cy="576262"/>
          </a:xfrm>
        </p:spPr>
        <p:txBody>
          <a:bodyPr anchor="b">
            <a:noAutofit/>
          </a:bodyPr>
          <a:lstStyle>
            <a:lvl1pPr marL="0" indent="0">
              <a:buNone/>
              <a:defRPr sz="18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20" name="Picture Placeholder 2"/>
          <p:cNvSpPr>
            <a:spLocks noGrp="1" noChangeAspect="1"/>
          </p:cNvSpPr>
          <p:nvPr>
            <p:ph type="pic" idx="15"/>
          </p:nvPr>
        </p:nvSpPr>
        <p:spPr>
          <a:xfrm>
            <a:off x="999064" y="2256354"/>
            <a:ext cx="2205038"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n-US"/>
              <a:t>Click icon to add picture</a:t>
            </a:r>
            <a:endParaRPr lang="en-US" dirty="0"/>
          </a:p>
        </p:txBody>
      </p:sp>
      <p:sp>
        <p:nvSpPr>
          <p:cNvPr id="21" name="Text Placeholder 3"/>
          <p:cNvSpPr>
            <a:spLocks noGrp="1"/>
          </p:cNvSpPr>
          <p:nvPr>
            <p:ph type="body" sz="half" idx="18"/>
          </p:nvPr>
        </p:nvSpPr>
        <p:spPr>
          <a:xfrm>
            <a:off x="999064" y="4873766"/>
            <a:ext cx="2205038" cy="659189"/>
          </a:xfrm>
        </p:spPr>
        <p:txBody>
          <a:bodyPr anchor="t">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22" name="Text Placeholder 4"/>
          <p:cNvSpPr>
            <a:spLocks noGrp="1"/>
          </p:cNvSpPr>
          <p:nvPr>
            <p:ph type="body" sz="quarter" idx="3"/>
          </p:nvPr>
        </p:nvSpPr>
        <p:spPr>
          <a:xfrm>
            <a:off x="3426748" y="4297503"/>
            <a:ext cx="2197894" cy="576262"/>
          </a:xfrm>
        </p:spPr>
        <p:txBody>
          <a:bodyPr anchor="b">
            <a:noAutofit/>
          </a:bodyPr>
          <a:lstStyle>
            <a:lvl1pPr marL="0" indent="0">
              <a:buNone/>
              <a:defRPr sz="18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23" name="Picture Placeholder 2"/>
          <p:cNvSpPr>
            <a:spLocks noGrp="1" noChangeAspect="1"/>
          </p:cNvSpPr>
          <p:nvPr>
            <p:ph type="pic" idx="21"/>
          </p:nvPr>
        </p:nvSpPr>
        <p:spPr>
          <a:xfrm>
            <a:off x="3426747" y="2256354"/>
            <a:ext cx="2197894"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n-US"/>
              <a:t>Click icon to add picture</a:t>
            </a:r>
            <a:endParaRPr lang="en-US" dirty="0"/>
          </a:p>
        </p:txBody>
      </p:sp>
      <p:sp>
        <p:nvSpPr>
          <p:cNvPr id="24" name="Text Placeholder 3"/>
          <p:cNvSpPr>
            <a:spLocks noGrp="1"/>
          </p:cNvSpPr>
          <p:nvPr>
            <p:ph type="body" sz="half" idx="19"/>
          </p:nvPr>
        </p:nvSpPr>
        <p:spPr>
          <a:xfrm>
            <a:off x="3425733" y="4873765"/>
            <a:ext cx="2200805" cy="659189"/>
          </a:xfrm>
        </p:spPr>
        <p:txBody>
          <a:bodyPr anchor="t">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25" name="Text Placeholder 4"/>
          <p:cNvSpPr>
            <a:spLocks noGrp="1"/>
          </p:cNvSpPr>
          <p:nvPr>
            <p:ph type="body" sz="quarter" idx="13"/>
          </p:nvPr>
        </p:nvSpPr>
        <p:spPr>
          <a:xfrm>
            <a:off x="5853242" y="4297503"/>
            <a:ext cx="2199085" cy="576262"/>
          </a:xfrm>
        </p:spPr>
        <p:txBody>
          <a:bodyPr anchor="b">
            <a:noAutofit/>
          </a:bodyPr>
          <a:lstStyle>
            <a:lvl1pPr marL="0" indent="0">
              <a:buNone/>
              <a:defRPr sz="18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26" name="Picture Placeholder 2"/>
          <p:cNvSpPr>
            <a:spLocks noGrp="1" noChangeAspect="1"/>
          </p:cNvSpPr>
          <p:nvPr>
            <p:ph type="pic" idx="22"/>
          </p:nvPr>
        </p:nvSpPr>
        <p:spPr>
          <a:xfrm>
            <a:off x="5853241" y="2256354"/>
            <a:ext cx="219908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n-US"/>
              <a:t>Click icon to add picture</a:t>
            </a:r>
            <a:endParaRPr lang="en-US" dirty="0"/>
          </a:p>
        </p:txBody>
      </p:sp>
      <p:sp>
        <p:nvSpPr>
          <p:cNvPr id="27" name="Text Placeholder 3"/>
          <p:cNvSpPr>
            <a:spLocks noGrp="1"/>
          </p:cNvSpPr>
          <p:nvPr>
            <p:ph type="body" sz="half" idx="20"/>
          </p:nvPr>
        </p:nvSpPr>
        <p:spPr>
          <a:xfrm>
            <a:off x="5853148" y="4873763"/>
            <a:ext cx="2201998" cy="659189"/>
          </a:xfrm>
        </p:spPr>
        <p:txBody>
          <a:bodyPr anchor="t">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3" name="Date Placeholder 2"/>
          <p:cNvSpPr>
            <a:spLocks noGrp="1"/>
          </p:cNvSpPr>
          <p:nvPr>
            <p:ph type="dt" sz="half" idx="10"/>
          </p:nvPr>
        </p:nvSpPr>
        <p:spPr/>
        <p:txBody>
          <a:bodyPr/>
          <a:lstStyle/>
          <a:p>
            <a:fld id="{5D955464-305D-4787-A824-2296C976420B}" type="datetime1">
              <a:rPr lang="en-US" smtClean="0">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rPr>
              <a:pPr/>
              <a:t>6/20/2018</a:t>
            </a:fld>
            <a:endParaRPr lang="en-US">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endParaRPr>
          </a:p>
        </p:txBody>
      </p:sp>
      <p:sp>
        <p:nvSpPr>
          <p:cNvPr id="4" name="Footer Placeholder 3"/>
          <p:cNvSpPr>
            <a:spLocks noGrp="1"/>
          </p:cNvSpPr>
          <p:nvPr>
            <p:ph type="ftr" sz="quarter" idx="11"/>
          </p:nvPr>
        </p:nvSpPr>
        <p:spPr/>
        <p:txBody>
          <a:bodyPr/>
          <a:lstStyle/>
          <a:p>
            <a:endParaRPr lang="en-US">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endParaRPr>
          </a:p>
        </p:txBody>
      </p:sp>
      <p:sp>
        <p:nvSpPr>
          <p:cNvPr id="5" name="Slide Number Placeholder 4"/>
          <p:cNvSpPr>
            <a:spLocks noGrp="1"/>
          </p:cNvSpPr>
          <p:nvPr>
            <p:ph type="sldNum" sz="quarter" idx="12"/>
          </p:nvPr>
        </p:nvSpPr>
        <p:spPr/>
        <p:txBody>
          <a:bodyPr/>
          <a:lstStyle/>
          <a:p>
            <a:fld id="{014987A9-CB4A-46F6-9E98-0F75BD071D11}" type="slidenum">
              <a:rPr lang="en-US" smtClean="0">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rPr>
              <a:pPr/>
              <a:t>‹#›</a:t>
            </a:fld>
            <a:endParaRPr lang="en-US">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endParaRPr>
          </a:p>
        </p:txBody>
      </p:sp>
    </p:spTree>
    <p:extLst>
      <p:ext uri="{BB962C8B-B14F-4D97-AF65-F5344CB8AC3E}">
        <p14:creationId xmlns:p14="http://schemas.microsoft.com/office/powerpoint/2010/main" val="290973989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FE7EDED-0804-487B-8EC1-8D1D820B2A6A}" type="datetime1">
              <a:rPr lang="en-US" smtClean="0">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rPr>
              <a:pPr/>
              <a:t>6/20/2018</a:t>
            </a:fld>
            <a:endParaRPr lang="en-US">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endParaRPr>
          </a:p>
        </p:txBody>
      </p:sp>
      <p:sp>
        <p:nvSpPr>
          <p:cNvPr id="5" name="Footer Placeholder 4"/>
          <p:cNvSpPr>
            <a:spLocks noGrp="1"/>
          </p:cNvSpPr>
          <p:nvPr>
            <p:ph type="ftr" sz="quarter" idx="11"/>
          </p:nvPr>
        </p:nvSpPr>
        <p:spPr/>
        <p:txBody>
          <a:bodyPr/>
          <a:lstStyle/>
          <a:p>
            <a:endParaRPr lang="en-US">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endParaRPr>
          </a:p>
        </p:txBody>
      </p:sp>
      <p:sp>
        <p:nvSpPr>
          <p:cNvPr id="6" name="Slide Number Placeholder 5"/>
          <p:cNvSpPr>
            <a:spLocks noGrp="1"/>
          </p:cNvSpPr>
          <p:nvPr>
            <p:ph type="sldNum" sz="quarter" idx="12"/>
          </p:nvPr>
        </p:nvSpPr>
        <p:spPr/>
        <p:txBody>
          <a:bodyPr/>
          <a:lstStyle/>
          <a:p>
            <a:fld id="{014987A9-CB4A-46F6-9E98-0F75BD071D11}" type="slidenum">
              <a:rPr lang="en-US" smtClean="0">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rPr>
              <a:pPr/>
              <a:t>‹#›</a:t>
            </a:fld>
            <a:endParaRPr lang="en-US">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endParaRPr>
          </a:p>
        </p:txBody>
      </p:sp>
    </p:spTree>
    <p:extLst>
      <p:ext uri="{BB962C8B-B14F-4D97-AF65-F5344CB8AC3E}">
        <p14:creationId xmlns:p14="http://schemas.microsoft.com/office/powerpoint/2010/main" val="1140943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DC39269-909C-41FB-B64E-7DC2BC715D1F}" type="datetime1">
              <a:rPr lang="en-US" smtClean="0">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rPr>
              <a:pPr/>
              <a:t>6/20/2018</a:t>
            </a:fld>
            <a:endParaRPr lang="en-US">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endParaRPr>
          </a:p>
        </p:txBody>
      </p:sp>
      <p:sp>
        <p:nvSpPr>
          <p:cNvPr id="5" name="Footer Placeholder 4"/>
          <p:cNvSpPr>
            <a:spLocks noGrp="1"/>
          </p:cNvSpPr>
          <p:nvPr>
            <p:ph type="ftr" sz="quarter" idx="11"/>
          </p:nvPr>
        </p:nvSpPr>
        <p:spPr/>
        <p:txBody>
          <a:bodyPr/>
          <a:lstStyle/>
          <a:p>
            <a:endParaRPr lang="en-US">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endParaRPr>
          </a:p>
        </p:txBody>
      </p:sp>
      <p:sp>
        <p:nvSpPr>
          <p:cNvPr id="6" name="Slide Number Placeholder 5"/>
          <p:cNvSpPr>
            <a:spLocks noGrp="1"/>
          </p:cNvSpPr>
          <p:nvPr>
            <p:ph type="sldNum" sz="quarter" idx="12"/>
          </p:nvPr>
        </p:nvSpPr>
        <p:spPr/>
        <p:txBody>
          <a:bodyPr/>
          <a:lstStyle/>
          <a:p>
            <a:fld id="{014987A9-CB4A-46F6-9E98-0F75BD071D11}" type="slidenum">
              <a:rPr lang="en-US" smtClean="0">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rPr>
              <a:pPr/>
              <a:t>‹#›</a:t>
            </a:fld>
            <a:endParaRPr lang="en-US">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endParaRPr>
          </a:p>
        </p:txBody>
      </p:sp>
    </p:spTree>
    <p:extLst>
      <p:ext uri="{BB962C8B-B14F-4D97-AF65-F5344CB8AC3E}">
        <p14:creationId xmlns:p14="http://schemas.microsoft.com/office/powerpoint/2010/main" val="66585015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4081494" y="896629"/>
            <a:ext cx="1017346" cy="493752"/>
          </a:xfrm>
        </p:spPr>
        <p:txBody>
          <a:bodyPr/>
          <a:lstStyle/>
          <a:p>
            <a:r>
              <a:rPr lang="en-US"/>
              <a:t>Click to edit Master title style</a:t>
            </a:r>
          </a:p>
        </p:txBody>
      </p:sp>
      <p:sp>
        <p:nvSpPr>
          <p:cNvPr id="3" name="Text Placeholder 2"/>
          <p:cNvSpPr>
            <a:spLocks noGrp="1"/>
          </p:cNvSpPr>
          <p:nvPr>
            <p:ph type="body" sz="half" idx="1"/>
          </p:nvPr>
        </p:nvSpPr>
        <p:spPr>
          <a:xfrm>
            <a:off x="457201" y="1600907"/>
            <a:ext cx="4042132" cy="452555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4644668" y="1600907"/>
            <a:ext cx="4042132" cy="4525553"/>
          </a:xfrm>
          <a:prstGeom prst="rect">
            <a:avLst/>
          </a:prstGeom>
        </p:spPr>
        <p:txBody>
          <a:bodyPr/>
          <a:lstStyle/>
          <a:p>
            <a:endParaRPr lang="en-US"/>
          </a:p>
        </p:txBody>
      </p:sp>
    </p:spTree>
    <p:extLst>
      <p:ext uri="{BB962C8B-B14F-4D97-AF65-F5344CB8AC3E}">
        <p14:creationId xmlns:p14="http://schemas.microsoft.com/office/powerpoint/2010/main" val="231015439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2" name="Rectangle 1"/>
          <p:cNvSpPr/>
          <p:nvPr userDrawn="1"/>
        </p:nvSpPr>
        <p:spPr>
          <a:xfrm>
            <a:off x="164592" y="164592"/>
            <a:ext cx="8851392" cy="1143000"/>
          </a:xfrm>
          <a:prstGeom prst="rect">
            <a:avLst/>
          </a:prstGeom>
          <a:solidFill>
            <a:srgbClr val="00677F"/>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pic>
        <p:nvPicPr>
          <p:cNvPr id="3"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150296" y="6365720"/>
            <a:ext cx="771525" cy="3477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162116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slideLayout" Target="../slideLayouts/slideLayout2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20" Type="http://schemas.openxmlformats.org/officeDocument/2006/relationships/theme" Target="../theme/theme2.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19" Type="http://schemas.openxmlformats.org/officeDocument/2006/relationships/slideLayout" Target="../slideLayouts/slideLayout30.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152400" y="1634971"/>
            <a:ext cx="8831802" cy="504547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 name="Rectangle 7"/>
          <p:cNvSpPr/>
          <p:nvPr/>
        </p:nvSpPr>
        <p:spPr>
          <a:xfrm>
            <a:off x="152399" y="152400"/>
            <a:ext cx="8814047" cy="134644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Placeholder 1"/>
          <p:cNvSpPr>
            <a:spLocks noGrp="1"/>
          </p:cNvSpPr>
          <p:nvPr>
            <p:ph type="title"/>
          </p:nvPr>
        </p:nvSpPr>
        <p:spPr>
          <a:xfrm>
            <a:off x="381000" y="355847"/>
            <a:ext cx="8381260" cy="1054394"/>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380999" y="1719071"/>
            <a:ext cx="8407893" cy="4407408"/>
          </a:xfrm>
          <a:prstGeom prst="rect">
            <a:avLst/>
          </a:prstGeom>
        </p:spPr>
        <p:txBody>
          <a:bodyPr vert="horz" lIns="91440" tIns="45720" rIns="91440" bIns="45720" rtlCol="0">
            <a:normAutofit/>
          </a:bodyPr>
          <a:lstStyle/>
          <a:p>
            <a:pPr marL="274320" marR="0" lvl="0" indent="-228600" algn="l" defTabSz="914400" rtl="0" eaLnBrk="1" fontAlgn="auto" latinLnBrk="0" hangingPunct="1">
              <a:lnSpc>
                <a:spcPct val="100000"/>
              </a:lnSpc>
              <a:spcBef>
                <a:spcPct val="20000"/>
              </a:spcBef>
              <a:spcAft>
                <a:spcPts val="0"/>
              </a:spcAft>
              <a:buClr>
                <a:srgbClr val="3C8890"/>
              </a:buClr>
              <a:buSzTx/>
              <a:buFont typeface="Wingdings 2" pitchFamily="18" charset="2"/>
              <a:buChar char=""/>
              <a:tabLst/>
              <a:defRPr/>
            </a:pPr>
            <a:r>
              <a:rPr kumimoji="0" lang="en-US" sz="2000" b="0" i="0" u="none" strike="noStrike" kern="1200" cap="none" spc="150" normalizeH="0" baseline="0" noProof="0" dirty="0">
                <a:ln>
                  <a:noFill/>
                </a:ln>
                <a:solidFill>
                  <a:srgbClr val="5B6973"/>
                </a:solidFill>
                <a:effectLst/>
                <a:uLnTx/>
                <a:uFillTx/>
                <a:latin typeface="+mn-lt"/>
                <a:ea typeface="+mn-ea"/>
                <a:cs typeface="+mn-cs"/>
              </a:rPr>
              <a:t>Click to edit Master text styles</a:t>
            </a:r>
          </a:p>
          <a:p>
            <a:pPr marL="548640" marR="0" lvl="1" indent="-182880" algn="l" defTabSz="914400" rtl="0" eaLnBrk="1" fontAlgn="auto" latinLnBrk="0" hangingPunct="1">
              <a:lnSpc>
                <a:spcPct val="100000"/>
              </a:lnSpc>
              <a:spcBef>
                <a:spcPct val="20000"/>
              </a:spcBef>
              <a:spcAft>
                <a:spcPts val="0"/>
              </a:spcAft>
              <a:buClr>
                <a:srgbClr val="59B0B9"/>
              </a:buClr>
              <a:buSzTx/>
              <a:buFont typeface="Wingdings" pitchFamily="2" charset="2"/>
              <a:buChar char="§"/>
              <a:tabLst/>
              <a:defRPr/>
            </a:pPr>
            <a:r>
              <a:rPr kumimoji="0" lang="en-US" sz="1800" b="0" i="0" u="none" strike="noStrike" kern="1200" cap="none" spc="100" normalizeH="0" baseline="0" noProof="0" dirty="0">
                <a:ln>
                  <a:noFill/>
                </a:ln>
                <a:solidFill>
                  <a:srgbClr val="5B6973"/>
                </a:solidFill>
                <a:effectLst/>
                <a:uLnTx/>
                <a:uFillTx/>
                <a:latin typeface="+mn-lt"/>
                <a:ea typeface="+mn-ea"/>
                <a:cs typeface="+mn-cs"/>
              </a:rPr>
              <a:t>Second level</a:t>
            </a:r>
          </a:p>
          <a:p>
            <a:pPr marL="822960" marR="0" lvl="2" indent="-182880" algn="l" defTabSz="914400" rtl="0" eaLnBrk="1" fontAlgn="auto" latinLnBrk="0" hangingPunct="1">
              <a:lnSpc>
                <a:spcPct val="100000"/>
              </a:lnSpc>
              <a:spcBef>
                <a:spcPct val="20000"/>
              </a:spcBef>
              <a:spcAft>
                <a:spcPts val="0"/>
              </a:spcAft>
              <a:buClr>
                <a:srgbClr val="DEAE00"/>
              </a:buClr>
              <a:buSzTx/>
              <a:buFont typeface="Wingdings" pitchFamily="2" charset="2"/>
              <a:buChar char="§"/>
              <a:tabLst/>
              <a:defRPr/>
            </a:pPr>
            <a:r>
              <a:rPr kumimoji="0" lang="en-US" sz="1600" b="0" i="0" u="none" strike="noStrike" kern="1200" cap="none" spc="100" normalizeH="0" baseline="0" noProof="0" dirty="0">
                <a:ln>
                  <a:noFill/>
                </a:ln>
                <a:solidFill>
                  <a:srgbClr val="5B6973"/>
                </a:solidFill>
                <a:effectLst/>
                <a:uLnTx/>
                <a:uFillTx/>
                <a:latin typeface="+mn-lt"/>
                <a:ea typeface="+mn-ea"/>
                <a:cs typeface="+mn-cs"/>
              </a:rPr>
              <a:t>Third level</a:t>
            </a:r>
          </a:p>
          <a:p>
            <a:pPr marL="1097280" marR="0" lvl="3" indent="-182880" algn="l" defTabSz="914400" rtl="0" eaLnBrk="1" fontAlgn="auto" latinLnBrk="0" hangingPunct="1">
              <a:lnSpc>
                <a:spcPct val="100000"/>
              </a:lnSpc>
              <a:spcBef>
                <a:spcPct val="20000"/>
              </a:spcBef>
              <a:spcAft>
                <a:spcPts val="0"/>
              </a:spcAft>
              <a:buClr>
                <a:srgbClr val="B77BB4"/>
              </a:buClr>
              <a:buSzTx/>
              <a:buFont typeface="Wingdings" pitchFamily="2" charset="2"/>
              <a:buChar char="§"/>
              <a:tabLst/>
              <a:defRPr/>
            </a:pPr>
            <a:r>
              <a:rPr kumimoji="0" lang="en-US" sz="1400" b="0" i="0" u="none" strike="noStrike" kern="1200" cap="none" spc="0" normalizeH="0" baseline="0" noProof="0" dirty="0">
                <a:ln>
                  <a:noFill/>
                </a:ln>
                <a:solidFill>
                  <a:srgbClr val="5B6973"/>
                </a:solidFill>
                <a:effectLst/>
                <a:uLnTx/>
                <a:uFillTx/>
                <a:latin typeface="+mn-lt"/>
                <a:ea typeface="+mn-ea"/>
                <a:cs typeface="+mn-cs"/>
              </a:rPr>
              <a:t>Fourth level</a:t>
            </a:r>
          </a:p>
          <a:p>
            <a:pPr marL="1280160" marR="0" lvl="4" indent="-182880" algn="l" defTabSz="914400" rtl="0" eaLnBrk="1" fontAlgn="auto" latinLnBrk="0" hangingPunct="1">
              <a:lnSpc>
                <a:spcPct val="100000"/>
              </a:lnSpc>
              <a:spcBef>
                <a:spcPct val="20000"/>
              </a:spcBef>
              <a:spcAft>
                <a:spcPts val="0"/>
              </a:spcAft>
              <a:buClr>
                <a:srgbClr val="A98D63"/>
              </a:buClr>
              <a:buSzTx/>
              <a:buFont typeface="Wingdings" pitchFamily="2" charset="2"/>
              <a:buChar char="§"/>
              <a:tabLst/>
              <a:defRPr/>
            </a:pPr>
            <a:r>
              <a:rPr kumimoji="0" lang="en-US" sz="1300" b="0" i="0" u="none" strike="noStrike" kern="1200" cap="none" spc="100" normalizeH="0" baseline="0" noProof="0" dirty="0">
                <a:ln>
                  <a:noFill/>
                </a:ln>
                <a:solidFill>
                  <a:srgbClr val="5B6973"/>
                </a:solidFill>
                <a:effectLst/>
                <a:uLnTx/>
                <a:uFillTx/>
                <a:latin typeface="+mn-lt"/>
                <a:ea typeface="+mn-ea"/>
                <a:cs typeface="+mn-cs"/>
              </a:rPr>
              <a:t>Fifth level</a:t>
            </a:r>
          </a:p>
        </p:txBody>
      </p:sp>
      <p:sp>
        <p:nvSpPr>
          <p:cNvPr id="4" name="Date Placeholder 3"/>
          <p:cNvSpPr>
            <a:spLocks noGrp="1"/>
          </p:cNvSpPr>
          <p:nvPr>
            <p:ph type="dt" sz="half" idx="2"/>
          </p:nvPr>
        </p:nvSpPr>
        <p:spPr>
          <a:xfrm>
            <a:off x="370888" y="6356350"/>
            <a:ext cx="2133600" cy="274320"/>
          </a:xfrm>
          <a:prstGeom prst="rect">
            <a:avLst/>
          </a:prstGeom>
        </p:spPr>
        <p:txBody>
          <a:bodyPr vert="horz" lIns="91440" tIns="45720" rIns="91440" bIns="45720" rtlCol="0" anchor="ctr"/>
          <a:lstStyle>
            <a:lvl1pPr algn="l">
              <a:defRPr sz="1100">
                <a:solidFill>
                  <a:schemeClr val="tx2"/>
                </a:solidFill>
              </a:defRPr>
            </a:lvl1pPr>
          </a:lstStyle>
          <a:p>
            <a:fld id="{778962B9-F170-483F-97A9-8C07036E17D3}" type="datetimeFigureOut">
              <a:rPr lang="en-US" smtClean="0">
                <a:solidFill>
                  <a:srgbClr val="5B6973"/>
                </a:solidFill>
              </a:rPr>
              <a:pPr/>
              <a:t>6/20/2018</a:t>
            </a:fld>
            <a:endParaRPr lang="en-US">
              <a:solidFill>
                <a:srgbClr val="5B6973"/>
              </a:solidFill>
            </a:endParaRPr>
          </a:p>
        </p:txBody>
      </p:sp>
      <p:sp>
        <p:nvSpPr>
          <p:cNvPr id="5" name="Footer Placeholder 4"/>
          <p:cNvSpPr>
            <a:spLocks noGrp="1"/>
          </p:cNvSpPr>
          <p:nvPr>
            <p:ph type="ftr" sz="quarter" idx="3"/>
          </p:nvPr>
        </p:nvSpPr>
        <p:spPr>
          <a:xfrm>
            <a:off x="3048000" y="6356350"/>
            <a:ext cx="3352800" cy="274320"/>
          </a:xfrm>
          <a:prstGeom prst="rect">
            <a:avLst/>
          </a:prstGeom>
        </p:spPr>
        <p:txBody>
          <a:bodyPr vert="horz" lIns="91440" tIns="45720" rIns="91440" bIns="45720" rtlCol="0" anchor="ctr"/>
          <a:lstStyle>
            <a:lvl1pPr algn="ctr">
              <a:defRPr sz="1100">
                <a:solidFill>
                  <a:schemeClr val="tx2"/>
                </a:solidFill>
              </a:defRPr>
            </a:lvl1pPr>
          </a:lstStyle>
          <a:p>
            <a:endParaRPr lang="en-US">
              <a:solidFill>
                <a:srgbClr val="5B6973"/>
              </a:solidFill>
            </a:endParaRPr>
          </a:p>
        </p:txBody>
      </p:sp>
      <p:sp>
        <p:nvSpPr>
          <p:cNvPr id="6" name="Slide Number Placeholder 5"/>
          <p:cNvSpPr>
            <a:spLocks noGrp="1"/>
          </p:cNvSpPr>
          <p:nvPr>
            <p:ph type="sldNum" sz="quarter" idx="4"/>
          </p:nvPr>
        </p:nvSpPr>
        <p:spPr>
          <a:xfrm>
            <a:off x="8234680" y="6355080"/>
            <a:ext cx="582966" cy="274320"/>
          </a:xfrm>
          <a:prstGeom prst="rect">
            <a:avLst/>
          </a:prstGeom>
          <a:ln w="19050">
            <a:noFill/>
          </a:ln>
        </p:spPr>
        <p:txBody>
          <a:bodyPr vert="horz" lIns="91440" tIns="45720" rIns="91440" bIns="45720" rtlCol="0" anchor="ctr"/>
          <a:lstStyle>
            <a:lvl1pPr algn="ctr">
              <a:defRPr sz="1100">
                <a:solidFill>
                  <a:schemeClr val="tx2"/>
                </a:solidFill>
              </a:defRPr>
            </a:lvl1pPr>
          </a:lstStyle>
          <a:p>
            <a:fld id="{F84430D8-8C3C-4F30-B05F-D9E5A88C13D8}" type="slidenum">
              <a:rPr lang="en-US" smtClean="0">
                <a:solidFill>
                  <a:srgbClr val="5B6973"/>
                </a:solidFill>
              </a:rPr>
              <a:pPr/>
              <a:t>‹#›</a:t>
            </a:fld>
            <a:endParaRPr lang="en-US">
              <a:solidFill>
                <a:srgbClr val="5B6973"/>
              </a:solidFill>
            </a:endParaRPr>
          </a:p>
        </p:txBody>
      </p:sp>
    </p:spTree>
    <p:extLst>
      <p:ext uri="{BB962C8B-B14F-4D97-AF65-F5344CB8AC3E}">
        <p14:creationId xmlns:p14="http://schemas.microsoft.com/office/powerpoint/2010/main" val="377043647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3200" kern="1200" cap="all" spc="200" baseline="0">
          <a:ln>
            <a:noFill/>
          </a:ln>
          <a:solidFill>
            <a:schemeClr val="bg1"/>
          </a:solidFill>
          <a:effectLst/>
          <a:latin typeface="+mj-lt"/>
          <a:ea typeface="+mj-ea"/>
          <a:cs typeface="+mj-cs"/>
        </a:defRPr>
      </a:lvl1pPr>
    </p:titleStyle>
    <p:bodyStyle>
      <a:lvl1pPr marL="274320" marR="0" indent="-228600" algn="l" defTabSz="914400" rtl="0" eaLnBrk="1" fontAlgn="auto" latinLnBrk="0" hangingPunct="1">
        <a:lnSpc>
          <a:spcPct val="100000"/>
        </a:lnSpc>
        <a:spcBef>
          <a:spcPct val="20000"/>
        </a:spcBef>
        <a:spcAft>
          <a:spcPts val="0"/>
        </a:spcAft>
        <a:buClr>
          <a:srgbClr val="3C8890"/>
        </a:buClr>
        <a:buSzTx/>
        <a:buFont typeface="Wingdings 2" pitchFamily="18" charset="2"/>
        <a:buChar char=""/>
        <a:tabLst/>
        <a:defRPr sz="2400" kern="1200" spc="150" baseline="0">
          <a:solidFill>
            <a:schemeClr val="tx2"/>
          </a:solidFill>
          <a:latin typeface="+mn-lt"/>
          <a:ea typeface="+mn-ea"/>
          <a:cs typeface="+mn-cs"/>
        </a:defRPr>
      </a:lvl1pPr>
      <a:lvl2pPr marL="548640" marR="0" indent="-182880" algn="l" defTabSz="914400" rtl="0" eaLnBrk="1" fontAlgn="auto" latinLnBrk="0" hangingPunct="1">
        <a:lnSpc>
          <a:spcPct val="100000"/>
        </a:lnSpc>
        <a:spcBef>
          <a:spcPct val="20000"/>
        </a:spcBef>
        <a:spcAft>
          <a:spcPts val="0"/>
        </a:spcAft>
        <a:buClr>
          <a:srgbClr val="59B0B9"/>
        </a:buClr>
        <a:buSzTx/>
        <a:buFont typeface="Wingdings" pitchFamily="2" charset="2"/>
        <a:buChar char="§"/>
        <a:tabLst/>
        <a:defRPr sz="2000" kern="1200" spc="100" baseline="0">
          <a:solidFill>
            <a:schemeClr val="tx2"/>
          </a:solidFill>
          <a:latin typeface="+mn-lt"/>
          <a:ea typeface="+mn-ea"/>
          <a:cs typeface="+mn-cs"/>
        </a:defRPr>
      </a:lvl2pPr>
      <a:lvl3pPr marL="822960" marR="0" indent="-182880" algn="l" defTabSz="914400" rtl="0" eaLnBrk="1" fontAlgn="auto" latinLnBrk="0" hangingPunct="1">
        <a:lnSpc>
          <a:spcPct val="100000"/>
        </a:lnSpc>
        <a:spcBef>
          <a:spcPct val="20000"/>
        </a:spcBef>
        <a:spcAft>
          <a:spcPts val="0"/>
        </a:spcAft>
        <a:buClr>
          <a:srgbClr val="DEAE00"/>
        </a:buClr>
        <a:buSzTx/>
        <a:buFont typeface="Wingdings" pitchFamily="2" charset="2"/>
        <a:buChar char="§"/>
        <a:tabLst/>
        <a:defRPr sz="1800" kern="1200" spc="100" baseline="0">
          <a:solidFill>
            <a:schemeClr val="tx2"/>
          </a:solidFill>
          <a:latin typeface="+mn-lt"/>
          <a:ea typeface="+mn-ea"/>
          <a:cs typeface="+mn-cs"/>
        </a:defRPr>
      </a:lvl3pPr>
      <a:lvl4pPr marL="1097280" marR="0" indent="-182880" algn="l" defTabSz="914400" rtl="0" eaLnBrk="1" fontAlgn="auto" latinLnBrk="0" hangingPunct="1">
        <a:lnSpc>
          <a:spcPct val="100000"/>
        </a:lnSpc>
        <a:spcBef>
          <a:spcPct val="20000"/>
        </a:spcBef>
        <a:spcAft>
          <a:spcPts val="0"/>
        </a:spcAft>
        <a:buClr>
          <a:srgbClr val="B77BB4"/>
        </a:buClr>
        <a:buSzTx/>
        <a:buFont typeface="Wingdings" pitchFamily="2" charset="2"/>
        <a:buChar char="§"/>
        <a:tabLst/>
        <a:defRPr sz="1600" kern="1200">
          <a:solidFill>
            <a:schemeClr val="tx2"/>
          </a:solidFill>
          <a:latin typeface="+mn-lt"/>
          <a:ea typeface="+mn-ea"/>
          <a:cs typeface="+mn-cs"/>
        </a:defRPr>
      </a:lvl4pPr>
      <a:lvl5pPr marL="1280160" marR="0" indent="-182880" algn="l" defTabSz="914400" rtl="0" eaLnBrk="1" fontAlgn="auto" latinLnBrk="0" hangingPunct="1">
        <a:lnSpc>
          <a:spcPct val="100000"/>
        </a:lnSpc>
        <a:spcBef>
          <a:spcPct val="20000"/>
        </a:spcBef>
        <a:spcAft>
          <a:spcPts val="0"/>
        </a:spcAft>
        <a:buClr>
          <a:srgbClr val="A98D63"/>
        </a:buClr>
        <a:buSzTx/>
        <a:buFont typeface="Wingdings" pitchFamily="2" charset="2"/>
        <a:buChar char="§"/>
        <a:tabLst/>
        <a:defRPr sz="1400" kern="1200" spc="100" baseline="0">
          <a:solidFill>
            <a:schemeClr val="tx2"/>
          </a:solidFill>
          <a:latin typeface="+mn-lt"/>
          <a:ea typeface="+mn-ea"/>
          <a:cs typeface="+mn-cs"/>
        </a:defRPr>
      </a:lvl5pPr>
      <a:lvl6pPr marL="1554480" indent="-182880" algn="l" defTabSz="914400" rtl="0" eaLnBrk="1" latinLnBrk="0" hangingPunct="1">
        <a:spcBef>
          <a:spcPct val="20000"/>
        </a:spcBef>
        <a:buClr>
          <a:schemeClr val="accent1"/>
        </a:buClr>
        <a:buFont typeface="Wingdings" pitchFamily="2" charset="2"/>
        <a:buChar char="§"/>
        <a:defRPr sz="1200" kern="1200">
          <a:solidFill>
            <a:schemeClr val="tx2"/>
          </a:solidFill>
          <a:latin typeface="+mn-lt"/>
          <a:ea typeface="+mn-ea"/>
          <a:cs typeface="+mn-cs"/>
        </a:defRPr>
      </a:lvl6pPr>
      <a:lvl7pPr marL="1828800" indent="-182880" algn="l" defTabSz="914400" rtl="0" eaLnBrk="1" latinLnBrk="0" hangingPunct="1">
        <a:spcBef>
          <a:spcPct val="20000"/>
        </a:spcBef>
        <a:buClr>
          <a:schemeClr val="accent2"/>
        </a:buClr>
        <a:buFont typeface="Wingdings" pitchFamily="2" charset="2"/>
        <a:buChar char="§"/>
        <a:defRPr sz="1200" kern="1200">
          <a:solidFill>
            <a:schemeClr val="tx2"/>
          </a:solidFill>
          <a:latin typeface="+mn-lt"/>
          <a:ea typeface="+mn-ea"/>
          <a:cs typeface="+mn-cs"/>
        </a:defRPr>
      </a:lvl7pPr>
      <a:lvl8pPr marL="2103120" indent="-182880" algn="l" defTabSz="914400" rtl="0" eaLnBrk="1" latinLnBrk="0" hangingPunct="1">
        <a:spcBef>
          <a:spcPct val="20000"/>
        </a:spcBef>
        <a:buClr>
          <a:schemeClr val="accent3"/>
        </a:buClr>
        <a:buFont typeface="Wingdings" pitchFamily="2" charset="2"/>
        <a:buChar char="§"/>
        <a:defRPr sz="1200" kern="1200">
          <a:solidFill>
            <a:schemeClr val="tx2"/>
          </a:solidFill>
          <a:latin typeface="+mn-lt"/>
          <a:ea typeface="+mn-ea"/>
          <a:cs typeface="+mn-cs"/>
        </a:defRPr>
      </a:lvl8pPr>
      <a:lvl9pPr marL="2377440" indent="-182880" algn="l" defTabSz="914400" rtl="0" eaLnBrk="1" latinLnBrk="0" hangingPunct="1">
        <a:spcBef>
          <a:spcPct val="20000"/>
        </a:spcBef>
        <a:buClr>
          <a:schemeClr val="accent5"/>
        </a:buClr>
        <a:buFont typeface="Wingdings" pitchFamily="2" charset="2"/>
        <a:buChar char="§"/>
        <a:defRPr sz="12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163D6B"/>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40000" y="1825625"/>
            <a:ext cx="767535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fld id="{9D789BBD-175A-4ECE-9591-85C3AF298811}" type="datetime1">
              <a:rPr lang="en-US" smtClean="0">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rPr>
              <a:pPr/>
              <a:t>6/20/2018</a:t>
            </a:fld>
            <a:endParaRPr lang="en-US">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endParaRPr lang="en-US">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fld id="{014987A9-CB4A-46F6-9E98-0F75BD071D11}" type="slidenum">
              <a:rPr lang="en-US" smtClean="0">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rPr>
              <a:pPr/>
              <a:t>‹#›</a:t>
            </a:fld>
            <a:endParaRPr lang="en-US">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endParaRPr>
          </a:p>
        </p:txBody>
      </p:sp>
    </p:spTree>
    <p:extLst>
      <p:ext uri="{BB962C8B-B14F-4D97-AF65-F5344CB8AC3E}">
        <p14:creationId xmlns:p14="http://schemas.microsoft.com/office/powerpoint/2010/main" val="284596366"/>
      </p:ext>
    </p:extLst>
  </p:cSld>
  <p:clrMap bg1="dk1" tx1="lt1" bg2="dk2" tx2="lt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 id="2147483768" r:id="rId12"/>
    <p:sldLayoutId id="2147483769" r:id="rId13"/>
    <p:sldLayoutId id="2147483770" r:id="rId14"/>
    <p:sldLayoutId id="2147483771" r:id="rId15"/>
    <p:sldLayoutId id="2147483772" r:id="rId16"/>
    <p:sldLayoutId id="2147483773" r:id="rId17"/>
    <p:sldLayoutId id="2147483774" r:id="rId18"/>
    <p:sldLayoutId id="2147483775" r:id="rId19"/>
  </p:sldLayoutIdLst>
  <p:hf hdr="0" ftr="0" dt="0"/>
  <p:txStyles>
    <p:titleStyle>
      <a:lvl1pPr algn="l" defTabSz="685800" rtl="0" eaLnBrk="1" latinLnBrk="0" hangingPunct="1">
        <a:lnSpc>
          <a:spcPct val="90000"/>
        </a:lnSpc>
        <a:spcBef>
          <a:spcPct val="0"/>
        </a:spcBef>
        <a:buNone/>
        <a:defRPr sz="4400" b="0" kern="1200">
          <a:gradFill flip="none" rotWithShape="1">
            <a:gsLst>
              <a:gs pos="28000">
                <a:schemeClr val="tx1">
                  <a:lumMod val="93000"/>
                </a:schemeClr>
              </a:gs>
              <a:gs pos="0">
                <a:schemeClr val="bg1">
                  <a:lumMod val="25000"/>
                  <a:lumOff val="75000"/>
                </a:schemeClr>
              </a:gs>
              <a:gs pos="100000">
                <a:schemeClr val="tx2">
                  <a:lumMod val="0"/>
                  <a:lumOff val="100000"/>
                </a:schemeClr>
              </a:gs>
            </a:gsLst>
            <a:lin ang="4800000" scaled="0"/>
            <a:tileRect/>
          </a:gra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4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20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6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4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4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13.xml"/><Relationship Id="rId5" Type="http://schemas.openxmlformats.org/officeDocument/2006/relationships/comments" Target="../comments/comment1.xml"/><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13.xml"/><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15.xml"/><Relationship Id="rId4" Type="http://schemas.openxmlformats.org/officeDocument/2006/relationships/image" Target="../media/image9.jpeg"/></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13.xml"/><Relationship Id="rId4" Type="http://schemas.openxmlformats.org/officeDocument/2006/relationships/image" Target="../media/image10.png"/></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3.xml"/><Relationship Id="rId1" Type="http://schemas.openxmlformats.org/officeDocument/2006/relationships/slideLayout" Target="../slideLayouts/slideLayout13.xml"/><Relationship Id="rId5" Type="http://schemas.openxmlformats.org/officeDocument/2006/relationships/image" Target="../media/image12.jpeg"/><Relationship Id="rId4" Type="http://schemas.openxmlformats.org/officeDocument/2006/relationships/image" Target="../media/image11.png"/></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3" Type="http://schemas.openxmlformats.org/officeDocument/2006/relationships/hyperlink" Target="https://www1.nyc.gov/site/doh/providers/reporting-and-services/notifiable-diseases-and-conditions-reporting-central.page" TargetMode="External"/><Relationship Id="rId2" Type="http://schemas.openxmlformats.org/officeDocument/2006/relationships/notesSlide" Target="../notesSlides/notesSlide15.xml"/><Relationship Id="rId1" Type="http://schemas.openxmlformats.org/officeDocument/2006/relationships/slideLayout" Target="../slideLayouts/slideLayout13.xml"/><Relationship Id="rId5" Type="http://schemas.openxmlformats.org/officeDocument/2006/relationships/hyperlink" Target="https://www1.nyc.gov/site/doh/providers/resources/health-alert-network.page" TargetMode="External"/><Relationship Id="rId4" Type="http://schemas.openxmlformats.org/officeDocument/2006/relationships/hyperlink" Target="http://www1.nyc.gov/assets/doh/downloads/pdf/hcp/reporting-guide.pdf" TargetMode="External"/></Relationships>
</file>

<file path=ppt/slides/_rels/slide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8.xml"/><Relationship Id="rId1" Type="http://schemas.openxmlformats.org/officeDocument/2006/relationships/slideLayout" Target="../slideLayouts/slideLayout30.xml"/></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9.xml"/><Relationship Id="rId1" Type="http://schemas.openxmlformats.org/officeDocument/2006/relationships/slideLayout" Target="../slideLayouts/slideLayout1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13.xml"/><Relationship Id="rId4" Type="http://schemas.openxmlformats.org/officeDocument/2006/relationships/image" Target="../media/image16.jpeg"/></Relationships>
</file>

<file path=ppt/slides/_rels/slide2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3.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43.xml"/><Relationship Id="rId1" Type="http://schemas.openxmlformats.org/officeDocument/2006/relationships/slideLayout" Target="../slideLayouts/slideLayout18.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jpeg"/></Relationships>
</file>

<file path=ppt/slides/_rels/slide4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3.xml"/></Relationships>
</file>

<file path=ppt/slides/_rels/slide4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44.xml"/><Relationship Id="rId1" Type="http://schemas.openxmlformats.org/officeDocument/2006/relationships/slideLayout" Target="../slideLayouts/slideLayout13.xml"/><Relationship Id="rId4" Type="http://schemas.openxmlformats.org/officeDocument/2006/relationships/image" Target="../media/image5.png"/></Relationships>
</file>

<file path=ppt/slides/_rels/slide4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5.xml"/><Relationship Id="rId1" Type="http://schemas.openxmlformats.org/officeDocument/2006/relationships/slideLayout" Target="../slideLayouts/slideLayout13.xml"/></Relationships>
</file>

<file path=ppt/slides/_rels/slide50.xml.rels><?xml version="1.0" encoding="UTF-8" standalone="yes"?>
<Relationships xmlns="http://schemas.openxmlformats.org/package/2006/relationships"><Relationship Id="rId3" Type="http://schemas.openxmlformats.org/officeDocument/2006/relationships/hyperlink" Target="1http:/www.astho.org/Informatics/Documents/Promise-of-eCR-PHR-2016/" TargetMode="External"/><Relationship Id="rId7" Type="http://schemas.openxmlformats.org/officeDocument/2006/relationships/image" Target="../media/image5.png"/><Relationship Id="rId2" Type="http://schemas.openxmlformats.org/officeDocument/2006/relationships/notesSlide" Target="../notesSlides/notesSlide46.xml"/><Relationship Id="rId1" Type="http://schemas.openxmlformats.org/officeDocument/2006/relationships/slideLayout" Target="../slideLayouts/slideLayout13.xml"/><Relationship Id="rId6" Type="http://schemas.openxmlformats.org/officeDocument/2006/relationships/hyperlink" Target="https://www1.nyc.gov/site/doh/providers/reporting-and-services/electronic-case-reporting.page" TargetMode="External"/><Relationship Id="rId5" Type="http://schemas.openxmlformats.org/officeDocument/2006/relationships/hyperlink" Target="mailto:rcorrado@health.nyc.gov" TargetMode="External"/><Relationship Id="rId4" Type="http://schemas.openxmlformats.org/officeDocument/2006/relationships/hyperlink" Target="http://www.digitalbridge.us/db/wp-content/uploads/2017/06/DB-CSTE-Breakout-20170605.pdf" TargetMode="External"/></Relationships>
</file>

<file path=ppt/slides/_rels/slide51.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hyperlink" Target="mailto:dlee8@health.nyc.gov" TargetMode="External"/><Relationship Id="rId2" Type="http://schemas.openxmlformats.org/officeDocument/2006/relationships/notesSlide" Target="../notesSlides/notesSlide47.xml"/><Relationship Id="rId1" Type="http://schemas.openxmlformats.org/officeDocument/2006/relationships/slideLayout" Target="../slideLayouts/slideLayout13.xml"/><Relationship Id="rId6" Type="http://schemas.openxmlformats.org/officeDocument/2006/relationships/hyperlink" Target="mailto:rcorrado@health.nyc.gov" TargetMode="External"/><Relationship Id="rId5" Type="http://schemas.openxmlformats.org/officeDocument/2006/relationships/hyperlink" Target="mailto:msilin@health.nyc.gov" TargetMode="External"/><Relationship Id="rId4" Type="http://schemas.openxmlformats.org/officeDocument/2006/relationships/hyperlink" Target="mailto:lwang4@health.nyc.gov" TargetMode="Externa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3.xml"/></Relationships>
</file>

<file path=ppt/slides/_rels/slide5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8.xml"/><Relationship Id="rId1" Type="http://schemas.openxmlformats.org/officeDocument/2006/relationships/slideLayout" Target="../slideLayouts/slideLayout29.xml"/><Relationship Id="rId4" Type="http://schemas.openxmlformats.org/officeDocument/2006/relationships/image" Target="../media/image5.png"/></Relationships>
</file>

<file path=ppt/slides/_rels/slide5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9.xml"/><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1657350" y="4043880"/>
            <a:ext cx="6858000" cy="1194650"/>
          </a:xfrm>
        </p:spPr>
        <p:txBody>
          <a:bodyPr>
            <a:noAutofit/>
          </a:bodyPr>
          <a:lstStyle/>
          <a:p>
            <a:pPr>
              <a:spcAft>
                <a:spcPts val="2400"/>
              </a:spcAft>
            </a:pPr>
            <a:r>
              <a:rPr lang="en-US" sz="4800" b="1" dirty="0">
                <a:solidFill>
                  <a:schemeClr val="tx1"/>
                </a:solidFill>
              </a:rPr>
              <a:t>Overview of Disease Reporting</a:t>
            </a:r>
            <a:br>
              <a:rPr lang="en-US" sz="4800" b="1" dirty="0">
                <a:solidFill>
                  <a:schemeClr val="tx1"/>
                </a:solidFill>
              </a:rPr>
            </a:br>
            <a:endParaRPr lang="en-US" sz="4800" dirty="0">
              <a:solidFill>
                <a:schemeClr val="accent1">
                  <a:lumMod val="60000"/>
                  <a:lumOff val="40000"/>
                </a:schemeClr>
              </a:solidFill>
            </a:endParaRPr>
          </a:p>
        </p:txBody>
      </p:sp>
      <p:sp>
        <p:nvSpPr>
          <p:cNvPr id="5" name="Subtitle 4"/>
          <p:cNvSpPr>
            <a:spLocks noGrp="1"/>
          </p:cNvSpPr>
          <p:nvPr>
            <p:ph type="subTitle" idx="1"/>
          </p:nvPr>
        </p:nvSpPr>
        <p:spPr>
          <a:xfrm>
            <a:off x="838200" y="2819400"/>
            <a:ext cx="7677149" cy="1056453"/>
          </a:xfrm>
        </p:spPr>
        <p:txBody>
          <a:bodyPr>
            <a:noAutofit/>
          </a:bodyPr>
          <a:lstStyle/>
          <a:p>
            <a:r>
              <a:rPr lang="en-US" sz="2800" b="1" dirty="0">
                <a:solidFill>
                  <a:schemeClr val="accent1">
                    <a:lumMod val="60000"/>
                    <a:lumOff val="40000"/>
                  </a:schemeClr>
                </a:solidFill>
              </a:rPr>
              <a:t>New York City Health Department</a:t>
            </a:r>
          </a:p>
          <a:p>
            <a:r>
              <a:rPr lang="en-US" sz="2800" b="1" dirty="0">
                <a:solidFill>
                  <a:schemeClr val="accent1">
                    <a:lumMod val="60000"/>
                    <a:lumOff val="40000"/>
                  </a:schemeClr>
                </a:solidFill>
              </a:rPr>
              <a:t>Division of Disease Control</a:t>
            </a:r>
          </a:p>
        </p:txBody>
      </p:sp>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983" y="6286500"/>
            <a:ext cx="992407" cy="468379"/>
          </a:xfrm>
          <a:prstGeom prst="rect">
            <a:avLst/>
          </a:prstGeom>
        </p:spPr>
      </p:pic>
      <p:sp>
        <p:nvSpPr>
          <p:cNvPr id="3" name="TextBox 2"/>
          <p:cNvSpPr txBox="1"/>
          <p:nvPr/>
        </p:nvSpPr>
        <p:spPr>
          <a:xfrm>
            <a:off x="4805369" y="4953000"/>
            <a:ext cx="3611951" cy="1384995"/>
          </a:xfrm>
          <a:prstGeom prst="rect">
            <a:avLst/>
          </a:prstGeom>
          <a:noFill/>
        </p:spPr>
        <p:txBody>
          <a:bodyPr wrap="none" rtlCol="0">
            <a:spAutoFit/>
          </a:bodyPr>
          <a:lstStyle/>
          <a:p>
            <a:pPr algn="r"/>
            <a:r>
              <a:rPr lang="en-US" sz="2800" b="1" dirty="0">
                <a:solidFill>
                  <a:schemeClr val="accent1">
                    <a:lumMod val="60000"/>
                    <a:lumOff val="40000"/>
                  </a:schemeClr>
                </a:solidFill>
                <a:latin typeface="+mj-lt"/>
              </a:rPr>
              <a:t>David Lee, MPH, MBA</a:t>
            </a:r>
          </a:p>
          <a:p>
            <a:pPr algn="r"/>
            <a:r>
              <a:rPr lang="en-US" sz="2800" b="1" dirty="0">
                <a:solidFill>
                  <a:schemeClr val="accent1">
                    <a:lumMod val="60000"/>
                    <a:lumOff val="40000"/>
                  </a:schemeClr>
                </a:solidFill>
                <a:latin typeface="+mj-lt"/>
              </a:rPr>
              <a:t>Muriel Silin, MPH</a:t>
            </a:r>
          </a:p>
          <a:p>
            <a:pPr algn="r"/>
            <a:r>
              <a:rPr lang="en-US" sz="2800" b="1" dirty="0">
                <a:solidFill>
                  <a:schemeClr val="accent1">
                    <a:lumMod val="60000"/>
                    <a:lumOff val="40000"/>
                  </a:schemeClr>
                </a:solidFill>
                <a:latin typeface="+mj-lt"/>
              </a:rPr>
              <a:t>Lixuan Wang, MPH</a:t>
            </a:r>
          </a:p>
        </p:txBody>
      </p:sp>
    </p:spTree>
    <p:extLst>
      <p:ext uri="{BB962C8B-B14F-4D97-AF65-F5344CB8AC3E}">
        <p14:creationId xmlns:p14="http://schemas.microsoft.com/office/powerpoint/2010/main" val="22366337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983" y="6286500"/>
            <a:ext cx="992407" cy="468379"/>
          </a:xfrm>
          <a:prstGeom prst="rect">
            <a:avLst/>
          </a:prstGeom>
        </p:spPr>
      </p:pic>
      <p:sp>
        <p:nvSpPr>
          <p:cNvPr id="7" name="Title 6"/>
          <p:cNvSpPr>
            <a:spLocks noGrp="1"/>
          </p:cNvSpPr>
          <p:nvPr>
            <p:ph type="title"/>
          </p:nvPr>
        </p:nvSpPr>
        <p:spPr/>
        <p:txBody>
          <a:bodyPr/>
          <a:lstStyle/>
          <a:p>
            <a:pPr algn="ctr"/>
            <a:r>
              <a:rPr lang="en-US" b="1" dirty="0"/>
              <a:t>Agenda</a:t>
            </a:r>
          </a:p>
        </p:txBody>
      </p:sp>
      <p:sp>
        <p:nvSpPr>
          <p:cNvPr id="8" name="Content Placeholder 7"/>
          <p:cNvSpPr>
            <a:spLocks noGrp="1"/>
          </p:cNvSpPr>
          <p:nvPr>
            <p:ph idx="1"/>
          </p:nvPr>
        </p:nvSpPr>
        <p:spPr>
          <a:xfrm>
            <a:off x="840000" y="1981200"/>
            <a:ext cx="7675350" cy="2593975"/>
          </a:xfrm>
        </p:spPr>
        <p:txBody>
          <a:bodyPr>
            <a:noAutofit/>
          </a:bodyPr>
          <a:lstStyle/>
          <a:p>
            <a:pPr>
              <a:buFont typeface="Wingdings" panose="05000000000000000000" pitchFamily="2" charset="2"/>
              <a:buChar char="Ø"/>
            </a:pPr>
            <a:r>
              <a:rPr lang="en-US" sz="3200" dirty="0">
                <a:solidFill>
                  <a:schemeClr val="tx1"/>
                </a:solidFill>
              </a:rPr>
              <a:t>Reportable Disease Surveillance</a:t>
            </a:r>
          </a:p>
          <a:p>
            <a:pPr marL="0" indent="0">
              <a:buNone/>
            </a:pPr>
            <a:endParaRPr lang="en-US" sz="1200" dirty="0">
              <a:solidFill>
                <a:schemeClr val="tx1"/>
              </a:solidFill>
            </a:endParaRPr>
          </a:p>
          <a:p>
            <a:pPr>
              <a:buFont typeface="Wingdings" panose="05000000000000000000" pitchFamily="2" charset="2"/>
              <a:buChar char="Ø"/>
            </a:pPr>
            <a:r>
              <a:rPr lang="en-US" sz="3200" dirty="0">
                <a:solidFill>
                  <a:schemeClr val="tx1"/>
                </a:solidFill>
              </a:rPr>
              <a:t>Tuberculosis B (TB) Reporting </a:t>
            </a:r>
          </a:p>
          <a:p>
            <a:pPr marL="0" indent="0">
              <a:buNone/>
            </a:pPr>
            <a:endParaRPr lang="en-US" sz="1200" dirty="0">
              <a:solidFill>
                <a:schemeClr val="tx1"/>
              </a:solidFill>
            </a:endParaRPr>
          </a:p>
          <a:p>
            <a:pPr>
              <a:buFont typeface="Wingdings" panose="05000000000000000000" pitchFamily="2" charset="2"/>
              <a:buChar char="Ø"/>
            </a:pPr>
            <a:r>
              <a:rPr lang="en-US" sz="3200" dirty="0">
                <a:solidFill>
                  <a:schemeClr val="tx1"/>
                </a:solidFill>
              </a:rPr>
              <a:t>Improving Provider Reporting </a:t>
            </a:r>
          </a:p>
          <a:p>
            <a:pPr marL="0" indent="0">
              <a:buNone/>
            </a:pPr>
            <a:endParaRPr lang="en-US" sz="1200" dirty="0">
              <a:solidFill>
                <a:schemeClr val="tx1"/>
              </a:solidFill>
            </a:endParaRPr>
          </a:p>
          <a:p>
            <a:pPr>
              <a:buFont typeface="Wingdings" panose="05000000000000000000" pitchFamily="2" charset="2"/>
              <a:buChar char="Ø"/>
            </a:pPr>
            <a:r>
              <a:rPr lang="en-US" sz="3200" dirty="0">
                <a:solidFill>
                  <a:schemeClr val="tx1"/>
                </a:solidFill>
              </a:rPr>
              <a:t>Electronic Case Reporting </a:t>
            </a:r>
          </a:p>
          <a:p>
            <a:pPr marL="0" indent="0">
              <a:buNone/>
            </a:pPr>
            <a:endParaRPr lang="en-US" sz="1200" dirty="0">
              <a:solidFill>
                <a:schemeClr val="tx1"/>
              </a:solidFill>
            </a:endParaRPr>
          </a:p>
          <a:p>
            <a:pPr>
              <a:buFont typeface="Wingdings" panose="05000000000000000000" pitchFamily="2" charset="2"/>
              <a:buChar char="Ø"/>
            </a:pPr>
            <a:r>
              <a:rPr lang="en-US" sz="3200" dirty="0">
                <a:solidFill>
                  <a:schemeClr val="tx1"/>
                </a:solidFill>
              </a:rPr>
              <a:t>Questions and Feedback</a:t>
            </a:r>
          </a:p>
        </p:txBody>
      </p:sp>
    </p:spTree>
    <p:extLst>
      <p:ext uri="{BB962C8B-B14F-4D97-AF65-F5344CB8AC3E}">
        <p14:creationId xmlns:p14="http://schemas.microsoft.com/office/powerpoint/2010/main" val="19454574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chemeClr val="accent1">
                    <a:lumMod val="60000"/>
                    <a:lumOff val="40000"/>
                  </a:schemeClr>
                </a:solidFill>
              </a:rPr>
              <a:t>Reportable Disease Surveillance</a:t>
            </a:r>
          </a:p>
        </p:txBody>
      </p:sp>
      <p:sp>
        <p:nvSpPr>
          <p:cNvPr id="3" name="Content Placeholder 2"/>
          <p:cNvSpPr>
            <a:spLocks noGrp="1"/>
          </p:cNvSpPr>
          <p:nvPr>
            <p:ph idx="1"/>
          </p:nvPr>
        </p:nvSpPr>
        <p:spPr>
          <a:xfrm>
            <a:off x="628650" y="1828800"/>
            <a:ext cx="8058150" cy="4351338"/>
          </a:xfrm>
        </p:spPr>
        <p:txBody>
          <a:bodyPr>
            <a:normAutofit/>
          </a:bodyPr>
          <a:lstStyle/>
          <a:p>
            <a:r>
              <a:rPr lang="en-US" dirty="0">
                <a:solidFill>
                  <a:schemeClr val="tx1"/>
                </a:solidFill>
              </a:rPr>
              <a:t>Disease surveillance is the cornerstone of public health</a:t>
            </a:r>
          </a:p>
          <a:p>
            <a:pPr lvl="1">
              <a:buFont typeface="Courier New" panose="02070309020205020404" pitchFamily="49" charset="0"/>
              <a:buChar char="o"/>
            </a:pPr>
            <a:r>
              <a:rPr lang="en-US" b="1" dirty="0">
                <a:solidFill>
                  <a:schemeClr val="accent1">
                    <a:lumMod val="60000"/>
                    <a:lumOff val="40000"/>
                  </a:schemeClr>
                </a:solidFill>
              </a:rPr>
              <a:t> Provider reports</a:t>
            </a:r>
            <a:endParaRPr lang="en-US" dirty="0"/>
          </a:p>
          <a:p>
            <a:pPr lvl="1">
              <a:buFont typeface="Courier New" panose="02070309020205020404" pitchFamily="49" charset="0"/>
              <a:buChar char="o"/>
            </a:pPr>
            <a:r>
              <a:rPr lang="en-US" b="1" dirty="0">
                <a:solidFill>
                  <a:schemeClr val="accent1">
                    <a:lumMod val="60000"/>
                    <a:lumOff val="40000"/>
                  </a:schemeClr>
                </a:solidFill>
              </a:rPr>
              <a:t> Electronic laboratory reports (ELR)</a:t>
            </a:r>
            <a:endParaRPr lang="en-US" dirty="0"/>
          </a:p>
          <a:p>
            <a:endParaRPr lang="en-US" dirty="0"/>
          </a:p>
          <a:p>
            <a:r>
              <a:rPr lang="en-US" dirty="0">
                <a:solidFill>
                  <a:schemeClr val="tx1"/>
                </a:solidFill>
              </a:rPr>
              <a:t>Data are used to inform case management activities and public health interventions</a:t>
            </a:r>
          </a:p>
          <a:p>
            <a:pPr marL="0" indent="0">
              <a:buNone/>
            </a:pPr>
            <a:endParaRPr lang="en-US" dirty="0"/>
          </a:p>
          <a:p>
            <a:r>
              <a:rPr lang="en-US" dirty="0">
                <a:solidFill>
                  <a:schemeClr val="tx1"/>
                </a:solidFill>
              </a:rPr>
              <a:t>In addition, reporting is reinforced by:</a:t>
            </a:r>
          </a:p>
          <a:p>
            <a:pPr lvl="1">
              <a:buFont typeface="Courier New" panose="02070309020205020404" pitchFamily="49" charset="0"/>
              <a:buChar char="o"/>
            </a:pPr>
            <a:r>
              <a:rPr lang="en-US" dirty="0">
                <a:solidFill>
                  <a:schemeClr val="tx1"/>
                </a:solidFill>
              </a:rPr>
              <a:t> State mandates </a:t>
            </a:r>
            <a:r>
              <a:rPr lang="en-US" dirty="0"/>
              <a:t>(</a:t>
            </a:r>
            <a:r>
              <a:rPr lang="en-US" b="1" dirty="0">
                <a:solidFill>
                  <a:schemeClr val="accent1">
                    <a:lumMod val="60000"/>
                    <a:lumOff val="40000"/>
                  </a:schemeClr>
                </a:solidFill>
              </a:rPr>
              <a:t>NYS Sanitary Code</a:t>
            </a:r>
            <a:r>
              <a:rPr lang="en-US" dirty="0"/>
              <a:t>)</a:t>
            </a:r>
          </a:p>
          <a:p>
            <a:pPr lvl="1">
              <a:buFont typeface="Courier New" panose="02070309020205020404" pitchFamily="49" charset="0"/>
              <a:buChar char="o"/>
            </a:pPr>
            <a:r>
              <a:rPr lang="en-US" dirty="0">
                <a:solidFill>
                  <a:schemeClr val="tx1"/>
                </a:solidFill>
              </a:rPr>
              <a:t> City mandates</a:t>
            </a:r>
            <a:r>
              <a:rPr lang="en-US" b="1" dirty="0">
                <a:solidFill>
                  <a:schemeClr val="tx1"/>
                </a:solidFill>
              </a:rPr>
              <a:t> </a:t>
            </a:r>
            <a:r>
              <a:rPr lang="en-US" dirty="0"/>
              <a:t>(</a:t>
            </a:r>
            <a:r>
              <a:rPr lang="en-US" b="1" dirty="0">
                <a:solidFill>
                  <a:schemeClr val="accent1">
                    <a:lumMod val="60000"/>
                    <a:lumOff val="40000"/>
                  </a:schemeClr>
                </a:solidFill>
              </a:rPr>
              <a:t>NYC Health Code</a:t>
            </a:r>
            <a:r>
              <a:rPr lang="en-US" dirty="0"/>
              <a:t>)</a:t>
            </a:r>
            <a:endParaRPr lang="en-US" b="1" dirty="0">
              <a:solidFill>
                <a:schemeClr val="accent1">
                  <a:lumMod val="60000"/>
                  <a:lumOff val="40000"/>
                </a:schemeClr>
              </a:solidFill>
            </a:endParaRPr>
          </a:p>
          <a:p>
            <a:pPr lvl="2"/>
            <a:r>
              <a:rPr lang="en-US" sz="1400" dirty="0">
                <a:solidFill>
                  <a:schemeClr val="tx1"/>
                </a:solidFill>
              </a:rPr>
              <a:t>Requires reporting of some diseases addition to NYS Sanitary Code</a:t>
            </a:r>
          </a:p>
        </p:txBody>
      </p:sp>
      <p:sp>
        <p:nvSpPr>
          <p:cNvPr id="4" name="Slide Number Placeholder 3"/>
          <p:cNvSpPr>
            <a:spLocks noGrp="1"/>
          </p:cNvSpPr>
          <p:nvPr>
            <p:ph type="sldNum" sz="quarter" idx="12"/>
          </p:nvPr>
        </p:nvSpPr>
        <p:spPr/>
        <p:txBody>
          <a:bodyPr/>
          <a:lstStyle/>
          <a:p>
            <a:fld id="{014987A9-CB4A-46F6-9E98-0F75BD071D11}" type="slidenum">
              <a:rPr lang="en-US" smtClean="0">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rPr>
              <a:pPr/>
              <a:t>3</a:t>
            </a:fld>
            <a:endParaRPr lang="en-US">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983" y="6286500"/>
            <a:ext cx="992407" cy="468379"/>
          </a:xfrm>
          <a:prstGeom prst="rect">
            <a:avLst/>
          </a:prstGeom>
        </p:spPr>
      </p:pic>
    </p:spTree>
    <p:extLst>
      <p:ext uri="{BB962C8B-B14F-4D97-AF65-F5344CB8AC3E}">
        <p14:creationId xmlns:p14="http://schemas.microsoft.com/office/powerpoint/2010/main" val="20207074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chemeClr val="accent1">
                    <a:lumMod val="60000"/>
                    <a:lumOff val="40000"/>
                  </a:schemeClr>
                </a:solidFill>
              </a:rPr>
              <a:t>NYC Health Code</a:t>
            </a:r>
          </a:p>
        </p:txBody>
      </p:sp>
      <p:sp>
        <p:nvSpPr>
          <p:cNvPr id="3" name="Content Placeholder 2"/>
          <p:cNvSpPr>
            <a:spLocks noGrp="1"/>
          </p:cNvSpPr>
          <p:nvPr>
            <p:ph idx="1"/>
          </p:nvPr>
        </p:nvSpPr>
        <p:spPr>
          <a:xfrm>
            <a:off x="628650" y="1828800"/>
            <a:ext cx="8058150" cy="4351338"/>
          </a:xfrm>
        </p:spPr>
        <p:txBody>
          <a:bodyPr>
            <a:noAutofit/>
          </a:bodyPr>
          <a:lstStyle/>
          <a:p>
            <a:pPr>
              <a:spcBef>
                <a:spcPts val="0"/>
              </a:spcBef>
              <a:spcAft>
                <a:spcPts val="600"/>
              </a:spcAft>
            </a:pPr>
            <a:r>
              <a:rPr lang="en-US" dirty="0">
                <a:solidFill>
                  <a:schemeClr val="tx1"/>
                </a:solidFill>
              </a:rPr>
              <a:t>Provider reporting requirements in Health Code Article 11  and lab reporting requirements in Article 13</a:t>
            </a:r>
          </a:p>
          <a:p>
            <a:pPr>
              <a:spcBef>
                <a:spcPts val="0"/>
              </a:spcBef>
              <a:spcAft>
                <a:spcPts val="600"/>
              </a:spcAft>
            </a:pPr>
            <a:endParaRPr lang="en-US" dirty="0">
              <a:solidFill>
                <a:schemeClr val="tx1"/>
              </a:solidFill>
            </a:endParaRPr>
          </a:p>
          <a:p>
            <a:pPr>
              <a:spcBef>
                <a:spcPts val="0"/>
              </a:spcBef>
              <a:spcAft>
                <a:spcPts val="600"/>
              </a:spcAft>
            </a:pPr>
            <a:r>
              <a:rPr lang="en-US" dirty="0">
                <a:solidFill>
                  <a:schemeClr val="tx1"/>
                </a:solidFill>
              </a:rPr>
              <a:t>Routinely reviewed and amended to accommodate:</a:t>
            </a:r>
          </a:p>
          <a:p>
            <a:pPr marL="749300" lvl="1" indent="-292100">
              <a:spcBef>
                <a:spcPts val="0"/>
              </a:spcBef>
              <a:spcAft>
                <a:spcPts val="600"/>
              </a:spcAft>
              <a:buFont typeface="Courier New" panose="02070309020205020404" pitchFamily="49" charset="0"/>
              <a:buChar char="o"/>
            </a:pPr>
            <a:r>
              <a:rPr lang="en-US" dirty="0">
                <a:solidFill>
                  <a:schemeClr val="tx1"/>
                </a:solidFill>
              </a:rPr>
              <a:t>Evolving diseases and conditions of interest</a:t>
            </a:r>
          </a:p>
          <a:p>
            <a:pPr marL="749300" lvl="1" indent="-292100">
              <a:spcBef>
                <a:spcPts val="0"/>
              </a:spcBef>
              <a:spcAft>
                <a:spcPts val="600"/>
              </a:spcAft>
              <a:buFont typeface="Courier New" panose="02070309020205020404" pitchFamily="49" charset="0"/>
              <a:buChar char="o"/>
            </a:pPr>
            <a:r>
              <a:rPr lang="en-US" dirty="0">
                <a:solidFill>
                  <a:schemeClr val="tx1"/>
                </a:solidFill>
              </a:rPr>
              <a:t>Advances in reporting and surveillance capabilities</a:t>
            </a:r>
          </a:p>
          <a:p>
            <a:pPr>
              <a:spcBef>
                <a:spcPts val="0"/>
              </a:spcBef>
              <a:spcAft>
                <a:spcPts val="600"/>
              </a:spcAft>
            </a:pPr>
            <a:endParaRPr lang="en-US" dirty="0">
              <a:solidFill>
                <a:schemeClr val="tx1"/>
              </a:solidFill>
            </a:endParaRPr>
          </a:p>
          <a:p>
            <a:pPr>
              <a:spcBef>
                <a:spcPts val="0"/>
              </a:spcBef>
              <a:spcAft>
                <a:spcPts val="600"/>
              </a:spcAft>
            </a:pPr>
            <a:r>
              <a:rPr lang="en-US" dirty="0">
                <a:solidFill>
                  <a:schemeClr val="tx1"/>
                </a:solidFill>
              </a:rPr>
              <a:t>Proposed amendments to the Health Code must be approved by the 11-member Board of Health</a:t>
            </a:r>
          </a:p>
          <a:p>
            <a:pPr>
              <a:spcBef>
                <a:spcPts val="0"/>
              </a:spcBef>
              <a:spcAft>
                <a:spcPts val="600"/>
              </a:spcAft>
            </a:pPr>
            <a:endParaRPr lang="en-US" sz="2400" dirty="0">
              <a:solidFill>
                <a:schemeClr val="tx1"/>
              </a:solidFill>
            </a:endParaRPr>
          </a:p>
          <a:p>
            <a:pPr>
              <a:spcBef>
                <a:spcPts val="0"/>
              </a:spcBef>
              <a:spcAft>
                <a:spcPts val="600"/>
              </a:spcAft>
            </a:pPr>
            <a:r>
              <a:rPr lang="en-US" sz="2400" dirty="0">
                <a:solidFill>
                  <a:schemeClr val="tx1"/>
                </a:solidFill>
              </a:rPr>
              <a:t>Data collected for public health purposed is not subject to </a:t>
            </a:r>
            <a:r>
              <a:rPr lang="en-US" sz="2400" b="1" dirty="0">
                <a:solidFill>
                  <a:schemeClr val="tx1"/>
                </a:solidFill>
              </a:rPr>
              <a:t>HIPAA</a:t>
            </a:r>
            <a:endParaRPr lang="en-US" sz="2400" b="1" dirty="0"/>
          </a:p>
        </p:txBody>
      </p:sp>
      <p:sp>
        <p:nvSpPr>
          <p:cNvPr id="4" name="Slide Number Placeholder 3"/>
          <p:cNvSpPr>
            <a:spLocks noGrp="1"/>
          </p:cNvSpPr>
          <p:nvPr>
            <p:ph type="sldNum" sz="quarter" idx="12"/>
          </p:nvPr>
        </p:nvSpPr>
        <p:spPr/>
        <p:txBody>
          <a:bodyPr/>
          <a:lstStyle/>
          <a:p>
            <a:fld id="{014987A9-CB4A-46F6-9E98-0F75BD071D11}" type="slidenum">
              <a:rPr lang="en-US" smtClean="0">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rPr>
              <a:pPr/>
              <a:t>4</a:t>
            </a:fld>
            <a:endParaRPr lang="en-US">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983" y="6286500"/>
            <a:ext cx="992407" cy="468379"/>
          </a:xfrm>
          <a:prstGeom prst="rect">
            <a:avLst/>
          </a:prstGeom>
        </p:spPr>
      </p:pic>
    </p:spTree>
    <p:extLst>
      <p:ext uri="{BB962C8B-B14F-4D97-AF65-F5344CB8AC3E}">
        <p14:creationId xmlns:p14="http://schemas.microsoft.com/office/powerpoint/2010/main" val="23399007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chemeClr val="accent1">
                    <a:lumMod val="60000"/>
                    <a:lumOff val="40000"/>
                  </a:schemeClr>
                </a:solidFill>
              </a:rPr>
              <a:t>Case reporting: Who? What? </a:t>
            </a:r>
          </a:p>
        </p:txBody>
      </p:sp>
      <p:sp>
        <p:nvSpPr>
          <p:cNvPr id="3" name="Content Placeholder 2"/>
          <p:cNvSpPr>
            <a:spLocks noGrp="1"/>
          </p:cNvSpPr>
          <p:nvPr>
            <p:ph idx="1"/>
          </p:nvPr>
        </p:nvSpPr>
        <p:spPr>
          <a:xfrm>
            <a:off x="628650" y="1828799"/>
            <a:ext cx="7886700" cy="4555673"/>
          </a:xfrm>
        </p:spPr>
        <p:txBody>
          <a:bodyPr>
            <a:normAutofit/>
          </a:bodyPr>
          <a:lstStyle/>
          <a:p>
            <a:r>
              <a:rPr lang="en-US" b="1" dirty="0">
                <a:solidFill>
                  <a:schemeClr val="accent1">
                    <a:lumMod val="60000"/>
                    <a:lumOff val="40000"/>
                  </a:schemeClr>
                </a:solidFill>
                <a:latin typeface="+mj-lt"/>
                <a:ea typeface="+mj-ea"/>
                <a:cs typeface="+mj-cs"/>
              </a:rPr>
              <a:t>Who needs to report?</a:t>
            </a:r>
          </a:p>
          <a:p>
            <a:pPr marL="692150" lvl="1" indent="-296863">
              <a:buFont typeface="Courier New" panose="02070309020205020404" pitchFamily="49" charset="0"/>
              <a:buChar char="o"/>
            </a:pPr>
            <a:r>
              <a:rPr lang="en-US" sz="2400" dirty="0">
                <a:solidFill>
                  <a:schemeClr val="tx1"/>
                </a:solidFill>
              </a:rPr>
              <a:t>Providers</a:t>
            </a:r>
          </a:p>
          <a:p>
            <a:pPr marL="692150" lvl="1" indent="-296863">
              <a:buFont typeface="Courier New" panose="02070309020205020404" pitchFamily="49" charset="0"/>
              <a:buChar char="o"/>
            </a:pPr>
            <a:r>
              <a:rPr lang="en-US" sz="2400" dirty="0">
                <a:solidFill>
                  <a:schemeClr val="tx1"/>
                </a:solidFill>
              </a:rPr>
              <a:t>Hospitals</a:t>
            </a:r>
          </a:p>
          <a:p>
            <a:pPr marL="342900" lvl="1" indent="0">
              <a:buNone/>
            </a:pPr>
            <a:endParaRPr lang="en-US" dirty="0">
              <a:solidFill>
                <a:schemeClr val="tx1"/>
              </a:solidFill>
            </a:endParaRPr>
          </a:p>
          <a:p>
            <a:r>
              <a:rPr lang="en-US" b="1" dirty="0">
                <a:solidFill>
                  <a:schemeClr val="accent1">
                    <a:lumMod val="60000"/>
                    <a:lumOff val="40000"/>
                  </a:schemeClr>
                </a:solidFill>
                <a:latin typeface="+mj-lt"/>
                <a:ea typeface="+mj-ea"/>
                <a:cs typeface="+mj-cs"/>
              </a:rPr>
              <a:t>What diseases are reportable?</a:t>
            </a:r>
          </a:p>
          <a:p>
            <a:pPr marL="692150" lvl="1" indent="-296863">
              <a:buFont typeface="Courier New" panose="02070309020205020404" pitchFamily="49" charset="0"/>
              <a:buChar char="o"/>
            </a:pPr>
            <a:r>
              <a:rPr lang="en-US" sz="2400" dirty="0">
                <a:solidFill>
                  <a:schemeClr val="tx1"/>
                </a:solidFill>
              </a:rPr>
              <a:t>Specific diseases and conditions (~90)</a:t>
            </a:r>
          </a:p>
          <a:p>
            <a:pPr marL="692150" lvl="1" indent="-296863">
              <a:buFont typeface="Courier New" panose="02070309020205020404" pitchFamily="49" charset="0"/>
              <a:buChar char="o"/>
            </a:pPr>
            <a:r>
              <a:rPr lang="en-US" sz="2400" dirty="0">
                <a:solidFill>
                  <a:schemeClr val="tx1"/>
                </a:solidFill>
              </a:rPr>
              <a:t>Outbreaks (in 3 or more persons) of any disease</a:t>
            </a:r>
          </a:p>
          <a:p>
            <a:pPr marL="692150" lvl="1" indent="-296863">
              <a:buFont typeface="Courier New" panose="02070309020205020404" pitchFamily="49" charset="0"/>
              <a:buChar char="o"/>
            </a:pPr>
            <a:r>
              <a:rPr lang="en-US" sz="2400" dirty="0">
                <a:solidFill>
                  <a:schemeClr val="tx1"/>
                </a:solidFill>
              </a:rPr>
              <a:t>Unusual manifestations of a disease/condition</a:t>
            </a:r>
          </a:p>
          <a:p>
            <a:pPr marL="692150" lvl="1" indent="-296863">
              <a:buFont typeface="Courier New" panose="02070309020205020404" pitchFamily="49" charset="0"/>
              <a:buChar char="o"/>
            </a:pPr>
            <a:r>
              <a:rPr lang="en-US" sz="2400" dirty="0">
                <a:solidFill>
                  <a:schemeClr val="tx1"/>
                </a:solidFill>
              </a:rPr>
              <a:t>Any newly apparent or emerging disease/syndrome</a:t>
            </a:r>
          </a:p>
        </p:txBody>
      </p:sp>
      <p:sp>
        <p:nvSpPr>
          <p:cNvPr id="4" name="Slide Number Placeholder 3"/>
          <p:cNvSpPr>
            <a:spLocks noGrp="1"/>
          </p:cNvSpPr>
          <p:nvPr>
            <p:ph type="sldNum" sz="quarter" idx="12"/>
          </p:nvPr>
        </p:nvSpPr>
        <p:spPr/>
        <p:txBody>
          <a:bodyPr/>
          <a:lstStyle/>
          <a:p>
            <a:fld id="{014987A9-CB4A-46F6-9E98-0F75BD071D11}" type="slidenum">
              <a:rPr lang="en-US" smtClean="0">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rPr>
              <a:pPr/>
              <a:t>5</a:t>
            </a:fld>
            <a:endParaRPr lang="en-US">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983" y="6286500"/>
            <a:ext cx="992407" cy="468379"/>
          </a:xfrm>
          <a:prstGeom prst="rect">
            <a:avLst/>
          </a:prstGeom>
        </p:spPr>
      </p:pic>
    </p:spTree>
    <p:extLst>
      <p:ext uri="{BB962C8B-B14F-4D97-AF65-F5344CB8AC3E}">
        <p14:creationId xmlns:p14="http://schemas.microsoft.com/office/powerpoint/2010/main" val="4487068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8650" y="1828799"/>
            <a:ext cx="7886700" cy="4555673"/>
          </a:xfrm>
        </p:spPr>
        <p:txBody>
          <a:bodyPr>
            <a:normAutofit/>
          </a:bodyPr>
          <a:lstStyle/>
          <a:p>
            <a:r>
              <a:rPr lang="en-US" dirty="0">
                <a:solidFill>
                  <a:schemeClr val="tx1"/>
                </a:solidFill>
              </a:rPr>
              <a:t>Follow disease trends over time</a:t>
            </a:r>
          </a:p>
          <a:p>
            <a:endParaRPr lang="en-US" sz="1600" dirty="0">
              <a:solidFill>
                <a:schemeClr val="tx1"/>
              </a:solidFill>
            </a:endParaRPr>
          </a:p>
          <a:p>
            <a:r>
              <a:rPr lang="en-US" dirty="0">
                <a:solidFill>
                  <a:schemeClr val="tx1"/>
                </a:solidFill>
              </a:rPr>
              <a:t>Conduct contact and contact investigations</a:t>
            </a:r>
          </a:p>
          <a:p>
            <a:pPr marL="692150" lvl="1" indent="-296863">
              <a:buFont typeface="Courier New" panose="02070309020205020404" pitchFamily="49" charset="0"/>
              <a:buChar char="o"/>
            </a:pPr>
            <a:r>
              <a:rPr lang="en-US" sz="2400" dirty="0">
                <a:solidFill>
                  <a:schemeClr val="tx1"/>
                </a:solidFill>
              </a:rPr>
              <a:t>Case isolation; e.g. </a:t>
            </a:r>
            <a:r>
              <a:rPr lang="en-US" sz="2400" dirty="0">
                <a:solidFill>
                  <a:schemeClr val="accent1">
                    <a:lumMod val="60000"/>
                    <a:lumOff val="40000"/>
                  </a:schemeClr>
                </a:solidFill>
                <a:latin typeface="+mj-lt"/>
                <a:ea typeface="+mj-ea"/>
                <a:cs typeface="+mj-cs"/>
              </a:rPr>
              <a:t>TB, SARS</a:t>
            </a:r>
          </a:p>
          <a:p>
            <a:pPr marL="692150" lvl="1" indent="-296863">
              <a:buFont typeface="Courier New" panose="02070309020205020404" pitchFamily="49" charset="0"/>
              <a:buChar char="o"/>
            </a:pPr>
            <a:r>
              <a:rPr lang="en-US" sz="2400" dirty="0">
                <a:solidFill>
                  <a:schemeClr val="tx1"/>
                </a:solidFill>
              </a:rPr>
              <a:t>Prophylaxis; e.g. </a:t>
            </a:r>
            <a:r>
              <a:rPr lang="en-US" sz="2400" dirty="0">
                <a:solidFill>
                  <a:schemeClr val="accent1">
                    <a:lumMod val="60000"/>
                    <a:lumOff val="40000"/>
                  </a:schemeClr>
                </a:solidFill>
                <a:latin typeface="+mj-lt"/>
                <a:ea typeface="+mj-ea"/>
                <a:cs typeface="+mj-cs"/>
              </a:rPr>
              <a:t>Hep A, meningitis</a:t>
            </a:r>
          </a:p>
          <a:p>
            <a:pPr marL="692150" lvl="1" indent="-296863">
              <a:buFont typeface="Courier New" panose="02070309020205020404" pitchFamily="49" charset="0"/>
              <a:buChar char="o"/>
            </a:pPr>
            <a:r>
              <a:rPr lang="en-US" sz="2400" dirty="0">
                <a:solidFill>
                  <a:schemeClr val="tx1"/>
                </a:solidFill>
              </a:rPr>
              <a:t>Contact tracing; e.g. </a:t>
            </a:r>
            <a:r>
              <a:rPr lang="en-US" sz="2400" dirty="0">
                <a:solidFill>
                  <a:schemeClr val="accent1">
                    <a:lumMod val="60000"/>
                    <a:lumOff val="40000"/>
                  </a:schemeClr>
                </a:solidFill>
                <a:latin typeface="+mj-lt"/>
                <a:ea typeface="+mj-ea"/>
                <a:cs typeface="+mj-cs"/>
              </a:rPr>
              <a:t>TB, STIs including HIV</a:t>
            </a:r>
          </a:p>
          <a:p>
            <a:pPr lvl="1"/>
            <a:endParaRPr lang="en-US" dirty="0">
              <a:solidFill>
                <a:schemeClr val="tx1"/>
              </a:solidFill>
            </a:endParaRPr>
          </a:p>
          <a:p>
            <a:r>
              <a:rPr lang="en-US" dirty="0">
                <a:solidFill>
                  <a:schemeClr val="tx1"/>
                </a:solidFill>
              </a:rPr>
              <a:t>Identify and investigate outbreaks</a:t>
            </a:r>
          </a:p>
          <a:p>
            <a:endParaRPr lang="en-US" sz="1600" dirty="0">
              <a:solidFill>
                <a:schemeClr val="tx1"/>
              </a:solidFill>
            </a:endParaRPr>
          </a:p>
          <a:p>
            <a:r>
              <a:rPr lang="en-US" dirty="0">
                <a:solidFill>
                  <a:schemeClr val="tx1"/>
                </a:solidFill>
              </a:rPr>
              <a:t>Evaluate prevention and control measures</a:t>
            </a:r>
          </a:p>
        </p:txBody>
      </p:sp>
      <p:sp>
        <p:nvSpPr>
          <p:cNvPr id="4" name="Slide Number Placeholder 3"/>
          <p:cNvSpPr>
            <a:spLocks noGrp="1"/>
          </p:cNvSpPr>
          <p:nvPr>
            <p:ph type="sldNum" sz="quarter" idx="12"/>
          </p:nvPr>
        </p:nvSpPr>
        <p:spPr/>
        <p:txBody>
          <a:bodyPr/>
          <a:lstStyle/>
          <a:p>
            <a:fld id="{014987A9-CB4A-46F6-9E98-0F75BD071D11}" type="slidenum">
              <a:rPr lang="en-US" smtClean="0">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rPr>
              <a:pPr/>
              <a:t>6</a:t>
            </a:fld>
            <a:endParaRPr lang="en-US">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983" y="6286500"/>
            <a:ext cx="992407" cy="468379"/>
          </a:xfrm>
          <a:prstGeom prst="rect">
            <a:avLst/>
          </a:prstGeom>
        </p:spPr>
      </p:pic>
      <p:sp>
        <p:nvSpPr>
          <p:cNvPr id="8" name="Title 1">
            <a:extLst>
              <a:ext uri="{FF2B5EF4-FFF2-40B4-BE49-F238E27FC236}">
                <a16:creationId xmlns="" xmlns:a16="http://schemas.microsoft.com/office/drawing/2014/main" id="{636B2893-AAD7-4883-9153-BB5DE8F96B68}"/>
              </a:ext>
            </a:extLst>
          </p:cNvPr>
          <p:cNvSpPr>
            <a:spLocks noGrp="1"/>
          </p:cNvSpPr>
          <p:nvPr>
            <p:ph type="title"/>
          </p:nvPr>
        </p:nvSpPr>
        <p:spPr>
          <a:xfrm>
            <a:off x="628650" y="365126"/>
            <a:ext cx="7981950" cy="1325563"/>
          </a:xfrm>
        </p:spPr>
        <p:txBody>
          <a:bodyPr>
            <a:normAutofit/>
          </a:bodyPr>
          <a:lstStyle/>
          <a:p>
            <a:r>
              <a:rPr lang="en-US" b="1" dirty="0">
                <a:solidFill>
                  <a:schemeClr val="accent1">
                    <a:lumMod val="60000"/>
                    <a:lumOff val="40000"/>
                  </a:schemeClr>
                </a:solidFill>
              </a:rPr>
              <a:t>Case reporting: Why?</a:t>
            </a:r>
            <a:br>
              <a:rPr lang="en-US" b="1" dirty="0">
                <a:solidFill>
                  <a:schemeClr val="accent1">
                    <a:lumMod val="60000"/>
                    <a:lumOff val="40000"/>
                  </a:schemeClr>
                </a:solidFill>
              </a:rPr>
            </a:br>
            <a:r>
              <a:rPr lang="en-US" dirty="0">
                <a:solidFill>
                  <a:schemeClr val="accent1">
                    <a:lumMod val="60000"/>
                    <a:lumOff val="40000"/>
                  </a:schemeClr>
                </a:solidFill>
              </a:rPr>
              <a:t>Data are used for surveillance.</a:t>
            </a:r>
          </a:p>
        </p:txBody>
      </p:sp>
    </p:spTree>
    <p:extLst>
      <p:ext uri="{BB962C8B-B14F-4D97-AF65-F5344CB8AC3E}">
        <p14:creationId xmlns:p14="http://schemas.microsoft.com/office/powerpoint/2010/main" val="11363969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981950" cy="1325563"/>
          </a:xfrm>
        </p:spPr>
        <p:txBody>
          <a:bodyPr>
            <a:normAutofit/>
          </a:bodyPr>
          <a:lstStyle/>
          <a:p>
            <a:r>
              <a:rPr lang="en-US" b="1" dirty="0">
                <a:solidFill>
                  <a:schemeClr val="accent1">
                    <a:lumMod val="60000"/>
                    <a:lumOff val="40000"/>
                  </a:schemeClr>
                </a:solidFill>
              </a:rPr>
              <a:t>Case reporting: Why?</a:t>
            </a:r>
            <a:br>
              <a:rPr lang="en-US" b="1" dirty="0">
                <a:solidFill>
                  <a:schemeClr val="accent1">
                    <a:lumMod val="60000"/>
                    <a:lumOff val="40000"/>
                  </a:schemeClr>
                </a:solidFill>
              </a:rPr>
            </a:br>
            <a:r>
              <a:rPr lang="en-US" dirty="0">
                <a:solidFill>
                  <a:schemeClr val="accent1">
                    <a:lumMod val="60000"/>
                    <a:lumOff val="40000"/>
                  </a:schemeClr>
                </a:solidFill>
              </a:rPr>
              <a:t>Can’t we just rely on ELR?</a:t>
            </a:r>
          </a:p>
        </p:txBody>
      </p:sp>
      <p:sp>
        <p:nvSpPr>
          <p:cNvPr id="4" name="Slide Number Placeholder 3"/>
          <p:cNvSpPr>
            <a:spLocks noGrp="1"/>
          </p:cNvSpPr>
          <p:nvPr>
            <p:ph type="sldNum" sz="quarter" idx="12"/>
          </p:nvPr>
        </p:nvSpPr>
        <p:spPr/>
        <p:txBody>
          <a:bodyPr/>
          <a:lstStyle/>
          <a:p>
            <a:fld id="{014987A9-CB4A-46F6-9E98-0F75BD071D11}" type="slidenum">
              <a:rPr lang="en-US" smtClean="0">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rPr>
              <a:pPr/>
              <a:t>7</a:t>
            </a:fld>
            <a:endParaRPr lang="en-US">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983" y="6286500"/>
            <a:ext cx="992407" cy="468379"/>
          </a:xfrm>
          <a:prstGeom prst="rect">
            <a:avLst/>
          </a:prstGeom>
        </p:spPr>
      </p:pic>
      <p:pic>
        <p:nvPicPr>
          <p:cNvPr id="9" name="Picture 8"/>
          <p:cNvPicPr>
            <a:picLocks noChangeAspect="1"/>
          </p:cNvPicPr>
          <p:nvPr/>
        </p:nvPicPr>
        <p:blipFill>
          <a:blip r:embed="rId4"/>
          <a:stretch>
            <a:fillRect/>
          </a:stretch>
        </p:blipFill>
        <p:spPr>
          <a:xfrm>
            <a:off x="590485" y="1662511"/>
            <a:ext cx="8040610" cy="5087087"/>
          </a:xfrm>
          <a:prstGeom prst="rect">
            <a:avLst/>
          </a:prstGeom>
        </p:spPr>
      </p:pic>
    </p:spTree>
    <p:extLst>
      <p:ext uri="{BB962C8B-B14F-4D97-AF65-F5344CB8AC3E}">
        <p14:creationId xmlns:p14="http://schemas.microsoft.com/office/powerpoint/2010/main" val="4341865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981950" cy="1325563"/>
          </a:xfrm>
        </p:spPr>
        <p:txBody>
          <a:bodyPr>
            <a:normAutofit/>
          </a:bodyPr>
          <a:lstStyle/>
          <a:p>
            <a:r>
              <a:rPr lang="en-US" b="1" dirty="0">
                <a:solidFill>
                  <a:schemeClr val="accent1">
                    <a:lumMod val="60000"/>
                    <a:lumOff val="40000"/>
                  </a:schemeClr>
                </a:solidFill>
              </a:rPr>
              <a:t>Case reporting: Why?</a:t>
            </a:r>
            <a:br>
              <a:rPr lang="en-US" b="1" dirty="0">
                <a:solidFill>
                  <a:schemeClr val="accent1">
                    <a:lumMod val="60000"/>
                    <a:lumOff val="40000"/>
                  </a:schemeClr>
                </a:solidFill>
              </a:rPr>
            </a:br>
            <a:r>
              <a:rPr lang="en-US" dirty="0">
                <a:solidFill>
                  <a:schemeClr val="accent1">
                    <a:lumMod val="60000"/>
                    <a:lumOff val="40000"/>
                  </a:schemeClr>
                </a:solidFill>
              </a:rPr>
              <a:t>Case reports vs ELR</a:t>
            </a:r>
          </a:p>
        </p:txBody>
      </p:sp>
      <p:sp>
        <p:nvSpPr>
          <p:cNvPr id="3" name="Content Placeholder 2"/>
          <p:cNvSpPr>
            <a:spLocks noGrp="1"/>
          </p:cNvSpPr>
          <p:nvPr>
            <p:ph idx="1"/>
          </p:nvPr>
        </p:nvSpPr>
        <p:spPr>
          <a:xfrm>
            <a:off x="628650" y="1828800"/>
            <a:ext cx="7981950" cy="4351338"/>
          </a:xfrm>
        </p:spPr>
        <p:txBody>
          <a:bodyPr>
            <a:normAutofit lnSpcReduction="10000"/>
          </a:bodyPr>
          <a:lstStyle/>
          <a:p>
            <a:r>
              <a:rPr lang="en-US" dirty="0">
                <a:solidFill>
                  <a:schemeClr val="tx1"/>
                </a:solidFill>
              </a:rPr>
              <a:t>ELR provide vast majority of reportable disease data in NYC</a:t>
            </a:r>
          </a:p>
          <a:p>
            <a:endParaRPr lang="en-US" dirty="0">
              <a:solidFill>
                <a:schemeClr val="tx1"/>
              </a:solidFill>
            </a:endParaRPr>
          </a:p>
          <a:p>
            <a:r>
              <a:rPr lang="en-US" dirty="0">
                <a:solidFill>
                  <a:schemeClr val="tx1"/>
                </a:solidFill>
              </a:rPr>
              <a:t>ELR may be necessary for a definitive diagnosis, but are not always sufficient</a:t>
            </a:r>
          </a:p>
          <a:p>
            <a:endParaRPr lang="en-US" dirty="0">
              <a:solidFill>
                <a:schemeClr val="tx1"/>
              </a:solidFill>
            </a:endParaRPr>
          </a:p>
          <a:p>
            <a:r>
              <a:rPr lang="en-US" dirty="0">
                <a:solidFill>
                  <a:schemeClr val="tx1"/>
                </a:solidFill>
              </a:rPr>
              <a:t>Providers often have access to information that labs do not and can provide useful context to the lab reports</a:t>
            </a:r>
          </a:p>
          <a:p>
            <a:pPr marL="685800" lvl="1" indent="-279400">
              <a:buSzPct val="75000"/>
              <a:buFont typeface="Courier New" panose="02070309020205020404" pitchFamily="49" charset="0"/>
              <a:buChar char="o"/>
            </a:pPr>
            <a:r>
              <a:rPr lang="en-US" dirty="0">
                <a:solidFill>
                  <a:schemeClr val="tx1"/>
                </a:solidFill>
              </a:rPr>
              <a:t>More complete demographic and personal information, including behavioral and occupational risk factors</a:t>
            </a:r>
          </a:p>
          <a:p>
            <a:pPr marL="685800" lvl="1" indent="-279400">
              <a:buSzPct val="75000"/>
              <a:buFont typeface="Courier New" panose="02070309020205020404" pitchFamily="49" charset="0"/>
              <a:buChar char="o"/>
            </a:pPr>
            <a:r>
              <a:rPr lang="en-US" dirty="0">
                <a:solidFill>
                  <a:schemeClr val="tx1"/>
                </a:solidFill>
              </a:rPr>
              <a:t>Clinical presentation</a:t>
            </a:r>
          </a:p>
          <a:p>
            <a:pPr marL="685800" lvl="1" indent="-279400">
              <a:buSzPct val="75000"/>
              <a:buFont typeface="Courier New" panose="02070309020205020404" pitchFamily="49" charset="0"/>
              <a:buChar char="o"/>
            </a:pPr>
            <a:r>
              <a:rPr lang="en-US" dirty="0">
                <a:solidFill>
                  <a:schemeClr val="tx1"/>
                </a:solidFill>
              </a:rPr>
              <a:t>Treatment information</a:t>
            </a:r>
          </a:p>
          <a:p>
            <a:pPr marL="685800" lvl="1" indent="-279400">
              <a:buSzPct val="75000"/>
              <a:buFont typeface="Courier New" panose="02070309020205020404" pitchFamily="49" charset="0"/>
              <a:buChar char="o"/>
            </a:pPr>
            <a:r>
              <a:rPr lang="en-US" dirty="0">
                <a:solidFill>
                  <a:schemeClr val="tx1"/>
                </a:solidFill>
              </a:rPr>
              <a:t>Pregnancy status</a:t>
            </a:r>
          </a:p>
        </p:txBody>
      </p:sp>
      <p:sp>
        <p:nvSpPr>
          <p:cNvPr id="4" name="Slide Number Placeholder 3"/>
          <p:cNvSpPr>
            <a:spLocks noGrp="1"/>
          </p:cNvSpPr>
          <p:nvPr>
            <p:ph type="sldNum" sz="quarter" idx="12"/>
          </p:nvPr>
        </p:nvSpPr>
        <p:spPr/>
        <p:txBody>
          <a:bodyPr/>
          <a:lstStyle/>
          <a:p>
            <a:fld id="{014987A9-CB4A-46F6-9E98-0F75BD071D11}" type="slidenum">
              <a:rPr lang="en-US" smtClean="0">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rPr>
              <a:pPr/>
              <a:t>8</a:t>
            </a:fld>
            <a:endParaRPr lang="en-US">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983" y="6286500"/>
            <a:ext cx="992407" cy="468379"/>
          </a:xfrm>
          <a:prstGeom prst="rect">
            <a:avLst/>
          </a:prstGeom>
        </p:spPr>
      </p:pic>
    </p:spTree>
    <p:extLst>
      <p:ext uri="{BB962C8B-B14F-4D97-AF65-F5344CB8AC3E}">
        <p14:creationId xmlns:p14="http://schemas.microsoft.com/office/powerpoint/2010/main" val="16286849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 xmlns:a16="http://schemas.microsoft.com/office/drawing/2014/main" id="{DD1D8636-4E8A-428A-B711-396CE2697A5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983" y="6286500"/>
            <a:ext cx="992407" cy="468379"/>
          </a:xfrm>
          <a:prstGeom prst="rect">
            <a:avLst/>
          </a:prstGeom>
        </p:spPr>
      </p:pic>
      <p:sp>
        <p:nvSpPr>
          <p:cNvPr id="2" name="Title 1"/>
          <p:cNvSpPr>
            <a:spLocks noGrp="1"/>
          </p:cNvSpPr>
          <p:nvPr>
            <p:ph type="title"/>
          </p:nvPr>
        </p:nvSpPr>
        <p:spPr>
          <a:xfrm>
            <a:off x="628650" y="365127"/>
            <a:ext cx="7886700" cy="549274"/>
          </a:xfrm>
        </p:spPr>
        <p:txBody>
          <a:bodyPr>
            <a:noAutofit/>
          </a:bodyPr>
          <a:lstStyle/>
          <a:p>
            <a:r>
              <a:rPr lang="en-US" b="1" dirty="0">
                <a:solidFill>
                  <a:schemeClr val="accent1">
                    <a:lumMod val="60000"/>
                    <a:lumOff val="40000"/>
                  </a:schemeClr>
                </a:solidFill>
              </a:rPr>
              <a:t>Case Reporting: When?</a:t>
            </a:r>
          </a:p>
        </p:txBody>
      </p:sp>
      <p:pic>
        <p:nvPicPr>
          <p:cNvPr id="5" name="Content Placeholder 4"/>
          <p:cNvPicPr>
            <a:picLocks noGrp="1" noChangeAspect="1"/>
          </p:cNvPicPr>
          <p:nvPr>
            <p:ph idx="1"/>
          </p:nvPr>
        </p:nvPicPr>
        <p:blipFill>
          <a:blip r:embed="rId4"/>
          <a:stretch>
            <a:fillRect/>
          </a:stretch>
        </p:blipFill>
        <p:spPr>
          <a:xfrm>
            <a:off x="266700" y="990600"/>
            <a:ext cx="8610600" cy="5470071"/>
          </a:xfrm>
          <a:prstGeom prst="rect">
            <a:avLst/>
          </a:prstGeom>
        </p:spPr>
      </p:pic>
      <p:sp>
        <p:nvSpPr>
          <p:cNvPr id="4" name="Slide Number Placeholder 3"/>
          <p:cNvSpPr>
            <a:spLocks noGrp="1"/>
          </p:cNvSpPr>
          <p:nvPr>
            <p:ph type="sldNum" sz="quarter" idx="12"/>
          </p:nvPr>
        </p:nvSpPr>
        <p:spPr/>
        <p:txBody>
          <a:bodyPr/>
          <a:lstStyle/>
          <a:p>
            <a:fld id="{014987A9-CB4A-46F6-9E98-0F75BD071D11}" type="slidenum">
              <a:rPr lang="en-US" smtClean="0">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rPr>
              <a:pPr/>
              <a:t>9</a:t>
            </a:fld>
            <a:endParaRPr lang="en-US">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endParaRPr>
          </a:p>
        </p:txBody>
      </p:sp>
    </p:spTree>
    <p:extLst>
      <p:ext uri="{BB962C8B-B14F-4D97-AF65-F5344CB8AC3E}">
        <p14:creationId xmlns:p14="http://schemas.microsoft.com/office/powerpoint/2010/main" val="40901184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 xmlns:a16="http://schemas.microsoft.com/office/drawing/2014/main" id="{566FCEAA-C420-4227-8BAA-B46C65E832C6}"/>
              </a:ext>
            </a:extLst>
          </p:cNvPr>
          <p:cNvSpPr>
            <a:spLocks noGrp="1"/>
          </p:cNvSpPr>
          <p:nvPr>
            <p:ph type="title"/>
          </p:nvPr>
        </p:nvSpPr>
        <p:spPr>
          <a:xfrm>
            <a:off x="533400" y="156873"/>
            <a:ext cx="7981950" cy="833727"/>
          </a:xfrm>
        </p:spPr>
        <p:txBody>
          <a:bodyPr>
            <a:noAutofit/>
          </a:bodyPr>
          <a:lstStyle/>
          <a:p>
            <a:r>
              <a:rPr lang="en-US" sz="4000" b="1" dirty="0">
                <a:solidFill>
                  <a:schemeClr val="accent1">
                    <a:lumMod val="60000"/>
                    <a:lumOff val="40000"/>
                  </a:schemeClr>
                </a:solidFill>
              </a:rPr>
              <a:t>Immediately Reportable</a:t>
            </a:r>
          </a:p>
        </p:txBody>
      </p:sp>
      <p:pic>
        <p:nvPicPr>
          <p:cNvPr id="11" name="Picture 10"/>
          <p:cNvPicPr>
            <a:picLocks noChangeAspect="1"/>
          </p:cNvPicPr>
          <p:nvPr/>
        </p:nvPicPr>
        <p:blipFill>
          <a:blip r:embed="rId3"/>
          <a:stretch>
            <a:fillRect/>
          </a:stretch>
        </p:blipFill>
        <p:spPr>
          <a:xfrm>
            <a:off x="838200" y="842519"/>
            <a:ext cx="7058025" cy="6015481"/>
          </a:xfrm>
          <a:prstGeom prst="rect">
            <a:avLst/>
          </a:prstGeom>
        </p:spPr>
      </p:pic>
    </p:spTree>
    <p:extLst>
      <p:ext uri="{BB962C8B-B14F-4D97-AF65-F5344CB8AC3E}">
        <p14:creationId xmlns:p14="http://schemas.microsoft.com/office/powerpoint/2010/main" val="5212832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591946" y="1474470"/>
            <a:ext cx="4732207" cy="4876799"/>
          </a:xfrm>
        </p:spPr>
        <p:txBody>
          <a:bodyPr>
            <a:noAutofit/>
          </a:bodyPr>
          <a:lstStyle/>
          <a:p>
            <a:endParaRPr lang="en-US" sz="1000" b="1" dirty="0">
              <a:solidFill>
                <a:schemeClr val="accent1">
                  <a:lumMod val="60000"/>
                  <a:lumOff val="40000"/>
                </a:schemeClr>
              </a:solidFill>
            </a:endParaRPr>
          </a:p>
          <a:p>
            <a:r>
              <a:rPr lang="en-US" dirty="0">
                <a:solidFill>
                  <a:schemeClr val="tx1"/>
                </a:solidFill>
              </a:rPr>
              <a:t>A 24/7 resource for reporting and medical information</a:t>
            </a:r>
          </a:p>
          <a:p>
            <a:endParaRPr lang="en-US" sz="1000" dirty="0">
              <a:solidFill>
                <a:schemeClr val="tx1"/>
              </a:solidFill>
            </a:endParaRPr>
          </a:p>
          <a:p>
            <a:r>
              <a:rPr lang="en-US" u="sng" dirty="0">
                <a:solidFill>
                  <a:schemeClr val="tx1"/>
                </a:solidFill>
              </a:rPr>
              <a:t>When you call to report</a:t>
            </a:r>
            <a:r>
              <a:rPr lang="en-US" dirty="0">
                <a:solidFill>
                  <a:schemeClr val="tx1"/>
                </a:solidFill>
              </a:rPr>
              <a:t>, an agent will connect you to the appropriate surveillance number or, in non-urgent situations, give you reporting instructions</a:t>
            </a:r>
          </a:p>
          <a:p>
            <a:pPr marL="0" indent="0">
              <a:buNone/>
            </a:pPr>
            <a:endParaRPr lang="en-US" sz="1100" dirty="0">
              <a:solidFill>
                <a:schemeClr val="tx1"/>
              </a:solidFill>
            </a:endParaRPr>
          </a:p>
          <a:p>
            <a:r>
              <a:rPr lang="en-US" u="sng" dirty="0">
                <a:solidFill>
                  <a:schemeClr val="tx1"/>
                </a:solidFill>
              </a:rPr>
              <a:t>When you call for information</a:t>
            </a:r>
            <a:r>
              <a:rPr lang="en-US" dirty="0">
                <a:solidFill>
                  <a:schemeClr val="tx1"/>
                </a:solidFill>
              </a:rPr>
              <a:t>, we will answer your questions about diagnosis, testing, or other public health issues</a:t>
            </a:r>
          </a:p>
        </p:txBody>
      </p:sp>
      <p:sp>
        <p:nvSpPr>
          <p:cNvPr id="4" name="Slide Number Placeholder 3"/>
          <p:cNvSpPr>
            <a:spLocks noGrp="1"/>
          </p:cNvSpPr>
          <p:nvPr>
            <p:ph type="sldNum" sz="quarter" idx="12"/>
          </p:nvPr>
        </p:nvSpPr>
        <p:spPr/>
        <p:txBody>
          <a:bodyPr/>
          <a:lstStyle/>
          <a:p>
            <a:fld id="{014987A9-CB4A-46F6-9E98-0F75BD071D11}" type="slidenum">
              <a:rPr lang="en-US" smtClean="0">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rPr>
              <a:pPr/>
              <a:t>11</a:t>
            </a:fld>
            <a:endParaRPr lang="en-US" dirty="0">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983" y="6286500"/>
            <a:ext cx="992407" cy="468379"/>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339393" y="1447800"/>
            <a:ext cx="3832316" cy="5410200"/>
          </a:xfrm>
          <a:prstGeom prst="rect">
            <a:avLst/>
          </a:prstGeom>
        </p:spPr>
      </p:pic>
      <p:sp>
        <p:nvSpPr>
          <p:cNvPr id="8" name="Title 1">
            <a:extLst>
              <a:ext uri="{FF2B5EF4-FFF2-40B4-BE49-F238E27FC236}">
                <a16:creationId xmlns="" xmlns:a16="http://schemas.microsoft.com/office/drawing/2014/main" id="{566FCEAA-C420-4227-8BAA-B46C65E832C6}"/>
              </a:ext>
            </a:extLst>
          </p:cNvPr>
          <p:cNvSpPr>
            <a:spLocks noGrp="1"/>
          </p:cNvSpPr>
          <p:nvPr>
            <p:ph type="title"/>
          </p:nvPr>
        </p:nvSpPr>
        <p:spPr>
          <a:xfrm>
            <a:off x="607186" y="28746"/>
            <a:ext cx="7886700" cy="1325563"/>
          </a:xfrm>
        </p:spPr>
        <p:txBody>
          <a:bodyPr>
            <a:noAutofit/>
          </a:bodyPr>
          <a:lstStyle/>
          <a:p>
            <a:r>
              <a:rPr lang="en-US" sz="3600" b="1" dirty="0">
                <a:solidFill>
                  <a:schemeClr val="accent1">
                    <a:lumMod val="60000"/>
                    <a:lumOff val="40000"/>
                  </a:schemeClr>
                </a:solidFill>
              </a:rPr>
              <a:t>Immediately Reportable</a:t>
            </a:r>
            <a:r>
              <a:rPr lang="en-US" sz="3600" dirty="0">
                <a:solidFill>
                  <a:schemeClr val="accent1">
                    <a:lumMod val="60000"/>
                    <a:lumOff val="40000"/>
                  </a:schemeClr>
                </a:solidFill>
              </a:rPr>
              <a:t/>
            </a:r>
            <a:br>
              <a:rPr lang="en-US" sz="3600" dirty="0">
                <a:solidFill>
                  <a:schemeClr val="accent1">
                    <a:lumMod val="60000"/>
                    <a:lumOff val="40000"/>
                  </a:schemeClr>
                </a:solidFill>
              </a:rPr>
            </a:br>
            <a:r>
              <a:rPr lang="en-US" sz="3200" dirty="0">
                <a:solidFill>
                  <a:schemeClr val="accent1">
                    <a:lumMod val="60000"/>
                    <a:lumOff val="40000"/>
                  </a:schemeClr>
                </a:solidFill>
              </a:rPr>
              <a:t>Provider Access Line (PAL): 866-692-3641</a:t>
            </a:r>
            <a:endParaRPr lang="en-US" sz="3600" dirty="0">
              <a:solidFill>
                <a:schemeClr val="accent1">
                  <a:lumMod val="60000"/>
                  <a:lumOff val="40000"/>
                </a:schemeClr>
              </a:solidFill>
            </a:endParaRPr>
          </a:p>
        </p:txBody>
      </p:sp>
    </p:spTree>
    <p:extLst>
      <p:ext uri="{BB962C8B-B14F-4D97-AF65-F5344CB8AC3E}">
        <p14:creationId xmlns:p14="http://schemas.microsoft.com/office/powerpoint/2010/main" val="35705611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 xmlns:a16="http://schemas.microsoft.com/office/drawing/2014/main" id="{DD1D8636-4E8A-428A-B711-396CE2697A5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983" y="6286500"/>
            <a:ext cx="992407" cy="468379"/>
          </a:xfrm>
          <a:prstGeom prst="rect">
            <a:avLst/>
          </a:prstGeom>
        </p:spPr>
      </p:pic>
      <p:sp>
        <p:nvSpPr>
          <p:cNvPr id="4" name="Slide Number Placeholder 3"/>
          <p:cNvSpPr>
            <a:spLocks noGrp="1"/>
          </p:cNvSpPr>
          <p:nvPr>
            <p:ph type="sldNum" sz="quarter" idx="12"/>
          </p:nvPr>
        </p:nvSpPr>
        <p:spPr/>
        <p:txBody>
          <a:bodyPr/>
          <a:lstStyle/>
          <a:p>
            <a:fld id="{014987A9-CB4A-46F6-9E98-0F75BD071D11}" type="slidenum">
              <a:rPr lang="en-US" smtClean="0">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rPr>
              <a:pPr/>
              <a:t>12</a:t>
            </a:fld>
            <a:endParaRPr lang="en-US">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endParaRPr>
          </a:p>
        </p:txBody>
      </p:sp>
      <p:pic>
        <p:nvPicPr>
          <p:cNvPr id="9" name="Content Placeholder 8"/>
          <p:cNvPicPr>
            <a:picLocks noGrp="1" noChangeAspect="1"/>
          </p:cNvPicPr>
          <p:nvPr>
            <p:ph idx="1"/>
          </p:nvPr>
        </p:nvPicPr>
        <p:blipFill>
          <a:blip r:embed="rId4"/>
          <a:stretch>
            <a:fillRect/>
          </a:stretch>
        </p:blipFill>
        <p:spPr>
          <a:xfrm>
            <a:off x="1371600" y="970918"/>
            <a:ext cx="6400800" cy="5854657"/>
          </a:xfrm>
          <a:prstGeom prst="rect">
            <a:avLst/>
          </a:prstGeom>
        </p:spPr>
      </p:pic>
      <p:sp>
        <p:nvSpPr>
          <p:cNvPr id="10" name="Title 1"/>
          <p:cNvSpPr>
            <a:spLocks noGrp="1"/>
          </p:cNvSpPr>
          <p:nvPr>
            <p:ph type="title"/>
          </p:nvPr>
        </p:nvSpPr>
        <p:spPr>
          <a:xfrm>
            <a:off x="628650" y="365125"/>
            <a:ext cx="7886700" cy="549275"/>
          </a:xfrm>
        </p:spPr>
        <p:txBody>
          <a:bodyPr>
            <a:normAutofit fontScale="90000"/>
          </a:bodyPr>
          <a:lstStyle/>
          <a:p>
            <a:r>
              <a:rPr lang="en-US" b="1" dirty="0">
                <a:solidFill>
                  <a:schemeClr val="accent1">
                    <a:lumMod val="60000"/>
                    <a:lumOff val="40000"/>
                  </a:schemeClr>
                </a:solidFill>
              </a:rPr>
              <a:t>Reportable within 24 hours</a:t>
            </a:r>
          </a:p>
        </p:txBody>
      </p:sp>
    </p:spTree>
    <p:extLst>
      <p:ext uri="{BB962C8B-B14F-4D97-AF65-F5344CB8AC3E}">
        <p14:creationId xmlns:p14="http://schemas.microsoft.com/office/powerpoint/2010/main" val="40222360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7186" y="234104"/>
            <a:ext cx="8058150" cy="625910"/>
          </a:xfrm>
        </p:spPr>
        <p:txBody>
          <a:bodyPr>
            <a:noAutofit/>
          </a:bodyPr>
          <a:lstStyle/>
          <a:p>
            <a:r>
              <a:rPr lang="en-US" sz="3600" b="1" dirty="0">
                <a:solidFill>
                  <a:schemeClr val="accent1">
                    <a:lumMod val="60000"/>
                    <a:lumOff val="40000"/>
                  </a:schemeClr>
                </a:solidFill>
              </a:rPr>
              <a:t>Reportable within 24 hours</a:t>
            </a:r>
            <a:br>
              <a:rPr lang="en-US" sz="3600" b="1" dirty="0">
                <a:solidFill>
                  <a:schemeClr val="accent1">
                    <a:lumMod val="60000"/>
                    <a:lumOff val="40000"/>
                  </a:schemeClr>
                </a:solidFill>
              </a:rPr>
            </a:br>
            <a:r>
              <a:rPr lang="en-US" sz="3600" dirty="0">
                <a:solidFill>
                  <a:schemeClr val="accent1">
                    <a:lumMod val="60000"/>
                    <a:lumOff val="40000"/>
                  </a:schemeClr>
                </a:solidFill>
              </a:rPr>
              <a:t>Reporting Central &amp; URF</a:t>
            </a:r>
            <a:endParaRPr lang="en-US" sz="3600" b="1" dirty="0">
              <a:solidFill>
                <a:schemeClr val="accent1">
                  <a:lumMod val="60000"/>
                  <a:lumOff val="40000"/>
                </a:schemeClr>
              </a:solidFill>
            </a:endParaRPr>
          </a:p>
        </p:txBody>
      </p:sp>
      <p:sp>
        <p:nvSpPr>
          <p:cNvPr id="3" name="Content Placeholder 2"/>
          <p:cNvSpPr>
            <a:spLocks noGrp="1"/>
          </p:cNvSpPr>
          <p:nvPr>
            <p:ph idx="1"/>
          </p:nvPr>
        </p:nvSpPr>
        <p:spPr>
          <a:xfrm>
            <a:off x="114793" y="1225226"/>
            <a:ext cx="3429000" cy="5295463"/>
          </a:xfrm>
        </p:spPr>
        <p:txBody>
          <a:bodyPr>
            <a:noAutofit/>
          </a:bodyPr>
          <a:lstStyle/>
          <a:p>
            <a:pPr marL="228600" lvl="1" indent="0">
              <a:buClr>
                <a:schemeClr val="tx1"/>
              </a:buClr>
              <a:buNone/>
            </a:pPr>
            <a:r>
              <a:rPr lang="en-US" sz="2400" dirty="0">
                <a:solidFill>
                  <a:schemeClr val="accent1">
                    <a:lumMod val="60000"/>
                    <a:lumOff val="40000"/>
                  </a:schemeClr>
                </a:solidFill>
              </a:rPr>
              <a:t>Reporting Central: </a:t>
            </a:r>
            <a:r>
              <a:rPr lang="en-US" sz="2400" dirty="0">
                <a:solidFill>
                  <a:schemeClr val="tx1"/>
                </a:solidFill>
              </a:rPr>
              <a:t>(preferred method) register and log in to NYCMED at </a:t>
            </a:r>
            <a:r>
              <a:rPr lang="en-US" sz="2400" u="sng" dirty="0">
                <a:solidFill>
                  <a:schemeClr val="tx1"/>
                </a:solidFill>
              </a:rPr>
              <a:t>nyc.gov/nycmed</a:t>
            </a:r>
            <a:r>
              <a:rPr lang="en-US" sz="2400" dirty="0">
                <a:solidFill>
                  <a:schemeClr val="tx1"/>
                </a:solidFill>
              </a:rPr>
              <a:t>  to access </a:t>
            </a:r>
          </a:p>
          <a:p>
            <a:pPr marL="228600" lvl="1" indent="0">
              <a:buClr>
                <a:schemeClr val="tx1"/>
              </a:buClr>
              <a:buNone/>
            </a:pPr>
            <a:endParaRPr lang="en-US" sz="2400" dirty="0">
              <a:solidFill>
                <a:schemeClr val="accent1">
                  <a:lumMod val="60000"/>
                  <a:lumOff val="40000"/>
                </a:schemeClr>
              </a:solidFill>
            </a:endParaRPr>
          </a:p>
          <a:p>
            <a:pPr marL="228600" lvl="1" indent="0">
              <a:buClr>
                <a:schemeClr val="tx1"/>
              </a:buClr>
              <a:buNone/>
            </a:pPr>
            <a:r>
              <a:rPr lang="en-US" sz="2400" dirty="0">
                <a:solidFill>
                  <a:schemeClr val="accent1">
                    <a:lumMod val="60000"/>
                    <a:lumOff val="40000"/>
                  </a:schemeClr>
                </a:solidFill>
              </a:rPr>
              <a:t>Universal Reporting Form (URF):</a:t>
            </a:r>
            <a:r>
              <a:rPr lang="en-US" sz="2400" dirty="0">
                <a:solidFill>
                  <a:schemeClr val="tx1"/>
                </a:solidFill>
              </a:rPr>
              <a:t> fax or mail form to Health Department</a:t>
            </a:r>
          </a:p>
        </p:txBody>
      </p:sp>
      <p:sp>
        <p:nvSpPr>
          <p:cNvPr id="4" name="Slide Number Placeholder 3"/>
          <p:cNvSpPr>
            <a:spLocks noGrp="1"/>
          </p:cNvSpPr>
          <p:nvPr>
            <p:ph type="sldNum" sz="quarter" idx="12"/>
          </p:nvPr>
        </p:nvSpPr>
        <p:spPr/>
        <p:txBody>
          <a:bodyPr/>
          <a:lstStyle/>
          <a:p>
            <a:fld id="{014987A9-CB4A-46F6-9E98-0F75BD071D11}" type="slidenum">
              <a:rPr lang="en-US" smtClean="0">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rPr>
              <a:pPr/>
              <a:t>13</a:t>
            </a:fld>
            <a:endParaRPr lang="en-US">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983" y="6286500"/>
            <a:ext cx="992407" cy="468379"/>
          </a:xfrm>
          <a:prstGeom prst="rect">
            <a:avLst/>
          </a:prstGeom>
        </p:spPr>
      </p:pic>
      <p:pic>
        <p:nvPicPr>
          <p:cNvPr id="7" name="Picture 6"/>
          <p:cNvPicPr>
            <a:picLocks noChangeAspect="1"/>
          </p:cNvPicPr>
          <p:nvPr/>
        </p:nvPicPr>
        <p:blipFill rotWithShape="1">
          <a:blip r:embed="rId4"/>
          <a:srcRect t="4520" r="12851" b="-1507"/>
          <a:stretch/>
        </p:blipFill>
        <p:spPr>
          <a:xfrm>
            <a:off x="4636261" y="1004605"/>
            <a:ext cx="4168219" cy="4145038"/>
          </a:xfrm>
          <a:prstGeom prst="rect">
            <a:avLst/>
          </a:prstGeom>
        </p:spPr>
      </p:pic>
      <p:pic>
        <p:nvPicPr>
          <p:cNvPr id="8" name="Content Placeholder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543793" y="3694886"/>
            <a:ext cx="3043173" cy="3752497"/>
          </a:xfrm>
          <a:prstGeom prst="rect">
            <a:avLst/>
          </a:prstGeom>
        </p:spPr>
      </p:pic>
    </p:spTree>
    <p:extLst>
      <p:ext uri="{BB962C8B-B14F-4D97-AF65-F5344CB8AC3E}">
        <p14:creationId xmlns:p14="http://schemas.microsoft.com/office/powerpoint/2010/main" val="36108997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981950" cy="1325563"/>
          </a:xfrm>
        </p:spPr>
        <p:txBody>
          <a:bodyPr/>
          <a:lstStyle/>
          <a:p>
            <a:r>
              <a:rPr lang="en-US" b="1" dirty="0">
                <a:solidFill>
                  <a:schemeClr val="accent1">
                    <a:lumMod val="60000"/>
                    <a:lumOff val="40000"/>
                  </a:schemeClr>
                </a:solidFill>
              </a:rPr>
              <a:t>Special Reporting Requirements</a:t>
            </a:r>
          </a:p>
        </p:txBody>
      </p:sp>
      <p:sp>
        <p:nvSpPr>
          <p:cNvPr id="3" name="Content Placeholder 2"/>
          <p:cNvSpPr>
            <a:spLocks noGrp="1"/>
          </p:cNvSpPr>
          <p:nvPr>
            <p:ph idx="1"/>
          </p:nvPr>
        </p:nvSpPr>
        <p:spPr>
          <a:xfrm>
            <a:off x="628650" y="1828800"/>
            <a:ext cx="7981950" cy="4351338"/>
          </a:xfrm>
        </p:spPr>
        <p:txBody>
          <a:bodyPr>
            <a:normAutofit/>
          </a:bodyPr>
          <a:lstStyle/>
          <a:p>
            <a:r>
              <a:rPr lang="en-US" b="1" dirty="0">
                <a:solidFill>
                  <a:schemeClr val="accent1">
                    <a:lumMod val="60000"/>
                    <a:lumOff val="40000"/>
                  </a:schemeClr>
                </a:solidFill>
              </a:rPr>
              <a:t>HIV/AIDS </a:t>
            </a:r>
          </a:p>
          <a:p>
            <a:endParaRPr lang="en-US" b="1" dirty="0">
              <a:solidFill>
                <a:schemeClr val="accent1">
                  <a:lumMod val="60000"/>
                  <a:lumOff val="40000"/>
                </a:schemeClr>
              </a:solidFill>
            </a:endParaRPr>
          </a:p>
          <a:p>
            <a:r>
              <a:rPr lang="en-US" b="1" dirty="0">
                <a:solidFill>
                  <a:schemeClr val="accent1">
                    <a:lumMod val="60000"/>
                    <a:lumOff val="40000"/>
                  </a:schemeClr>
                </a:solidFill>
              </a:rPr>
              <a:t>Other Conditions &amp; Events </a:t>
            </a:r>
          </a:p>
          <a:p>
            <a:pPr lvl="1">
              <a:buFont typeface="Courier New" panose="02070309020205020404" pitchFamily="49" charset="0"/>
              <a:buChar char="o"/>
            </a:pPr>
            <a:r>
              <a:rPr lang="en-US" sz="2400" dirty="0">
                <a:solidFill>
                  <a:schemeClr val="tx1"/>
                </a:solidFill>
              </a:rPr>
              <a:t> Poisonings (carbon monoxide, lead, other)</a:t>
            </a:r>
          </a:p>
          <a:p>
            <a:pPr lvl="1">
              <a:buFont typeface="Courier New" panose="02070309020205020404" pitchFamily="49" charset="0"/>
              <a:buChar char="o"/>
            </a:pPr>
            <a:r>
              <a:rPr lang="en-US" sz="2400" dirty="0">
                <a:solidFill>
                  <a:schemeClr val="tx1"/>
                </a:solidFill>
              </a:rPr>
              <a:t> Lead poisoning</a:t>
            </a:r>
          </a:p>
          <a:p>
            <a:pPr lvl="1">
              <a:buFont typeface="Courier New" panose="02070309020205020404" pitchFamily="49" charset="0"/>
              <a:buChar char="o"/>
            </a:pPr>
            <a:r>
              <a:rPr lang="en-US" sz="2400" dirty="0">
                <a:solidFill>
                  <a:schemeClr val="tx1"/>
                </a:solidFill>
              </a:rPr>
              <a:t> Window falls</a:t>
            </a:r>
          </a:p>
          <a:p>
            <a:pPr lvl="1">
              <a:buFont typeface="Courier New" panose="02070309020205020404" pitchFamily="49" charset="0"/>
              <a:buChar char="o"/>
            </a:pPr>
            <a:r>
              <a:rPr lang="en-US" sz="2400" dirty="0">
                <a:solidFill>
                  <a:schemeClr val="tx1"/>
                </a:solidFill>
              </a:rPr>
              <a:t> Drowning</a:t>
            </a:r>
          </a:p>
          <a:p>
            <a:pPr lvl="1">
              <a:buFont typeface="Courier New" panose="02070309020205020404" pitchFamily="49" charset="0"/>
              <a:buChar char="o"/>
            </a:pPr>
            <a:r>
              <a:rPr lang="en-US" sz="2400" dirty="0">
                <a:solidFill>
                  <a:schemeClr val="tx1"/>
                </a:solidFill>
              </a:rPr>
              <a:t> Deaths, births, terminations of pregnancy</a:t>
            </a:r>
          </a:p>
          <a:p>
            <a:pPr lvl="1">
              <a:buFont typeface="Courier New" panose="02070309020205020404" pitchFamily="49" charset="0"/>
              <a:buChar char="o"/>
            </a:pPr>
            <a:r>
              <a:rPr lang="en-US" sz="2400" dirty="0">
                <a:solidFill>
                  <a:schemeClr val="tx1"/>
                </a:solidFill>
              </a:rPr>
              <a:t> Immunizations administered &amp; related adverse events</a:t>
            </a:r>
          </a:p>
          <a:p>
            <a:pPr lvl="1">
              <a:buFont typeface="Courier New" panose="02070309020205020404" pitchFamily="49" charset="0"/>
              <a:buChar char="o"/>
            </a:pPr>
            <a:r>
              <a:rPr lang="en-US" sz="2400" dirty="0">
                <a:solidFill>
                  <a:schemeClr val="tx1"/>
                </a:solidFill>
              </a:rPr>
              <a:t> Blood lead levels</a:t>
            </a:r>
          </a:p>
          <a:p>
            <a:pPr lvl="1">
              <a:buFont typeface="Courier New" panose="02070309020205020404" pitchFamily="49" charset="0"/>
              <a:buChar char="o"/>
            </a:pPr>
            <a:r>
              <a:rPr lang="en-US" sz="2400" dirty="0">
                <a:solidFill>
                  <a:schemeClr val="tx1"/>
                </a:solidFill>
              </a:rPr>
              <a:t> Sterilizations</a:t>
            </a:r>
          </a:p>
          <a:p>
            <a:pPr marL="0" indent="0">
              <a:buNone/>
            </a:pPr>
            <a:endParaRPr lang="en-US" dirty="0">
              <a:solidFill>
                <a:schemeClr val="tx1"/>
              </a:solidFill>
            </a:endParaRPr>
          </a:p>
        </p:txBody>
      </p:sp>
      <p:sp>
        <p:nvSpPr>
          <p:cNvPr id="4" name="Slide Number Placeholder 3"/>
          <p:cNvSpPr>
            <a:spLocks noGrp="1"/>
          </p:cNvSpPr>
          <p:nvPr>
            <p:ph type="sldNum" sz="quarter" idx="12"/>
          </p:nvPr>
        </p:nvSpPr>
        <p:spPr/>
        <p:txBody>
          <a:bodyPr/>
          <a:lstStyle/>
          <a:p>
            <a:fld id="{014987A9-CB4A-46F6-9E98-0F75BD071D11}" type="slidenum">
              <a:rPr lang="en-US" smtClean="0">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rPr>
              <a:pPr/>
              <a:t>14</a:t>
            </a:fld>
            <a:endParaRPr lang="en-US" dirty="0">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983" y="6286500"/>
            <a:ext cx="992407" cy="468379"/>
          </a:xfrm>
          <a:prstGeom prst="rect">
            <a:avLst/>
          </a:prstGeom>
        </p:spPr>
      </p:pic>
    </p:spTree>
    <p:extLst>
      <p:ext uri="{BB962C8B-B14F-4D97-AF65-F5344CB8AC3E}">
        <p14:creationId xmlns:p14="http://schemas.microsoft.com/office/powerpoint/2010/main" val="7543489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solidFill>
                  <a:schemeClr val="accent1">
                    <a:lumMod val="60000"/>
                    <a:lumOff val="40000"/>
                  </a:schemeClr>
                </a:solidFill>
              </a:rPr>
              <a:t>Resources </a:t>
            </a:r>
          </a:p>
        </p:txBody>
      </p:sp>
      <p:sp>
        <p:nvSpPr>
          <p:cNvPr id="3" name="Content Placeholder 2"/>
          <p:cNvSpPr>
            <a:spLocks noGrp="1"/>
          </p:cNvSpPr>
          <p:nvPr>
            <p:ph idx="1"/>
          </p:nvPr>
        </p:nvSpPr>
        <p:spPr/>
        <p:txBody>
          <a:bodyPr/>
          <a:lstStyle/>
          <a:p>
            <a:r>
              <a:rPr lang="en-US" dirty="0">
                <a:solidFill>
                  <a:schemeClr val="tx1"/>
                </a:solidFill>
              </a:rPr>
              <a:t>Refer to details on </a:t>
            </a:r>
            <a:r>
              <a:rPr lang="en-US" dirty="0">
                <a:hlinkClick r:id="rId3"/>
              </a:rPr>
              <a:t>NYCDOHMH Reportable Diseases website</a:t>
            </a:r>
            <a:endParaRPr lang="en-US" dirty="0"/>
          </a:p>
          <a:p>
            <a:endParaRPr lang="en-US" dirty="0"/>
          </a:p>
          <a:p>
            <a:r>
              <a:rPr lang="en-US" dirty="0">
                <a:solidFill>
                  <a:schemeClr val="tx1"/>
                </a:solidFill>
              </a:rPr>
              <a:t>Download</a:t>
            </a:r>
            <a:r>
              <a:rPr lang="en-US" dirty="0"/>
              <a:t> </a:t>
            </a:r>
            <a:r>
              <a:rPr lang="en-US" dirty="0">
                <a:hlinkClick r:id="rId4"/>
              </a:rPr>
              <a:t>How to Report Diseases, Events, and Conditions to the New York City Health Department (PDF)</a:t>
            </a:r>
            <a:endParaRPr lang="en-US" dirty="0"/>
          </a:p>
          <a:p>
            <a:endParaRPr lang="en-US" dirty="0"/>
          </a:p>
          <a:p>
            <a:r>
              <a:rPr lang="en-US" dirty="0">
                <a:solidFill>
                  <a:schemeClr val="tx1"/>
                </a:solidFill>
              </a:rPr>
              <a:t>Sign up for the </a:t>
            </a:r>
            <a:r>
              <a:rPr lang="en-US" dirty="0">
                <a:hlinkClick r:id="rId5"/>
              </a:rPr>
              <a:t>Health Alert Network </a:t>
            </a:r>
            <a:r>
              <a:rPr lang="en-US" dirty="0">
                <a:solidFill>
                  <a:schemeClr val="tx1"/>
                </a:solidFill>
              </a:rPr>
              <a:t>(HAN)</a:t>
            </a:r>
          </a:p>
        </p:txBody>
      </p:sp>
      <p:sp>
        <p:nvSpPr>
          <p:cNvPr id="4" name="Slide Number Placeholder 3"/>
          <p:cNvSpPr>
            <a:spLocks noGrp="1"/>
          </p:cNvSpPr>
          <p:nvPr>
            <p:ph type="sldNum" sz="quarter" idx="12"/>
          </p:nvPr>
        </p:nvSpPr>
        <p:spPr/>
        <p:txBody>
          <a:bodyPr/>
          <a:lstStyle/>
          <a:p>
            <a:fld id="{014987A9-CB4A-46F6-9E98-0F75BD071D11}" type="slidenum">
              <a:rPr lang="en-US" smtClean="0">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rPr>
              <a:pPr/>
              <a:t>15</a:t>
            </a:fld>
            <a:endParaRPr lang="en-US">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endParaRPr>
          </a:p>
        </p:txBody>
      </p:sp>
    </p:spTree>
    <p:extLst>
      <p:ext uri="{BB962C8B-B14F-4D97-AF65-F5344CB8AC3E}">
        <p14:creationId xmlns:p14="http://schemas.microsoft.com/office/powerpoint/2010/main" val="32284033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2"/>
          </p:nvPr>
        </p:nvSpPr>
        <p:spPr/>
        <p:txBody>
          <a:bodyPr/>
          <a:lstStyle/>
          <a:p>
            <a:fld id="{014987A9-CB4A-46F6-9E98-0F75BD071D11}" type="slidenum">
              <a:rPr lang="en-US" smtClean="0">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rPr>
              <a:pPr/>
              <a:t>16</a:t>
            </a:fld>
            <a:endParaRPr lang="en-US">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endParaRPr>
          </a:p>
        </p:txBody>
      </p:sp>
      <p:sp>
        <p:nvSpPr>
          <p:cNvPr id="8" name="Title 1">
            <a:extLst>
              <a:ext uri="{FF2B5EF4-FFF2-40B4-BE49-F238E27FC236}">
                <a16:creationId xmlns="" xmlns:a16="http://schemas.microsoft.com/office/drawing/2014/main" id="{4C09B8FC-6703-436A-B3AD-6A4DD3311C6D}"/>
              </a:ext>
            </a:extLst>
          </p:cNvPr>
          <p:cNvSpPr>
            <a:spLocks noGrp="1"/>
          </p:cNvSpPr>
          <p:nvPr>
            <p:ph type="title"/>
          </p:nvPr>
        </p:nvSpPr>
        <p:spPr>
          <a:xfrm>
            <a:off x="628650" y="365126"/>
            <a:ext cx="7981950" cy="1325563"/>
          </a:xfrm>
        </p:spPr>
        <p:txBody>
          <a:bodyPr>
            <a:normAutofit/>
          </a:bodyPr>
          <a:lstStyle/>
          <a:p>
            <a:r>
              <a:rPr lang="en-US" b="1" dirty="0">
                <a:solidFill>
                  <a:schemeClr val="accent1">
                    <a:lumMod val="60000"/>
                    <a:lumOff val="40000"/>
                  </a:schemeClr>
                </a:solidFill>
              </a:rPr>
              <a:t>TB Reporting</a:t>
            </a:r>
          </a:p>
        </p:txBody>
      </p:sp>
      <p:pic>
        <p:nvPicPr>
          <p:cNvPr id="9" name="Picture 8">
            <a:extLst>
              <a:ext uri="{FF2B5EF4-FFF2-40B4-BE49-F238E27FC236}">
                <a16:creationId xmlns="" xmlns:a16="http://schemas.microsoft.com/office/drawing/2014/main" id="{53F8BFB0-49B0-4BC7-92E9-9AEC96AC2F9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0983" y="6286500"/>
            <a:ext cx="992407" cy="468379"/>
          </a:xfrm>
          <a:prstGeom prst="rect">
            <a:avLst/>
          </a:prstGeom>
        </p:spPr>
      </p:pic>
    </p:spTree>
    <p:extLst>
      <p:ext uri="{BB962C8B-B14F-4D97-AF65-F5344CB8AC3E}">
        <p14:creationId xmlns:p14="http://schemas.microsoft.com/office/powerpoint/2010/main" val="26829168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5490" name="Rectangle 2"/>
          <p:cNvSpPr>
            <a:spLocks noGrp="1" noChangeArrowheads="1"/>
          </p:cNvSpPr>
          <p:nvPr>
            <p:ph type="title"/>
          </p:nvPr>
        </p:nvSpPr>
        <p:spPr/>
        <p:txBody>
          <a:bodyPr>
            <a:normAutofit/>
          </a:bodyPr>
          <a:lstStyle/>
          <a:p>
            <a:pPr eaLnBrk="1" hangingPunct="1">
              <a:defRPr/>
            </a:pPr>
            <a:r>
              <a:rPr lang="en-US" sz="3600" dirty="0" smtClean="0"/>
              <a:t>Mission and Goals of NYC BTBC</a:t>
            </a:r>
          </a:p>
        </p:txBody>
      </p:sp>
      <p:sp>
        <p:nvSpPr>
          <p:cNvPr id="575491" name="Rectangle 3"/>
          <p:cNvSpPr>
            <a:spLocks noGrp="1" noChangeArrowheads="1"/>
          </p:cNvSpPr>
          <p:nvPr>
            <p:ph idx="1"/>
          </p:nvPr>
        </p:nvSpPr>
        <p:spPr/>
        <p:txBody>
          <a:bodyPr>
            <a:normAutofit lnSpcReduction="10000"/>
          </a:bodyPr>
          <a:lstStyle/>
          <a:p>
            <a:pPr marL="609600" indent="-609600" eaLnBrk="1" hangingPunct="1">
              <a:buFont typeface="Wingdings" pitchFamily="2" charset="2"/>
              <a:buNone/>
              <a:defRPr/>
            </a:pPr>
            <a:r>
              <a:rPr lang="en-US" sz="2800" dirty="0" smtClean="0"/>
              <a:t>Mission</a:t>
            </a:r>
          </a:p>
          <a:p>
            <a:pPr marL="609600" indent="-609600" eaLnBrk="1" hangingPunct="1">
              <a:defRPr/>
            </a:pPr>
            <a:r>
              <a:rPr lang="en-US" sz="2800" dirty="0" smtClean="0"/>
              <a:t>Prevent the spread of tuberculosis (TB) and eliminate it as a public health problem in New York City</a:t>
            </a:r>
          </a:p>
          <a:p>
            <a:pPr marL="609600" indent="-609600" eaLnBrk="1" hangingPunct="1">
              <a:buFont typeface="Wingdings" pitchFamily="2" charset="2"/>
              <a:buNone/>
              <a:defRPr/>
            </a:pPr>
            <a:r>
              <a:rPr lang="en-US" sz="2800" dirty="0" smtClean="0"/>
              <a:t>Goal</a:t>
            </a:r>
          </a:p>
          <a:p>
            <a:pPr marL="609600" indent="-609600" eaLnBrk="1" hangingPunct="1">
              <a:buFont typeface="Wingdings" pitchFamily="2" charset="2"/>
              <a:buAutoNum type="arabicPeriod"/>
              <a:defRPr/>
            </a:pPr>
            <a:r>
              <a:rPr lang="en-US" sz="2800" dirty="0" smtClean="0"/>
              <a:t>Identify individuals with suspected or confirmed TB and ensure appropriate treatment</a:t>
            </a:r>
          </a:p>
          <a:p>
            <a:pPr marL="609600" indent="-609600" eaLnBrk="1" hangingPunct="1">
              <a:buFont typeface="Wingdings" pitchFamily="2" charset="2"/>
              <a:buAutoNum type="arabicPeriod"/>
              <a:defRPr/>
            </a:pPr>
            <a:r>
              <a:rPr lang="en-US" sz="2800" dirty="0" smtClean="0"/>
              <a:t>Ensure individuals at high risk for progression from latent infection to active disease receive treatment for latent TB infection</a:t>
            </a:r>
          </a:p>
        </p:txBody>
      </p:sp>
    </p:spTree>
    <p:extLst>
      <p:ext uri="{BB962C8B-B14F-4D97-AF65-F5344CB8AC3E}">
        <p14:creationId xmlns:p14="http://schemas.microsoft.com/office/powerpoint/2010/main" val="291101832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277813"/>
            <a:ext cx="8991600" cy="1139825"/>
          </a:xfrm>
        </p:spPr>
        <p:txBody>
          <a:bodyPr/>
          <a:lstStyle/>
          <a:p>
            <a:r>
              <a:rPr lang="en-US" dirty="0"/>
              <a:t>BTBC Key Activities and Services</a:t>
            </a:r>
          </a:p>
        </p:txBody>
      </p:sp>
      <p:sp>
        <p:nvSpPr>
          <p:cNvPr id="3" name="Content Placeholder 2"/>
          <p:cNvSpPr>
            <a:spLocks noGrp="1"/>
          </p:cNvSpPr>
          <p:nvPr>
            <p:ph idx="1"/>
          </p:nvPr>
        </p:nvSpPr>
        <p:spPr>
          <a:xfrm>
            <a:off x="457200" y="1219200"/>
            <a:ext cx="8458200" cy="5181600"/>
          </a:xfrm>
        </p:spPr>
        <p:txBody>
          <a:bodyPr>
            <a:noAutofit/>
          </a:bodyPr>
          <a:lstStyle/>
          <a:p>
            <a:r>
              <a:rPr lang="en-US" sz="2000" b="1" dirty="0"/>
              <a:t>Direct patient care</a:t>
            </a:r>
          </a:p>
          <a:p>
            <a:pPr lvl="1"/>
            <a:r>
              <a:rPr lang="en-US" sz="1600" dirty="0" smtClean="0"/>
              <a:t>Provides free diagnostic and treatment services, and offer clinic-based directly observed therapy (DOT) in four TB clinics throughout the city</a:t>
            </a:r>
          </a:p>
          <a:p>
            <a:r>
              <a:rPr lang="en-US" sz="2000" b="1" dirty="0" smtClean="0"/>
              <a:t>Surveillance </a:t>
            </a:r>
            <a:r>
              <a:rPr lang="en-US" sz="2000" b="1" dirty="0"/>
              <a:t>and reporting</a:t>
            </a:r>
          </a:p>
          <a:p>
            <a:pPr lvl="1"/>
            <a:r>
              <a:rPr lang="en-US" sz="1600" dirty="0"/>
              <a:t>Maintain surveillance and case management system, and monitor trends</a:t>
            </a:r>
          </a:p>
          <a:p>
            <a:r>
              <a:rPr lang="en-US" sz="2000" b="1" dirty="0"/>
              <a:t>Case management and contact investigation</a:t>
            </a:r>
          </a:p>
          <a:p>
            <a:pPr lvl="1"/>
            <a:r>
              <a:rPr lang="en-US" sz="1600" dirty="0"/>
              <a:t>Conduct intensive case management to ensure TB patients complete treatment, ideally on DOT</a:t>
            </a:r>
          </a:p>
          <a:p>
            <a:pPr lvl="1"/>
            <a:r>
              <a:rPr lang="en-US" sz="1600" dirty="0"/>
              <a:t>Evaluate household contacts for TB infection and disease</a:t>
            </a:r>
          </a:p>
          <a:p>
            <a:r>
              <a:rPr lang="en-US" sz="2000" b="1" dirty="0"/>
              <a:t>Outbreak detection and control</a:t>
            </a:r>
          </a:p>
          <a:p>
            <a:pPr lvl="1"/>
            <a:r>
              <a:rPr lang="en-US" sz="1600" dirty="0"/>
              <a:t>Investigate genotyped clusters and coordinate public health interventions to prevent the spread of TB</a:t>
            </a:r>
          </a:p>
          <a:p>
            <a:r>
              <a:rPr lang="en-US" sz="2000" b="1" dirty="0"/>
              <a:t>Medical consultation and outreach</a:t>
            </a:r>
          </a:p>
          <a:p>
            <a:pPr lvl="1"/>
            <a:r>
              <a:rPr lang="en-US" sz="1600" dirty="0"/>
              <a:t>Set standards and guidelines, and provide consultation for health care providers on all aspects of TB control</a:t>
            </a:r>
          </a:p>
          <a:p>
            <a:r>
              <a:rPr lang="en-US" sz="2000" b="1" dirty="0"/>
              <a:t>Research and evaluation</a:t>
            </a:r>
          </a:p>
          <a:p>
            <a:pPr lvl="1"/>
            <a:r>
              <a:rPr lang="en-US" sz="1600" dirty="0"/>
              <a:t>Conduct ongoing analysis and evaluation of policies and practices, and monitor performance indicators</a:t>
            </a:r>
          </a:p>
          <a:p>
            <a:endParaRPr lang="en-US" sz="2000" dirty="0"/>
          </a:p>
        </p:txBody>
      </p:sp>
    </p:spTree>
    <p:extLst>
      <p:ext uri="{BB962C8B-B14F-4D97-AF65-F5344CB8AC3E}">
        <p14:creationId xmlns:p14="http://schemas.microsoft.com/office/powerpoint/2010/main" val="424071215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3441488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nvPr>
        </p:nvGraphicFramePr>
        <p:xfrm>
          <a:off x="381000" y="1719263"/>
          <a:ext cx="8407400" cy="44069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itle 2"/>
          <p:cNvSpPr>
            <a:spLocks noGrp="1"/>
          </p:cNvSpPr>
          <p:nvPr>
            <p:ph type="title"/>
          </p:nvPr>
        </p:nvSpPr>
        <p:spPr/>
        <p:txBody>
          <a:bodyPr>
            <a:normAutofit/>
          </a:bodyPr>
          <a:lstStyle/>
          <a:p>
            <a:r>
              <a:rPr lang="en-US" dirty="0" smtClean="0"/>
              <a:t>Every TB patient is assigned a DOHMH case manager</a:t>
            </a:r>
            <a:endParaRPr lang="en-US" dirty="0"/>
          </a:p>
        </p:txBody>
      </p:sp>
    </p:spTree>
    <p:extLst>
      <p:ext uri="{BB962C8B-B14F-4D97-AF65-F5344CB8AC3E}">
        <p14:creationId xmlns:p14="http://schemas.microsoft.com/office/powerpoint/2010/main" val="241145663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Autofit/>
          </a:bodyPr>
          <a:lstStyle/>
          <a:p>
            <a:r>
              <a:rPr lang="en-US" sz="2000" dirty="0"/>
              <a:t>Routine data analysis</a:t>
            </a:r>
          </a:p>
          <a:p>
            <a:pPr lvl="1"/>
            <a:r>
              <a:rPr lang="en-US" sz="1800" dirty="0"/>
              <a:t>Surveillance </a:t>
            </a:r>
            <a:r>
              <a:rPr lang="en-US" sz="1800" dirty="0" smtClean="0"/>
              <a:t>data</a:t>
            </a:r>
          </a:p>
          <a:p>
            <a:pPr lvl="1"/>
            <a:r>
              <a:rPr lang="en-US" sz="1800" dirty="0" smtClean="0"/>
              <a:t>Sentinel populations</a:t>
            </a:r>
          </a:p>
          <a:p>
            <a:pPr lvl="1"/>
            <a:r>
              <a:rPr lang="en-US" sz="1800" dirty="0" smtClean="0"/>
              <a:t>Ad hoc analyses</a:t>
            </a:r>
          </a:p>
          <a:p>
            <a:pPr lvl="1"/>
            <a:endParaRPr lang="en-US" sz="1800" dirty="0" smtClean="0"/>
          </a:p>
          <a:p>
            <a:r>
              <a:rPr lang="en-US" sz="2000" dirty="0"/>
              <a:t>Research and program </a:t>
            </a:r>
            <a:endParaRPr lang="en-US" sz="2000" dirty="0" smtClean="0"/>
          </a:p>
          <a:p>
            <a:pPr marL="0" indent="0">
              <a:buNone/>
            </a:pPr>
            <a:r>
              <a:rPr lang="en-US" sz="2000" dirty="0" smtClean="0"/>
              <a:t>   evaluations</a:t>
            </a:r>
            <a:endParaRPr lang="en-US" sz="2000" dirty="0"/>
          </a:p>
          <a:p>
            <a:endParaRPr lang="en-US" sz="2000" dirty="0" smtClean="0"/>
          </a:p>
          <a:p>
            <a:r>
              <a:rPr lang="en-US" sz="2000" dirty="0" smtClean="0"/>
              <a:t>Inform investigations</a:t>
            </a:r>
          </a:p>
          <a:p>
            <a:pPr lvl="1"/>
            <a:r>
              <a:rPr lang="en-US" sz="1600" dirty="0" smtClean="0"/>
              <a:t>Contact investigations</a:t>
            </a:r>
          </a:p>
          <a:p>
            <a:pPr lvl="1"/>
            <a:r>
              <a:rPr lang="en-US" sz="1600" dirty="0" smtClean="0"/>
              <a:t>Expanded contact investigations</a:t>
            </a:r>
          </a:p>
          <a:p>
            <a:pPr lvl="1"/>
            <a:r>
              <a:rPr lang="en-US" sz="1600" dirty="0" smtClean="0"/>
              <a:t>Cluster investigations</a:t>
            </a:r>
          </a:p>
          <a:p>
            <a:pPr lvl="1"/>
            <a:r>
              <a:rPr lang="en-US" sz="1600" dirty="0" smtClean="0"/>
              <a:t>Outbreak investigations</a:t>
            </a:r>
            <a:endParaRPr lang="en-US" sz="1800" dirty="0" smtClean="0"/>
          </a:p>
          <a:p>
            <a:endParaRPr lang="en-US" sz="2000" dirty="0" smtClean="0"/>
          </a:p>
          <a:p>
            <a:endParaRPr lang="en-US" sz="2000" dirty="0"/>
          </a:p>
        </p:txBody>
      </p:sp>
      <p:sp>
        <p:nvSpPr>
          <p:cNvPr id="3" name="Title 2"/>
          <p:cNvSpPr>
            <a:spLocks noGrp="1"/>
          </p:cNvSpPr>
          <p:nvPr>
            <p:ph type="title"/>
          </p:nvPr>
        </p:nvSpPr>
        <p:spPr/>
        <p:txBody>
          <a:bodyPr/>
          <a:lstStyle/>
          <a:p>
            <a:r>
              <a:rPr lang="en-US" dirty="0"/>
              <a:t>Use data </a:t>
            </a:r>
            <a:r>
              <a:rPr lang="en-US" dirty="0" smtClean="0"/>
              <a:t>strategically</a:t>
            </a:r>
            <a:endParaRPr lang="en-US" dirty="0"/>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702501" y="1622612"/>
            <a:ext cx="2810230" cy="3636765"/>
          </a:xfrm>
          <a:prstGeom prst="rect">
            <a:avLst/>
          </a:prstGeom>
        </p:spPr>
      </p:pic>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48200" y="2168868"/>
            <a:ext cx="2850296" cy="3688614"/>
          </a:xfrm>
          <a:prstGeom prst="rect">
            <a:avLst/>
          </a:prstGeom>
          <a:effectLst>
            <a:outerShdw blurRad="50800" dist="38100" dir="2700000" algn="tl" rotWithShape="0">
              <a:prstClr val="black">
                <a:alpha val="40000"/>
              </a:prstClr>
            </a:outerShdw>
          </a:effectLst>
        </p:spPr>
      </p:pic>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047440" y="2882900"/>
            <a:ext cx="2856413" cy="3696534"/>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407480165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81000"/>
            <a:ext cx="8229600" cy="990600"/>
          </a:xfrm>
        </p:spPr>
        <p:txBody>
          <a:bodyPr/>
          <a:lstStyle/>
          <a:p>
            <a:pPr algn="ctr" eaLnBrk="1" fontAlgn="auto" hangingPunct="1">
              <a:spcAft>
                <a:spcPts val="0"/>
              </a:spcAft>
              <a:defRPr/>
            </a:pPr>
            <a:r>
              <a:rPr lang="en-US" b="1" dirty="0" smtClean="0"/>
              <a:t>NYC TB reporting requirements</a:t>
            </a:r>
            <a:endParaRPr lang="en-US" b="1" dirty="0"/>
          </a:p>
        </p:txBody>
      </p:sp>
      <p:sp>
        <p:nvSpPr>
          <p:cNvPr id="4" name="TextBox 3"/>
          <p:cNvSpPr txBox="1"/>
          <p:nvPr/>
        </p:nvSpPr>
        <p:spPr>
          <a:xfrm>
            <a:off x="6172200" y="1371600"/>
            <a:ext cx="2971800" cy="400050"/>
          </a:xfrm>
          <a:prstGeom prst="rect">
            <a:avLst/>
          </a:prstGeom>
          <a:noFill/>
        </p:spPr>
        <p:txBody>
          <a:bodyPr>
            <a:spAutoFit/>
          </a:bodyPr>
          <a:lstStyle/>
          <a:p>
            <a:pPr marL="342900" indent="-342900" eaLnBrk="1" hangingPunct="1">
              <a:buFont typeface="Arial" panose="020B0604020202020204" pitchFamily="34" charset="0"/>
              <a:buChar char="•"/>
              <a:defRPr/>
            </a:pPr>
            <a:r>
              <a:rPr lang="en-US" sz="2000" dirty="0">
                <a:cs typeface="+mn-cs"/>
              </a:rPr>
              <a:t>TB 244 </a:t>
            </a:r>
          </a:p>
        </p:txBody>
      </p:sp>
      <p:pic>
        <p:nvPicPr>
          <p:cNvPr id="14340" name="Content Placeholder 4"/>
          <p:cNvPicPr>
            <a:picLocks noGrp="1" noChangeAspect="1"/>
          </p:cNvPicPr>
          <p:nvPr>
            <p:ph idx="1"/>
          </p:nvPr>
        </p:nvPicPr>
        <p:blipFill>
          <a:blip r:embed="rId3">
            <a:extLst>
              <a:ext uri="{28A0092B-C50C-407E-A947-70E740481C1C}">
                <a14:useLocalDpi xmlns:a14="http://schemas.microsoft.com/office/drawing/2010/main" val="0"/>
              </a:ext>
            </a:extLst>
          </a:blip>
          <a:srcRect l="17592" t="13786" r="68520" b="17078"/>
          <a:stretch>
            <a:fillRect/>
          </a:stretch>
        </p:blipFill>
        <p:spPr>
          <a:xfrm>
            <a:off x="1143000" y="1189945"/>
            <a:ext cx="5257800" cy="5649005"/>
          </a:xfrm>
        </p:spPr>
      </p:pic>
    </p:spTree>
    <p:extLst>
      <p:ext uri="{BB962C8B-B14F-4D97-AF65-F5344CB8AC3E}">
        <p14:creationId xmlns:p14="http://schemas.microsoft.com/office/powerpoint/2010/main" val="3376136307"/>
      </p:ext>
    </p:extLst>
  </p:cSld>
  <p:clrMapOvr>
    <a:masterClrMapping/>
  </p:clrMapOvr>
  <p:transition spd="slow"/>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266700" y="685800"/>
            <a:ext cx="8839200" cy="1143000"/>
          </a:xfrm>
        </p:spPr>
        <p:txBody>
          <a:bodyPr>
            <a:normAutofit fontScale="90000"/>
          </a:bodyPr>
          <a:lstStyle/>
          <a:p>
            <a:pPr algn="ctr" eaLnBrk="1" fontAlgn="auto" hangingPunct="1">
              <a:spcAft>
                <a:spcPts val="0"/>
              </a:spcAft>
              <a:defRPr/>
            </a:pPr>
            <a:r>
              <a:rPr lang="en-US" altLang="en-US" sz="4400" b="1" dirty="0" smtClean="0"/>
              <a:t>Persons Required to </a:t>
            </a:r>
            <a:br>
              <a:rPr lang="en-US" altLang="en-US" sz="4400" b="1" dirty="0" smtClean="0"/>
            </a:br>
            <a:r>
              <a:rPr lang="en-US" altLang="en-US" sz="4400" b="1" dirty="0" smtClean="0"/>
              <a:t>Report TB</a:t>
            </a:r>
          </a:p>
        </p:txBody>
      </p:sp>
      <p:sp>
        <p:nvSpPr>
          <p:cNvPr id="18435" name="Rectangle 3"/>
          <p:cNvSpPr>
            <a:spLocks noGrp="1" noChangeArrowheads="1"/>
          </p:cNvSpPr>
          <p:nvPr>
            <p:ph idx="1"/>
          </p:nvPr>
        </p:nvSpPr>
        <p:spPr>
          <a:xfrm>
            <a:off x="609600" y="2133600"/>
            <a:ext cx="7772400" cy="4114800"/>
          </a:xfrm>
        </p:spPr>
        <p:txBody>
          <a:bodyPr/>
          <a:lstStyle/>
          <a:p>
            <a:pPr eaLnBrk="1" hangingPunct="1">
              <a:lnSpc>
                <a:spcPct val="90000"/>
              </a:lnSpc>
            </a:pPr>
            <a:r>
              <a:rPr lang="en-US" altLang="en-US" sz="2800" dirty="0" smtClean="0">
                <a:latin typeface="+mj-lt"/>
                <a:cs typeface="Arial" panose="020B0604020202020204" pitchFamily="34" charset="0"/>
              </a:rPr>
              <a:t>Physicians treating TB patients</a:t>
            </a:r>
          </a:p>
          <a:p>
            <a:pPr eaLnBrk="1" hangingPunct="1">
              <a:lnSpc>
                <a:spcPct val="90000"/>
              </a:lnSpc>
            </a:pPr>
            <a:r>
              <a:rPr lang="en-US" altLang="en-US" sz="2800" dirty="0" smtClean="0">
                <a:latin typeface="+mj-lt"/>
                <a:cs typeface="Arial" panose="020B0604020202020204" pitchFamily="34" charset="0"/>
              </a:rPr>
              <a:t>Infection control staff or designated personnel</a:t>
            </a:r>
          </a:p>
          <a:p>
            <a:pPr eaLnBrk="1" hangingPunct="1">
              <a:lnSpc>
                <a:spcPct val="90000"/>
              </a:lnSpc>
            </a:pPr>
            <a:r>
              <a:rPr lang="en-US" altLang="en-US" sz="2800" dirty="0" smtClean="0">
                <a:latin typeface="+mj-lt"/>
                <a:cs typeface="Arial" panose="020B0604020202020204" pitchFamily="34" charset="0"/>
              </a:rPr>
              <a:t>Laboratory personnel</a:t>
            </a:r>
          </a:p>
          <a:p>
            <a:pPr eaLnBrk="1" hangingPunct="1">
              <a:lnSpc>
                <a:spcPct val="90000"/>
              </a:lnSpc>
            </a:pPr>
            <a:r>
              <a:rPr lang="en-US" altLang="en-US" sz="2800" dirty="0" smtClean="0">
                <a:latin typeface="+mj-lt"/>
                <a:cs typeface="Arial" panose="020B0604020202020204" pitchFamily="34" charset="0"/>
              </a:rPr>
              <a:t>Medical examiners</a:t>
            </a:r>
          </a:p>
          <a:p>
            <a:pPr eaLnBrk="1" hangingPunct="1">
              <a:lnSpc>
                <a:spcPct val="90000"/>
              </a:lnSpc>
            </a:pPr>
            <a:r>
              <a:rPr lang="en-US" altLang="en-US" sz="2800" dirty="0" smtClean="0">
                <a:latin typeface="+mj-lt"/>
                <a:cs typeface="Arial" panose="020B0604020202020204" pitchFamily="34" charset="0"/>
              </a:rPr>
              <a:t>Out-of-NYC health departments</a:t>
            </a:r>
          </a:p>
        </p:txBody>
      </p:sp>
    </p:spTree>
    <p:extLst>
      <p:ext uri="{BB962C8B-B14F-4D97-AF65-F5344CB8AC3E}">
        <p14:creationId xmlns:p14="http://schemas.microsoft.com/office/powerpoint/2010/main" val="3794472035"/>
      </p:ext>
    </p:extLst>
  </p:cSld>
  <p:clrMapOvr>
    <a:masterClrMapping/>
  </p:clrMapOvr>
  <p:transition spd="slow"/>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pPr algn="ctr" eaLnBrk="1" fontAlgn="auto" hangingPunct="1">
              <a:spcAft>
                <a:spcPts val="0"/>
              </a:spcAft>
              <a:defRPr/>
            </a:pPr>
            <a:r>
              <a:rPr lang="en-US" altLang="en-US" sz="4800" b="1" dirty="0" smtClean="0"/>
              <a:t>Criteria for TB Reporting</a:t>
            </a:r>
          </a:p>
        </p:txBody>
      </p:sp>
      <p:sp>
        <p:nvSpPr>
          <p:cNvPr id="16387" name="Rectangle 3"/>
          <p:cNvSpPr>
            <a:spLocks noGrp="1" noChangeArrowheads="1"/>
          </p:cNvSpPr>
          <p:nvPr>
            <p:ph idx="1"/>
          </p:nvPr>
        </p:nvSpPr>
        <p:spPr>
          <a:xfrm>
            <a:off x="381000" y="1752600"/>
            <a:ext cx="8534400" cy="4572000"/>
          </a:xfrm>
        </p:spPr>
        <p:txBody>
          <a:bodyPr/>
          <a:lstStyle/>
          <a:p>
            <a:pPr eaLnBrk="1" hangingPunct="1">
              <a:lnSpc>
                <a:spcPct val="90000"/>
              </a:lnSpc>
              <a:buFont typeface="Wingdings" panose="05000000000000000000" pitchFamily="2" charset="2"/>
              <a:buNone/>
            </a:pPr>
            <a:r>
              <a:rPr lang="en-US" altLang="en-US" dirty="0" smtClean="0">
                <a:latin typeface="+mj-lt"/>
                <a:ea typeface="Arial Unicode MS" panose="020B0604020202020204" pitchFamily="34" charset="-128"/>
                <a:cs typeface="Arial" panose="020B0604020202020204" pitchFamily="34" charset="0"/>
              </a:rPr>
              <a:t>Positive TB results are reportable within 24 hours:</a:t>
            </a:r>
          </a:p>
          <a:p>
            <a:pPr lvl="1" eaLnBrk="1" hangingPunct="1">
              <a:lnSpc>
                <a:spcPct val="90000"/>
              </a:lnSpc>
            </a:pPr>
            <a:r>
              <a:rPr lang="en-US" altLang="en-US" sz="2400" dirty="0" smtClean="0">
                <a:latin typeface="+mj-lt"/>
                <a:ea typeface="Arial Unicode MS" panose="020B0604020202020204" pitchFamily="34" charset="-128"/>
                <a:cs typeface="Arial" panose="020B0604020202020204" pitchFamily="34" charset="0"/>
              </a:rPr>
              <a:t>Positive AFB smears  (from the result date)</a:t>
            </a:r>
          </a:p>
          <a:p>
            <a:pPr lvl="1" eaLnBrk="1" hangingPunct="1">
              <a:lnSpc>
                <a:spcPct val="90000"/>
              </a:lnSpc>
            </a:pPr>
            <a:r>
              <a:rPr lang="en-US" altLang="en-US" sz="2400" dirty="0" smtClean="0">
                <a:latin typeface="+mj-lt"/>
                <a:ea typeface="Arial Unicode MS" panose="020B0604020202020204" pitchFamily="34" charset="-128"/>
                <a:cs typeface="Arial" panose="020B0604020202020204" pitchFamily="34" charset="0"/>
              </a:rPr>
              <a:t>Patients started on </a:t>
            </a:r>
            <a:r>
              <a:rPr lang="en-US" altLang="en-US" sz="2400" u="sng" dirty="0" smtClean="0">
                <a:latin typeface="+mj-lt"/>
                <a:ea typeface="Arial Unicode MS" panose="020B0604020202020204" pitchFamily="34" charset="-128"/>
                <a:cs typeface="Arial" panose="020B0604020202020204" pitchFamily="34" charset="0"/>
              </a:rPr>
              <a:t>&gt;</a:t>
            </a:r>
            <a:r>
              <a:rPr lang="en-US" altLang="en-US" sz="2400" dirty="0" smtClean="0">
                <a:latin typeface="+mj-lt"/>
                <a:ea typeface="Arial Unicode MS" panose="020B0604020202020204" pitchFamily="34" charset="-128"/>
                <a:cs typeface="Arial" panose="020B0604020202020204" pitchFamily="34" charset="0"/>
              </a:rPr>
              <a:t> 2 anti-TB medications (from the date therapy was started)</a:t>
            </a:r>
          </a:p>
          <a:p>
            <a:pPr lvl="1" eaLnBrk="1" hangingPunct="1">
              <a:lnSpc>
                <a:spcPct val="90000"/>
              </a:lnSpc>
            </a:pPr>
            <a:r>
              <a:rPr lang="en-US" altLang="en-US" sz="2400" dirty="0" smtClean="0">
                <a:latin typeface="+mj-lt"/>
                <a:ea typeface="Arial Unicode MS" panose="020B0604020202020204" pitchFamily="34" charset="-128"/>
                <a:cs typeface="Arial" panose="020B0604020202020204" pitchFamily="34" charset="0"/>
              </a:rPr>
              <a:t>Positive NAA results (any specimen, from the result date)</a:t>
            </a:r>
          </a:p>
          <a:p>
            <a:pPr lvl="1" eaLnBrk="1" hangingPunct="1">
              <a:lnSpc>
                <a:spcPct val="90000"/>
              </a:lnSpc>
            </a:pPr>
            <a:r>
              <a:rPr lang="en-US" altLang="en-US" sz="2400" dirty="0" smtClean="0">
                <a:latin typeface="+mj-lt"/>
                <a:ea typeface="Arial Unicode MS" panose="020B0604020202020204" pitchFamily="34" charset="-128"/>
                <a:cs typeface="Arial" panose="020B0604020202020204" pitchFamily="34" charset="0"/>
              </a:rPr>
              <a:t>Positive culture for </a:t>
            </a:r>
            <a:r>
              <a:rPr lang="en-US" altLang="en-US" sz="2400" i="1" dirty="0" smtClean="0">
                <a:latin typeface="+mj-lt"/>
                <a:ea typeface="Arial Unicode MS" panose="020B0604020202020204" pitchFamily="34" charset="-128"/>
                <a:cs typeface="Arial" panose="020B0604020202020204" pitchFamily="34" charset="0"/>
              </a:rPr>
              <a:t>M. </a:t>
            </a:r>
            <a:r>
              <a:rPr lang="en-US" altLang="en-US" sz="2400" i="1" dirty="0" err="1" smtClean="0">
                <a:latin typeface="+mj-lt"/>
                <a:ea typeface="Arial Unicode MS" panose="020B0604020202020204" pitchFamily="34" charset="-128"/>
                <a:cs typeface="Arial" panose="020B0604020202020204" pitchFamily="34" charset="0"/>
              </a:rPr>
              <a:t>tb</a:t>
            </a:r>
            <a:r>
              <a:rPr lang="en-US" altLang="en-US" sz="2400" dirty="0" smtClean="0">
                <a:latin typeface="+mj-lt"/>
                <a:ea typeface="Arial Unicode MS" panose="020B0604020202020204" pitchFamily="34" charset="-128"/>
                <a:cs typeface="Arial" panose="020B0604020202020204" pitchFamily="34" charset="0"/>
              </a:rPr>
              <a:t> complex (from the date identified as positive)</a:t>
            </a:r>
          </a:p>
          <a:p>
            <a:pPr lvl="1" eaLnBrk="1" hangingPunct="1">
              <a:lnSpc>
                <a:spcPct val="90000"/>
              </a:lnSpc>
            </a:pPr>
            <a:r>
              <a:rPr lang="en-US" altLang="en-US" sz="2400" dirty="0" smtClean="0">
                <a:latin typeface="+mj-lt"/>
                <a:ea typeface="Arial Unicode MS" panose="020B0604020202020204" pitchFamily="34" charset="-128"/>
                <a:cs typeface="Arial" panose="020B0604020202020204" pitchFamily="34" charset="0"/>
              </a:rPr>
              <a:t>Positive TB infection test (TST or QFTG) for a child &lt; 5 years old (up to 5) </a:t>
            </a:r>
          </a:p>
          <a:p>
            <a:pPr lvl="1" eaLnBrk="1" hangingPunct="1">
              <a:lnSpc>
                <a:spcPct val="90000"/>
              </a:lnSpc>
            </a:pPr>
            <a:r>
              <a:rPr lang="en-US" altLang="en-US" sz="2400" dirty="0" smtClean="0">
                <a:latin typeface="+mj-lt"/>
                <a:ea typeface="Arial Unicode MS" panose="020B0604020202020204" pitchFamily="34" charset="-128"/>
                <a:cs typeface="Arial" panose="020B0604020202020204" pitchFamily="34" charset="0"/>
              </a:rPr>
              <a:t>Pathology findings consistent with TB (from the date  preliminary findings are available)</a:t>
            </a:r>
          </a:p>
          <a:p>
            <a:pPr eaLnBrk="1" hangingPunct="1">
              <a:lnSpc>
                <a:spcPct val="90000"/>
              </a:lnSpc>
            </a:pPr>
            <a:endParaRPr lang="en-US" altLang="en-US" dirty="0" smtClean="0">
              <a:latin typeface="Arial" panose="020B0604020202020204" pitchFamily="34" charset="0"/>
              <a:ea typeface="Arial Unicode MS" panose="020B0604020202020204" pitchFamily="34" charset="-128"/>
              <a:cs typeface="Arial" panose="020B0604020202020204" pitchFamily="34" charset="0"/>
            </a:endParaRPr>
          </a:p>
        </p:txBody>
      </p:sp>
    </p:spTree>
    <p:extLst>
      <p:ext uri="{BB962C8B-B14F-4D97-AF65-F5344CB8AC3E}">
        <p14:creationId xmlns:p14="http://schemas.microsoft.com/office/powerpoint/2010/main" val="4145293532"/>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38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387">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6387">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6387">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6387">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6387">
                                            <p:txEl>
                                              <p:pRg st="5" end="5"/>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6387">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7"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pPr algn="ctr" eaLnBrk="1" fontAlgn="auto" hangingPunct="1">
              <a:spcAft>
                <a:spcPts val="0"/>
              </a:spcAft>
              <a:defRPr/>
            </a:pPr>
            <a:r>
              <a:rPr lang="en-US" altLang="en-US" sz="4800" b="1" dirty="0" smtClean="0"/>
              <a:t>Timing of Reporting</a:t>
            </a:r>
          </a:p>
        </p:txBody>
      </p:sp>
      <p:sp>
        <p:nvSpPr>
          <p:cNvPr id="22531" name="Rectangle 3"/>
          <p:cNvSpPr>
            <a:spLocks noGrp="1" noChangeArrowheads="1"/>
          </p:cNvSpPr>
          <p:nvPr>
            <p:ph idx="1"/>
          </p:nvPr>
        </p:nvSpPr>
        <p:spPr>
          <a:xfrm>
            <a:off x="685800" y="1981200"/>
            <a:ext cx="7848600" cy="4343400"/>
          </a:xfrm>
        </p:spPr>
        <p:txBody>
          <a:bodyPr/>
          <a:lstStyle/>
          <a:p>
            <a:pPr eaLnBrk="1" hangingPunct="1"/>
            <a:r>
              <a:rPr lang="en-US" altLang="en-US" sz="3600" dirty="0" smtClean="0">
                <a:latin typeface="+mj-lt"/>
              </a:rPr>
              <a:t>TB reports must be</a:t>
            </a:r>
            <a:r>
              <a:rPr lang="en-US" altLang="en-US" sz="3600" b="1" dirty="0" smtClean="0">
                <a:latin typeface="+mj-lt"/>
              </a:rPr>
              <a:t> </a:t>
            </a:r>
            <a:r>
              <a:rPr lang="en-US" altLang="en-US" sz="3600" dirty="0" smtClean="0">
                <a:latin typeface="+mj-lt"/>
              </a:rPr>
              <a:t>received</a:t>
            </a:r>
            <a:r>
              <a:rPr lang="en-US" altLang="en-US" sz="3600" b="1" dirty="0" smtClean="0">
                <a:latin typeface="+mj-lt"/>
              </a:rPr>
              <a:t> </a:t>
            </a:r>
            <a:r>
              <a:rPr lang="en-US" altLang="en-US" sz="3600" u="sng" dirty="0" smtClean="0">
                <a:latin typeface="+mj-lt"/>
              </a:rPr>
              <a:t>within 24 hours</a:t>
            </a:r>
            <a:r>
              <a:rPr lang="en-US" altLang="en-US" sz="3600" dirty="0" smtClean="0">
                <a:latin typeface="+mj-lt"/>
                <a:cs typeface="Times New Roman" panose="02020603050405020304" pitchFamily="18" charset="0"/>
              </a:rPr>
              <a:t> of the time the diagnosis is made or suspected</a:t>
            </a:r>
            <a:r>
              <a:rPr lang="en-US" altLang="en-US" sz="3600" dirty="0" smtClean="0">
                <a:latin typeface="+mj-lt"/>
              </a:rPr>
              <a:t> for providers and hospitals, and for positive results from laboratories</a:t>
            </a:r>
          </a:p>
          <a:p>
            <a:pPr eaLnBrk="1" hangingPunct="1"/>
            <a:endParaRPr lang="en-US" altLang="en-US" sz="3600" dirty="0" smtClean="0">
              <a:latin typeface="Arial Unicode MS" panose="020B0604020202020204" pitchFamily="34" charset="-128"/>
            </a:endParaRPr>
          </a:p>
          <a:p>
            <a:pPr eaLnBrk="1" hangingPunct="1">
              <a:buFont typeface="Wingdings" panose="05000000000000000000" pitchFamily="2" charset="2"/>
              <a:buNone/>
            </a:pPr>
            <a:endParaRPr lang="en-US" altLang="en-US" sz="3200" dirty="0" smtClean="0">
              <a:latin typeface="Arial Unicode MS" panose="020B0604020202020204" pitchFamily="34" charset="-128"/>
            </a:endParaRPr>
          </a:p>
        </p:txBody>
      </p:sp>
    </p:spTree>
    <p:extLst>
      <p:ext uri="{BB962C8B-B14F-4D97-AF65-F5344CB8AC3E}">
        <p14:creationId xmlns:p14="http://schemas.microsoft.com/office/powerpoint/2010/main" val="3557720384"/>
      </p:ext>
    </p:extLst>
  </p:cSld>
  <p:clrMapOvr>
    <a:masterClrMapping/>
  </p:clrMapOvr>
  <p:transition spd="slow"/>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pPr algn="ctr" eaLnBrk="1" fontAlgn="auto" hangingPunct="1">
              <a:spcAft>
                <a:spcPts val="0"/>
              </a:spcAft>
              <a:defRPr/>
            </a:pPr>
            <a:r>
              <a:rPr lang="en-US" altLang="en-US" sz="4800" b="1" dirty="0" smtClean="0"/>
              <a:t>How to Report</a:t>
            </a:r>
          </a:p>
        </p:txBody>
      </p:sp>
      <p:sp>
        <p:nvSpPr>
          <p:cNvPr id="17411" name="Rectangle 3"/>
          <p:cNvSpPr>
            <a:spLocks noGrp="1" noChangeArrowheads="1"/>
          </p:cNvSpPr>
          <p:nvPr>
            <p:ph idx="1"/>
          </p:nvPr>
        </p:nvSpPr>
        <p:spPr>
          <a:xfrm>
            <a:off x="381000" y="1524000"/>
            <a:ext cx="8534400" cy="4876800"/>
          </a:xfrm>
        </p:spPr>
        <p:txBody>
          <a:bodyPr rtlCol="0">
            <a:normAutofit fontScale="92500" lnSpcReduction="10000"/>
          </a:bodyPr>
          <a:lstStyle/>
          <a:p>
            <a:pPr marL="182880" indent="-182880" eaLnBrk="1" fontAlgn="auto" hangingPunct="1">
              <a:lnSpc>
                <a:spcPct val="80000"/>
              </a:lnSpc>
              <a:spcAft>
                <a:spcPts val="0"/>
              </a:spcAft>
              <a:buFont typeface="Wingdings" pitchFamily="2" charset="2"/>
              <a:buNone/>
              <a:defRPr/>
            </a:pPr>
            <a:r>
              <a:rPr lang="en-US" altLang="en-US" sz="2500" dirty="0" smtClean="0">
                <a:latin typeface="+mj-lt"/>
                <a:cs typeface="Arial" panose="020B0604020202020204" pitchFamily="34" charset="0"/>
              </a:rPr>
              <a:t>TB patients may be reported via:</a:t>
            </a:r>
          </a:p>
          <a:p>
            <a:pPr marL="182880" indent="-182880" eaLnBrk="1" fontAlgn="auto" hangingPunct="1">
              <a:lnSpc>
                <a:spcPct val="80000"/>
              </a:lnSpc>
              <a:spcAft>
                <a:spcPts val="0"/>
              </a:spcAft>
              <a:buFont typeface="Wingdings" pitchFamily="2" charset="2"/>
              <a:buNone/>
              <a:defRPr/>
            </a:pPr>
            <a:endParaRPr lang="en-US" altLang="en-US" sz="2500" dirty="0" smtClean="0">
              <a:latin typeface="+mj-lt"/>
              <a:cs typeface="Arial" panose="020B0604020202020204" pitchFamily="34" charset="0"/>
            </a:endParaRPr>
          </a:p>
          <a:p>
            <a:pPr marL="182880" indent="-182880" eaLnBrk="1" fontAlgn="auto" hangingPunct="1">
              <a:lnSpc>
                <a:spcPct val="80000"/>
              </a:lnSpc>
              <a:spcAft>
                <a:spcPts val="0"/>
              </a:spcAft>
              <a:defRPr/>
            </a:pPr>
            <a:r>
              <a:rPr lang="en-US" altLang="en-US" dirty="0" smtClean="0">
                <a:latin typeface="+mj-lt"/>
                <a:cs typeface="Arial" panose="020B0604020202020204" pitchFamily="34" charset="0"/>
              </a:rPr>
              <a:t>The Universal Reporting Form online (Reporting Central)</a:t>
            </a:r>
          </a:p>
          <a:p>
            <a:pPr marL="457517" lvl="1" indent="-182880" eaLnBrk="1" fontAlgn="auto" hangingPunct="1">
              <a:lnSpc>
                <a:spcPct val="80000"/>
              </a:lnSpc>
              <a:spcAft>
                <a:spcPts val="0"/>
              </a:spcAft>
              <a:defRPr/>
            </a:pPr>
            <a:r>
              <a:rPr lang="en-US" altLang="en-US" dirty="0" smtClean="0">
                <a:latin typeface="+mj-lt"/>
                <a:cs typeface="Arial" panose="020B0604020202020204" pitchFamily="34" charset="0"/>
              </a:rPr>
              <a:t>Electronic reporting via the NYCMED portal is preferred</a:t>
            </a:r>
          </a:p>
          <a:p>
            <a:pPr marL="457517" lvl="1" indent="-182880" eaLnBrk="1" fontAlgn="auto" hangingPunct="1">
              <a:lnSpc>
                <a:spcPct val="80000"/>
              </a:lnSpc>
              <a:spcAft>
                <a:spcPts val="0"/>
              </a:spcAft>
              <a:defRPr/>
            </a:pPr>
            <a:r>
              <a:rPr lang="en-US" altLang="en-US" dirty="0" smtClean="0">
                <a:latin typeface="+mj-lt"/>
                <a:cs typeface="Arial" panose="020B0604020202020204" pitchFamily="34" charset="0"/>
              </a:rPr>
              <a:t>Reports are sent directly to the TB Registry</a:t>
            </a:r>
          </a:p>
          <a:p>
            <a:pPr marL="182880" indent="-182880" eaLnBrk="1" fontAlgn="auto" hangingPunct="1">
              <a:lnSpc>
                <a:spcPct val="80000"/>
              </a:lnSpc>
              <a:spcAft>
                <a:spcPts val="0"/>
              </a:spcAft>
              <a:defRPr/>
            </a:pPr>
            <a:endParaRPr lang="en-US" altLang="en-US" dirty="0" smtClean="0">
              <a:latin typeface="+mj-lt"/>
              <a:cs typeface="Arial" panose="020B0604020202020204" pitchFamily="34" charset="0"/>
            </a:endParaRPr>
          </a:p>
          <a:p>
            <a:pPr marL="182880" indent="-182880" eaLnBrk="1" fontAlgn="auto" hangingPunct="1">
              <a:lnSpc>
                <a:spcPct val="80000"/>
              </a:lnSpc>
              <a:spcAft>
                <a:spcPts val="0"/>
              </a:spcAft>
              <a:defRPr/>
            </a:pPr>
            <a:r>
              <a:rPr lang="en-US" altLang="en-US" dirty="0" smtClean="0">
                <a:latin typeface="+mj-lt"/>
                <a:cs typeface="Arial" panose="020B0604020202020204" pitchFamily="34" charset="0"/>
              </a:rPr>
              <a:t>Paper URFs can be faxed (844) 713-0557, 0558</a:t>
            </a:r>
          </a:p>
          <a:p>
            <a:pPr marL="182880" indent="-182880" eaLnBrk="1" fontAlgn="auto" hangingPunct="1">
              <a:lnSpc>
                <a:spcPct val="80000"/>
              </a:lnSpc>
              <a:spcAft>
                <a:spcPts val="0"/>
              </a:spcAft>
              <a:defRPr/>
            </a:pPr>
            <a:endParaRPr lang="en-US" altLang="en-US" dirty="0">
              <a:latin typeface="+mj-lt"/>
              <a:cs typeface="Arial" panose="020B0604020202020204" pitchFamily="34" charset="0"/>
            </a:endParaRPr>
          </a:p>
          <a:p>
            <a:pPr indent="-182880" eaLnBrk="1" fontAlgn="auto" hangingPunct="1">
              <a:lnSpc>
                <a:spcPct val="80000"/>
              </a:lnSpc>
              <a:spcAft>
                <a:spcPts val="0"/>
              </a:spcAft>
              <a:defRPr/>
            </a:pPr>
            <a:r>
              <a:rPr lang="en-US" altLang="en-US" dirty="0">
                <a:latin typeface="+mj-lt"/>
                <a:cs typeface="Arial" panose="020B0604020202020204" pitchFamily="34" charset="0"/>
              </a:rPr>
              <a:t>Telephone to the TB Hotline </a:t>
            </a:r>
            <a:r>
              <a:rPr lang="en-US" altLang="en-US" dirty="0" smtClean="0">
                <a:latin typeface="+mj-lt"/>
                <a:cs typeface="Arial" panose="020B0604020202020204" pitchFamily="34" charset="0"/>
              </a:rPr>
              <a:t> (844) 713-0559 </a:t>
            </a:r>
            <a:endParaRPr lang="en-US" altLang="en-US" dirty="0">
              <a:latin typeface="+mj-lt"/>
              <a:cs typeface="Arial" panose="020B0604020202020204" pitchFamily="34" charset="0"/>
            </a:endParaRPr>
          </a:p>
          <a:p>
            <a:pPr lvl="1" indent="-182880" eaLnBrk="1" fontAlgn="auto" hangingPunct="1">
              <a:lnSpc>
                <a:spcPct val="80000"/>
              </a:lnSpc>
              <a:spcAft>
                <a:spcPts val="0"/>
              </a:spcAft>
              <a:defRPr/>
            </a:pPr>
            <a:r>
              <a:rPr lang="en-US" altLang="en-US" sz="1700" dirty="0">
                <a:latin typeface="+mj-lt"/>
                <a:cs typeface="Arial" panose="020B0604020202020204" pitchFamily="34" charset="0"/>
              </a:rPr>
              <a:t>An online or paper URF should follow within 48 hours</a:t>
            </a:r>
          </a:p>
          <a:p>
            <a:pPr marL="182880" indent="-182880" eaLnBrk="1" fontAlgn="auto" hangingPunct="1">
              <a:lnSpc>
                <a:spcPct val="80000"/>
              </a:lnSpc>
              <a:spcAft>
                <a:spcPts val="0"/>
              </a:spcAft>
              <a:defRPr/>
            </a:pPr>
            <a:endParaRPr lang="en-US" altLang="en-US" sz="2100" dirty="0" smtClean="0">
              <a:latin typeface="+mj-lt"/>
              <a:cs typeface="Arial" panose="020B0604020202020204" pitchFamily="34" charset="0"/>
            </a:endParaRPr>
          </a:p>
          <a:p>
            <a:pPr marL="182880" indent="-182880" eaLnBrk="1" fontAlgn="auto" hangingPunct="1">
              <a:lnSpc>
                <a:spcPct val="80000"/>
              </a:lnSpc>
              <a:spcAft>
                <a:spcPts val="0"/>
              </a:spcAft>
              <a:defRPr/>
            </a:pPr>
            <a:r>
              <a:rPr lang="en-US" altLang="en-US" dirty="0" smtClean="0">
                <a:latin typeface="+mj-lt"/>
                <a:cs typeface="Arial" panose="020B0604020202020204" pitchFamily="34" charset="0"/>
              </a:rPr>
              <a:t>Laboratories are mandated to report via NYS DOH’s Electronic </a:t>
            </a:r>
            <a:r>
              <a:rPr lang="en-US" altLang="en-US" dirty="0">
                <a:latin typeface="+mj-lt"/>
                <a:cs typeface="Arial" panose="020B0604020202020204" pitchFamily="34" charset="0"/>
              </a:rPr>
              <a:t>Clinical Laboratory Reporting System (ECLRS)</a:t>
            </a:r>
          </a:p>
          <a:p>
            <a:pPr lvl="1" indent="-182880" eaLnBrk="1" fontAlgn="auto" hangingPunct="1">
              <a:lnSpc>
                <a:spcPct val="80000"/>
              </a:lnSpc>
              <a:spcAft>
                <a:spcPts val="0"/>
              </a:spcAft>
              <a:defRPr/>
            </a:pPr>
            <a:r>
              <a:rPr lang="en-US" altLang="en-US" sz="2100" dirty="0" smtClean="0">
                <a:latin typeface="+mj-lt"/>
                <a:cs typeface="Arial" panose="020B0604020202020204" pitchFamily="34" charset="0"/>
              </a:rPr>
              <a:t>Results are automatically sent to NYS DOH</a:t>
            </a:r>
          </a:p>
          <a:p>
            <a:pPr lvl="1" indent="-182880" eaLnBrk="1" fontAlgn="auto" hangingPunct="1">
              <a:lnSpc>
                <a:spcPct val="80000"/>
              </a:lnSpc>
              <a:spcAft>
                <a:spcPts val="0"/>
              </a:spcAft>
              <a:defRPr/>
            </a:pPr>
            <a:r>
              <a:rPr lang="en-US" altLang="en-US" sz="2100" dirty="0" smtClean="0">
                <a:latin typeface="+mj-lt"/>
                <a:cs typeface="Arial" panose="020B0604020202020204" pitchFamily="34" charset="0"/>
              </a:rPr>
              <a:t>Filtered to the appropriate health department based on patient address </a:t>
            </a:r>
          </a:p>
          <a:p>
            <a:pPr lvl="1" indent="-182880" eaLnBrk="1" fontAlgn="auto" hangingPunct="1">
              <a:lnSpc>
                <a:spcPct val="80000"/>
              </a:lnSpc>
              <a:spcAft>
                <a:spcPts val="0"/>
              </a:spcAft>
              <a:defRPr/>
            </a:pPr>
            <a:r>
              <a:rPr lang="en-US" altLang="en-US" sz="2100" dirty="0" smtClean="0">
                <a:latin typeface="+mj-lt"/>
                <a:cs typeface="Arial" panose="020B0604020202020204" pitchFamily="34" charset="0"/>
              </a:rPr>
              <a:t>All laboratories testing for TB are certified for ECLRS reporting</a:t>
            </a:r>
          </a:p>
          <a:p>
            <a:pPr marL="274320" lvl="1" indent="0" eaLnBrk="1" fontAlgn="auto" hangingPunct="1">
              <a:lnSpc>
                <a:spcPct val="80000"/>
              </a:lnSpc>
              <a:spcAft>
                <a:spcPts val="0"/>
              </a:spcAft>
              <a:buFont typeface="Arial" panose="020B0604020202020204" pitchFamily="34" charset="0"/>
              <a:buNone/>
              <a:defRPr/>
            </a:pPr>
            <a:endParaRPr lang="en-US" altLang="en-US" sz="2100" dirty="0" smtClean="0">
              <a:latin typeface="+mj-lt"/>
              <a:cs typeface="Arial" panose="020B0604020202020204" pitchFamily="34" charset="0"/>
            </a:endParaRPr>
          </a:p>
          <a:p>
            <a:pPr lvl="2" indent="-182880" eaLnBrk="1" fontAlgn="auto" hangingPunct="1">
              <a:lnSpc>
                <a:spcPct val="80000"/>
              </a:lnSpc>
              <a:spcAft>
                <a:spcPts val="0"/>
              </a:spcAft>
              <a:defRPr/>
            </a:pPr>
            <a:endParaRPr lang="en-US" altLang="en-US" sz="1900" dirty="0" smtClean="0">
              <a:latin typeface="+mj-lt"/>
            </a:endParaRPr>
          </a:p>
        </p:txBody>
      </p:sp>
    </p:spTree>
    <p:extLst>
      <p:ext uri="{BB962C8B-B14F-4D97-AF65-F5344CB8AC3E}">
        <p14:creationId xmlns:p14="http://schemas.microsoft.com/office/powerpoint/2010/main" val="3956464872"/>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411">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7411">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7411">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7411">
                                            <p:txEl>
                                              <p:pRg st="4" end="4"/>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7411">
                                            <p:txEl>
                                              <p:pRg st="6" end="6"/>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7411">
                                            <p:txEl>
                                              <p:pRg st="8" end="8"/>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7411">
                                            <p:txEl>
                                              <p:pRg st="9" end="9"/>
                                            </p:txEl>
                                          </p:spTgt>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7411">
                                            <p:txEl>
                                              <p:pRg st="11" end="11"/>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7411">
                                            <p:txEl>
                                              <p:pRg st="12" end="12"/>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7411">
                                            <p:txEl>
                                              <p:pRg st="13" end="13"/>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7411">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1"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457200" y="533400"/>
            <a:ext cx="7793038" cy="1143000"/>
          </a:xfrm>
        </p:spPr>
        <p:txBody>
          <a:bodyPr>
            <a:normAutofit fontScale="90000"/>
          </a:bodyPr>
          <a:lstStyle/>
          <a:p>
            <a:pPr algn="ctr" eaLnBrk="1" fontAlgn="auto" hangingPunct="1">
              <a:spcAft>
                <a:spcPts val="0"/>
              </a:spcAft>
              <a:defRPr/>
            </a:pPr>
            <a:r>
              <a:rPr lang="en-US" altLang="en-US" b="1" dirty="0" smtClean="0"/>
              <a:t>Reporting by</a:t>
            </a:r>
            <a:br>
              <a:rPr lang="en-US" altLang="en-US" b="1" dirty="0" smtClean="0"/>
            </a:br>
            <a:r>
              <a:rPr lang="en-US" altLang="en-US" b="1" dirty="0" smtClean="0"/>
              <a:t>Healthcare Providers</a:t>
            </a:r>
          </a:p>
        </p:txBody>
      </p:sp>
      <p:sp>
        <p:nvSpPr>
          <p:cNvPr id="20483" name="Rectangle 3"/>
          <p:cNvSpPr>
            <a:spLocks noGrp="1" noChangeArrowheads="1"/>
          </p:cNvSpPr>
          <p:nvPr>
            <p:ph idx="1"/>
          </p:nvPr>
        </p:nvSpPr>
        <p:spPr>
          <a:xfrm>
            <a:off x="152400" y="2133600"/>
            <a:ext cx="8915400" cy="4114800"/>
          </a:xfrm>
        </p:spPr>
        <p:txBody>
          <a:bodyPr/>
          <a:lstStyle/>
          <a:p>
            <a:pPr marL="0" indent="0" eaLnBrk="1" hangingPunct="1">
              <a:lnSpc>
                <a:spcPct val="90000"/>
              </a:lnSpc>
              <a:buFont typeface="Arial" panose="020B0604020202020204" pitchFamily="34" charset="0"/>
              <a:buNone/>
              <a:defRPr/>
            </a:pPr>
            <a:r>
              <a:rPr lang="en-US" altLang="en-US" u="sng" dirty="0" smtClean="0">
                <a:latin typeface="+mj-lt"/>
                <a:cs typeface="Arial" panose="020B0604020202020204" pitchFamily="34" charset="0"/>
              </a:rPr>
              <a:t>Providers are required by law to report within 24 hours</a:t>
            </a:r>
            <a:r>
              <a:rPr lang="en-US" altLang="en-US" dirty="0" smtClean="0">
                <a:latin typeface="+mj-lt"/>
                <a:cs typeface="Arial" panose="020B0604020202020204" pitchFamily="34" charset="0"/>
              </a:rPr>
              <a:t> any patient with:</a:t>
            </a:r>
          </a:p>
          <a:p>
            <a:pPr lvl="2" eaLnBrk="1" hangingPunct="1">
              <a:lnSpc>
                <a:spcPct val="90000"/>
              </a:lnSpc>
              <a:buFont typeface="Wingdings" panose="05000000000000000000" pitchFamily="2" charset="2"/>
              <a:buChar char="q"/>
              <a:defRPr/>
            </a:pPr>
            <a:endParaRPr lang="en-US" altLang="en-US" sz="2400" b="1" dirty="0" smtClean="0">
              <a:latin typeface="+mj-lt"/>
              <a:cs typeface="Arial" panose="020B0604020202020204" pitchFamily="34" charset="0"/>
            </a:endParaRPr>
          </a:p>
          <a:p>
            <a:pPr lvl="2" eaLnBrk="1" hangingPunct="1">
              <a:lnSpc>
                <a:spcPct val="90000"/>
              </a:lnSpc>
              <a:buFont typeface="Wingdings" panose="05000000000000000000" pitchFamily="2" charset="2"/>
              <a:buChar char="q"/>
              <a:defRPr/>
            </a:pPr>
            <a:r>
              <a:rPr lang="en-US" altLang="en-US" sz="2400" b="1" dirty="0">
                <a:latin typeface="+mj-lt"/>
                <a:cs typeface="Arial" panose="020B0604020202020204" pitchFamily="34" charset="0"/>
              </a:rPr>
              <a:t> </a:t>
            </a:r>
            <a:r>
              <a:rPr lang="en-US" altLang="en-US" sz="2400" b="1" dirty="0" smtClean="0">
                <a:latin typeface="+mj-lt"/>
                <a:cs typeface="Arial" panose="020B0604020202020204" pitchFamily="34" charset="0"/>
              </a:rPr>
              <a:t>Patients with criteria for reporting (positive laboratory results or on anti-TB meds)</a:t>
            </a:r>
          </a:p>
          <a:p>
            <a:pPr marL="547687" lvl="2" indent="0" eaLnBrk="1" hangingPunct="1">
              <a:lnSpc>
                <a:spcPct val="90000"/>
              </a:lnSpc>
              <a:buFont typeface="Arial" panose="020B0604020202020204" pitchFamily="34" charset="0"/>
              <a:buNone/>
              <a:defRPr/>
            </a:pPr>
            <a:endParaRPr lang="en-US" altLang="en-US" sz="2400" b="1" dirty="0" smtClean="0">
              <a:latin typeface="+mj-lt"/>
              <a:cs typeface="Arial" panose="020B0604020202020204" pitchFamily="34" charset="0"/>
            </a:endParaRPr>
          </a:p>
          <a:p>
            <a:pPr lvl="2" eaLnBrk="1" hangingPunct="1">
              <a:lnSpc>
                <a:spcPct val="90000"/>
              </a:lnSpc>
              <a:buFont typeface="Wingdings" panose="05000000000000000000" pitchFamily="2" charset="2"/>
              <a:buChar char="q"/>
              <a:defRPr/>
            </a:pPr>
            <a:r>
              <a:rPr lang="en-US" altLang="en-US" sz="2400" b="1" dirty="0" smtClean="0">
                <a:latin typeface="+mj-lt"/>
                <a:cs typeface="Arial" panose="020B0604020202020204" pitchFamily="34" charset="0"/>
              </a:rPr>
              <a:t> Clinically suspected TB, with no positive laboratory results</a:t>
            </a:r>
          </a:p>
          <a:p>
            <a:pPr lvl="2" eaLnBrk="1" hangingPunct="1">
              <a:lnSpc>
                <a:spcPct val="90000"/>
              </a:lnSpc>
              <a:buFont typeface="Wingdings" panose="05000000000000000000" pitchFamily="2" charset="2"/>
              <a:buChar char="q"/>
              <a:defRPr/>
            </a:pPr>
            <a:endParaRPr lang="en-US" altLang="en-US" sz="2400" b="1" dirty="0" smtClean="0">
              <a:latin typeface="+mj-lt"/>
              <a:cs typeface="Arial" panose="020B0604020202020204" pitchFamily="34" charset="0"/>
            </a:endParaRPr>
          </a:p>
          <a:p>
            <a:pPr lvl="2" eaLnBrk="1" hangingPunct="1">
              <a:lnSpc>
                <a:spcPct val="90000"/>
              </a:lnSpc>
              <a:buFont typeface="Wingdings" panose="05000000000000000000" pitchFamily="2" charset="2"/>
              <a:buChar char="q"/>
              <a:defRPr/>
            </a:pPr>
            <a:endParaRPr lang="en-US" altLang="en-US" sz="2400" b="1" dirty="0" smtClean="0">
              <a:latin typeface="+mj-lt"/>
              <a:cs typeface="Arial" panose="020B0604020202020204" pitchFamily="34" charset="0"/>
            </a:endParaRPr>
          </a:p>
          <a:p>
            <a:pPr lvl="2" eaLnBrk="1" hangingPunct="1">
              <a:lnSpc>
                <a:spcPct val="90000"/>
              </a:lnSpc>
              <a:buFont typeface="Wingdings" panose="05000000000000000000" pitchFamily="2" charset="2"/>
              <a:buChar char="q"/>
              <a:defRPr/>
            </a:pPr>
            <a:endParaRPr lang="en-US" altLang="en-US" sz="2400" b="1" dirty="0" smtClean="0">
              <a:latin typeface="+mj-lt"/>
              <a:cs typeface="Arial" panose="020B0604020202020204" pitchFamily="34" charset="0"/>
            </a:endParaRPr>
          </a:p>
          <a:p>
            <a:pPr lvl="2" eaLnBrk="1" hangingPunct="1">
              <a:lnSpc>
                <a:spcPct val="90000"/>
              </a:lnSpc>
              <a:buFont typeface="Wingdings" panose="05000000000000000000" pitchFamily="2" charset="2"/>
              <a:buChar char="q"/>
              <a:defRPr/>
            </a:pPr>
            <a:endParaRPr lang="en-US" altLang="en-US" sz="2400" dirty="0" smtClean="0">
              <a:latin typeface="+mj-lt"/>
              <a:cs typeface="Arial" panose="020B0604020202020204" pitchFamily="34" charset="0"/>
            </a:endParaRPr>
          </a:p>
        </p:txBody>
      </p:sp>
    </p:spTree>
    <p:extLst>
      <p:ext uri="{BB962C8B-B14F-4D97-AF65-F5344CB8AC3E}">
        <p14:creationId xmlns:p14="http://schemas.microsoft.com/office/powerpoint/2010/main" val="388553291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48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0483">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048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3"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457200" y="609600"/>
            <a:ext cx="8029575" cy="1143000"/>
          </a:xfrm>
        </p:spPr>
        <p:txBody>
          <a:bodyPr/>
          <a:lstStyle/>
          <a:p>
            <a:pPr algn="ctr" eaLnBrk="1" fontAlgn="auto" hangingPunct="1">
              <a:spcAft>
                <a:spcPts val="0"/>
              </a:spcAft>
              <a:defRPr/>
            </a:pPr>
            <a:r>
              <a:rPr lang="en-US" altLang="en-US" sz="4400" b="1" dirty="0" smtClean="0"/>
              <a:t>Healthcare Provider Reporting</a:t>
            </a:r>
          </a:p>
        </p:txBody>
      </p:sp>
      <p:sp>
        <p:nvSpPr>
          <p:cNvPr id="28675" name="Rectangle 3"/>
          <p:cNvSpPr>
            <a:spLocks noGrp="1" noChangeArrowheads="1"/>
          </p:cNvSpPr>
          <p:nvPr>
            <p:ph idx="1"/>
          </p:nvPr>
        </p:nvSpPr>
        <p:spPr>
          <a:xfrm>
            <a:off x="304800" y="1905000"/>
            <a:ext cx="8686800" cy="4495800"/>
          </a:xfrm>
        </p:spPr>
        <p:txBody>
          <a:bodyPr/>
          <a:lstStyle/>
          <a:p>
            <a:pPr eaLnBrk="1" hangingPunct="1"/>
            <a:r>
              <a:rPr lang="en-US" altLang="en-US" sz="2200" dirty="0" smtClean="0">
                <a:latin typeface="+mj-lt"/>
                <a:cs typeface="Arial" panose="020B0604020202020204" pitchFamily="34" charset="0"/>
              </a:rPr>
              <a:t>In </a:t>
            </a:r>
            <a:r>
              <a:rPr lang="en-US" altLang="en-US" sz="2200" u="sng" dirty="0" smtClean="0">
                <a:latin typeface="+mj-lt"/>
                <a:cs typeface="Arial" panose="020B0604020202020204" pitchFamily="34" charset="0"/>
              </a:rPr>
              <a:t>hospitals</a:t>
            </a:r>
            <a:r>
              <a:rPr lang="en-US" altLang="en-US" sz="2200" dirty="0" smtClean="0">
                <a:latin typeface="+mj-lt"/>
                <a:cs typeface="Arial" panose="020B0604020202020204" pitchFamily="34" charset="0"/>
              </a:rPr>
              <a:t>, some providers are not familiar with public health reporting </a:t>
            </a:r>
          </a:p>
          <a:p>
            <a:pPr lvl="1" eaLnBrk="1" hangingPunct="1"/>
            <a:r>
              <a:rPr lang="en-US" altLang="en-US" sz="2200" dirty="0" smtClean="0">
                <a:latin typeface="+mj-lt"/>
                <a:cs typeface="Arial" panose="020B0604020202020204" pitchFamily="34" charset="0"/>
              </a:rPr>
              <a:t>Infection control staff usually report for medical staff </a:t>
            </a:r>
          </a:p>
          <a:p>
            <a:pPr lvl="1" eaLnBrk="1" hangingPunct="1"/>
            <a:r>
              <a:rPr lang="en-US" altLang="en-US" sz="2200" dirty="0" smtClean="0">
                <a:latin typeface="+mj-lt"/>
                <a:cs typeface="Arial" panose="020B0604020202020204" pitchFamily="34" charset="0"/>
              </a:rPr>
              <a:t>Treating physicians are </a:t>
            </a:r>
            <a:r>
              <a:rPr lang="en-US" altLang="en-US" sz="2200" b="1" u="sng" dirty="0" smtClean="0">
                <a:latin typeface="+mj-lt"/>
                <a:cs typeface="Arial" panose="020B0604020202020204" pitchFamily="34" charset="0"/>
              </a:rPr>
              <a:t>still legally responsible</a:t>
            </a:r>
            <a:r>
              <a:rPr lang="en-US" altLang="en-US" sz="2200" dirty="0" smtClean="0">
                <a:latin typeface="+mj-lt"/>
                <a:cs typeface="Arial" panose="020B0604020202020204" pitchFamily="34" charset="0"/>
              </a:rPr>
              <a:t> to ensure NYC DOHMH is notified about TB patients</a:t>
            </a:r>
          </a:p>
          <a:p>
            <a:pPr lvl="1" eaLnBrk="1" hangingPunct="1"/>
            <a:endParaRPr lang="en-US" altLang="en-US" sz="2200" dirty="0" smtClean="0">
              <a:latin typeface="+mj-lt"/>
              <a:cs typeface="Arial" panose="020B0604020202020204" pitchFamily="34" charset="0"/>
            </a:endParaRPr>
          </a:p>
          <a:p>
            <a:pPr eaLnBrk="1" hangingPunct="1"/>
            <a:r>
              <a:rPr lang="en-US" altLang="en-US" sz="2200" u="sng" dirty="0" smtClean="0">
                <a:latin typeface="+mj-lt"/>
                <a:cs typeface="Arial" panose="020B0604020202020204" pitchFamily="34" charset="0"/>
              </a:rPr>
              <a:t>Private providers</a:t>
            </a:r>
            <a:r>
              <a:rPr lang="en-US" altLang="en-US" sz="2200" dirty="0" smtClean="0">
                <a:latin typeface="+mj-lt"/>
                <a:cs typeface="Arial" panose="020B0604020202020204" pitchFamily="34" charset="0"/>
              </a:rPr>
              <a:t> report themselves</a:t>
            </a:r>
          </a:p>
          <a:p>
            <a:pPr lvl="1" eaLnBrk="1" hangingPunct="1"/>
            <a:r>
              <a:rPr lang="en-US" altLang="en-US" sz="2200" dirty="0" smtClean="0">
                <a:latin typeface="+mj-lt"/>
                <a:cs typeface="Arial" panose="020B0604020202020204" pitchFamily="34" charset="0"/>
              </a:rPr>
              <a:t>Often not familiar with TB specific reporting requirements </a:t>
            </a:r>
          </a:p>
          <a:p>
            <a:pPr lvl="1" eaLnBrk="1" hangingPunct="1"/>
            <a:r>
              <a:rPr lang="en-US" altLang="en-US" sz="2200" dirty="0" smtClean="0">
                <a:latin typeface="+mj-lt"/>
                <a:cs typeface="Arial" panose="020B0604020202020204" pitchFamily="34" charset="0"/>
              </a:rPr>
              <a:t>Require education about TB reporting</a:t>
            </a:r>
          </a:p>
          <a:p>
            <a:pPr lvl="1" eaLnBrk="1" hangingPunct="1"/>
            <a:r>
              <a:rPr lang="en-US" altLang="en-US" sz="2200" dirty="0" smtClean="0">
                <a:latin typeface="+mj-lt"/>
                <a:cs typeface="Arial" panose="020B0604020202020204" pitchFamily="34" charset="0"/>
              </a:rPr>
              <a:t>Need for ongoing follow-up communication as part of BTBC patient case management</a:t>
            </a:r>
          </a:p>
        </p:txBody>
      </p:sp>
    </p:spTree>
    <p:extLst>
      <p:ext uri="{BB962C8B-B14F-4D97-AF65-F5344CB8AC3E}">
        <p14:creationId xmlns:p14="http://schemas.microsoft.com/office/powerpoint/2010/main" val="1515822479"/>
      </p:ext>
    </p:extLst>
  </p:cSld>
  <p:clrMapOvr>
    <a:masterClrMapping/>
  </p:clrMapOvr>
  <p:transition spd="slow"/>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normAutofit/>
          </a:bodyPr>
          <a:lstStyle/>
          <a:p>
            <a:pPr eaLnBrk="1" fontAlgn="auto" hangingPunct="1">
              <a:spcAft>
                <a:spcPts val="0"/>
              </a:spcAft>
              <a:defRPr/>
            </a:pPr>
            <a:r>
              <a:rPr lang="en-US" altLang="en-US" b="1" dirty="0" smtClean="0"/>
              <a:t>Physician Role in Disease Reporting</a:t>
            </a:r>
          </a:p>
        </p:txBody>
      </p:sp>
      <p:sp>
        <p:nvSpPr>
          <p:cNvPr id="30723" name="Rectangle 3"/>
          <p:cNvSpPr>
            <a:spLocks noGrp="1" noChangeArrowheads="1"/>
          </p:cNvSpPr>
          <p:nvPr>
            <p:ph idx="1"/>
          </p:nvPr>
        </p:nvSpPr>
        <p:spPr>
          <a:xfrm>
            <a:off x="914400" y="1828800"/>
            <a:ext cx="7010400" cy="4114800"/>
          </a:xfrm>
        </p:spPr>
        <p:txBody>
          <a:bodyPr/>
          <a:lstStyle/>
          <a:p>
            <a:pPr eaLnBrk="1" hangingPunct="1"/>
            <a:r>
              <a:rPr lang="en-US" altLang="en-US" sz="2800" dirty="0" smtClean="0">
                <a:cs typeface="Arial" panose="020B0604020202020204" pitchFamily="34" charset="0"/>
              </a:rPr>
              <a:t>Think about and recognize TB!</a:t>
            </a:r>
          </a:p>
          <a:p>
            <a:pPr eaLnBrk="1" hangingPunct="1"/>
            <a:r>
              <a:rPr lang="en-US" altLang="en-US" sz="2800" dirty="0" smtClean="0">
                <a:cs typeface="Arial" panose="020B0604020202020204" pitchFamily="34" charset="0"/>
              </a:rPr>
              <a:t>Diagnose and report in a timely manner</a:t>
            </a:r>
          </a:p>
          <a:p>
            <a:pPr lvl="1" eaLnBrk="1" hangingPunct="1"/>
            <a:r>
              <a:rPr lang="en-US" altLang="en-US" dirty="0" smtClean="0">
                <a:cs typeface="Arial" panose="020B0604020202020204" pitchFamily="34" charset="0"/>
              </a:rPr>
              <a:t>Alerting infection control staff in hospitals</a:t>
            </a:r>
          </a:p>
          <a:p>
            <a:pPr lvl="1" eaLnBrk="1" hangingPunct="1"/>
            <a:r>
              <a:rPr lang="en-US" altLang="en-US" dirty="0" smtClean="0">
                <a:cs typeface="Arial" panose="020B0604020202020204" pitchFamily="34" charset="0"/>
              </a:rPr>
              <a:t>Reporting and diagnostic delays -&gt; delayed public health action</a:t>
            </a:r>
          </a:p>
          <a:p>
            <a:pPr eaLnBrk="1" hangingPunct="1"/>
            <a:r>
              <a:rPr lang="en-US" altLang="en-US" sz="2800" dirty="0" smtClean="0">
                <a:cs typeface="Arial" panose="020B0604020202020204" pitchFamily="34" charset="0"/>
              </a:rPr>
              <a:t>Provide follow-up treatment information</a:t>
            </a:r>
          </a:p>
          <a:p>
            <a:pPr eaLnBrk="1" hangingPunct="1"/>
            <a:r>
              <a:rPr lang="en-US" altLang="en-US" sz="2800" dirty="0" smtClean="0">
                <a:cs typeface="Arial" panose="020B0604020202020204" pitchFamily="34" charset="0"/>
              </a:rPr>
              <a:t>Cooperate with public health officials</a:t>
            </a:r>
          </a:p>
        </p:txBody>
      </p:sp>
    </p:spTree>
    <p:extLst>
      <p:ext uri="{BB962C8B-B14F-4D97-AF65-F5344CB8AC3E}">
        <p14:creationId xmlns:p14="http://schemas.microsoft.com/office/powerpoint/2010/main" val="880991379"/>
      </p:ext>
    </p:extLst>
  </p:cSld>
  <p:clrMapOvr>
    <a:masterClrMapping/>
  </p:clrMapOvr>
  <p:transition spd="slow"/>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533400" y="685800"/>
            <a:ext cx="7848600" cy="1295400"/>
          </a:xfrm>
        </p:spPr>
        <p:txBody>
          <a:bodyPr>
            <a:normAutofit fontScale="90000"/>
          </a:bodyPr>
          <a:lstStyle/>
          <a:p>
            <a:pPr algn="ctr" eaLnBrk="1" fontAlgn="auto" hangingPunct="1">
              <a:spcAft>
                <a:spcPts val="0"/>
              </a:spcAft>
              <a:defRPr/>
            </a:pPr>
            <a:r>
              <a:rPr lang="en-US" altLang="en-US" sz="3600" b="1" smtClean="0"/>
              <a:t>HIPAA</a:t>
            </a:r>
            <a:br>
              <a:rPr lang="en-US" altLang="en-US" sz="3600" b="1" smtClean="0"/>
            </a:br>
            <a:r>
              <a:rPr lang="en-US" altLang="en-US" sz="2800" b="1" smtClean="0"/>
              <a:t>Protects the privacy of identifiable health information</a:t>
            </a:r>
          </a:p>
        </p:txBody>
      </p:sp>
      <p:sp>
        <p:nvSpPr>
          <p:cNvPr id="18435" name="Rectangle 3"/>
          <p:cNvSpPr>
            <a:spLocks noGrp="1" noChangeArrowheads="1"/>
          </p:cNvSpPr>
          <p:nvPr>
            <p:ph idx="1"/>
          </p:nvPr>
        </p:nvSpPr>
        <p:spPr>
          <a:xfrm>
            <a:off x="609600" y="2133600"/>
            <a:ext cx="7924800" cy="4267200"/>
          </a:xfrm>
        </p:spPr>
        <p:txBody>
          <a:bodyPr rtlCol="0">
            <a:normAutofit/>
          </a:bodyPr>
          <a:lstStyle/>
          <a:p>
            <a:pPr marL="182880" indent="-182880" eaLnBrk="1" fontAlgn="auto" hangingPunct="1">
              <a:spcAft>
                <a:spcPts val="0"/>
              </a:spcAft>
              <a:defRPr/>
            </a:pPr>
            <a:r>
              <a:rPr lang="en-US" altLang="en-US" sz="2800" dirty="0" smtClean="0">
                <a:latin typeface="+mj-lt"/>
              </a:rPr>
              <a:t>Does </a:t>
            </a:r>
            <a:r>
              <a:rPr lang="en-US" altLang="en-US" sz="2800" u="sng" dirty="0" smtClean="0">
                <a:latin typeface="+mj-lt"/>
              </a:rPr>
              <a:t>not</a:t>
            </a:r>
            <a:r>
              <a:rPr lang="en-US" altLang="en-US" sz="2800" dirty="0" smtClean="0">
                <a:latin typeface="+mj-lt"/>
              </a:rPr>
              <a:t> limit public health and disease control activities</a:t>
            </a:r>
          </a:p>
          <a:p>
            <a:pPr marL="182880" indent="-182880" eaLnBrk="1" fontAlgn="auto" hangingPunct="1">
              <a:spcAft>
                <a:spcPts val="0"/>
              </a:spcAft>
              <a:defRPr/>
            </a:pPr>
            <a:r>
              <a:rPr lang="en-US" altLang="en-US" sz="2800" dirty="0" smtClean="0">
                <a:latin typeface="+mj-lt"/>
              </a:rPr>
              <a:t>Public health agencies are exempt</a:t>
            </a:r>
          </a:p>
          <a:p>
            <a:pPr marL="182880" indent="-182880" eaLnBrk="1" fontAlgn="auto" hangingPunct="1">
              <a:spcAft>
                <a:spcPts val="0"/>
              </a:spcAft>
              <a:defRPr/>
            </a:pPr>
            <a:r>
              <a:rPr lang="en-US" altLang="en-US" sz="2800" dirty="0" smtClean="0">
                <a:latin typeface="+mj-lt"/>
              </a:rPr>
              <a:t>Providers and laboratories are both required to report</a:t>
            </a:r>
          </a:p>
          <a:p>
            <a:pPr marL="182880" indent="-182880" eaLnBrk="1" fontAlgn="auto" hangingPunct="1">
              <a:spcAft>
                <a:spcPts val="0"/>
              </a:spcAft>
              <a:defRPr/>
            </a:pPr>
            <a:r>
              <a:rPr lang="en-US" altLang="en-US" sz="2800" dirty="0" smtClean="0">
                <a:latin typeface="+mj-lt"/>
              </a:rPr>
              <a:t>NYC DOHMH employees are legally allowed to access patients records and laboratory results for reportable conditions</a:t>
            </a:r>
          </a:p>
          <a:p>
            <a:pPr marL="182880" indent="-182880" eaLnBrk="1" fontAlgn="auto" hangingPunct="1">
              <a:spcAft>
                <a:spcPts val="0"/>
              </a:spcAft>
              <a:defRPr/>
            </a:pPr>
            <a:endParaRPr lang="en-US" altLang="en-US" sz="2800" dirty="0" smtClean="0">
              <a:latin typeface="+mj-lt"/>
            </a:endParaRPr>
          </a:p>
        </p:txBody>
      </p:sp>
    </p:spTree>
    <p:extLst>
      <p:ext uri="{BB962C8B-B14F-4D97-AF65-F5344CB8AC3E}">
        <p14:creationId xmlns:p14="http://schemas.microsoft.com/office/powerpoint/2010/main" val="2080760022"/>
      </p:ext>
    </p:extLst>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457200" y="762000"/>
            <a:ext cx="8229600" cy="990600"/>
          </a:xfrm>
        </p:spPr>
        <p:txBody>
          <a:bodyPr>
            <a:normAutofit fontScale="90000"/>
          </a:bodyPr>
          <a:lstStyle/>
          <a:p>
            <a:pPr algn="ctr" eaLnBrk="1" fontAlgn="auto" hangingPunct="1">
              <a:spcAft>
                <a:spcPts val="0"/>
              </a:spcAft>
              <a:defRPr/>
            </a:pPr>
            <a:r>
              <a:rPr lang="en-US" altLang="en-US" b="1" dirty="0" smtClean="0"/>
              <a:t>DOHMH Role in Surveillance </a:t>
            </a:r>
            <a:br>
              <a:rPr lang="en-US" altLang="en-US" b="1" dirty="0" smtClean="0"/>
            </a:br>
            <a:r>
              <a:rPr lang="en-US" altLang="en-US" b="1" dirty="0" smtClean="0"/>
              <a:t>with Providers and Laboratories</a:t>
            </a:r>
          </a:p>
        </p:txBody>
      </p:sp>
      <p:sp>
        <p:nvSpPr>
          <p:cNvPr id="40963" name="Rectangle 3"/>
          <p:cNvSpPr>
            <a:spLocks noGrp="1" noChangeArrowheads="1"/>
          </p:cNvSpPr>
          <p:nvPr>
            <p:ph idx="1"/>
          </p:nvPr>
        </p:nvSpPr>
        <p:spPr>
          <a:xfrm>
            <a:off x="533400" y="1981200"/>
            <a:ext cx="8001000" cy="4114800"/>
          </a:xfrm>
        </p:spPr>
        <p:txBody>
          <a:bodyPr/>
          <a:lstStyle/>
          <a:p>
            <a:pPr eaLnBrk="1" hangingPunct="1"/>
            <a:r>
              <a:rPr lang="en-US" altLang="en-US" dirty="0" smtClean="0">
                <a:latin typeface="+mj-lt"/>
                <a:cs typeface="Arial" panose="020B0604020202020204" pitchFamily="34" charset="0"/>
              </a:rPr>
              <a:t>Educate providers and infection control</a:t>
            </a:r>
          </a:p>
          <a:p>
            <a:pPr eaLnBrk="1" hangingPunct="1"/>
            <a:r>
              <a:rPr lang="en-US" altLang="en-US" dirty="0" smtClean="0">
                <a:latin typeface="+mj-lt"/>
                <a:cs typeface="Arial" panose="020B0604020202020204" pitchFamily="34" charset="0"/>
              </a:rPr>
              <a:t>Have a productive relationship with those who have to report</a:t>
            </a:r>
          </a:p>
          <a:p>
            <a:pPr eaLnBrk="1" hangingPunct="1"/>
            <a:r>
              <a:rPr lang="en-US" altLang="en-US" dirty="0" smtClean="0">
                <a:latin typeface="+mj-lt"/>
                <a:cs typeface="Arial" panose="020B0604020202020204" pitchFamily="34" charset="0"/>
              </a:rPr>
              <a:t>Communicate with laboratories about their electronic reporting to ensure reports come in mostly standardized</a:t>
            </a:r>
          </a:p>
          <a:p>
            <a:pPr lvl="1" eaLnBrk="1" hangingPunct="1"/>
            <a:r>
              <a:rPr lang="en-US" altLang="en-US" dirty="0" smtClean="0">
                <a:latin typeface="+mj-lt"/>
                <a:cs typeface="Arial" panose="020B0604020202020204" pitchFamily="34" charset="0"/>
              </a:rPr>
              <a:t>Correct codes (LOINC for test types and SNOMEDS for results)</a:t>
            </a:r>
          </a:p>
          <a:p>
            <a:pPr lvl="1" eaLnBrk="1" hangingPunct="1"/>
            <a:r>
              <a:rPr lang="en-US" altLang="en-US" dirty="0" smtClean="0">
                <a:latin typeface="+mj-lt"/>
                <a:cs typeface="Arial" panose="020B0604020202020204" pitchFamily="34" charset="0"/>
              </a:rPr>
              <a:t>Complete descriptions </a:t>
            </a:r>
          </a:p>
          <a:p>
            <a:pPr lvl="1" eaLnBrk="1" hangingPunct="1"/>
            <a:r>
              <a:rPr lang="en-US" altLang="en-US" dirty="0" smtClean="0">
                <a:latin typeface="+mj-lt"/>
                <a:cs typeface="Arial" panose="020B0604020202020204" pitchFamily="34" charset="0"/>
              </a:rPr>
              <a:t>Correct and complete patient and provider demographics</a:t>
            </a:r>
          </a:p>
          <a:p>
            <a:pPr eaLnBrk="1" hangingPunct="1"/>
            <a:r>
              <a:rPr lang="en-US" altLang="en-US" dirty="0" smtClean="0">
                <a:latin typeface="+mj-lt"/>
                <a:cs typeface="Arial" panose="020B0604020202020204" pitchFamily="34" charset="0"/>
              </a:rPr>
              <a:t>Timely receipt of reports from ECLRS and Reporting Central to the TB registry for case assignment</a:t>
            </a:r>
          </a:p>
          <a:p>
            <a:pPr eaLnBrk="1" hangingPunct="1"/>
            <a:endParaRPr lang="en-US" altLang="en-US" dirty="0" smtClean="0">
              <a:latin typeface="+mj-lt"/>
            </a:endParaRPr>
          </a:p>
        </p:txBody>
      </p:sp>
    </p:spTree>
    <p:extLst>
      <p:ext uri="{BB962C8B-B14F-4D97-AF65-F5344CB8AC3E}">
        <p14:creationId xmlns:p14="http://schemas.microsoft.com/office/powerpoint/2010/main" val="2481750706"/>
      </p:ext>
    </p:extLst>
  </p:cSld>
  <p:clrMapOvr>
    <a:masterClrMapping/>
  </p:clrMapOvr>
  <p:transition spd="slow"/>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eaLnBrk="1" fontAlgn="auto" hangingPunct="1">
              <a:spcAft>
                <a:spcPts val="0"/>
              </a:spcAft>
              <a:defRPr/>
            </a:pPr>
            <a:r>
              <a:rPr lang="en-US" b="1" dirty="0" smtClean="0"/>
              <a:t>Key Surveillance activities</a:t>
            </a:r>
            <a:endParaRPr lang="en-US" b="1" dirty="0"/>
          </a:p>
        </p:txBody>
      </p:sp>
      <p:sp>
        <p:nvSpPr>
          <p:cNvPr id="43011" name="Content Placeholder 2"/>
          <p:cNvSpPr>
            <a:spLocks noGrp="1"/>
          </p:cNvSpPr>
          <p:nvPr>
            <p:ph idx="1"/>
          </p:nvPr>
        </p:nvSpPr>
        <p:spPr>
          <a:xfrm>
            <a:off x="647700" y="1600200"/>
            <a:ext cx="7848600" cy="4267200"/>
          </a:xfrm>
        </p:spPr>
        <p:txBody>
          <a:bodyPr/>
          <a:lstStyle/>
          <a:p>
            <a:pPr eaLnBrk="1" hangingPunct="1"/>
            <a:r>
              <a:rPr lang="en-US" altLang="en-US" dirty="0" smtClean="0">
                <a:latin typeface="+mj-lt"/>
                <a:cs typeface="Arial" panose="020B0604020202020204" pitchFamily="34" charset="0"/>
              </a:rPr>
              <a:t>Review and enter data in TB Registry from hospitals, physicians, laboratories, other jurisdictions</a:t>
            </a:r>
          </a:p>
          <a:p>
            <a:pPr eaLnBrk="1" hangingPunct="1"/>
            <a:r>
              <a:rPr lang="en-US" altLang="en-US" dirty="0" smtClean="0">
                <a:latin typeface="+mj-lt"/>
                <a:cs typeface="Arial" panose="020B0604020202020204" pitchFamily="34" charset="0"/>
              </a:rPr>
              <a:t>Monitor TB registry workflows</a:t>
            </a:r>
          </a:p>
          <a:p>
            <a:pPr eaLnBrk="1" hangingPunct="1"/>
            <a:r>
              <a:rPr lang="en-US" altLang="en-US" dirty="0" smtClean="0">
                <a:latin typeface="+mj-lt"/>
                <a:cs typeface="Arial" panose="020B0604020202020204" pitchFamily="34" charset="0"/>
              </a:rPr>
              <a:t>Receive and submit hospital discharge approvals for respiratory smear (+) patients</a:t>
            </a:r>
          </a:p>
          <a:p>
            <a:pPr eaLnBrk="1" hangingPunct="1"/>
            <a:r>
              <a:rPr lang="en-US" altLang="en-US" dirty="0" smtClean="0">
                <a:latin typeface="+mj-lt"/>
                <a:cs typeface="Arial" panose="020B0604020202020204" pitchFamily="34" charset="0"/>
              </a:rPr>
              <a:t>Answer TB Hotline calls from providers and the public</a:t>
            </a:r>
          </a:p>
          <a:p>
            <a:pPr eaLnBrk="1" hangingPunct="1"/>
            <a:r>
              <a:rPr lang="en-US" altLang="en-US" dirty="0" smtClean="0">
                <a:latin typeface="+mj-lt"/>
                <a:cs typeface="Arial" panose="020B0604020202020204" pitchFamily="34" charset="0"/>
              </a:rPr>
              <a:t>Review and clean non-standardized electronic laboratory results</a:t>
            </a:r>
          </a:p>
          <a:p>
            <a:pPr eaLnBrk="1" hangingPunct="1"/>
            <a:r>
              <a:rPr lang="en-US" altLang="en-US" dirty="0" smtClean="0">
                <a:latin typeface="+mj-lt"/>
                <a:cs typeface="Arial" panose="020B0604020202020204" pitchFamily="34" charset="0"/>
              </a:rPr>
              <a:t>Follow up on missing data (Micro &amp; pathology reports, URFs, kids &lt; 5 years old, interstate referrals)</a:t>
            </a:r>
          </a:p>
          <a:p>
            <a:pPr eaLnBrk="1" hangingPunct="1"/>
            <a:endParaRPr lang="en-US" altLang="en-US" dirty="0" smtClean="0">
              <a:latin typeface="+mj-lt"/>
              <a:cs typeface="Arial" panose="020B0604020202020204" pitchFamily="34" charset="0"/>
            </a:endParaRPr>
          </a:p>
          <a:p>
            <a:pPr eaLnBrk="1" hangingPunct="1"/>
            <a:endParaRPr lang="en-US" altLang="en-US" dirty="0" smtClean="0">
              <a:latin typeface="+mj-lt"/>
              <a:cs typeface="Arial" panose="020B0604020202020204" pitchFamily="34" charset="0"/>
            </a:endParaRPr>
          </a:p>
          <a:p>
            <a:pPr eaLnBrk="1" hangingPunct="1"/>
            <a:endParaRPr lang="en-US" altLang="en-US" dirty="0" smtClean="0">
              <a:latin typeface="+mj-lt"/>
              <a:cs typeface="Arial" panose="020B0604020202020204" pitchFamily="34" charset="0"/>
            </a:endParaRPr>
          </a:p>
        </p:txBody>
      </p:sp>
    </p:spTree>
    <p:extLst>
      <p:ext uri="{BB962C8B-B14F-4D97-AF65-F5344CB8AC3E}">
        <p14:creationId xmlns:p14="http://schemas.microsoft.com/office/powerpoint/2010/main" val="420422099"/>
      </p:ext>
    </p:extLst>
  </p:cSld>
  <p:clrMapOvr>
    <a:masterClrMapping/>
  </p:clrMapOvr>
  <p:transition spd="slow"/>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eaLnBrk="1" fontAlgn="auto" hangingPunct="1">
              <a:spcAft>
                <a:spcPts val="0"/>
              </a:spcAft>
              <a:defRPr/>
            </a:pPr>
            <a:r>
              <a:rPr lang="en-US" b="1" dirty="0"/>
              <a:t>Key Surveillance </a:t>
            </a:r>
            <a:r>
              <a:rPr lang="en-US" b="1" dirty="0" smtClean="0"/>
              <a:t>activities -2</a:t>
            </a:r>
            <a:endParaRPr lang="en-US" dirty="0"/>
          </a:p>
        </p:txBody>
      </p:sp>
      <p:sp>
        <p:nvSpPr>
          <p:cNvPr id="45059" name="Content Placeholder 2"/>
          <p:cNvSpPr>
            <a:spLocks noGrp="1"/>
          </p:cNvSpPr>
          <p:nvPr>
            <p:ph idx="1"/>
          </p:nvPr>
        </p:nvSpPr>
        <p:spPr>
          <a:xfrm>
            <a:off x="609600" y="1676400"/>
            <a:ext cx="7772400" cy="4876800"/>
          </a:xfrm>
        </p:spPr>
        <p:txBody>
          <a:bodyPr/>
          <a:lstStyle/>
          <a:p>
            <a:pPr eaLnBrk="1" hangingPunct="1"/>
            <a:r>
              <a:rPr lang="en-US" altLang="en-US" dirty="0" smtClean="0">
                <a:latin typeface="+mj-lt"/>
                <a:cs typeface="Arial" panose="020B0604020202020204" pitchFamily="34" charset="0"/>
              </a:rPr>
              <a:t>Receive and send interjurisdictional and international notifications </a:t>
            </a:r>
          </a:p>
          <a:p>
            <a:pPr lvl="1" eaLnBrk="1" hangingPunct="1"/>
            <a:r>
              <a:rPr lang="en-US" altLang="en-US" dirty="0" smtClean="0">
                <a:latin typeface="+mj-lt"/>
                <a:cs typeface="Arial" panose="020B0604020202020204" pitchFamily="34" charset="0"/>
              </a:rPr>
              <a:t>Cases</a:t>
            </a:r>
          </a:p>
          <a:p>
            <a:pPr lvl="1" eaLnBrk="1" hangingPunct="1"/>
            <a:r>
              <a:rPr lang="en-US" altLang="en-US" dirty="0" smtClean="0">
                <a:latin typeface="+mj-lt"/>
                <a:cs typeface="Arial" panose="020B0604020202020204" pitchFamily="34" charset="0"/>
              </a:rPr>
              <a:t>Suspects</a:t>
            </a:r>
          </a:p>
          <a:p>
            <a:pPr lvl="1" eaLnBrk="1" hangingPunct="1"/>
            <a:r>
              <a:rPr lang="en-US" altLang="en-US" dirty="0" smtClean="0">
                <a:latin typeface="+mj-lt"/>
                <a:cs typeface="Arial" panose="020B0604020202020204" pitchFamily="34" charset="0"/>
              </a:rPr>
              <a:t>Contacts</a:t>
            </a:r>
          </a:p>
          <a:p>
            <a:pPr lvl="1" eaLnBrk="1" hangingPunct="1"/>
            <a:r>
              <a:rPr lang="en-US" altLang="en-US" dirty="0" smtClean="0">
                <a:latin typeface="+mj-lt"/>
                <a:cs typeface="Arial" panose="020B0604020202020204" pitchFamily="34" charset="0"/>
              </a:rPr>
              <a:t>Worksite and other congregate setting investigations</a:t>
            </a:r>
          </a:p>
          <a:p>
            <a:pPr lvl="1" eaLnBrk="1" hangingPunct="1"/>
            <a:r>
              <a:rPr lang="en-US" altLang="en-US" dirty="0" smtClean="0">
                <a:latin typeface="+mj-lt"/>
                <a:cs typeface="Arial" panose="020B0604020202020204" pitchFamily="34" charset="0"/>
              </a:rPr>
              <a:t>Airline notification letters</a:t>
            </a:r>
          </a:p>
          <a:p>
            <a:pPr eaLnBrk="1" hangingPunct="1"/>
            <a:r>
              <a:rPr lang="en-US" altLang="en-US" dirty="0" smtClean="0">
                <a:latin typeface="+mj-lt"/>
                <a:cs typeface="Arial" panose="020B0604020202020204" pitchFamily="34" charset="0"/>
              </a:rPr>
              <a:t>Reporting delay follow up</a:t>
            </a:r>
          </a:p>
          <a:p>
            <a:pPr eaLnBrk="1" hangingPunct="1"/>
            <a:r>
              <a:rPr lang="en-US" altLang="en-US" dirty="0" smtClean="0">
                <a:latin typeface="+mj-lt"/>
                <a:cs typeface="Arial" panose="020B0604020202020204" pitchFamily="34" charset="0"/>
              </a:rPr>
              <a:t>Data QA </a:t>
            </a:r>
          </a:p>
          <a:p>
            <a:pPr eaLnBrk="1" hangingPunct="1"/>
            <a:r>
              <a:rPr lang="en-US" altLang="en-US" dirty="0" smtClean="0">
                <a:latin typeface="+mj-lt"/>
                <a:cs typeface="Arial" panose="020B0604020202020204" pitchFamily="34" charset="0"/>
              </a:rPr>
              <a:t>Reporting to CDC and NY state</a:t>
            </a:r>
          </a:p>
          <a:p>
            <a:pPr eaLnBrk="1" hangingPunct="1"/>
            <a:endParaRPr lang="en-US" altLang="en-US" dirty="0" smtClean="0">
              <a:latin typeface="+mj-lt"/>
            </a:endParaRPr>
          </a:p>
        </p:txBody>
      </p:sp>
    </p:spTree>
    <p:extLst>
      <p:ext uri="{BB962C8B-B14F-4D97-AF65-F5344CB8AC3E}">
        <p14:creationId xmlns:p14="http://schemas.microsoft.com/office/powerpoint/2010/main" val="2014481141"/>
      </p:ext>
    </p:extLst>
  </p:cSld>
  <p:clrMapOvr>
    <a:masterClrMapping/>
  </p:clrMapOvr>
  <p:transition spd="slow"/>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0074" y="103187"/>
            <a:ext cx="7886700" cy="1325563"/>
          </a:xfrm>
        </p:spPr>
        <p:txBody>
          <a:bodyPr/>
          <a:lstStyle/>
          <a:p>
            <a:pPr algn="ctr" eaLnBrk="1" fontAlgn="auto" hangingPunct="1">
              <a:spcAft>
                <a:spcPts val="0"/>
              </a:spcAft>
              <a:defRPr/>
            </a:pPr>
            <a:r>
              <a:rPr lang="en-US" altLang="en-US" b="1" dirty="0" smtClean="0"/>
              <a:t>TB Surveillance Process</a:t>
            </a:r>
            <a:endParaRPr lang="en-US" dirty="0"/>
          </a:p>
        </p:txBody>
      </p:sp>
      <p:sp>
        <p:nvSpPr>
          <p:cNvPr id="3" name="Content Placeholder 2"/>
          <p:cNvSpPr>
            <a:spLocks noGrp="1"/>
          </p:cNvSpPr>
          <p:nvPr>
            <p:ph idx="1"/>
          </p:nvPr>
        </p:nvSpPr>
        <p:spPr>
          <a:xfrm>
            <a:off x="695324" y="1219200"/>
            <a:ext cx="7791450" cy="5334000"/>
          </a:xfrm>
        </p:spPr>
        <p:txBody>
          <a:bodyPr rtlCol="0">
            <a:normAutofit fontScale="77500" lnSpcReduction="20000"/>
          </a:bodyPr>
          <a:lstStyle/>
          <a:p>
            <a:pPr lvl="1" indent="-182880" eaLnBrk="1" fontAlgn="auto" hangingPunct="1">
              <a:lnSpc>
                <a:spcPct val="80000"/>
              </a:lnSpc>
              <a:spcAft>
                <a:spcPts val="0"/>
              </a:spcAft>
              <a:defRPr/>
            </a:pPr>
            <a:endParaRPr lang="en-US" altLang="en-US" sz="2800" dirty="0" smtClean="0">
              <a:latin typeface="+mj-lt"/>
              <a:cs typeface="Arial" panose="020B0604020202020204" pitchFamily="34" charset="0"/>
            </a:endParaRPr>
          </a:p>
          <a:p>
            <a:pPr lvl="1" indent="-182880" eaLnBrk="1" fontAlgn="auto" hangingPunct="1">
              <a:lnSpc>
                <a:spcPct val="80000"/>
              </a:lnSpc>
              <a:spcAft>
                <a:spcPts val="0"/>
              </a:spcAft>
              <a:defRPr/>
            </a:pPr>
            <a:r>
              <a:rPr lang="en-US" altLang="en-US" sz="3400" dirty="0">
                <a:latin typeface="+mj-lt"/>
                <a:cs typeface="Arial" panose="020B0604020202020204" pitchFamily="34" charset="0"/>
              </a:rPr>
              <a:t>Receive </a:t>
            </a:r>
            <a:r>
              <a:rPr lang="en-US" altLang="en-US" sz="3400" dirty="0" smtClean="0">
                <a:latin typeface="+mj-lt"/>
                <a:cs typeface="Arial" panose="020B0604020202020204" pitchFamily="34" charset="0"/>
              </a:rPr>
              <a:t>reports </a:t>
            </a:r>
            <a:r>
              <a:rPr lang="en-US" altLang="en-US" sz="3400" dirty="0">
                <a:latin typeface="+mj-lt"/>
                <a:cs typeface="Arial" panose="020B0604020202020204" pitchFamily="34" charset="0"/>
              </a:rPr>
              <a:t>from </a:t>
            </a:r>
            <a:r>
              <a:rPr lang="en-US" altLang="en-US" sz="3400" dirty="0" smtClean="0">
                <a:latin typeface="+mj-lt"/>
                <a:cs typeface="Arial" panose="020B0604020202020204" pitchFamily="34" charset="0"/>
              </a:rPr>
              <a:t>different sources (Reporting Central, ECLRS, paper </a:t>
            </a:r>
            <a:r>
              <a:rPr lang="en-US" altLang="en-US" sz="3400" dirty="0">
                <a:latin typeface="+mj-lt"/>
                <a:cs typeface="Arial" panose="020B0604020202020204" pitchFamily="34" charset="0"/>
              </a:rPr>
              <a:t>URFs, hotline calls, laboratories, interjurisdictional notifications)</a:t>
            </a:r>
          </a:p>
          <a:p>
            <a:pPr lvl="1" indent="-182880" eaLnBrk="1" fontAlgn="auto" hangingPunct="1">
              <a:lnSpc>
                <a:spcPct val="80000"/>
              </a:lnSpc>
              <a:spcAft>
                <a:spcPts val="0"/>
              </a:spcAft>
              <a:defRPr/>
            </a:pPr>
            <a:endParaRPr lang="en-US" altLang="en-US" sz="3400" dirty="0" smtClean="0">
              <a:latin typeface="+mj-lt"/>
              <a:cs typeface="Arial" panose="020B0604020202020204" pitchFamily="34" charset="0"/>
            </a:endParaRPr>
          </a:p>
          <a:p>
            <a:pPr lvl="1" indent="-182880" eaLnBrk="1" fontAlgn="auto" hangingPunct="1">
              <a:lnSpc>
                <a:spcPct val="80000"/>
              </a:lnSpc>
              <a:spcAft>
                <a:spcPts val="0"/>
              </a:spcAft>
              <a:defRPr/>
            </a:pPr>
            <a:r>
              <a:rPr lang="en-US" altLang="en-US" sz="3400" dirty="0" smtClean="0">
                <a:latin typeface="+mj-lt"/>
                <a:cs typeface="Arial" panose="020B0604020202020204" pitchFamily="34" charset="0"/>
              </a:rPr>
              <a:t>Monitor workflows to set case status for automatic assignment</a:t>
            </a:r>
            <a:endParaRPr lang="en-US" altLang="en-US" sz="3400" dirty="0">
              <a:latin typeface="+mj-lt"/>
              <a:cs typeface="Arial" panose="020B0604020202020204" pitchFamily="34" charset="0"/>
            </a:endParaRPr>
          </a:p>
          <a:p>
            <a:pPr marL="274320" lvl="1" indent="0" eaLnBrk="1" fontAlgn="auto" hangingPunct="1">
              <a:lnSpc>
                <a:spcPct val="80000"/>
              </a:lnSpc>
              <a:spcAft>
                <a:spcPts val="0"/>
              </a:spcAft>
              <a:buFont typeface="Arial" panose="020B0604020202020204" pitchFamily="34" charset="0"/>
              <a:buNone/>
              <a:defRPr/>
            </a:pPr>
            <a:endParaRPr lang="en-US" altLang="en-US" sz="3400" dirty="0" smtClean="0">
              <a:latin typeface="+mj-lt"/>
              <a:cs typeface="Arial" panose="020B0604020202020204" pitchFamily="34" charset="0"/>
            </a:endParaRPr>
          </a:p>
          <a:p>
            <a:pPr lvl="1" indent="-182880" eaLnBrk="1" fontAlgn="auto" hangingPunct="1">
              <a:lnSpc>
                <a:spcPct val="80000"/>
              </a:lnSpc>
              <a:spcAft>
                <a:spcPts val="0"/>
              </a:spcAft>
              <a:defRPr/>
            </a:pPr>
            <a:r>
              <a:rPr lang="en-US" altLang="en-US" sz="3400" dirty="0" smtClean="0">
                <a:latin typeface="+mj-lt"/>
                <a:cs typeface="Arial" panose="020B0604020202020204" pitchFamily="34" charset="0"/>
              </a:rPr>
              <a:t>Conduct </a:t>
            </a:r>
            <a:r>
              <a:rPr lang="en-US" altLang="en-US" sz="3400" dirty="0">
                <a:latin typeface="+mj-lt"/>
                <a:cs typeface="Arial" panose="020B0604020202020204" pitchFamily="34" charset="0"/>
              </a:rPr>
              <a:t>data checks, follow-up for completeness and </a:t>
            </a:r>
            <a:r>
              <a:rPr lang="en-US" altLang="en-US" sz="3400" dirty="0" smtClean="0">
                <a:latin typeface="+mj-lt"/>
                <a:cs typeface="Arial" panose="020B0604020202020204" pitchFamily="34" charset="0"/>
              </a:rPr>
              <a:t>verification</a:t>
            </a:r>
          </a:p>
          <a:p>
            <a:pPr lvl="1" indent="-182880" eaLnBrk="1" fontAlgn="auto" hangingPunct="1">
              <a:lnSpc>
                <a:spcPct val="80000"/>
              </a:lnSpc>
              <a:spcAft>
                <a:spcPts val="0"/>
              </a:spcAft>
              <a:defRPr/>
            </a:pPr>
            <a:endParaRPr lang="en-US" altLang="en-US" sz="3400" dirty="0">
              <a:latin typeface="+mj-lt"/>
              <a:cs typeface="Arial" panose="020B0604020202020204" pitchFamily="34" charset="0"/>
            </a:endParaRPr>
          </a:p>
          <a:p>
            <a:pPr lvl="1" indent="-182880" eaLnBrk="1" fontAlgn="auto" hangingPunct="1">
              <a:lnSpc>
                <a:spcPct val="80000"/>
              </a:lnSpc>
              <a:spcAft>
                <a:spcPts val="0"/>
              </a:spcAft>
              <a:defRPr/>
            </a:pPr>
            <a:r>
              <a:rPr lang="en-US" altLang="en-US" sz="3400" dirty="0">
                <a:latin typeface="+mj-lt"/>
                <a:cs typeface="Arial" panose="020B0604020202020204" pitchFamily="34" charset="0"/>
              </a:rPr>
              <a:t>Perform data cleaning and </a:t>
            </a:r>
            <a:r>
              <a:rPr lang="en-US" altLang="en-US" sz="3400" dirty="0" smtClean="0">
                <a:latin typeface="+mj-lt"/>
                <a:cs typeface="Arial" panose="020B0604020202020204" pitchFamily="34" charset="0"/>
              </a:rPr>
              <a:t>analysis</a:t>
            </a:r>
          </a:p>
          <a:p>
            <a:pPr lvl="1" indent="-182880" eaLnBrk="1" fontAlgn="auto" hangingPunct="1">
              <a:lnSpc>
                <a:spcPct val="80000"/>
              </a:lnSpc>
              <a:spcAft>
                <a:spcPts val="0"/>
              </a:spcAft>
              <a:defRPr/>
            </a:pPr>
            <a:endParaRPr lang="en-US" altLang="en-US" sz="3400" dirty="0">
              <a:latin typeface="+mj-lt"/>
              <a:cs typeface="Arial" panose="020B0604020202020204" pitchFamily="34" charset="0"/>
            </a:endParaRPr>
          </a:p>
          <a:p>
            <a:pPr lvl="1" indent="-182880" eaLnBrk="1" fontAlgn="auto" hangingPunct="1">
              <a:lnSpc>
                <a:spcPct val="80000"/>
              </a:lnSpc>
              <a:spcAft>
                <a:spcPts val="0"/>
              </a:spcAft>
              <a:defRPr/>
            </a:pPr>
            <a:r>
              <a:rPr lang="en-US" altLang="en-US" sz="3400" dirty="0">
                <a:latin typeface="+mj-lt"/>
                <a:cs typeface="Arial" panose="020B0604020202020204" pitchFamily="34" charset="0"/>
              </a:rPr>
              <a:t>Communicate with </a:t>
            </a:r>
            <a:r>
              <a:rPr lang="en-US" altLang="en-US" sz="3400" dirty="0" smtClean="0">
                <a:latin typeface="+mj-lt"/>
                <a:cs typeface="Arial" panose="020B0604020202020204" pitchFamily="34" charset="0"/>
              </a:rPr>
              <a:t>Bureau of TB Control staff and providers about issues with patient reports (incomplete, errors, invalid)</a:t>
            </a:r>
          </a:p>
          <a:p>
            <a:pPr lvl="1" indent="-182880" eaLnBrk="1" fontAlgn="auto" hangingPunct="1">
              <a:lnSpc>
                <a:spcPct val="80000"/>
              </a:lnSpc>
              <a:spcAft>
                <a:spcPts val="0"/>
              </a:spcAft>
              <a:defRPr/>
            </a:pPr>
            <a:endParaRPr lang="en-US" altLang="en-US" sz="2800" dirty="0">
              <a:latin typeface="+mj-lt"/>
              <a:cs typeface="Arial" panose="020B0604020202020204" pitchFamily="34" charset="0"/>
            </a:endParaRPr>
          </a:p>
          <a:p>
            <a:pPr marL="1005840" lvl="3" indent="-182880" eaLnBrk="1" fontAlgn="auto" hangingPunct="1">
              <a:lnSpc>
                <a:spcPct val="80000"/>
              </a:lnSpc>
              <a:spcAft>
                <a:spcPts val="0"/>
              </a:spcAft>
              <a:defRPr/>
            </a:pPr>
            <a:endParaRPr lang="en-US" altLang="en-US" sz="2800" dirty="0">
              <a:latin typeface="+mj-lt"/>
              <a:cs typeface="Arial" panose="020B0604020202020204" pitchFamily="34" charset="0"/>
            </a:endParaRPr>
          </a:p>
          <a:p>
            <a:pPr marL="182880" indent="-182880" eaLnBrk="1" fontAlgn="auto" hangingPunct="1">
              <a:lnSpc>
                <a:spcPct val="80000"/>
              </a:lnSpc>
              <a:spcAft>
                <a:spcPts val="0"/>
              </a:spcAft>
              <a:buFont typeface="Arial" panose="020B0604020202020204" pitchFamily="34" charset="0"/>
              <a:buNone/>
              <a:defRPr/>
            </a:pPr>
            <a:r>
              <a:rPr lang="en-US" altLang="en-US" sz="2600" b="1" dirty="0" smtClean="0">
                <a:latin typeface="+mj-lt"/>
                <a:cs typeface="Arial" panose="020B0604020202020204" pitchFamily="34" charset="0"/>
              </a:rPr>
              <a:t>Note</a:t>
            </a:r>
            <a:r>
              <a:rPr lang="en-US" altLang="en-US" sz="2600" b="1" dirty="0">
                <a:latin typeface="+mj-lt"/>
                <a:cs typeface="Arial" panose="020B0604020202020204" pitchFamily="34" charset="0"/>
              </a:rPr>
              <a:t>:</a:t>
            </a:r>
            <a:r>
              <a:rPr lang="en-US" altLang="en-US" sz="2600" dirty="0">
                <a:latin typeface="+mj-lt"/>
                <a:cs typeface="Arial" panose="020B0604020202020204" pitchFamily="34" charset="0"/>
              </a:rPr>
              <a:t> There is no LTBI surveillance </a:t>
            </a:r>
            <a:r>
              <a:rPr lang="en-US" altLang="en-US" sz="2600" dirty="0" smtClean="0">
                <a:latin typeface="+mj-lt"/>
                <a:cs typeface="Arial" panose="020B0604020202020204" pitchFamily="34" charset="0"/>
              </a:rPr>
              <a:t>at this time as </a:t>
            </a:r>
            <a:r>
              <a:rPr lang="en-US" altLang="en-US" sz="2600" dirty="0">
                <a:latin typeface="+mj-lt"/>
                <a:cs typeface="Arial" panose="020B0604020202020204" pitchFamily="34" charset="0"/>
              </a:rPr>
              <a:t>LTBI is not reportable, except for contacts &amp; children &lt; 5 years of age</a:t>
            </a:r>
          </a:p>
          <a:p>
            <a:pPr marL="1005840" lvl="3" indent="-182880" eaLnBrk="1" fontAlgn="auto" hangingPunct="1">
              <a:lnSpc>
                <a:spcPct val="80000"/>
              </a:lnSpc>
              <a:spcAft>
                <a:spcPts val="0"/>
              </a:spcAft>
              <a:defRPr/>
            </a:pPr>
            <a:endParaRPr lang="en-US" altLang="en-US" sz="2800" dirty="0">
              <a:latin typeface="+mj-lt"/>
              <a:cs typeface="Arial" panose="020B0604020202020204" pitchFamily="34" charset="0"/>
            </a:endParaRPr>
          </a:p>
          <a:p>
            <a:pPr marL="182880" indent="-182880" eaLnBrk="1" fontAlgn="auto" hangingPunct="1">
              <a:spcAft>
                <a:spcPts val="0"/>
              </a:spcAft>
              <a:defRPr/>
            </a:pPr>
            <a:endParaRPr lang="en-US" sz="2800" dirty="0">
              <a:latin typeface="+mj-lt"/>
              <a:cs typeface="Arial" panose="020B0604020202020204" pitchFamily="34" charset="0"/>
            </a:endParaRPr>
          </a:p>
        </p:txBody>
      </p:sp>
    </p:spTree>
    <p:extLst>
      <p:ext uri="{BB962C8B-B14F-4D97-AF65-F5344CB8AC3E}">
        <p14:creationId xmlns:p14="http://schemas.microsoft.com/office/powerpoint/2010/main" val="25467944"/>
      </p:ext>
    </p:extLst>
  </p:cSld>
  <p:clrMapOvr>
    <a:masterClrMapping/>
  </p:clrMapOvr>
  <p:transition spd="slow"/>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lstStyle/>
          <a:p>
            <a:pPr algn="ctr" eaLnBrk="1" fontAlgn="auto" hangingPunct="1">
              <a:spcAft>
                <a:spcPts val="0"/>
              </a:spcAft>
              <a:defRPr/>
            </a:pPr>
            <a:r>
              <a:rPr lang="en-US" altLang="en-US" b="1" dirty="0" smtClean="0"/>
              <a:t>Reporting Central</a:t>
            </a:r>
          </a:p>
        </p:txBody>
      </p:sp>
      <p:sp>
        <p:nvSpPr>
          <p:cNvPr id="30723" name="Rectangle 3"/>
          <p:cNvSpPr>
            <a:spLocks noGrp="1" noChangeArrowheads="1"/>
          </p:cNvSpPr>
          <p:nvPr>
            <p:ph idx="1"/>
          </p:nvPr>
        </p:nvSpPr>
        <p:spPr>
          <a:xfrm>
            <a:off x="990600" y="1752600"/>
            <a:ext cx="7772400" cy="4114800"/>
          </a:xfrm>
        </p:spPr>
        <p:txBody>
          <a:bodyPr rtlCol="0">
            <a:normAutofit/>
          </a:bodyPr>
          <a:lstStyle/>
          <a:p>
            <a:pPr marL="182880" indent="-182880" eaLnBrk="1" fontAlgn="auto" hangingPunct="1">
              <a:spcAft>
                <a:spcPts val="0"/>
              </a:spcAft>
              <a:defRPr/>
            </a:pPr>
            <a:r>
              <a:rPr lang="en-US" altLang="en-US" dirty="0" smtClean="0">
                <a:latin typeface="+mj-lt"/>
              </a:rPr>
              <a:t>Accessed via the NYCMED portal</a:t>
            </a:r>
          </a:p>
          <a:p>
            <a:pPr marL="182880" indent="-182880" eaLnBrk="1" fontAlgn="auto" hangingPunct="1">
              <a:spcAft>
                <a:spcPts val="0"/>
              </a:spcAft>
              <a:defRPr/>
            </a:pPr>
            <a:r>
              <a:rPr lang="en-US" altLang="en-US" dirty="0" smtClean="0">
                <a:latin typeface="+mj-lt"/>
              </a:rPr>
              <a:t>Providers can complete the URF online</a:t>
            </a:r>
          </a:p>
          <a:p>
            <a:pPr marL="182880" indent="-182880" eaLnBrk="1" fontAlgn="auto" hangingPunct="1">
              <a:spcAft>
                <a:spcPts val="0"/>
              </a:spcAft>
              <a:defRPr/>
            </a:pPr>
            <a:r>
              <a:rPr lang="en-US" altLang="en-US" dirty="0" smtClean="0">
                <a:latin typeface="+mj-lt"/>
              </a:rPr>
              <a:t>Allows hospital staff and other providers to report patients with any reportable disease or condition online</a:t>
            </a:r>
          </a:p>
          <a:p>
            <a:pPr marL="182880" indent="-182880" eaLnBrk="1" fontAlgn="auto" hangingPunct="1">
              <a:spcAft>
                <a:spcPts val="0"/>
              </a:spcAft>
              <a:defRPr/>
            </a:pPr>
            <a:r>
              <a:rPr lang="en-US" altLang="en-US" dirty="0" smtClean="0">
                <a:latin typeface="+mj-lt"/>
              </a:rPr>
              <a:t>Decreases reporting time and improves data completion</a:t>
            </a:r>
          </a:p>
          <a:p>
            <a:pPr marL="182880" indent="-182880" eaLnBrk="1" fontAlgn="auto" hangingPunct="1">
              <a:spcAft>
                <a:spcPts val="0"/>
              </a:spcAft>
              <a:defRPr/>
            </a:pPr>
            <a:r>
              <a:rPr lang="en-US" altLang="en-US" dirty="0" smtClean="0">
                <a:latin typeface="+mj-lt"/>
              </a:rPr>
              <a:t>Reports are sent directly to different registries/systems</a:t>
            </a:r>
          </a:p>
        </p:txBody>
      </p:sp>
    </p:spTree>
    <p:extLst>
      <p:ext uri="{BB962C8B-B14F-4D97-AF65-F5344CB8AC3E}">
        <p14:creationId xmlns:p14="http://schemas.microsoft.com/office/powerpoint/2010/main" val="1281423309"/>
      </p:ext>
    </p:extLst>
  </p:cSld>
  <p:clrMapOvr>
    <a:masterClrMapping/>
  </p:clrMapOvr>
  <p:transition spd="slow"/>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533400" y="609600"/>
            <a:ext cx="8326438" cy="1143000"/>
          </a:xfrm>
        </p:spPr>
        <p:txBody>
          <a:bodyPr>
            <a:normAutofit fontScale="90000"/>
          </a:bodyPr>
          <a:lstStyle/>
          <a:p>
            <a:pPr algn="ctr" eaLnBrk="1" fontAlgn="auto" hangingPunct="1">
              <a:spcAft>
                <a:spcPts val="0"/>
              </a:spcAft>
              <a:defRPr/>
            </a:pPr>
            <a:r>
              <a:rPr lang="en-US" altLang="en-US" b="1" dirty="0" smtClean="0"/>
              <a:t>Reporting by</a:t>
            </a:r>
            <a:br>
              <a:rPr lang="en-US" altLang="en-US" b="1" dirty="0" smtClean="0"/>
            </a:br>
            <a:r>
              <a:rPr lang="en-US" altLang="en-US" b="1" dirty="0" smtClean="0"/>
              <a:t>Laboratories - 1</a:t>
            </a:r>
          </a:p>
        </p:txBody>
      </p:sp>
      <p:sp>
        <p:nvSpPr>
          <p:cNvPr id="25603" name="Rectangle 3"/>
          <p:cNvSpPr>
            <a:spLocks noGrp="1" noChangeArrowheads="1"/>
          </p:cNvSpPr>
          <p:nvPr>
            <p:ph idx="1"/>
          </p:nvPr>
        </p:nvSpPr>
        <p:spPr>
          <a:xfrm>
            <a:off x="249238" y="2057400"/>
            <a:ext cx="8610600" cy="3998913"/>
          </a:xfrm>
        </p:spPr>
        <p:txBody>
          <a:bodyPr rtlCol="0">
            <a:normAutofit fontScale="92500" lnSpcReduction="10000"/>
          </a:bodyPr>
          <a:lstStyle/>
          <a:p>
            <a:pPr marL="182880" indent="-182880" eaLnBrk="1" fontAlgn="auto" hangingPunct="1">
              <a:spcAft>
                <a:spcPts val="0"/>
              </a:spcAft>
              <a:defRPr/>
            </a:pPr>
            <a:r>
              <a:rPr lang="en-US" altLang="en-US" dirty="0" smtClean="0">
                <a:latin typeface="+mj-lt"/>
              </a:rPr>
              <a:t>Labs are required by law to report these </a:t>
            </a:r>
            <a:r>
              <a:rPr lang="en-US" altLang="en-US" u="sng" dirty="0" smtClean="0">
                <a:latin typeface="+mj-lt"/>
              </a:rPr>
              <a:t>positive</a:t>
            </a:r>
            <a:r>
              <a:rPr lang="en-US" altLang="en-US" dirty="0" smtClean="0">
                <a:latin typeface="+mj-lt"/>
              </a:rPr>
              <a:t> results:</a:t>
            </a:r>
          </a:p>
          <a:p>
            <a:pPr lvl="1" indent="-182880" eaLnBrk="1" fontAlgn="auto" hangingPunct="1">
              <a:spcAft>
                <a:spcPts val="0"/>
              </a:spcAft>
              <a:defRPr/>
            </a:pPr>
            <a:r>
              <a:rPr lang="en-US" altLang="en-US" sz="2400" dirty="0" smtClean="0">
                <a:latin typeface="+mj-lt"/>
              </a:rPr>
              <a:t>AFB smears</a:t>
            </a:r>
          </a:p>
          <a:p>
            <a:pPr lvl="1" indent="-182880" eaLnBrk="1" fontAlgn="auto" hangingPunct="1">
              <a:spcAft>
                <a:spcPts val="0"/>
              </a:spcAft>
              <a:defRPr/>
            </a:pPr>
            <a:r>
              <a:rPr lang="en-US" altLang="en-US" sz="2400" dirty="0" smtClean="0">
                <a:latin typeface="+mj-lt"/>
              </a:rPr>
              <a:t>Cultures + for </a:t>
            </a:r>
            <a:r>
              <a:rPr lang="en-US" altLang="en-US" sz="2400" i="1" dirty="0" smtClean="0">
                <a:latin typeface="+mj-lt"/>
              </a:rPr>
              <a:t>M. </a:t>
            </a:r>
            <a:r>
              <a:rPr lang="en-US" altLang="en-US" sz="2400" i="1" dirty="0" err="1" smtClean="0">
                <a:latin typeface="+mj-lt"/>
              </a:rPr>
              <a:t>tb</a:t>
            </a:r>
            <a:r>
              <a:rPr lang="en-US" altLang="en-US" sz="2400" i="1" dirty="0" smtClean="0">
                <a:latin typeface="+mj-lt"/>
              </a:rPr>
              <a:t> complex</a:t>
            </a:r>
            <a:r>
              <a:rPr lang="en-US" altLang="en-US" sz="2400" dirty="0" smtClean="0">
                <a:latin typeface="+mj-lt"/>
              </a:rPr>
              <a:t>, including: </a:t>
            </a:r>
          </a:p>
          <a:p>
            <a:pPr lvl="1" indent="-182880" eaLnBrk="1" fontAlgn="auto" hangingPunct="1">
              <a:spcAft>
                <a:spcPts val="0"/>
              </a:spcAft>
              <a:buFont typeface="Wingdings" pitchFamily="2" charset="2"/>
              <a:buNone/>
              <a:defRPr/>
            </a:pPr>
            <a:r>
              <a:rPr lang="en-US" altLang="en-US" sz="2400" i="1" dirty="0" smtClean="0">
                <a:latin typeface="+mj-lt"/>
              </a:rPr>
              <a:t>   </a:t>
            </a:r>
            <a:r>
              <a:rPr lang="en-US" altLang="en-US" i="1" dirty="0" smtClean="0">
                <a:latin typeface="+mj-lt"/>
              </a:rPr>
              <a:t>M. tuberculosis, M. </a:t>
            </a:r>
            <a:r>
              <a:rPr lang="en-US" altLang="en-US" i="1" dirty="0" err="1" smtClean="0">
                <a:latin typeface="+mj-lt"/>
              </a:rPr>
              <a:t>africanum</a:t>
            </a:r>
            <a:r>
              <a:rPr lang="en-US" altLang="en-US" i="1" dirty="0" smtClean="0">
                <a:latin typeface="+mj-lt"/>
              </a:rPr>
              <a:t>, M. </a:t>
            </a:r>
            <a:r>
              <a:rPr lang="en-US" altLang="en-US" i="1" dirty="0" err="1" smtClean="0">
                <a:latin typeface="+mj-lt"/>
              </a:rPr>
              <a:t>bovis</a:t>
            </a:r>
            <a:r>
              <a:rPr lang="en-US" altLang="en-US" i="1" dirty="0" smtClean="0">
                <a:latin typeface="+mj-lt"/>
              </a:rPr>
              <a:t>-BCG, M. </a:t>
            </a:r>
            <a:r>
              <a:rPr lang="en-US" altLang="en-US" i="1" dirty="0" err="1" smtClean="0">
                <a:latin typeface="+mj-lt"/>
              </a:rPr>
              <a:t>caprae</a:t>
            </a:r>
            <a:r>
              <a:rPr lang="en-US" altLang="en-US" i="1" dirty="0" smtClean="0">
                <a:latin typeface="+mj-lt"/>
              </a:rPr>
              <a:t>, M. </a:t>
            </a:r>
            <a:r>
              <a:rPr lang="en-US" altLang="en-US" i="1" dirty="0" err="1" smtClean="0">
                <a:latin typeface="+mj-lt"/>
              </a:rPr>
              <a:t>canettii</a:t>
            </a:r>
            <a:r>
              <a:rPr lang="en-US" altLang="en-US" i="1" dirty="0" smtClean="0">
                <a:latin typeface="+mj-lt"/>
              </a:rPr>
              <a:t>,    M. </a:t>
            </a:r>
            <a:r>
              <a:rPr lang="en-US" altLang="en-US" i="1" dirty="0" err="1" smtClean="0">
                <a:latin typeface="+mj-lt"/>
              </a:rPr>
              <a:t>microti</a:t>
            </a:r>
            <a:r>
              <a:rPr lang="en-US" altLang="en-US" i="1" dirty="0" smtClean="0">
                <a:latin typeface="+mj-lt"/>
              </a:rPr>
              <a:t>, M. </a:t>
            </a:r>
            <a:r>
              <a:rPr lang="en-US" altLang="en-US" i="1" dirty="0" err="1" smtClean="0">
                <a:latin typeface="+mj-lt"/>
              </a:rPr>
              <a:t>pinnipedii</a:t>
            </a:r>
            <a:r>
              <a:rPr lang="en-US" altLang="en-US" i="1" dirty="0" smtClean="0">
                <a:latin typeface="+mj-lt"/>
              </a:rPr>
              <a:t>, M. </a:t>
            </a:r>
            <a:r>
              <a:rPr lang="en-US" altLang="en-US" i="1" dirty="0" err="1" smtClean="0">
                <a:latin typeface="+mj-lt"/>
              </a:rPr>
              <a:t>bovis</a:t>
            </a:r>
            <a:r>
              <a:rPr lang="en-US" altLang="en-US" i="1" dirty="0">
                <a:latin typeface="+mj-lt"/>
              </a:rPr>
              <a:t>, M. </a:t>
            </a:r>
            <a:r>
              <a:rPr lang="en-US" altLang="en-US" i="1" dirty="0" err="1" smtClean="0">
                <a:latin typeface="+mj-lt"/>
              </a:rPr>
              <a:t>bovis</a:t>
            </a:r>
            <a:r>
              <a:rPr lang="en-US" altLang="en-US" i="1" dirty="0" smtClean="0">
                <a:latin typeface="+mj-lt"/>
              </a:rPr>
              <a:t>-BCG,  </a:t>
            </a:r>
            <a:r>
              <a:rPr lang="en-US" altLang="en-US" i="1" dirty="0">
                <a:latin typeface="+mj-lt"/>
              </a:rPr>
              <a:t>M. </a:t>
            </a:r>
            <a:r>
              <a:rPr lang="en-US" altLang="en-US" i="1" dirty="0" err="1" smtClean="0">
                <a:latin typeface="+mj-lt"/>
              </a:rPr>
              <a:t>africanum</a:t>
            </a:r>
            <a:r>
              <a:rPr lang="en-US" altLang="en-US" i="1" dirty="0" smtClean="0">
                <a:latin typeface="+mj-lt"/>
              </a:rPr>
              <a:t>, M</a:t>
            </a:r>
            <a:r>
              <a:rPr lang="en-US" altLang="en-US" i="1" dirty="0">
                <a:latin typeface="+mj-lt"/>
              </a:rPr>
              <a:t>. tuberculosis </a:t>
            </a:r>
            <a:r>
              <a:rPr lang="en-US" altLang="en-US" i="1" dirty="0" err="1" smtClean="0">
                <a:latin typeface="+mj-lt"/>
              </a:rPr>
              <a:t>hominis</a:t>
            </a:r>
            <a:r>
              <a:rPr lang="en-US" altLang="en-US" i="1" dirty="0" smtClean="0">
                <a:latin typeface="+mj-lt"/>
              </a:rPr>
              <a:t>,  </a:t>
            </a:r>
            <a:r>
              <a:rPr lang="en-US" altLang="en-US" i="1" dirty="0">
                <a:latin typeface="+mj-lt"/>
              </a:rPr>
              <a:t>M. </a:t>
            </a:r>
            <a:r>
              <a:rPr lang="en-US" altLang="en-US" i="1" dirty="0" err="1" smtClean="0">
                <a:latin typeface="+mj-lt"/>
              </a:rPr>
              <a:t>pinnipedii</a:t>
            </a:r>
            <a:r>
              <a:rPr lang="en-US" altLang="en-US" i="1" dirty="0" smtClean="0">
                <a:latin typeface="+mj-lt"/>
              </a:rPr>
              <a:t>,  </a:t>
            </a:r>
            <a:r>
              <a:rPr lang="en-US" altLang="en-US" i="1" dirty="0">
                <a:latin typeface="+mj-lt"/>
              </a:rPr>
              <a:t>M. </a:t>
            </a:r>
            <a:r>
              <a:rPr lang="en-US" altLang="en-US" i="1" dirty="0" err="1" smtClean="0">
                <a:latin typeface="+mj-lt"/>
              </a:rPr>
              <a:t>canettii</a:t>
            </a:r>
            <a:r>
              <a:rPr lang="en-US" altLang="en-US" i="1" dirty="0" smtClean="0">
                <a:latin typeface="+mj-lt"/>
              </a:rPr>
              <a:t>, M</a:t>
            </a:r>
            <a:r>
              <a:rPr lang="en-US" altLang="en-US" i="1" dirty="0">
                <a:latin typeface="+mj-lt"/>
              </a:rPr>
              <a:t>. </a:t>
            </a:r>
            <a:r>
              <a:rPr lang="en-US" altLang="en-US" i="1" dirty="0" err="1" smtClean="0">
                <a:latin typeface="+mj-lt"/>
              </a:rPr>
              <a:t>caprae</a:t>
            </a:r>
            <a:r>
              <a:rPr lang="en-US" altLang="en-US" i="1" dirty="0" smtClean="0">
                <a:latin typeface="+mj-lt"/>
              </a:rPr>
              <a:t>, M</a:t>
            </a:r>
            <a:r>
              <a:rPr lang="en-US" altLang="en-US" i="1" dirty="0">
                <a:latin typeface="+mj-lt"/>
              </a:rPr>
              <a:t>. </a:t>
            </a:r>
            <a:r>
              <a:rPr lang="en-US" altLang="en-US" i="1" dirty="0" err="1" smtClean="0">
                <a:latin typeface="+mj-lt"/>
              </a:rPr>
              <a:t>microti</a:t>
            </a:r>
            <a:r>
              <a:rPr lang="en-US" altLang="en-US" i="1" dirty="0" smtClean="0">
                <a:latin typeface="+mj-lt"/>
              </a:rPr>
              <a:t>,   M</a:t>
            </a:r>
            <a:r>
              <a:rPr lang="en-US" altLang="en-US" i="1" dirty="0">
                <a:latin typeface="+mj-lt"/>
              </a:rPr>
              <a:t>. </a:t>
            </a:r>
            <a:r>
              <a:rPr lang="en-US" altLang="en-US" i="1" dirty="0" err="1" smtClean="0">
                <a:latin typeface="+mj-lt"/>
              </a:rPr>
              <a:t>orygis</a:t>
            </a:r>
            <a:r>
              <a:rPr lang="en-US" altLang="en-US" i="1" dirty="0" smtClean="0">
                <a:latin typeface="+mj-lt"/>
              </a:rPr>
              <a:t>, M</a:t>
            </a:r>
            <a:r>
              <a:rPr lang="en-US" altLang="en-US" i="1" dirty="0">
                <a:latin typeface="+mj-lt"/>
              </a:rPr>
              <a:t>. </a:t>
            </a:r>
            <a:r>
              <a:rPr lang="en-US" altLang="en-US" i="1" dirty="0" err="1" smtClean="0">
                <a:latin typeface="+mj-lt"/>
              </a:rPr>
              <a:t>mungi</a:t>
            </a:r>
            <a:r>
              <a:rPr lang="en-US" altLang="en-US" i="1" dirty="0" smtClean="0">
                <a:latin typeface="+mj-lt"/>
              </a:rPr>
              <a:t>, M</a:t>
            </a:r>
            <a:r>
              <a:rPr lang="en-US" altLang="en-US" i="1" dirty="0">
                <a:latin typeface="+mj-lt"/>
              </a:rPr>
              <a:t>. </a:t>
            </a:r>
            <a:r>
              <a:rPr lang="en-US" altLang="en-US" i="1" dirty="0" err="1">
                <a:latin typeface="+mj-lt"/>
              </a:rPr>
              <a:t>dassie</a:t>
            </a:r>
            <a:endParaRPr lang="en-US" altLang="en-US" i="1" dirty="0" smtClean="0">
              <a:latin typeface="+mj-lt"/>
            </a:endParaRPr>
          </a:p>
          <a:p>
            <a:pPr lvl="1" indent="-182880" eaLnBrk="1" fontAlgn="auto" hangingPunct="1">
              <a:spcAft>
                <a:spcPts val="0"/>
              </a:spcAft>
              <a:defRPr/>
            </a:pPr>
            <a:r>
              <a:rPr lang="en-US" altLang="en-US" sz="2400" dirty="0" smtClean="0">
                <a:latin typeface="+mj-lt"/>
              </a:rPr>
              <a:t>Rapid diagnostic tests identifying </a:t>
            </a:r>
            <a:r>
              <a:rPr lang="en-US" altLang="en-US" sz="2400" i="1" dirty="0" smtClean="0">
                <a:latin typeface="+mj-lt"/>
              </a:rPr>
              <a:t>M. </a:t>
            </a:r>
            <a:r>
              <a:rPr lang="en-US" altLang="en-US" sz="2400" i="1" dirty="0" err="1" smtClean="0">
                <a:latin typeface="+mj-lt"/>
              </a:rPr>
              <a:t>tb</a:t>
            </a:r>
            <a:r>
              <a:rPr lang="en-US" altLang="en-US" sz="2400" i="1" dirty="0" smtClean="0">
                <a:latin typeface="+mj-lt"/>
              </a:rPr>
              <a:t> </a:t>
            </a:r>
            <a:r>
              <a:rPr lang="en-US" altLang="en-US" sz="2400" dirty="0" smtClean="0">
                <a:latin typeface="+mj-lt"/>
              </a:rPr>
              <a:t>complex </a:t>
            </a:r>
          </a:p>
          <a:p>
            <a:pPr lvl="2" indent="-182880" eaLnBrk="1" fontAlgn="auto" hangingPunct="1">
              <a:spcAft>
                <a:spcPts val="0"/>
              </a:spcAft>
              <a:defRPr/>
            </a:pPr>
            <a:r>
              <a:rPr lang="en-US" altLang="en-US" sz="2200" dirty="0" smtClean="0">
                <a:latin typeface="+mj-lt"/>
              </a:rPr>
              <a:t>Nucleic acid amplification (NAA) tests: MTD, PCR</a:t>
            </a:r>
          </a:p>
          <a:p>
            <a:pPr lvl="1" indent="-182880" eaLnBrk="1" fontAlgn="auto" hangingPunct="1">
              <a:spcAft>
                <a:spcPts val="0"/>
              </a:spcAft>
              <a:defRPr/>
            </a:pPr>
            <a:r>
              <a:rPr lang="en-US" altLang="en-US" sz="2400" dirty="0" smtClean="0">
                <a:latin typeface="+mj-lt"/>
              </a:rPr>
              <a:t>Susceptibility results for</a:t>
            </a:r>
            <a:r>
              <a:rPr lang="en-US" altLang="en-US" sz="2400" i="1" dirty="0" smtClean="0">
                <a:latin typeface="+mj-lt"/>
              </a:rPr>
              <a:t> M. </a:t>
            </a:r>
            <a:r>
              <a:rPr lang="en-US" altLang="en-US" sz="2400" i="1" dirty="0" err="1" smtClean="0">
                <a:latin typeface="+mj-lt"/>
              </a:rPr>
              <a:t>tb</a:t>
            </a:r>
            <a:r>
              <a:rPr lang="en-US" altLang="en-US" sz="2400" i="1" dirty="0" smtClean="0">
                <a:latin typeface="+mj-lt"/>
              </a:rPr>
              <a:t> complex </a:t>
            </a:r>
            <a:r>
              <a:rPr lang="en-US" altLang="en-US" sz="2400" dirty="0" smtClean="0">
                <a:latin typeface="+mj-lt"/>
              </a:rPr>
              <a:t>cultures</a:t>
            </a:r>
          </a:p>
          <a:p>
            <a:pPr marL="731520" lvl="2" indent="-182880" eaLnBrk="1" fontAlgn="auto" hangingPunct="1">
              <a:spcAft>
                <a:spcPts val="0"/>
              </a:spcAft>
              <a:defRPr/>
            </a:pPr>
            <a:r>
              <a:rPr lang="en-US" altLang="en-US" sz="2200" dirty="0" smtClean="0">
                <a:latin typeface="+mj-lt"/>
              </a:rPr>
              <a:t>Including mutation analysis: Gene </a:t>
            </a:r>
            <a:r>
              <a:rPr lang="en-US" altLang="en-US" sz="2200" dirty="0" err="1" smtClean="0">
                <a:latin typeface="+mj-lt"/>
              </a:rPr>
              <a:t>Xpert</a:t>
            </a:r>
            <a:r>
              <a:rPr lang="en-US" altLang="en-US" sz="2200" dirty="0" smtClean="0">
                <a:latin typeface="+mj-lt"/>
              </a:rPr>
              <a:t>, Hain, Whole genome sequencing </a:t>
            </a:r>
          </a:p>
          <a:p>
            <a:pPr lvl="1" indent="-182880" eaLnBrk="1" fontAlgn="auto" hangingPunct="1">
              <a:spcAft>
                <a:spcPts val="0"/>
              </a:spcAft>
              <a:defRPr/>
            </a:pPr>
            <a:r>
              <a:rPr lang="en-US" altLang="en-US" sz="2400" dirty="0" smtClean="0">
                <a:latin typeface="+mj-lt"/>
              </a:rPr>
              <a:t>Pathology findings consistent with TB</a:t>
            </a:r>
          </a:p>
          <a:p>
            <a:pPr lvl="1" indent="-182880" eaLnBrk="1" fontAlgn="auto" hangingPunct="1">
              <a:spcAft>
                <a:spcPts val="0"/>
              </a:spcAft>
              <a:defRPr/>
            </a:pPr>
            <a:r>
              <a:rPr lang="en-US" altLang="en-US" sz="2400" dirty="0" smtClean="0">
                <a:latin typeface="+mj-lt"/>
              </a:rPr>
              <a:t>Blood assays positive for TB infection for children age 0-5 years old</a:t>
            </a:r>
          </a:p>
          <a:p>
            <a:pPr marL="182880" indent="-182880" eaLnBrk="1" fontAlgn="auto" hangingPunct="1">
              <a:spcAft>
                <a:spcPts val="0"/>
              </a:spcAft>
              <a:defRPr/>
            </a:pPr>
            <a:endParaRPr lang="en-US" altLang="en-US" dirty="0" smtClean="0"/>
          </a:p>
          <a:p>
            <a:pPr marL="182880" indent="-182880" eaLnBrk="1" fontAlgn="auto" hangingPunct="1">
              <a:spcAft>
                <a:spcPts val="0"/>
              </a:spcAft>
              <a:buFont typeface="Wingdings" pitchFamily="2" charset="2"/>
              <a:buNone/>
              <a:defRPr/>
            </a:pPr>
            <a:endParaRPr lang="en-US" altLang="en-US" i="1" dirty="0" smtClean="0">
              <a:solidFill>
                <a:schemeClr val="bg1"/>
              </a:solidFill>
            </a:endParaRPr>
          </a:p>
        </p:txBody>
      </p:sp>
    </p:spTree>
    <p:extLst>
      <p:ext uri="{BB962C8B-B14F-4D97-AF65-F5344CB8AC3E}">
        <p14:creationId xmlns:p14="http://schemas.microsoft.com/office/powerpoint/2010/main" val="1197262341"/>
      </p:ext>
    </p:extLst>
  </p:cSld>
  <p:clrMapOvr>
    <a:masterClrMapping/>
  </p:clrMapOvr>
  <p:transition spd="slow"/>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914400" y="533400"/>
            <a:ext cx="7772400" cy="1143000"/>
          </a:xfrm>
        </p:spPr>
        <p:txBody>
          <a:bodyPr>
            <a:normAutofit fontScale="90000"/>
          </a:bodyPr>
          <a:lstStyle/>
          <a:p>
            <a:pPr algn="ctr" eaLnBrk="1" fontAlgn="auto" hangingPunct="1">
              <a:spcAft>
                <a:spcPts val="0"/>
              </a:spcAft>
              <a:defRPr/>
            </a:pPr>
            <a:r>
              <a:rPr lang="en-US" altLang="en-US" b="1" dirty="0" smtClean="0"/>
              <a:t>Reporting by</a:t>
            </a:r>
            <a:br>
              <a:rPr lang="en-US" altLang="en-US" b="1" dirty="0" smtClean="0"/>
            </a:br>
            <a:r>
              <a:rPr lang="en-US" altLang="en-US" b="1" dirty="0" smtClean="0"/>
              <a:t>Laboratories - 2</a:t>
            </a:r>
          </a:p>
        </p:txBody>
      </p:sp>
      <p:sp>
        <p:nvSpPr>
          <p:cNvPr id="26627" name="Rectangle 3"/>
          <p:cNvSpPr>
            <a:spLocks noGrp="1" noChangeArrowheads="1"/>
          </p:cNvSpPr>
          <p:nvPr>
            <p:ph idx="1"/>
          </p:nvPr>
        </p:nvSpPr>
        <p:spPr>
          <a:xfrm>
            <a:off x="914400" y="2017713"/>
            <a:ext cx="7924800" cy="4114800"/>
          </a:xfrm>
        </p:spPr>
        <p:txBody>
          <a:bodyPr rtlCol="0">
            <a:normAutofit/>
          </a:bodyPr>
          <a:lstStyle/>
          <a:p>
            <a:pPr marL="182880" indent="-182880" eaLnBrk="1" fontAlgn="auto" hangingPunct="1">
              <a:spcAft>
                <a:spcPts val="0"/>
              </a:spcAft>
              <a:defRPr/>
            </a:pPr>
            <a:r>
              <a:rPr lang="en-US" altLang="en-US" sz="2600" dirty="0" smtClean="0">
                <a:latin typeface="+mj-lt"/>
              </a:rPr>
              <a:t>Must report ALL positive results </a:t>
            </a:r>
          </a:p>
          <a:p>
            <a:pPr marL="182880" indent="-182880" eaLnBrk="1" fontAlgn="auto" hangingPunct="1">
              <a:spcAft>
                <a:spcPts val="0"/>
              </a:spcAft>
              <a:defRPr/>
            </a:pPr>
            <a:r>
              <a:rPr lang="en-US" altLang="en-US" sz="2600" dirty="0" smtClean="0">
                <a:latin typeface="+mj-lt"/>
              </a:rPr>
              <a:t>Must also report negative findings associated with a positive result, such as a negative culture following a + AFB smear</a:t>
            </a:r>
          </a:p>
          <a:p>
            <a:pPr marL="182880" indent="-182880" eaLnBrk="1" fontAlgn="auto" hangingPunct="1">
              <a:spcAft>
                <a:spcPts val="0"/>
              </a:spcAft>
              <a:defRPr/>
            </a:pPr>
            <a:r>
              <a:rPr lang="en-US" altLang="en-US" sz="2600" dirty="0" smtClean="0">
                <a:latin typeface="+mj-lt"/>
              </a:rPr>
              <a:t>All negative results within one year following a positive result for </a:t>
            </a:r>
            <a:r>
              <a:rPr lang="en-US" altLang="en-US" sz="2600" i="1" dirty="0" smtClean="0">
                <a:latin typeface="+mj-lt"/>
              </a:rPr>
              <a:t>M. </a:t>
            </a:r>
            <a:r>
              <a:rPr lang="en-US" altLang="en-US" sz="2600" i="1" dirty="0" err="1" smtClean="0">
                <a:latin typeface="+mj-lt"/>
              </a:rPr>
              <a:t>tb</a:t>
            </a:r>
            <a:r>
              <a:rPr lang="en-US" altLang="en-US" sz="2600" i="1" dirty="0" smtClean="0">
                <a:latin typeface="+mj-lt"/>
              </a:rPr>
              <a:t> complex </a:t>
            </a:r>
            <a:r>
              <a:rPr lang="en-US" altLang="en-US" sz="2600" dirty="0" smtClean="0">
                <a:latin typeface="+mj-lt"/>
              </a:rPr>
              <a:t>is reportable (NAA, culture)</a:t>
            </a:r>
            <a:r>
              <a:rPr lang="en-US" altLang="en-US" sz="2600" dirty="0">
                <a:latin typeface="+mj-lt"/>
              </a:rPr>
              <a:t> </a:t>
            </a:r>
            <a:endParaRPr lang="en-US" altLang="en-US" sz="2600" dirty="0" smtClean="0">
              <a:latin typeface="+mj-lt"/>
            </a:endParaRPr>
          </a:p>
          <a:p>
            <a:pPr marL="182880" indent="-182880" eaLnBrk="1" fontAlgn="auto" hangingPunct="1">
              <a:spcAft>
                <a:spcPts val="0"/>
              </a:spcAft>
              <a:defRPr/>
            </a:pPr>
            <a:r>
              <a:rPr lang="en-US" altLang="en-US" sz="2600" dirty="0" smtClean="0">
                <a:latin typeface="+mj-lt"/>
              </a:rPr>
              <a:t>The </a:t>
            </a:r>
            <a:r>
              <a:rPr lang="en-US" altLang="en-US" sz="2600" dirty="0">
                <a:latin typeface="+mj-lt"/>
              </a:rPr>
              <a:t>processing laboratory is required to report</a:t>
            </a:r>
          </a:p>
          <a:p>
            <a:pPr marL="182880" indent="-182880" eaLnBrk="1" fontAlgn="auto" hangingPunct="1">
              <a:spcAft>
                <a:spcPts val="0"/>
              </a:spcAft>
              <a:defRPr/>
            </a:pPr>
            <a:endParaRPr lang="en-US" altLang="en-US" sz="2600" dirty="0" smtClean="0">
              <a:latin typeface="+mj-lt"/>
            </a:endParaRPr>
          </a:p>
        </p:txBody>
      </p:sp>
    </p:spTree>
    <p:extLst>
      <p:ext uri="{BB962C8B-B14F-4D97-AF65-F5344CB8AC3E}">
        <p14:creationId xmlns:p14="http://schemas.microsoft.com/office/powerpoint/2010/main" val="546979450"/>
      </p:ext>
    </p:extLst>
  </p:cSld>
  <p:clrMapOvr>
    <a:masterClrMapping/>
  </p:clrMapOvr>
  <p:transition spd="slow"/>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762000" y="533400"/>
            <a:ext cx="7772400" cy="1143000"/>
          </a:xfrm>
        </p:spPr>
        <p:txBody>
          <a:bodyPr>
            <a:normAutofit fontScale="90000"/>
          </a:bodyPr>
          <a:lstStyle/>
          <a:p>
            <a:pPr algn="ctr" eaLnBrk="1" fontAlgn="auto" hangingPunct="1">
              <a:spcAft>
                <a:spcPts val="0"/>
              </a:spcAft>
              <a:defRPr/>
            </a:pPr>
            <a:r>
              <a:rPr lang="en-US" altLang="en-US" b="1" dirty="0" smtClean="0"/>
              <a:t>Pathology Findings </a:t>
            </a:r>
            <a:br>
              <a:rPr lang="en-US" altLang="en-US" b="1" dirty="0" smtClean="0"/>
            </a:br>
            <a:r>
              <a:rPr lang="en-US" altLang="en-US" b="1" dirty="0" smtClean="0"/>
              <a:t>Suggestive of TB</a:t>
            </a:r>
          </a:p>
        </p:txBody>
      </p:sp>
      <p:sp>
        <p:nvSpPr>
          <p:cNvPr id="57347" name="Rectangle 3"/>
          <p:cNvSpPr>
            <a:spLocks noGrp="1" noChangeArrowheads="1"/>
          </p:cNvSpPr>
          <p:nvPr>
            <p:ph idx="1"/>
          </p:nvPr>
        </p:nvSpPr>
        <p:spPr>
          <a:xfrm>
            <a:off x="762000" y="1981200"/>
            <a:ext cx="7772400" cy="4114800"/>
          </a:xfrm>
        </p:spPr>
        <p:txBody>
          <a:bodyPr>
            <a:normAutofit lnSpcReduction="10000"/>
          </a:bodyPr>
          <a:lstStyle/>
          <a:p>
            <a:pPr eaLnBrk="1" hangingPunct="1">
              <a:lnSpc>
                <a:spcPct val="90000"/>
              </a:lnSpc>
              <a:buFont typeface="Wingdings" panose="05000000000000000000" pitchFamily="2" charset="2"/>
              <a:buChar char="q"/>
            </a:pPr>
            <a:r>
              <a:rPr lang="en-US" altLang="en-US" sz="2200" dirty="0" smtClean="0">
                <a:latin typeface="+mj-lt"/>
                <a:cs typeface="Arial" panose="020B0604020202020204" pitchFamily="34" charset="0"/>
              </a:rPr>
              <a:t> </a:t>
            </a:r>
            <a:r>
              <a:rPr lang="en-US" altLang="en-US" b="1" dirty="0" smtClean="0">
                <a:latin typeface="+mj-lt"/>
                <a:cs typeface="Arial" panose="020B0604020202020204" pitchFamily="34" charset="0"/>
              </a:rPr>
              <a:t>Presence of acid-fast bacilli (AFB)</a:t>
            </a:r>
          </a:p>
          <a:p>
            <a:pPr eaLnBrk="1" hangingPunct="1">
              <a:lnSpc>
                <a:spcPct val="90000"/>
              </a:lnSpc>
              <a:buFont typeface="Wingdings" panose="05000000000000000000" pitchFamily="2" charset="2"/>
              <a:buChar char="q"/>
            </a:pPr>
            <a:r>
              <a:rPr lang="en-US" altLang="en-US" b="1" dirty="0" smtClean="0">
                <a:latin typeface="+mj-lt"/>
                <a:cs typeface="Arial" panose="020B0604020202020204" pitchFamily="34" charset="0"/>
              </a:rPr>
              <a:t> </a:t>
            </a:r>
            <a:r>
              <a:rPr lang="en-US" altLang="en-US" b="1" dirty="0" err="1" smtClean="0">
                <a:latin typeface="+mj-lt"/>
                <a:cs typeface="Arial" panose="020B0604020202020204" pitchFamily="34" charset="0"/>
              </a:rPr>
              <a:t>Caseating</a:t>
            </a:r>
            <a:r>
              <a:rPr lang="en-US" altLang="en-US" b="1" dirty="0" smtClean="0">
                <a:latin typeface="+mj-lt"/>
                <a:cs typeface="Arial" panose="020B0604020202020204" pitchFamily="34" charset="0"/>
              </a:rPr>
              <a:t>/non-</a:t>
            </a:r>
            <a:r>
              <a:rPr lang="en-US" altLang="en-US" b="1" dirty="0" err="1" smtClean="0">
                <a:latin typeface="+mj-lt"/>
                <a:cs typeface="Arial" panose="020B0604020202020204" pitchFamily="34" charset="0"/>
              </a:rPr>
              <a:t>caseating</a:t>
            </a:r>
            <a:r>
              <a:rPr lang="en-US" altLang="en-US" b="1" dirty="0" smtClean="0">
                <a:latin typeface="+mj-lt"/>
                <a:cs typeface="Arial" panose="020B0604020202020204" pitchFamily="34" charset="0"/>
              </a:rPr>
              <a:t> granuloma</a:t>
            </a:r>
          </a:p>
          <a:p>
            <a:pPr eaLnBrk="1" hangingPunct="1">
              <a:lnSpc>
                <a:spcPct val="90000"/>
              </a:lnSpc>
              <a:buFont typeface="Wingdings" panose="05000000000000000000" pitchFamily="2" charset="2"/>
              <a:buChar char="q"/>
            </a:pPr>
            <a:r>
              <a:rPr lang="en-US" altLang="en-US" sz="2200" b="1" dirty="0" smtClean="0">
                <a:latin typeface="+mj-lt"/>
                <a:cs typeface="Arial" panose="020B0604020202020204" pitchFamily="34" charset="0"/>
              </a:rPr>
              <a:t> </a:t>
            </a:r>
            <a:r>
              <a:rPr lang="en-US" altLang="en-US" sz="2200" dirty="0" smtClean="0">
                <a:latin typeface="+mj-lt"/>
                <a:cs typeface="Arial" panose="020B0604020202020204" pitchFamily="34" charset="0"/>
              </a:rPr>
              <a:t>Necrotizing/non-necrotizing granuloma</a:t>
            </a:r>
          </a:p>
          <a:p>
            <a:pPr eaLnBrk="1" hangingPunct="1">
              <a:lnSpc>
                <a:spcPct val="90000"/>
              </a:lnSpc>
              <a:buFont typeface="Wingdings" panose="05000000000000000000" pitchFamily="2" charset="2"/>
              <a:buChar char="q"/>
            </a:pPr>
            <a:r>
              <a:rPr lang="en-US" altLang="en-US" sz="2200" dirty="0" smtClean="0">
                <a:latin typeface="+mj-lt"/>
                <a:cs typeface="Arial" panose="020B0604020202020204" pitchFamily="34" charset="0"/>
              </a:rPr>
              <a:t> Chronic granulomatous lesions/chronic inflammation with         granuloma formation</a:t>
            </a:r>
          </a:p>
          <a:p>
            <a:pPr eaLnBrk="1" hangingPunct="1">
              <a:lnSpc>
                <a:spcPct val="90000"/>
              </a:lnSpc>
              <a:buFont typeface="Wingdings" panose="05000000000000000000" pitchFamily="2" charset="2"/>
              <a:buChar char="q"/>
            </a:pPr>
            <a:r>
              <a:rPr lang="en-US" altLang="en-US" sz="2200" dirty="0" smtClean="0">
                <a:latin typeface="+mj-lt"/>
                <a:cs typeface="Arial" panose="020B0604020202020204" pitchFamily="34" charset="0"/>
              </a:rPr>
              <a:t> Necrotizing inflammation</a:t>
            </a:r>
          </a:p>
          <a:p>
            <a:pPr eaLnBrk="1" hangingPunct="1">
              <a:lnSpc>
                <a:spcPct val="90000"/>
              </a:lnSpc>
              <a:buFont typeface="Wingdings" panose="05000000000000000000" pitchFamily="2" charset="2"/>
              <a:buChar char="q"/>
            </a:pPr>
            <a:r>
              <a:rPr lang="en-US" altLang="en-US" sz="2200" dirty="0" smtClean="0">
                <a:latin typeface="+mj-lt"/>
                <a:cs typeface="Arial" panose="020B0604020202020204" pitchFamily="34" charset="0"/>
              </a:rPr>
              <a:t> Tubercles </a:t>
            </a:r>
          </a:p>
          <a:p>
            <a:pPr eaLnBrk="1" hangingPunct="1">
              <a:lnSpc>
                <a:spcPct val="90000"/>
              </a:lnSpc>
              <a:buFont typeface="Wingdings" panose="05000000000000000000" pitchFamily="2" charset="2"/>
              <a:buChar char="q"/>
            </a:pPr>
            <a:r>
              <a:rPr lang="en-US" altLang="en-US" sz="2200" dirty="0" smtClean="0">
                <a:latin typeface="+mj-lt"/>
                <a:cs typeface="Arial" panose="020B0604020202020204" pitchFamily="34" charset="0"/>
              </a:rPr>
              <a:t> Fibro-</a:t>
            </a:r>
            <a:r>
              <a:rPr lang="en-US" altLang="en-US" sz="2200" dirty="0" err="1" smtClean="0">
                <a:latin typeface="+mj-lt"/>
                <a:cs typeface="Arial" panose="020B0604020202020204" pitchFamily="34" charset="0"/>
              </a:rPr>
              <a:t>caseous</a:t>
            </a:r>
            <a:r>
              <a:rPr lang="en-US" altLang="en-US" sz="2200" dirty="0" smtClean="0">
                <a:latin typeface="+mj-lt"/>
                <a:cs typeface="Arial" panose="020B0604020202020204" pitchFamily="34" charset="0"/>
              </a:rPr>
              <a:t> lesions</a:t>
            </a:r>
          </a:p>
          <a:p>
            <a:pPr eaLnBrk="1" hangingPunct="1">
              <a:lnSpc>
                <a:spcPct val="90000"/>
              </a:lnSpc>
              <a:buFont typeface="Wingdings" panose="05000000000000000000" pitchFamily="2" charset="2"/>
              <a:buChar char="q"/>
            </a:pPr>
            <a:r>
              <a:rPr lang="en-US" altLang="en-US" sz="2200" dirty="0" smtClean="0">
                <a:latin typeface="+mj-lt"/>
                <a:cs typeface="Arial" panose="020B0604020202020204" pitchFamily="34" charset="0"/>
              </a:rPr>
              <a:t> </a:t>
            </a:r>
            <a:r>
              <a:rPr lang="en-US" altLang="en-US" sz="2200" dirty="0" err="1" smtClean="0">
                <a:latin typeface="+mj-lt"/>
                <a:cs typeface="Arial" panose="020B0604020202020204" pitchFamily="34" charset="0"/>
              </a:rPr>
              <a:t>Langhans</a:t>
            </a:r>
            <a:r>
              <a:rPr lang="en-US" altLang="en-US" sz="2200" dirty="0" smtClean="0">
                <a:latin typeface="+mj-lt"/>
                <a:cs typeface="Arial" panose="020B0604020202020204" pitchFamily="34" charset="0"/>
              </a:rPr>
              <a:t> giant cells/multinucleated </a:t>
            </a:r>
            <a:r>
              <a:rPr lang="en-US" altLang="en-US" sz="2200" dirty="0" err="1" smtClean="0">
                <a:latin typeface="+mj-lt"/>
                <a:cs typeface="Arial" panose="020B0604020202020204" pitchFamily="34" charset="0"/>
              </a:rPr>
              <a:t>Langhans</a:t>
            </a:r>
            <a:r>
              <a:rPr lang="en-US" altLang="en-US" sz="2200" dirty="0" smtClean="0">
                <a:latin typeface="+mj-lt"/>
                <a:cs typeface="Arial" panose="020B0604020202020204" pitchFamily="34" charset="0"/>
              </a:rPr>
              <a:t> cells</a:t>
            </a:r>
          </a:p>
          <a:p>
            <a:pPr eaLnBrk="1" hangingPunct="1">
              <a:lnSpc>
                <a:spcPct val="90000"/>
              </a:lnSpc>
              <a:buFont typeface="Wingdings" panose="05000000000000000000" pitchFamily="2" charset="2"/>
              <a:buChar char="q"/>
            </a:pPr>
            <a:r>
              <a:rPr lang="en-US" altLang="en-US" sz="2200" dirty="0" smtClean="0">
                <a:latin typeface="+mj-lt"/>
                <a:cs typeface="Arial" panose="020B0604020202020204" pitchFamily="34" charset="0"/>
              </a:rPr>
              <a:t> Epithelioid cells/Epithelioid granuloma</a:t>
            </a:r>
          </a:p>
          <a:p>
            <a:pPr eaLnBrk="1" hangingPunct="1">
              <a:lnSpc>
                <a:spcPct val="90000"/>
              </a:lnSpc>
              <a:buFont typeface="Wingdings" panose="05000000000000000000" pitchFamily="2" charset="2"/>
              <a:buChar char="q"/>
            </a:pPr>
            <a:r>
              <a:rPr lang="en-US" altLang="en-US" sz="2200" dirty="0" smtClean="0">
                <a:latin typeface="+mj-lt"/>
                <a:cs typeface="Arial" panose="020B0604020202020204" pitchFamily="34" charset="0"/>
              </a:rPr>
              <a:t> Giant cells</a:t>
            </a:r>
          </a:p>
          <a:p>
            <a:pPr eaLnBrk="1" hangingPunct="1">
              <a:lnSpc>
                <a:spcPct val="90000"/>
              </a:lnSpc>
              <a:buFont typeface="Wingdings" panose="05000000000000000000" pitchFamily="2" charset="2"/>
              <a:buChar char="q"/>
            </a:pPr>
            <a:endParaRPr lang="en-US" altLang="en-US" sz="2200" dirty="0" smtClean="0">
              <a:latin typeface="+mj-lt"/>
            </a:endParaRPr>
          </a:p>
        </p:txBody>
      </p:sp>
    </p:spTree>
    <p:extLst>
      <p:ext uri="{BB962C8B-B14F-4D97-AF65-F5344CB8AC3E}">
        <p14:creationId xmlns:p14="http://schemas.microsoft.com/office/powerpoint/2010/main" val="2663671279"/>
      </p:ext>
    </p:extLst>
  </p:cSld>
  <p:clrMapOvr>
    <a:masterClrMapping/>
  </p:clrMapOvr>
  <p:transition spd="slow"/>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a:xfrm>
            <a:off x="838200" y="685800"/>
            <a:ext cx="7543800" cy="1143000"/>
          </a:xfrm>
        </p:spPr>
        <p:txBody>
          <a:bodyPr/>
          <a:lstStyle/>
          <a:p>
            <a:pPr algn="ctr" eaLnBrk="1" fontAlgn="auto" hangingPunct="1">
              <a:spcAft>
                <a:spcPts val="0"/>
              </a:spcAft>
              <a:defRPr/>
            </a:pPr>
            <a:r>
              <a:rPr lang="en-US" altLang="en-US" b="1" dirty="0" smtClean="0"/>
              <a:t>Patient Assignment</a:t>
            </a:r>
          </a:p>
        </p:txBody>
      </p:sp>
      <p:sp>
        <p:nvSpPr>
          <p:cNvPr id="528387" name="Rectangle 3"/>
          <p:cNvSpPr>
            <a:spLocks noGrp="1" noChangeArrowheads="1"/>
          </p:cNvSpPr>
          <p:nvPr>
            <p:ph idx="1"/>
          </p:nvPr>
        </p:nvSpPr>
        <p:spPr>
          <a:xfrm>
            <a:off x="533400" y="1828800"/>
            <a:ext cx="8153400" cy="4419600"/>
          </a:xfrm>
        </p:spPr>
        <p:txBody>
          <a:bodyPr/>
          <a:lstStyle/>
          <a:p>
            <a:pPr eaLnBrk="1" hangingPunct="1">
              <a:lnSpc>
                <a:spcPct val="90000"/>
              </a:lnSpc>
            </a:pPr>
            <a:r>
              <a:rPr lang="en-US" altLang="en-US" dirty="0" smtClean="0">
                <a:latin typeface="+mj-lt"/>
                <a:cs typeface="Arial" panose="020B0604020202020204" pitchFamily="34" charset="0"/>
              </a:rPr>
              <a:t>Patients are assigned based by hospital/clinic address or patient’s address</a:t>
            </a:r>
          </a:p>
          <a:p>
            <a:pPr eaLnBrk="1" hangingPunct="1">
              <a:lnSpc>
                <a:spcPct val="90000"/>
              </a:lnSpc>
            </a:pPr>
            <a:endParaRPr lang="en-US" altLang="en-US" dirty="0" smtClean="0">
              <a:latin typeface="+mj-lt"/>
              <a:cs typeface="Arial" panose="020B0604020202020204" pitchFamily="34" charset="0"/>
            </a:endParaRPr>
          </a:p>
          <a:p>
            <a:pPr eaLnBrk="1" hangingPunct="1">
              <a:lnSpc>
                <a:spcPct val="90000"/>
              </a:lnSpc>
            </a:pPr>
            <a:r>
              <a:rPr lang="en-US" altLang="en-US" dirty="0" smtClean="0">
                <a:latin typeface="+mj-lt"/>
                <a:cs typeface="Arial" panose="020B0604020202020204" pitchFamily="34" charset="0"/>
              </a:rPr>
              <a:t>Automatic assignment done in registry based on patient information </a:t>
            </a:r>
          </a:p>
          <a:p>
            <a:pPr eaLnBrk="1" hangingPunct="1">
              <a:lnSpc>
                <a:spcPct val="90000"/>
              </a:lnSpc>
            </a:pPr>
            <a:endParaRPr lang="en-US" altLang="en-US" dirty="0" smtClean="0">
              <a:latin typeface="+mj-lt"/>
              <a:cs typeface="Arial" panose="020B0604020202020204" pitchFamily="34" charset="0"/>
            </a:endParaRPr>
          </a:p>
          <a:p>
            <a:pPr eaLnBrk="1" hangingPunct="1">
              <a:lnSpc>
                <a:spcPct val="90000"/>
              </a:lnSpc>
            </a:pPr>
            <a:r>
              <a:rPr lang="en-US" altLang="en-US" dirty="0" smtClean="0">
                <a:latin typeface="+mj-lt"/>
                <a:cs typeface="Arial" panose="020B0604020202020204" pitchFamily="34" charset="0"/>
              </a:rPr>
              <a:t>If a patient has no assignment criteria, no case management will be done </a:t>
            </a:r>
          </a:p>
          <a:p>
            <a:pPr eaLnBrk="1" hangingPunct="1">
              <a:lnSpc>
                <a:spcPct val="90000"/>
              </a:lnSpc>
            </a:pPr>
            <a:endParaRPr lang="en-US" altLang="en-US" dirty="0" smtClean="0">
              <a:latin typeface="+mj-lt"/>
              <a:cs typeface="Arial" panose="020B0604020202020204" pitchFamily="34" charset="0"/>
            </a:endParaRPr>
          </a:p>
          <a:p>
            <a:pPr eaLnBrk="1" hangingPunct="1">
              <a:lnSpc>
                <a:spcPct val="90000"/>
              </a:lnSpc>
            </a:pPr>
            <a:r>
              <a:rPr lang="en-US" altLang="en-US" dirty="0" smtClean="0">
                <a:latin typeface="+mj-lt"/>
                <a:cs typeface="Arial" panose="020B0604020202020204" pitchFamily="34" charset="0"/>
              </a:rPr>
              <a:t>Assignments go to case management workflows to the field staff to assign to case managers</a:t>
            </a:r>
          </a:p>
        </p:txBody>
      </p:sp>
    </p:spTree>
    <p:extLst>
      <p:ext uri="{BB962C8B-B14F-4D97-AF65-F5344CB8AC3E}">
        <p14:creationId xmlns:p14="http://schemas.microsoft.com/office/powerpoint/2010/main" val="3205958937"/>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2838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528387">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4" presetClass="entr" presetSubtype="16" fill="hold" nodeType="clickEffect">
                                  <p:stCondLst>
                                    <p:cond delay="0"/>
                                  </p:stCondLst>
                                  <p:childTnLst>
                                    <p:set>
                                      <p:cBhvr>
                                        <p:cTn id="14" dur="1" fill="hold">
                                          <p:stCondLst>
                                            <p:cond delay="0"/>
                                          </p:stCondLst>
                                        </p:cTn>
                                        <p:tgtEl>
                                          <p:spTgt spid="528387">
                                            <p:txEl>
                                              <p:pRg st="4" end="4"/>
                                            </p:txEl>
                                          </p:spTgt>
                                        </p:tgtEl>
                                        <p:attrNameLst>
                                          <p:attrName>style.visibility</p:attrName>
                                        </p:attrNameLst>
                                      </p:cBhvr>
                                      <p:to>
                                        <p:strVal val="visible"/>
                                      </p:to>
                                    </p:set>
                                    <p:animEffect transition="in" filter="box(in)">
                                      <p:cBhvr>
                                        <p:cTn id="15" dur="500"/>
                                        <p:tgtEl>
                                          <p:spTgt spid="528387">
                                            <p:txEl>
                                              <p:pRg st="4" end="4"/>
                                            </p:txEl>
                                          </p:spTgt>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3" presetClass="entr" presetSubtype="10" fill="hold" nodeType="clickEffect">
                                  <p:stCondLst>
                                    <p:cond delay="0"/>
                                  </p:stCondLst>
                                  <p:childTnLst>
                                    <p:set>
                                      <p:cBhvr>
                                        <p:cTn id="19" dur="1" fill="hold">
                                          <p:stCondLst>
                                            <p:cond delay="0"/>
                                          </p:stCondLst>
                                        </p:cTn>
                                        <p:tgtEl>
                                          <p:spTgt spid="528387">
                                            <p:txEl>
                                              <p:pRg st="6" end="6"/>
                                            </p:txEl>
                                          </p:spTgt>
                                        </p:tgtEl>
                                        <p:attrNameLst>
                                          <p:attrName>style.visibility</p:attrName>
                                        </p:attrNameLst>
                                      </p:cBhvr>
                                      <p:to>
                                        <p:strVal val="visible"/>
                                      </p:to>
                                    </p:set>
                                    <p:animEffect transition="in" filter="blinds(horizontal)">
                                      <p:cBhvr>
                                        <p:cTn id="20" dur="500"/>
                                        <p:tgtEl>
                                          <p:spTgt spid="528387">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a:xfrm>
            <a:off x="990600" y="228600"/>
            <a:ext cx="7010400" cy="1295400"/>
          </a:xfrm>
        </p:spPr>
        <p:txBody>
          <a:bodyPr>
            <a:normAutofit fontScale="90000"/>
          </a:bodyPr>
          <a:lstStyle/>
          <a:p>
            <a:pPr algn="ctr" eaLnBrk="1" fontAlgn="auto" hangingPunct="1">
              <a:spcAft>
                <a:spcPts val="0"/>
              </a:spcAft>
              <a:defRPr/>
            </a:pPr>
            <a:r>
              <a:rPr lang="en-US" altLang="en-US" b="1" dirty="0"/>
              <a:t>Criteria </a:t>
            </a:r>
            <a:r>
              <a:rPr lang="en-US" altLang="en-US" b="1" dirty="0" smtClean="0"/>
              <a:t>and Assignment Levels</a:t>
            </a:r>
          </a:p>
        </p:txBody>
      </p:sp>
      <p:sp>
        <p:nvSpPr>
          <p:cNvPr id="570372" name="Rectangle 4"/>
          <p:cNvSpPr>
            <a:spLocks noGrp="1" noChangeArrowheads="1"/>
          </p:cNvSpPr>
          <p:nvPr>
            <p:ph idx="1"/>
          </p:nvPr>
        </p:nvSpPr>
        <p:spPr>
          <a:xfrm>
            <a:off x="228600" y="1295400"/>
            <a:ext cx="8915400" cy="5029200"/>
          </a:xfrm>
        </p:spPr>
        <p:txBody>
          <a:bodyPr>
            <a:noAutofit/>
          </a:bodyPr>
          <a:lstStyle/>
          <a:p>
            <a:pPr eaLnBrk="1" hangingPunct="1">
              <a:lnSpc>
                <a:spcPct val="80000"/>
              </a:lnSpc>
              <a:buFont typeface="Wingdings" panose="05000000000000000000" pitchFamily="2" charset="2"/>
              <a:buNone/>
            </a:pPr>
            <a:r>
              <a:rPr lang="en-US" altLang="en-US" sz="1600" b="1" i="1" dirty="0" smtClean="0">
                <a:latin typeface="+mj-lt"/>
                <a:cs typeface="Arial" panose="020B0604020202020204" pitchFamily="34" charset="0"/>
              </a:rPr>
              <a:t>Priority level 1    = smear positive sputum, culture positive, or NAA (nucleic acid                 	                              		  amplification)</a:t>
            </a:r>
            <a:r>
              <a:rPr lang="en-US" altLang="en-US" sz="1600" dirty="0" smtClean="0">
                <a:latin typeface="+mj-lt"/>
                <a:cs typeface="Arial" panose="020B0604020202020204" pitchFamily="34" charset="0"/>
              </a:rPr>
              <a:t> </a:t>
            </a:r>
            <a:r>
              <a:rPr lang="en-US" altLang="en-US" sz="1600" b="1" i="1" dirty="0" smtClean="0">
                <a:latin typeface="+mj-lt"/>
                <a:cs typeface="Arial" panose="020B0604020202020204" pitchFamily="34" charset="0"/>
              </a:rPr>
              <a:t>positive</a:t>
            </a:r>
          </a:p>
          <a:p>
            <a:pPr eaLnBrk="1" hangingPunct="1">
              <a:lnSpc>
                <a:spcPct val="80000"/>
              </a:lnSpc>
              <a:buFont typeface="Wingdings" panose="05000000000000000000" pitchFamily="2" charset="2"/>
              <a:buNone/>
            </a:pPr>
            <a:r>
              <a:rPr lang="en-US" altLang="en-US" sz="1600" b="1" i="1" dirty="0" smtClean="0">
                <a:latin typeface="+mj-lt"/>
                <a:cs typeface="Arial" panose="020B0604020202020204" pitchFamily="34" charset="0"/>
              </a:rPr>
              <a:t>		               = other indication for immediate case management actions</a:t>
            </a:r>
          </a:p>
          <a:p>
            <a:pPr eaLnBrk="1" hangingPunct="1">
              <a:lnSpc>
                <a:spcPct val="80000"/>
              </a:lnSpc>
              <a:buFont typeface="Wingdings" panose="05000000000000000000" pitchFamily="2" charset="2"/>
              <a:buNone/>
            </a:pPr>
            <a:r>
              <a:rPr lang="en-US" altLang="en-US" sz="1600" b="1" i="1" dirty="0" smtClean="0">
                <a:latin typeface="+mj-lt"/>
                <a:cs typeface="Arial" panose="020B0604020202020204" pitchFamily="34" charset="0"/>
              </a:rPr>
              <a:t>		               = left hospital AMA w/ no AFB specimen or with unknown AFB smears</a:t>
            </a:r>
          </a:p>
          <a:p>
            <a:pPr eaLnBrk="1" hangingPunct="1">
              <a:lnSpc>
                <a:spcPct val="80000"/>
              </a:lnSpc>
              <a:buFont typeface="Wingdings" panose="05000000000000000000" pitchFamily="2" charset="2"/>
              <a:buNone/>
            </a:pPr>
            <a:r>
              <a:rPr lang="en-US" altLang="en-US" sz="1600" b="1" i="1" dirty="0" smtClean="0">
                <a:latin typeface="+mj-lt"/>
                <a:cs typeface="Arial" panose="020B0604020202020204" pitchFamily="34" charset="0"/>
              </a:rPr>
              <a:t>                                 = contacts reported as TB suspects </a:t>
            </a:r>
          </a:p>
          <a:p>
            <a:pPr eaLnBrk="1" hangingPunct="1">
              <a:lnSpc>
                <a:spcPct val="80000"/>
              </a:lnSpc>
              <a:buFont typeface="Wingdings" panose="05000000000000000000" pitchFamily="2" charset="2"/>
              <a:buNone/>
            </a:pPr>
            <a:endParaRPr lang="en-US" altLang="en-US" sz="1600" b="1" i="1" dirty="0" smtClean="0">
              <a:latin typeface="+mj-lt"/>
              <a:cs typeface="Arial" panose="020B0604020202020204" pitchFamily="34" charset="0"/>
            </a:endParaRPr>
          </a:p>
          <a:p>
            <a:pPr eaLnBrk="1" hangingPunct="1">
              <a:lnSpc>
                <a:spcPct val="80000"/>
              </a:lnSpc>
              <a:buFont typeface="Wingdings" panose="05000000000000000000" pitchFamily="2" charset="2"/>
              <a:buNone/>
            </a:pPr>
            <a:r>
              <a:rPr lang="en-US" altLang="en-US" sz="1600" b="1" i="1" dirty="0" smtClean="0">
                <a:latin typeface="+mj-lt"/>
                <a:cs typeface="Arial" panose="020B0604020202020204" pitchFamily="34" charset="0"/>
              </a:rPr>
              <a:t>Priority level 2    = </a:t>
            </a:r>
            <a:r>
              <a:rPr lang="en-US" altLang="en-US" sz="1600" b="1" i="1" dirty="0" err="1" smtClean="0">
                <a:latin typeface="+mj-lt"/>
                <a:cs typeface="Arial" panose="020B0604020202020204" pitchFamily="34" charset="0"/>
              </a:rPr>
              <a:t>cavitary</a:t>
            </a:r>
            <a:r>
              <a:rPr lang="en-US" altLang="en-US" sz="1600" b="1" i="1" dirty="0" smtClean="0">
                <a:latin typeface="+mj-lt"/>
                <a:cs typeface="Arial" panose="020B0604020202020204" pitchFamily="34" charset="0"/>
              </a:rPr>
              <a:t> CXR or CT scan</a:t>
            </a:r>
            <a:br>
              <a:rPr lang="en-US" altLang="en-US" sz="1600" b="1" i="1" dirty="0" smtClean="0">
                <a:latin typeface="+mj-lt"/>
                <a:cs typeface="Arial" panose="020B0604020202020204" pitchFamily="34" charset="0"/>
              </a:rPr>
            </a:br>
            <a:r>
              <a:rPr lang="en-US" altLang="en-US" sz="1600" b="1" i="1" dirty="0" smtClean="0">
                <a:latin typeface="+mj-lt"/>
                <a:cs typeface="Arial" panose="020B0604020202020204" pitchFamily="34" charset="0"/>
              </a:rPr>
              <a:t>                             = patients &lt; 18 years old </a:t>
            </a:r>
          </a:p>
          <a:p>
            <a:pPr eaLnBrk="1" hangingPunct="1">
              <a:lnSpc>
                <a:spcPct val="80000"/>
              </a:lnSpc>
              <a:buFont typeface="Wingdings" panose="05000000000000000000" pitchFamily="2" charset="2"/>
              <a:buNone/>
            </a:pPr>
            <a:r>
              <a:rPr lang="en-US" altLang="en-US" sz="1600" b="1" i="1" dirty="0" smtClean="0">
                <a:latin typeface="+mj-lt"/>
                <a:cs typeface="Arial" panose="020B0604020202020204" pitchFamily="34" charset="0"/>
              </a:rPr>
              <a:t> 	                             = HIV-positive and homeless at the time of report, have a history  of prior TB, </a:t>
            </a:r>
          </a:p>
          <a:p>
            <a:pPr eaLnBrk="1" hangingPunct="1">
              <a:lnSpc>
                <a:spcPct val="80000"/>
              </a:lnSpc>
              <a:buFont typeface="Wingdings" panose="05000000000000000000" pitchFamily="2" charset="2"/>
              <a:buNone/>
            </a:pPr>
            <a:r>
              <a:rPr lang="en-US" altLang="en-US" sz="1600" b="1" i="1" dirty="0">
                <a:latin typeface="+mj-lt"/>
                <a:cs typeface="Arial" panose="020B0604020202020204" pitchFamily="34" charset="0"/>
              </a:rPr>
              <a:t>	</a:t>
            </a:r>
            <a:r>
              <a:rPr lang="en-US" altLang="en-US" sz="1600" b="1" i="1" dirty="0" smtClean="0">
                <a:latin typeface="+mj-lt"/>
                <a:cs typeface="Arial" panose="020B0604020202020204" pitchFamily="34" charset="0"/>
              </a:rPr>
              <a:t>		have a positive TST result, have ever been in a  correctional  facility, and/or have </a:t>
            </a:r>
          </a:p>
          <a:p>
            <a:pPr eaLnBrk="1" hangingPunct="1">
              <a:lnSpc>
                <a:spcPct val="80000"/>
              </a:lnSpc>
              <a:buFont typeface="Wingdings" panose="05000000000000000000" pitchFamily="2" charset="2"/>
              <a:buNone/>
            </a:pPr>
            <a:r>
              <a:rPr lang="en-US" altLang="en-US" sz="1600" b="1" i="1" dirty="0">
                <a:latin typeface="+mj-lt"/>
                <a:cs typeface="Arial" panose="020B0604020202020204" pitchFamily="34" charset="0"/>
              </a:rPr>
              <a:t>	</a:t>
            </a:r>
            <a:r>
              <a:rPr lang="en-US" altLang="en-US" sz="1600" b="1" i="1" dirty="0" smtClean="0">
                <a:latin typeface="+mj-lt"/>
                <a:cs typeface="Arial" panose="020B0604020202020204" pitchFamily="34" charset="0"/>
              </a:rPr>
              <a:t>		pathology  findings consistent with   TB</a:t>
            </a:r>
          </a:p>
          <a:p>
            <a:pPr eaLnBrk="1" hangingPunct="1">
              <a:lnSpc>
                <a:spcPct val="80000"/>
              </a:lnSpc>
              <a:buFont typeface="Wingdings" panose="05000000000000000000" pitchFamily="2" charset="2"/>
              <a:buNone/>
            </a:pPr>
            <a:r>
              <a:rPr lang="en-US" altLang="en-US" sz="1600" b="1" i="1" dirty="0" smtClean="0">
                <a:latin typeface="+mj-lt"/>
                <a:cs typeface="Arial" panose="020B0604020202020204" pitchFamily="34" charset="0"/>
              </a:rPr>
              <a:t>  	                            = smear-negative/culture-negative patients confirmed with TB</a:t>
            </a:r>
            <a:br>
              <a:rPr lang="en-US" altLang="en-US" sz="1600" b="1" i="1" dirty="0" smtClean="0">
                <a:latin typeface="+mj-lt"/>
                <a:cs typeface="Arial" panose="020B0604020202020204" pitchFamily="34" charset="0"/>
              </a:rPr>
            </a:br>
            <a:r>
              <a:rPr lang="en-US" altLang="en-US" sz="1600" b="1" i="1" dirty="0" smtClean="0">
                <a:latin typeface="+mj-lt"/>
                <a:cs typeface="Arial" panose="020B0604020202020204" pitchFamily="34" charset="0"/>
              </a:rPr>
              <a:t>                            = smear-positive pathology results</a:t>
            </a:r>
          </a:p>
          <a:p>
            <a:pPr eaLnBrk="1" hangingPunct="1">
              <a:lnSpc>
                <a:spcPct val="80000"/>
              </a:lnSpc>
              <a:buFont typeface="Wingdings" panose="05000000000000000000" pitchFamily="2" charset="2"/>
              <a:buNone/>
            </a:pPr>
            <a:endParaRPr lang="en-US" altLang="en-US" sz="1600" b="1" i="1" dirty="0" smtClean="0">
              <a:latin typeface="+mj-lt"/>
              <a:cs typeface="Arial" panose="020B0604020202020204" pitchFamily="34" charset="0"/>
            </a:endParaRPr>
          </a:p>
          <a:p>
            <a:pPr eaLnBrk="1" hangingPunct="1">
              <a:lnSpc>
                <a:spcPct val="80000"/>
              </a:lnSpc>
              <a:buFont typeface="Wingdings" panose="05000000000000000000" pitchFamily="2" charset="2"/>
              <a:buNone/>
            </a:pPr>
            <a:r>
              <a:rPr lang="en-US" altLang="en-US" sz="1600" b="1" i="1" dirty="0" smtClean="0">
                <a:latin typeface="+mj-lt"/>
                <a:cs typeface="Arial" panose="020B0604020202020204" pitchFamily="34" charset="0"/>
              </a:rPr>
              <a:t>Priority level 3    = Patient on 2 or more anti-TB medications (currently or recently)   </a:t>
            </a:r>
          </a:p>
          <a:p>
            <a:pPr eaLnBrk="1" hangingPunct="1">
              <a:lnSpc>
                <a:spcPct val="80000"/>
              </a:lnSpc>
              <a:buFont typeface="Wingdings" panose="05000000000000000000" pitchFamily="2" charset="2"/>
              <a:buNone/>
            </a:pPr>
            <a:r>
              <a:rPr lang="en-US" altLang="en-US" sz="1600" b="1" i="1" dirty="0" smtClean="0">
                <a:latin typeface="+mj-lt"/>
                <a:cs typeface="Arial" panose="020B0604020202020204" pitchFamily="34" charset="0"/>
              </a:rPr>
              <a:t>                                  but does not meet criteria for priority levels 1 and 2</a:t>
            </a:r>
            <a:br>
              <a:rPr lang="en-US" altLang="en-US" sz="1600" b="1" i="1" dirty="0" smtClean="0">
                <a:latin typeface="+mj-lt"/>
                <a:cs typeface="Arial" panose="020B0604020202020204" pitchFamily="34" charset="0"/>
              </a:rPr>
            </a:br>
            <a:r>
              <a:rPr lang="en-US" altLang="en-US" sz="1600" b="1" i="1" dirty="0" smtClean="0">
                <a:latin typeface="+mj-lt"/>
                <a:cs typeface="Arial" panose="020B0604020202020204" pitchFamily="34" charset="0"/>
              </a:rPr>
              <a:t>                            = Case previously closed, which did not meet priority levels 1 and 2</a:t>
            </a:r>
            <a:br>
              <a:rPr lang="en-US" altLang="en-US" sz="1600" b="1" i="1" dirty="0" smtClean="0">
                <a:latin typeface="+mj-lt"/>
                <a:cs typeface="Arial" panose="020B0604020202020204" pitchFamily="34" charset="0"/>
              </a:rPr>
            </a:br>
            <a:r>
              <a:rPr lang="en-US" altLang="en-US" sz="1600" b="1" i="1" dirty="0" smtClean="0">
                <a:latin typeface="+mj-lt"/>
                <a:cs typeface="Arial" panose="020B0604020202020204" pitchFamily="34" charset="0"/>
              </a:rPr>
              <a:t>                            = Smear-positive and NAA-negative</a:t>
            </a:r>
            <a:br>
              <a:rPr lang="en-US" altLang="en-US" sz="1600" b="1" i="1" dirty="0" smtClean="0">
                <a:latin typeface="+mj-lt"/>
                <a:cs typeface="Arial" panose="020B0604020202020204" pitchFamily="34" charset="0"/>
              </a:rPr>
            </a:br>
            <a:r>
              <a:rPr lang="en-US" altLang="en-US" sz="1600" b="1" i="1" dirty="0" smtClean="0">
                <a:latin typeface="+mj-lt"/>
                <a:cs typeface="Arial" panose="020B0604020202020204" pitchFamily="34" charset="0"/>
              </a:rPr>
              <a:t>                            = Pathology finding of </a:t>
            </a:r>
            <a:r>
              <a:rPr lang="en-US" altLang="en-US" sz="1600" b="1" i="1" dirty="0" err="1" smtClean="0">
                <a:latin typeface="+mj-lt"/>
                <a:cs typeface="Arial" panose="020B0604020202020204" pitchFamily="34" charset="0"/>
              </a:rPr>
              <a:t>caseating</a:t>
            </a:r>
            <a:r>
              <a:rPr lang="en-US" altLang="en-US" sz="1600" b="1" i="1" dirty="0" smtClean="0">
                <a:latin typeface="+mj-lt"/>
                <a:cs typeface="Arial" panose="020B0604020202020204" pitchFamily="34" charset="0"/>
              </a:rPr>
              <a:t> granulomas, or </a:t>
            </a:r>
            <a:r>
              <a:rPr lang="en-US" altLang="en-US" sz="1600" b="1" i="1" dirty="0" err="1" smtClean="0">
                <a:latin typeface="+mj-lt"/>
                <a:cs typeface="Arial" panose="020B0604020202020204" pitchFamily="34" charset="0"/>
              </a:rPr>
              <a:t>caseating</a:t>
            </a:r>
            <a:r>
              <a:rPr lang="en-US" altLang="en-US" sz="1600" b="1" i="1" dirty="0" smtClean="0">
                <a:latin typeface="+mj-lt"/>
                <a:cs typeface="Arial" panose="020B0604020202020204" pitchFamily="34" charset="0"/>
              </a:rPr>
              <a:t> necrosis from any site.</a:t>
            </a:r>
          </a:p>
          <a:p>
            <a:pPr eaLnBrk="1" hangingPunct="1">
              <a:lnSpc>
                <a:spcPct val="80000"/>
              </a:lnSpc>
              <a:buFont typeface="Wingdings" panose="05000000000000000000" pitchFamily="2" charset="2"/>
              <a:buNone/>
            </a:pPr>
            <a:r>
              <a:rPr lang="en-US" altLang="en-US" sz="1600" b="1" i="1" dirty="0" smtClean="0">
                <a:latin typeface="+mj-lt"/>
                <a:cs typeface="Arial" panose="020B0604020202020204" pitchFamily="34" charset="0"/>
              </a:rPr>
              <a:t>                                 = Culture positive for M. </a:t>
            </a:r>
            <a:r>
              <a:rPr lang="en-US" altLang="en-US" sz="1600" b="1" i="1" dirty="0" err="1" smtClean="0">
                <a:latin typeface="+mj-lt"/>
                <a:cs typeface="Arial" panose="020B0604020202020204" pitchFamily="34" charset="0"/>
              </a:rPr>
              <a:t>bovis</a:t>
            </a:r>
            <a:r>
              <a:rPr lang="en-US" altLang="en-US" sz="1600" b="1" i="1" dirty="0" smtClean="0">
                <a:latin typeface="+mj-lt"/>
                <a:cs typeface="Arial" panose="020B0604020202020204" pitchFamily="34" charset="0"/>
              </a:rPr>
              <a:t>-BCG</a:t>
            </a:r>
          </a:p>
          <a:p>
            <a:pPr eaLnBrk="1" hangingPunct="1">
              <a:lnSpc>
                <a:spcPct val="80000"/>
              </a:lnSpc>
              <a:buFont typeface="Wingdings" panose="05000000000000000000" pitchFamily="2" charset="2"/>
              <a:buNone/>
            </a:pPr>
            <a:r>
              <a:rPr lang="en-US" altLang="en-US" sz="1600" b="1" i="1" dirty="0" smtClean="0">
                <a:latin typeface="+mj-lt"/>
                <a:cs typeface="Arial" panose="020B0604020202020204" pitchFamily="34" charset="0"/>
              </a:rPr>
              <a:t>                         </a:t>
            </a:r>
          </a:p>
        </p:txBody>
      </p:sp>
    </p:spTree>
    <p:extLst>
      <p:ext uri="{BB962C8B-B14F-4D97-AF65-F5344CB8AC3E}">
        <p14:creationId xmlns:p14="http://schemas.microsoft.com/office/powerpoint/2010/main" val="603273517"/>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70372">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70372">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70372">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70372">
                                            <p:txEl>
                                              <p:pRg st="3" end="3"/>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16" fill="hold" nodeType="clickEffect">
                                  <p:stCondLst>
                                    <p:cond delay="0"/>
                                  </p:stCondLst>
                                  <p:childTnLst>
                                    <p:set>
                                      <p:cBhvr>
                                        <p:cTn id="16" dur="1" fill="hold">
                                          <p:stCondLst>
                                            <p:cond delay="0"/>
                                          </p:stCondLst>
                                        </p:cTn>
                                        <p:tgtEl>
                                          <p:spTgt spid="570372">
                                            <p:txEl>
                                              <p:pRg st="5" end="5"/>
                                            </p:txEl>
                                          </p:spTgt>
                                        </p:tgtEl>
                                        <p:attrNameLst>
                                          <p:attrName>style.visibility</p:attrName>
                                        </p:attrNameLst>
                                      </p:cBhvr>
                                      <p:to>
                                        <p:strVal val="visible"/>
                                      </p:to>
                                    </p:set>
                                    <p:animEffect transition="in" filter="box(in)">
                                      <p:cBhvr>
                                        <p:cTn id="17" dur="500"/>
                                        <p:tgtEl>
                                          <p:spTgt spid="570372">
                                            <p:txEl>
                                              <p:pRg st="5" end="5"/>
                                            </p:txEl>
                                          </p:spTgt>
                                        </p:tgtEl>
                                      </p:cBhvr>
                                    </p:animEffect>
                                  </p:childTnLst>
                                </p:cTn>
                              </p:par>
                              <p:par>
                                <p:cTn id="18" presetID="4" presetClass="entr" presetSubtype="16" fill="hold" nodeType="withEffect">
                                  <p:stCondLst>
                                    <p:cond delay="0"/>
                                  </p:stCondLst>
                                  <p:childTnLst>
                                    <p:set>
                                      <p:cBhvr>
                                        <p:cTn id="19" dur="1" fill="hold">
                                          <p:stCondLst>
                                            <p:cond delay="0"/>
                                          </p:stCondLst>
                                        </p:cTn>
                                        <p:tgtEl>
                                          <p:spTgt spid="570372">
                                            <p:txEl>
                                              <p:pRg st="6" end="6"/>
                                            </p:txEl>
                                          </p:spTgt>
                                        </p:tgtEl>
                                        <p:attrNameLst>
                                          <p:attrName>style.visibility</p:attrName>
                                        </p:attrNameLst>
                                      </p:cBhvr>
                                      <p:to>
                                        <p:strVal val="visible"/>
                                      </p:to>
                                    </p:set>
                                    <p:animEffect transition="in" filter="box(in)">
                                      <p:cBhvr>
                                        <p:cTn id="20" dur="500"/>
                                        <p:tgtEl>
                                          <p:spTgt spid="570372">
                                            <p:txEl>
                                              <p:pRg st="6" end="6"/>
                                            </p:txEl>
                                          </p:spTgt>
                                        </p:tgtEl>
                                      </p:cBhvr>
                                    </p:animEffect>
                                  </p:childTnLst>
                                </p:cTn>
                              </p:par>
                              <p:par>
                                <p:cTn id="21" presetID="4" presetClass="entr" presetSubtype="16" fill="hold" nodeType="withEffect">
                                  <p:stCondLst>
                                    <p:cond delay="0"/>
                                  </p:stCondLst>
                                  <p:childTnLst>
                                    <p:set>
                                      <p:cBhvr>
                                        <p:cTn id="22" dur="1" fill="hold">
                                          <p:stCondLst>
                                            <p:cond delay="0"/>
                                          </p:stCondLst>
                                        </p:cTn>
                                        <p:tgtEl>
                                          <p:spTgt spid="570372">
                                            <p:txEl>
                                              <p:pRg st="7" end="7"/>
                                            </p:txEl>
                                          </p:spTgt>
                                        </p:tgtEl>
                                        <p:attrNameLst>
                                          <p:attrName>style.visibility</p:attrName>
                                        </p:attrNameLst>
                                      </p:cBhvr>
                                      <p:to>
                                        <p:strVal val="visible"/>
                                      </p:to>
                                    </p:set>
                                    <p:animEffect transition="in" filter="box(in)">
                                      <p:cBhvr>
                                        <p:cTn id="23" dur="500"/>
                                        <p:tgtEl>
                                          <p:spTgt spid="570372">
                                            <p:txEl>
                                              <p:pRg st="7" end="7"/>
                                            </p:txEl>
                                          </p:spTgt>
                                        </p:tgtEl>
                                      </p:cBhvr>
                                    </p:animEffect>
                                  </p:childTnLst>
                                </p:cTn>
                              </p:par>
                              <p:par>
                                <p:cTn id="24" presetID="4" presetClass="entr" presetSubtype="16" fill="hold" nodeType="withEffect">
                                  <p:stCondLst>
                                    <p:cond delay="0"/>
                                  </p:stCondLst>
                                  <p:childTnLst>
                                    <p:set>
                                      <p:cBhvr>
                                        <p:cTn id="25" dur="1" fill="hold">
                                          <p:stCondLst>
                                            <p:cond delay="0"/>
                                          </p:stCondLst>
                                        </p:cTn>
                                        <p:tgtEl>
                                          <p:spTgt spid="570372">
                                            <p:txEl>
                                              <p:pRg st="8" end="8"/>
                                            </p:txEl>
                                          </p:spTgt>
                                        </p:tgtEl>
                                        <p:attrNameLst>
                                          <p:attrName>style.visibility</p:attrName>
                                        </p:attrNameLst>
                                      </p:cBhvr>
                                      <p:to>
                                        <p:strVal val="visible"/>
                                      </p:to>
                                    </p:set>
                                    <p:animEffect transition="in" filter="box(in)">
                                      <p:cBhvr>
                                        <p:cTn id="26" dur="500"/>
                                        <p:tgtEl>
                                          <p:spTgt spid="570372">
                                            <p:txEl>
                                              <p:pRg st="8" end="8"/>
                                            </p:txEl>
                                          </p:spTgt>
                                        </p:tgtEl>
                                      </p:cBhvr>
                                    </p:animEffect>
                                  </p:childTnLst>
                                </p:cTn>
                              </p:par>
                              <p:par>
                                <p:cTn id="27" presetID="4" presetClass="entr" presetSubtype="16" fill="hold" nodeType="withEffect">
                                  <p:stCondLst>
                                    <p:cond delay="0"/>
                                  </p:stCondLst>
                                  <p:childTnLst>
                                    <p:set>
                                      <p:cBhvr>
                                        <p:cTn id="28" dur="1" fill="hold">
                                          <p:stCondLst>
                                            <p:cond delay="0"/>
                                          </p:stCondLst>
                                        </p:cTn>
                                        <p:tgtEl>
                                          <p:spTgt spid="570372">
                                            <p:txEl>
                                              <p:pRg st="9" end="9"/>
                                            </p:txEl>
                                          </p:spTgt>
                                        </p:tgtEl>
                                        <p:attrNameLst>
                                          <p:attrName>style.visibility</p:attrName>
                                        </p:attrNameLst>
                                      </p:cBhvr>
                                      <p:to>
                                        <p:strVal val="visible"/>
                                      </p:to>
                                    </p:set>
                                    <p:animEffect transition="in" filter="box(in)">
                                      <p:cBhvr>
                                        <p:cTn id="29" dur="500"/>
                                        <p:tgtEl>
                                          <p:spTgt spid="570372">
                                            <p:txEl>
                                              <p:pRg st="9" end="9"/>
                                            </p:txEl>
                                          </p:spTgt>
                                        </p:tgtEl>
                                      </p:cBhvr>
                                    </p:animEffect>
                                  </p:childTnLst>
                                </p:cTn>
                              </p:par>
                            </p:childTnLst>
                          </p:cTn>
                        </p:par>
                      </p:childTnLst>
                    </p:cTn>
                  </p:par>
                  <p:par>
                    <p:cTn id="30" fill="hold" nodeType="clickPar">
                      <p:stCondLst>
                        <p:cond delay="indefinite"/>
                      </p:stCondLst>
                      <p:childTnLst>
                        <p:par>
                          <p:cTn id="31" fill="hold" nodeType="withGroup">
                            <p:stCondLst>
                              <p:cond delay="0"/>
                            </p:stCondLst>
                            <p:childTnLst>
                              <p:par>
                                <p:cTn id="32" presetID="4" presetClass="entr" presetSubtype="16" fill="hold" nodeType="clickEffect">
                                  <p:stCondLst>
                                    <p:cond delay="0"/>
                                  </p:stCondLst>
                                  <p:childTnLst>
                                    <p:set>
                                      <p:cBhvr>
                                        <p:cTn id="33" dur="1" fill="hold">
                                          <p:stCondLst>
                                            <p:cond delay="0"/>
                                          </p:stCondLst>
                                        </p:cTn>
                                        <p:tgtEl>
                                          <p:spTgt spid="570372">
                                            <p:txEl>
                                              <p:pRg st="11" end="11"/>
                                            </p:txEl>
                                          </p:spTgt>
                                        </p:tgtEl>
                                        <p:attrNameLst>
                                          <p:attrName>style.visibility</p:attrName>
                                        </p:attrNameLst>
                                      </p:cBhvr>
                                      <p:to>
                                        <p:strVal val="visible"/>
                                      </p:to>
                                    </p:set>
                                    <p:animEffect transition="in" filter="box(in)">
                                      <p:cBhvr>
                                        <p:cTn id="34" dur="500"/>
                                        <p:tgtEl>
                                          <p:spTgt spid="570372">
                                            <p:txEl>
                                              <p:pRg st="11" end="11"/>
                                            </p:txEl>
                                          </p:spTgt>
                                        </p:tgtEl>
                                      </p:cBhvr>
                                    </p:animEffect>
                                  </p:childTnLst>
                                </p:cTn>
                              </p:par>
                              <p:par>
                                <p:cTn id="35" presetID="4" presetClass="entr" presetSubtype="16" fill="hold" nodeType="withEffect">
                                  <p:stCondLst>
                                    <p:cond delay="0"/>
                                  </p:stCondLst>
                                  <p:childTnLst>
                                    <p:set>
                                      <p:cBhvr>
                                        <p:cTn id="36" dur="1" fill="hold">
                                          <p:stCondLst>
                                            <p:cond delay="0"/>
                                          </p:stCondLst>
                                        </p:cTn>
                                        <p:tgtEl>
                                          <p:spTgt spid="570372">
                                            <p:txEl>
                                              <p:pRg st="12" end="12"/>
                                            </p:txEl>
                                          </p:spTgt>
                                        </p:tgtEl>
                                        <p:attrNameLst>
                                          <p:attrName>style.visibility</p:attrName>
                                        </p:attrNameLst>
                                      </p:cBhvr>
                                      <p:to>
                                        <p:strVal val="visible"/>
                                      </p:to>
                                    </p:set>
                                    <p:animEffect transition="in" filter="box(in)">
                                      <p:cBhvr>
                                        <p:cTn id="37" dur="500"/>
                                        <p:tgtEl>
                                          <p:spTgt spid="570372">
                                            <p:txEl>
                                              <p:pRg st="12" end="12"/>
                                            </p:txEl>
                                          </p:spTgt>
                                        </p:tgtEl>
                                      </p:cBhvr>
                                    </p:animEffect>
                                  </p:childTnLst>
                                </p:cTn>
                              </p:par>
                              <p:par>
                                <p:cTn id="38" presetID="4" presetClass="entr" presetSubtype="16" fill="hold" nodeType="withEffect">
                                  <p:stCondLst>
                                    <p:cond delay="0"/>
                                  </p:stCondLst>
                                  <p:childTnLst>
                                    <p:set>
                                      <p:cBhvr>
                                        <p:cTn id="39" dur="1" fill="hold">
                                          <p:stCondLst>
                                            <p:cond delay="0"/>
                                          </p:stCondLst>
                                        </p:cTn>
                                        <p:tgtEl>
                                          <p:spTgt spid="570372">
                                            <p:txEl>
                                              <p:pRg st="13" end="13"/>
                                            </p:txEl>
                                          </p:spTgt>
                                        </p:tgtEl>
                                        <p:attrNameLst>
                                          <p:attrName>style.visibility</p:attrName>
                                        </p:attrNameLst>
                                      </p:cBhvr>
                                      <p:to>
                                        <p:strVal val="visible"/>
                                      </p:to>
                                    </p:set>
                                    <p:animEffect transition="in" filter="box(in)">
                                      <p:cBhvr>
                                        <p:cTn id="40" dur="500"/>
                                        <p:tgtEl>
                                          <p:spTgt spid="570372">
                                            <p:txEl>
                                              <p:pRg st="13" end="13"/>
                                            </p:txEl>
                                          </p:spTgt>
                                        </p:tgtEl>
                                      </p:cBhvr>
                                    </p:animEffect>
                                  </p:childTnLst>
                                </p:cTn>
                              </p:par>
                              <p:par>
                                <p:cTn id="41" presetID="4" presetClass="entr" presetSubtype="16" fill="hold" nodeType="withEffect">
                                  <p:stCondLst>
                                    <p:cond delay="0"/>
                                  </p:stCondLst>
                                  <p:childTnLst>
                                    <p:set>
                                      <p:cBhvr>
                                        <p:cTn id="42" dur="1" fill="hold">
                                          <p:stCondLst>
                                            <p:cond delay="0"/>
                                          </p:stCondLst>
                                        </p:cTn>
                                        <p:tgtEl>
                                          <p:spTgt spid="570372">
                                            <p:txEl>
                                              <p:pRg st="14" end="14"/>
                                            </p:txEl>
                                          </p:spTgt>
                                        </p:tgtEl>
                                        <p:attrNameLst>
                                          <p:attrName>style.visibility</p:attrName>
                                        </p:attrNameLst>
                                      </p:cBhvr>
                                      <p:to>
                                        <p:strVal val="visible"/>
                                      </p:to>
                                    </p:set>
                                    <p:animEffect transition="in" filter="box(in)">
                                      <p:cBhvr>
                                        <p:cTn id="43" dur="500"/>
                                        <p:tgtEl>
                                          <p:spTgt spid="570372">
                                            <p:txEl>
                                              <p:pRg st="14" end="1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1026"/>
          <p:cNvSpPr>
            <a:spLocks noGrp="1" noChangeArrowheads="1"/>
          </p:cNvSpPr>
          <p:nvPr>
            <p:ph type="title"/>
          </p:nvPr>
        </p:nvSpPr>
        <p:spPr/>
        <p:txBody>
          <a:bodyPr/>
          <a:lstStyle/>
          <a:p>
            <a:pPr algn="ctr" eaLnBrk="1" fontAlgn="auto" hangingPunct="1">
              <a:spcAft>
                <a:spcPts val="0"/>
              </a:spcAft>
              <a:defRPr/>
            </a:pPr>
            <a:r>
              <a:rPr lang="en-US" altLang="en-US" b="1" dirty="0" smtClean="0"/>
              <a:t>Incomplete Patient Data</a:t>
            </a:r>
          </a:p>
        </p:txBody>
      </p:sp>
      <p:sp>
        <p:nvSpPr>
          <p:cNvPr id="372739" name="Rectangle 1027"/>
          <p:cNvSpPr>
            <a:spLocks noGrp="1" noChangeArrowheads="1"/>
          </p:cNvSpPr>
          <p:nvPr>
            <p:ph idx="1"/>
          </p:nvPr>
        </p:nvSpPr>
        <p:spPr>
          <a:xfrm>
            <a:off x="914400" y="1524000"/>
            <a:ext cx="7543800" cy="4495800"/>
          </a:xfrm>
        </p:spPr>
        <p:txBody>
          <a:bodyPr rtlCol="0">
            <a:normAutofit lnSpcReduction="10000"/>
          </a:bodyPr>
          <a:lstStyle/>
          <a:p>
            <a:pPr marL="182880" indent="-182880" eaLnBrk="1" fontAlgn="auto" hangingPunct="1">
              <a:lnSpc>
                <a:spcPct val="90000"/>
              </a:lnSpc>
              <a:spcAft>
                <a:spcPts val="0"/>
              </a:spcAft>
              <a:defRPr/>
            </a:pPr>
            <a:r>
              <a:rPr lang="en-US" altLang="en-US" dirty="0" smtClean="0">
                <a:latin typeface="+mj-lt"/>
                <a:cs typeface="Arial" panose="020B0604020202020204" pitchFamily="34" charset="0"/>
              </a:rPr>
              <a:t>To allow timely assignment and follow-up, patient data must include:</a:t>
            </a:r>
          </a:p>
          <a:p>
            <a:pPr lvl="1" indent="-182880" eaLnBrk="1" fontAlgn="auto" hangingPunct="1">
              <a:lnSpc>
                <a:spcPct val="90000"/>
              </a:lnSpc>
              <a:spcAft>
                <a:spcPts val="0"/>
              </a:spcAft>
              <a:defRPr/>
            </a:pPr>
            <a:r>
              <a:rPr lang="en-US" altLang="en-US" sz="2400" dirty="0" smtClean="0">
                <a:latin typeface="+mj-lt"/>
                <a:cs typeface="Arial" panose="020B0604020202020204" pitchFamily="34" charset="0"/>
              </a:rPr>
              <a:t>Demographics</a:t>
            </a:r>
          </a:p>
          <a:p>
            <a:pPr lvl="1" indent="-182880" eaLnBrk="1" fontAlgn="auto" hangingPunct="1">
              <a:lnSpc>
                <a:spcPct val="90000"/>
              </a:lnSpc>
              <a:spcAft>
                <a:spcPts val="0"/>
              </a:spcAft>
              <a:defRPr/>
            </a:pPr>
            <a:r>
              <a:rPr lang="en-US" altLang="en-US" sz="2400" dirty="0" smtClean="0">
                <a:latin typeface="+mj-lt"/>
                <a:cs typeface="Arial" panose="020B0604020202020204" pitchFamily="34" charset="0"/>
              </a:rPr>
              <a:t>Clinical information needed for patient assignment</a:t>
            </a:r>
          </a:p>
          <a:p>
            <a:pPr lvl="1" indent="-182880" eaLnBrk="1" fontAlgn="auto" hangingPunct="1">
              <a:lnSpc>
                <a:spcPct val="90000"/>
              </a:lnSpc>
              <a:spcAft>
                <a:spcPts val="0"/>
              </a:spcAft>
              <a:defRPr/>
            </a:pPr>
            <a:r>
              <a:rPr lang="en-US" altLang="en-US" sz="2400" dirty="0" smtClean="0">
                <a:latin typeface="+mj-lt"/>
                <a:cs typeface="Arial" panose="020B0604020202020204" pitchFamily="34" charset="0"/>
              </a:rPr>
              <a:t>Date of specimen collection, disease site, specimen source, accession number and smear result must be entered</a:t>
            </a:r>
          </a:p>
          <a:p>
            <a:pPr lvl="1" indent="-182880" eaLnBrk="1" fontAlgn="auto" hangingPunct="1">
              <a:lnSpc>
                <a:spcPct val="90000"/>
              </a:lnSpc>
              <a:spcAft>
                <a:spcPts val="0"/>
              </a:spcAft>
              <a:defRPr/>
            </a:pPr>
            <a:r>
              <a:rPr lang="en-US" altLang="en-US" sz="2400" dirty="0" smtClean="0">
                <a:latin typeface="+mj-lt"/>
                <a:cs typeface="Arial" panose="020B0604020202020204" pitchFamily="34" charset="0"/>
              </a:rPr>
              <a:t>For pulmonary disease, AFB smear results should be included; these results are usually known within 24 hours</a:t>
            </a:r>
          </a:p>
          <a:p>
            <a:pPr lvl="1" indent="-182880" eaLnBrk="1" fontAlgn="auto" hangingPunct="1">
              <a:lnSpc>
                <a:spcPct val="90000"/>
              </a:lnSpc>
              <a:spcAft>
                <a:spcPts val="0"/>
              </a:spcAft>
              <a:defRPr/>
            </a:pPr>
            <a:r>
              <a:rPr lang="en-US" altLang="en-US" sz="2400" dirty="0" smtClean="0">
                <a:latin typeface="+mj-lt"/>
                <a:cs typeface="Arial" panose="020B0604020202020204" pitchFamily="34" charset="0"/>
              </a:rPr>
              <a:t>Medications</a:t>
            </a:r>
          </a:p>
          <a:p>
            <a:pPr lvl="1" indent="-182880" eaLnBrk="1" fontAlgn="auto" hangingPunct="1">
              <a:lnSpc>
                <a:spcPct val="90000"/>
              </a:lnSpc>
              <a:spcAft>
                <a:spcPts val="0"/>
              </a:spcAft>
              <a:defRPr/>
            </a:pPr>
            <a:r>
              <a:rPr lang="en-US" altLang="en-US" sz="2400" dirty="0" smtClean="0">
                <a:latin typeface="+mj-lt"/>
                <a:cs typeface="Arial" panose="020B0604020202020204" pitchFamily="34" charset="0"/>
              </a:rPr>
              <a:t>If information is unknown, enter unknown, do not leave blank</a:t>
            </a:r>
          </a:p>
        </p:txBody>
      </p:sp>
    </p:spTree>
    <p:extLst>
      <p:ext uri="{BB962C8B-B14F-4D97-AF65-F5344CB8AC3E}">
        <p14:creationId xmlns:p14="http://schemas.microsoft.com/office/powerpoint/2010/main" val="2653161087"/>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7273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72739">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72739">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3" presetClass="entr" presetSubtype="10" fill="hold" nodeType="clickEffect">
                                  <p:stCondLst>
                                    <p:cond delay="0"/>
                                  </p:stCondLst>
                                  <p:childTnLst>
                                    <p:set>
                                      <p:cBhvr>
                                        <p:cTn id="18" dur="1" fill="hold">
                                          <p:stCondLst>
                                            <p:cond delay="0"/>
                                          </p:stCondLst>
                                        </p:cTn>
                                        <p:tgtEl>
                                          <p:spTgt spid="372739">
                                            <p:txEl>
                                              <p:pRg st="3" end="3"/>
                                            </p:txEl>
                                          </p:spTgt>
                                        </p:tgtEl>
                                        <p:attrNameLst>
                                          <p:attrName>style.visibility</p:attrName>
                                        </p:attrNameLst>
                                      </p:cBhvr>
                                      <p:to>
                                        <p:strVal val="visible"/>
                                      </p:to>
                                    </p:set>
                                    <p:animEffect transition="in" filter="blinds(horizontal)">
                                      <p:cBhvr>
                                        <p:cTn id="19" dur="500"/>
                                        <p:tgtEl>
                                          <p:spTgt spid="372739">
                                            <p:txEl>
                                              <p:pRg st="3" end="3"/>
                                            </p:txEl>
                                          </p:spTgt>
                                        </p:tgtEl>
                                      </p:cBhvr>
                                    </p:animEffect>
                                  </p:childTnLst>
                                </p:cTn>
                              </p:par>
                              <p:par>
                                <p:cTn id="20" presetID="3" presetClass="entr" presetSubtype="10" fill="hold" nodeType="withEffect">
                                  <p:stCondLst>
                                    <p:cond delay="0"/>
                                  </p:stCondLst>
                                  <p:childTnLst>
                                    <p:set>
                                      <p:cBhvr>
                                        <p:cTn id="21" dur="1" fill="hold">
                                          <p:stCondLst>
                                            <p:cond delay="0"/>
                                          </p:stCondLst>
                                        </p:cTn>
                                        <p:tgtEl>
                                          <p:spTgt spid="372739">
                                            <p:txEl>
                                              <p:pRg st="4" end="4"/>
                                            </p:txEl>
                                          </p:spTgt>
                                        </p:tgtEl>
                                        <p:attrNameLst>
                                          <p:attrName>style.visibility</p:attrName>
                                        </p:attrNameLst>
                                      </p:cBhvr>
                                      <p:to>
                                        <p:strVal val="visible"/>
                                      </p:to>
                                    </p:set>
                                    <p:animEffect transition="in" filter="blinds(horizontal)">
                                      <p:cBhvr>
                                        <p:cTn id="22" dur="500"/>
                                        <p:tgtEl>
                                          <p:spTgt spid="372739">
                                            <p:txEl>
                                              <p:pRg st="4" end="4"/>
                                            </p:txEl>
                                          </p:spTgt>
                                        </p:tgtEl>
                                      </p:cBhvr>
                                    </p:animEffect>
                                  </p:childTnLst>
                                </p:cTn>
                              </p:par>
                              <p:par>
                                <p:cTn id="23" presetID="3" presetClass="entr" presetSubtype="10" fill="hold" nodeType="withEffect">
                                  <p:stCondLst>
                                    <p:cond delay="0"/>
                                  </p:stCondLst>
                                  <p:childTnLst>
                                    <p:set>
                                      <p:cBhvr>
                                        <p:cTn id="24" dur="1" fill="hold">
                                          <p:stCondLst>
                                            <p:cond delay="0"/>
                                          </p:stCondLst>
                                        </p:cTn>
                                        <p:tgtEl>
                                          <p:spTgt spid="372739">
                                            <p:txEl>
                                              <p:pRg st="5" end="5"/>
                                            </p:txEl>
                                          </p:spTgt>
                                        </p:tgtEl>
                                        <p:attrNameLst>
                                          <p:attrName>style.visibility</p:attrName>
                                        </p:attrNameLst>
                                      </p:cBhvr>
                                      <p:to>
                                        <p:strVal val="visible"/>
                                      </p:to>
                                    </p:set>
                                    <p:animEffect transition="in" filter="blinds(horizontal)">
                                      <p:cBhvr>
                                        <p:cTn id="25" dur="500"/>
                                        <p:tgtEl>
                                          <p:spTgt spid="372739">
                                            <p:txEl>
                                              <p:pRg st="5" end="5"/>
                                            </p:txEl>
                                          </p:spTgt>
                                        </p:tgtEl>
                                      </p:cBhvr>
                                    </p:animEffect>
                                  </p:childTnLst>
                                </p:cTn>
                              </p:par>
                              <p:par>
                                <p:cTn id="26" presetID="3" presetClass="entr" presetSubtype="10" fill="hold" nodeType="withEffect">
                                  <p:stCondLst>
                                    <p:cond delay="0"/>
                                  </p:stCondLst>
                                  <p:childTnLst>
                                    <p:set>
                                      <p:cBhvr>
                                        <p:cTn id="27" dur="1" fill="hold">
                                          <p:stCondLst>
                                            <p:cond delay="0"/>
                                          </p:stCondLst>
                                        </p:cTn>
                                        <p:tgtEl>
                                          <p:spTgt spid="372739">
                                            <p:txEl>
                                              <p:pRg st="6" end="6"/>
                                            </p:txEl>
                                          </p:spTgt>
                                        </p:tgtEl>
                                        <p:attrNameLst>
                                          <p:attrName>style.visibility</p:attrName>
                                        </p:attrNameLst>
                                      </p:cBhvr>
                                      <p:to>
                                        <p:strVal val="visible"/>
                                      </p:to>
                                    </p:set>
                                    <p:animEffect transition="in" filter="blinds(horizontal)">
                                      <p:cBhvr>
                                        <p:cTn id="28" dur="500"/>
                                        <p:tgtEl>
                                          <p:spTgt spid="372739">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762000" y="533400"/>
            <a:ext cx="7793038" cy="1143000"/>
          </a:xfrm>
        </p:spPr>
        <p:txBody>
          <a:bodyPr>
            <a:normAutofit fontScale="90000"/>
          </a:bodyPr>
          <a:lstStyle/>
          <a:p>
            <a:pPr algn="ctr" eaLnBrk="1" fontAlgn="auto" hangingPunct="1">
              <a:spcAft>
                <a:spcPts val="0"/>
              </a:spcAft>
              <a:defRPr/>
            </a:pPr>
            <a:r>
              <a:rPr lang="en-US" altLang="en-US" b="1" dirty="0" smtClean="0"/>
              <a:t>Challenges for provider reporting</a:t>
            </a:r>
          </a:p>
        </p:txBody>
      </p:sp>
      <p:sp>
        <p:nvSpPr>
          <p:cNvPr id="23555" name="Rectangle 3"/>
          <p:cNvSpPr>
            <a:spLocks noGrp="1" noChangeArrowheads="1"/>
          </p:cNvSpPr>
          <p:nvPr>
            <p:ph idx="1"/>
          </p:nvPr>
        </p:nvSpPr>
        <p:spPr>
          <a:xfrm>
            <a:off x="727364" y="1708727"/>
            <a:ext cx="7793038" cy="4648200"/>
          </a:xfrm>
        </p:spPr>
        <p:txBody>
          <a:bodyPr rtlCol="0">
            <a:normAutofit fontScale="92500" lnSpcReduction="10000"/>
          </a:bodyPr>
          <a:lstStyle/>
          <a:p>
            <a:pPr marL="182880" indent="-182880" eaLnBrk="1" fontAlgn="auto" hangingPunct="1">
              <a:spcAft>
                <a:spcPts val="0"/>
              </a:spcAft>
              <a:defRPr/>
            </a:pPr>
            <a:r>
              <a:rPr lang="en-US" altLang="en-US" dirty="0" smtClean="0">
                <a:latin typeface="+mj-lt"/>
              </a:rPr>
              <a:t>Most experienced providers understand importance of public health reporting </a:t>
            </a:r>
          </a:p>
          <a:p>
            <a:pPr marL="182880" indent="-182880" eaLnBrk="1" fontAlgn="auto" hangingPunct="1">
              <a:spcAft>
                <a:spcPts val="0"/>
              </a:spcAft>
              <a:defRPr/>
            </a:pPr>
            <a:endParaRPr lang="en-US" altLang="en-US" dirty="0" smtClean="0">
              <a:latin typeface="+mj-lt"/>
            </a:endParaRPr>
          </a:p>
          <a:p>
            <a:pPr marL="182880" indent="-182880" eaLnBrk="1" fontAlgn="auto" hangingPunct="1">
              <a:spcAft>
                <a:spcPts val="0"/>
              </a:spcAft>
              <a:defRPr/>
            </a:pPr>
            <a:r>
              <a:rPr lang="en-US" altLang="en-US" dirty="0" smtClean="0">
                <a:latin typeface="+mj-lt"/>
              </a:rPr>
              <a:t>A few providers may not perceive it as high priority</a:t>
            </a:r>
          </a:p>
          <a:p>
            <a:pPr marL="182880" indent="-182880" eaLnBrk="1" fontAlgn="auto" hangingPunct="1">
              <a:spcAft>
                <a:spcPts val="0"/>
              </a:spcAft>
              <a:defRPr/>
            </a:pPr>
            <a:endParaRPr lang="en-US" altLang="en-US" dirty="0" smtClean="0">
              <a:latin typeface="+mj-lt"/>
            </a:endParaRPr>
          </a:p>
          <a:p>
            <a:pPr marL="182880" indent="-182880" eaLnBrk="1" fontAlgn="auto" hangingPunct="1">
              <a:spcAft>
                <a:spcPts val="0"/>
              </a:spcAft>
              <a:defRPr/>
            </a:pPr>
            <a:r>
              <a:rPr lang="en-US" altLang="en-US" dirty="0" smtClean="0">
                <a:latin typeface="+mj-lt"/>
              </a:rPr>
              <a:t>Some physicians may even consider reporting a burden or too time consuming </a:t>
            </a:r>
          </a:p>
          <a:p>
            <a:pPr marL="182880" indent="-182880" eaLnBrk="1" fontAlgn="auto" hangingPunct="1">
              <a:spcAft>
                <a:spcPts val="0"/>
              </a:spcAft>
              <a:defRPr/>
            </a:pPr>
            <a:endParaRPr lang="en-US" altLang="en-US" dirty="0" smtClean="0">
              <a:latin typeface="+mj-lt"/>
            </a:endParaRPr>
          </a:p>
          <a:p>
            <a:pPr marL="182880" indent="-182880" eaLnBrk="1" fontAlgn="auto" hangingPunct="1">
              <a:spcAft>
                <a:spcPts val="0"/>
              </a:spcAft>
              <a:defRPr/>
            </a:pPr>
            <a:r>
              <a:rPr lang="en-US" altLang="en-US" dirty="0" smtClean="0">
                <a:latin typeface="+mj-lt"/>
              </a:rPr>
              <a:t>Physicians do not always notify the ICN/P of the patients they are investigating for TB</a:t>
            </a:r>
          </a:p>
          <a:p>
            <a:pPr marL="0" indent="0" eaLnBrk="1" fontAlgn="auto" hangingPunct="1">
              <a:spcAft>
                <a:spcPts val="0"/>
              </a:spcAft>
              <a:buFont typeface="Arial" panose="020B0604020202020204" pitchFamily="34" charset="0"/>
              <a:buNone/>
              <a:defRPr/>
            </a:pPr>
            <a:endParaRPr lang="en-US" altLang="en-US" dirty="0">
              <a:latin typeface="+mj-lt"/>
            </a:endParaRPr>
          </a:p>
          <a:p>
            <a:pPr marL="182880" indent="-182880" eaLnBrk="1" fontAlgn="auto" hangingPunct="1">
              <a:spcAft>
                <a:spcPts val="0"/>
              </a:spcAft>
              <a:defRPr/>
            </a:pPr>
            <a:r>
              <a:rPr lang="en-US" altLang="en-US" dirty="0" smtClean="0">
                <a:latin typeface="+mj-lt"/>
              </a:rPr>
              <a:t>Patients in outpatient care may not be known to ICPs for DOHMH reporting</a:t>
            </a:r>
          </a:p>
          <a:p>
            <a:pPr marL="182880" indent="-182880" eaLnBrk="1" fontAlgn="auto" hangingPunct="1">
              <a:spcAft>
                <a:spcPts val="0"/>
              </a:spcAft>
              <a:buFont typeface="Wingdings" pitchFamily="2" charset="2"/>
              <a:buNone/>
              <a:defRPr/>
            </a:pPr>
            <a:endParaRPr lang="en-US" altLang="en-US" dirty="0" smtClean="0">
              <a:latin typeface="Arial Unicode MS" pitchFamily="34" charset="-128"/>
            </a:endParaRPr>
          </a:p>
        </p:txBody>
      </p:sp>
    </p:spTree>
    <p:extLst>
      <p:ext uri="{BB962C8B-B14F-4D97-AF65-F5344CB8AC3E}">
        <p14:creationId xmlns:p14="http://schemas.microsoft.com/office/powerpoint/2010/main" val="87801202"/>
      </p:ext>
    </p:extLst>
  </p:cSld>
  <p:clrMapOvr>
    <a:masterClrMapping/>
  </p:clrMapOvr>
  <p:transition spd="slow"/>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pPr algn="ctr" eaLnBrk="1" fontAlgn="auto" hangingPunct="1">
              <a:spcAft>
                <a:spcPts val="0"/>
              </a:spcAft>
              <a:defRPr/>
            </a:pPr>
            <a:r>
              <a:rPr lang="en-US" altLang="en-US" sz="4800" b="1" dirty="0" smtClean="0"/>
              <a:t>Pharmacy Reporting</a:t>
            </a:r>
          </a:p>
        </p:txBody>
      </p:sp>
      <p:sp>
        <p:nvSpPr>
          <p:cNvPr id="73731" name="Rectangle 3"/>
          <p:cNvSpPr>
            <a:spLocks noGrp="1" noChangeArrowheads="1"/>
          </p:cNvSpPr>
          <p:nvPr>
            <p:ph idx="1"/>
          </p:nvPr>
        </p:nvSpPr>
        <p:spPr>
          <a:xfrm>
            <a:off x="457200" y="1752600"/>
            <a:ext cx="8229600" cy="4495800"/>
          </a:xfrm>
        </p:spPr>
        <p:txBody>
          <a:bodyPr/>
          <a:lstStyle/>
          <a:p>
            <a:pPr eaLnBrk="1" hangingPunct="1"/>
            <a:r>
              <a:rPr lang="en-US" altLang="en-US" dirty="0" smtClean="0">
                <a:latin typeface="+mj-lt"/>
                <a:cs typeface="Arial" panose="020B0604020202020204" pitchFamily="34" charset="0"/>
              </a:rPr>
              <a:t>Infection Control Dept. should work with the hospital pharmacy to learn about patients started on anti-TB medications</a:t>
            </a:r>
          </a:p>
          <a:p>
            <a:pPr eaLnBrk="1" hangingPunct="1"/>
            <a:endParaRPr lang="en-US" altLang="en-US" dirty="0" smtClean="0">
              <a:latin typeface="+mj-lt"/>
              <a:cs typeface="Arial" panose="020B0604020202020204" pitchFamily="34" charset="0"/>
            </a:endParaRPr>
          </a:p>
          <a:p>
            <a:pPr eaLnBrk="1" hangingPunct="1"/>
            <a:r>
              <a:rPr lang="en-US" altLang="en-US" dirty="0" smtClean="0">
                <a:latin typeface="+mj-lt"/>
                <a:cs typeface="Arial" panose="020B0604020202020204" pitchFamily="34" charset="0"/>
              </a:rPr>
              <a:t>Many NYC hospitals already have this system in place</a:t>
            </a:r>
          </a:p>
          <a:p>
            <a:pPr eaLnBrk="1" hangingPunct="1"/>
            <a:endParaRPr lang="en-US" altLang="en-US" dirty="0" smtClean="0">
              <a:latin typeface="+mj-lt"/>
              <a:cs typeface="Arial" panose="020B0604020202020204" pitchFamily="34" charset="0"/>
            </a:endParaRPr>
          </a:p>
          <a:p>
            <a:pPr eaLnBrk="1" hangingPunct="1"/>
            <a:r>
              <a:rPr lang="en-US" altLang="en-US" dirty="0" smtClean="0">
                <a:latin typeface="+mj-lt"/>
                <a:cs typeface="Arial" panose="020B0604020202020204" pitchFamily="34" charset="0"/>
              </a:rPr>
              <a:t>The pharmacy should report to infection control any patient started on 2 or more first-line anti-TB drugs</a:t>
            </a:r>
          </a:p>
          <a:p>
            <a:pPr eaLnBrk="1" hangingPunct="1"/>
            <a:endParaRPr lang="en-US" altLang="en-US" dirty="0" smtClean="0">
              <a:latin typeface="+mj-lt"/>
              <a:cs typeface="Arial" panose="020B0604020202020204" pitchFamily="34" charset="0"/>
            </a:endParaRPr>
          </a:p>
          <a:p>
            <a:pPr eaLnBrk="1" hangingPunct="1"/>
            <a:r>
              <a:rPr lang="en-US" altLang="en-US" dirty="0" smtClean="0">
                <a:latin typeface="+mj-lt"/>
                <a:cs typeface="Arial" panose="020B0604020202020204" pitchFamily="34" charset="0"/>
              </a:rPr>
              <a:t>Field staff conduct checks at hospital and commercial pharmacies to ensure patients pick up their TB meds</a:t>
            </a:r>
          </a:p>
        </p:txBody>
      </p:sp>
    </p:spTree>
    <p:extLst>
      <p:ext uri="{BB962C8B-B14F-4D97-AF65-F5344CB8AC3E}">
        <p14:creationId xmlns:p14="http://schemas.microsoft.com/office/powerpoint/2010/main" val="2584855600"/>
      </p:ext>
    </p:extLst>
  </p:cSld>
  <p:clrMapOvr>
    <a:masterClrMapping/>
  </p:clrMapOvr>
  <p:transition spd="slow"/>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609600" y="609600"/>
            <a:ext cx="7793038" cy="1143000"/>
          </a:xfrm>
        </p:spPr>
        <p:txBody>
          <a:bodyPr>
            <a:normAutofit/>
          </a:bodyPr>
          <a:lstStyle/>
          <a:p>
            <a:pPr algn="ctr" eaLnBrk="1" fontAlgn="auto" hangingPunct="1">
              <a:spcAft>
                <a:spcPts val="0"/>
              </a:spcAft>
              <a:defRPr/>
            </a:pPr>
            <a:r>
              <a:rPr lang="en-US" altLang="en-US" sz="3600" b="1" dirty="0" smtClean="0"/>
              <a:t>Reporting by Infection Control Practitioners</a:t>
            </a:r>
          </a:p>
        </p:txBody>
      </p:sp>
      <p:sp>
        <p:nvSpPr>
          <p:cNvPr id="75779" name="Rectangle 3"/>
          <p:cNvSpPr>
            <a:spLocks noGrp="1" noChangeArrowheads="1"/>
          </p:cNvSpPr>
          <p:nvPr>
            <p:ph idx="1"/>
          </p:nvPr>
        </p:nvSpPr>
        <p:spPr>
          <a:xfrm>
            <a:off x="762000" y="1752600"/>
            <a:ext cx="7772400" cy="4114800"/>
          </a:xfrm>
        </p:spPr>
        <p:txBody>
          <a:bodyPr/>
          <a:lstStyle/>
          <a:p>
            <a:pPr eaLnBrk="1" hangingPunct="1"/>
            <a:r>
              <a:rPr lang="en-US" altLang="en-US" dirty="0" smtClean="0">
                <a:latin typeface="+mj-lt"/>
                <a:cs typeface="Arial" panose="020B0604020202020204" pitchFamily="34" charset="0"/>
              </a:rPr>
              <a:t>Most know the requirements but not always accurately</a:t>
            </a:r>
          </a:p>
          <a:p>
            <a:pPr lvl="1" eaLnBrk="1" hangingPunct="1"/>
            <a:r>
              <a:rPr lang="en-US" altLang="en-US" dirty="0" smtClean="0">
                <a:latin typeface="+mj-lt"/>
                <a:cs typeface="Arial" panose="020B0604020202020204" pitchFamily="34" charset="0"/>
              </a:rPr>
              <a:t>Usually when new to public health reporting</a:t>
            </a:r>
          </a:p>
          <a:p>
            <a:pPr eaLnBrk="1" hangingPunct="1"/>
            <a:r>
              <a:rPr lang="en-US" altLang="en-US" dirty="0" smtClean="0">
                <a:latin typeface="+mj-lt"/>
                <a:cs typeface="Arial" panose="020B0604020202020204" pitchFamily="34" charset="0"/>
              </a:rPr>
              <a:t>They have competing priorities and often report  multiple diseases or conditions</a:t>
            </a:r>
          </a:p>
          <a:p>
            <a:pPr eaLnBrk="1" hangingPunct="1"/>
            <a:r>
              <a:rPr lang="en-US" altLang="en-US" dirty="0" smtClean="0">
                <a:latin typeface="+mj-lt"/>
                <a:cs typeface="Arial" panose="020B0604020202020204" pitchFamily="34" charset="0"/>
              </a:rPr>
              <a:t>Often not enough staff and are pressed for time</a:t>
            </a:r>
          </a:p>
          <a:p>
            <a:pPr eaLnBrk="1" hangingPunct="1"/>
            <a:r>
              <a:rPr lang="en-US" altLang="en-US" dirty="0" smtClean="0">
                <a:latin typeface="+mj-lt"/>
                <a:cs typeface="Arial" panose="020B0604020202020204" pitchFamily="34" charset="0"/>
              </a:rPr>
              <a:t>ICN/P may not know of patients clinically diagnosed with TB unless in isolation or notified by the treating MD</a:t>
            </a:r>
          </a:p>
          <a:p>
            <a:pPr eaLnBrk="1" hangingPunct="1"/>
            <a:r>
              <a:rPr lang="en-US" altLang="en-US" dirty="0" smtClean="0">
                <a:latin typeface="+mj-lt"/>
                <a:cs typeface="Arial" panose="020B0604020202020204" pitchFamily="34" charset="0"/>
              </a:rPr>
              <a:t>May submit initial reports to DOHMH with errors which lead to inappropriate patient assignment for case management</a:t>
            </a:r>
          </a:p>
        </p:txBody>
      </p:sp>
    </p:spTree>
    <p:extLst>
      <p:ext uri="{BB962C8B-B14F-4D97-AF65-F5344CB8AC3E}">
        <p14:creationId xmlns:p14="http://schemas.microsoft.com/office/powerpoint/2010/main" val="1608032273"/>
      </p:ext>
    </p:extLst>
  </p:cSld>
  <p:clrMapOvr>
    <a:masterClrMapping/>
  </p:clrMapOvr>
  <p:transition spd="slow"/>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defRPr/>
            </a:pPr>
            <a:r>
              <a:rPr lang="en-US" dirty="0" smtClean="0"/>
              <a:t>TB Control</a:t>
            </a:r>
            <a:br>
              <a:rPr lang="en-US" dirty="0" smtClean="0"/>
            </a:br>
            <a:r>
              <a:rPr lang="en-US" dirty="0" smtClean="0"/>
              <a:t>Contact information</a:t>
            </a:r>
            <a:endParaRPr lang="en-US" dirty="0"/>
          </a:p>
        </p:txBody>
      </p:sp>
      <p:sp>
        <p:nvSpPr>
          <p:cNvPr id="77827" name="Content Placeholder 2"/>
          <p:cNvSpPr>
            <a:spLocks noGrp="1"/>
          </p:cNvSpPr>
          <p:nvPr>
            <p:ph idx="1"/>
          </p:nvPr>
        </p:nvSpPr>
        <p:spPr/>
        <p:txBody>
          <a:bodyPr/>
          <a:lstStyle/>
          <a:p>
            <a:pPr marL="0" indent="0" algn="ctr">
              <a:buFont typeface="Arial" panose="020B0604020202020204" pitchFamily="34" charset="0"/>
              <a:buNone/>
            </a:pPr>
            <a:endParaRPr lang="en-US" altLang="en-US" dirty="0" smtClean="0"/>
          </a:p>
          <a:p>
            <a:pPr marL="0" indent="0" algn="ctr">
              <a:buFont typeface="Arial" panose="020B0604020202020204" pitchFamily="34" charset="0"/>
              <a:buNone/>
            </a:pPr>
            <a:r>
              <a:rPr lang="en-US" altLang="en-US" sz="3600" dirty="0" smtClean="0"/>
              <a:t>TB Hotline </a:t>
            </a:r>
          </a:p>
          <a:p>
            <a:pPr marL="0" indent="0" algn="ctr">
              <a:buFont typeface="Arial" panose="020B0604020202020204" pitchFamily="34" charset="0"/>
              <a:buNone/>
            </a:pPr>
            <a:r>
              <a:rPr lang="en-US" altLang="en-US" sz="3600" dirty="0" smtClean="0"/>
              <a:t>(844) 713-0559</a:t>
            </a:r>
          </a:p>
          <a:p>
            <a:pPr marL="0" indent="0" algn="ctr">
              <a:buFont typeface="Arial" panose="020B0604020202020204" pitchFamily="34" charset="0"/>
              <a:buNone/>
            </a:pPr>
            <a:endParaRPr lang="en-US" altLang="en-US" sz="3600" dirty="0" smtClean="0"/>
          </a:p>
          <a:p>
            <a:pPr marL="0" indent="0" algn="ctr">
              <a:buFont typeface="Arial" panose="020B0604020202020204" pitchFamily="34" charset="0"/>
              <a:buNone/>
            </a:pPr>
            <a:r>
              <a:rPr lang="en-US" altLang="en-US" sz="3600" dirty="0" smtClean="0"/>
              <a:t>Secure fax </a:t>
            </a:r>
          </a:p>
          <a:p>
            <a:pPr marL="0" indent="0" algn="ctr">
              <a:buFont typeface="Arial" panose="020B0604020202020204" pitchFamily="34" charset="0"/>
              <a:buNone/>
            </a:pPr>
            <a:r>
              <a:rPr lang="en-US" altLang="en-US" sz="3600" dirty="0" smtClean="0"/>
              <a:t>(844) 713-0557 or 0558</a:t>
            </a:r>
          </a:p>
          <a:p>
            <a:pPr marL="0" indent="0" algn="ctr">
              <a:buFont typeface="Arial" panose="020B0604020202020204" pitchFamily="34" charset="0"/>
              <a:buNone/>
            </a:pPr>
            <a:endParaRPr lang="en-US" altLang="en-US" sz="3600" dirty="0" smtClean="0"/>
          </a:p>
        </p:txBody>
      </p:sp>
    </p:spTree>
    <p:extLst>
      <p:ext uri="{BB962C8B-B14F-4D97-AF65-F5344CB8AC3E}">
        <p14:creationId xmlns:p14="http://schemas.microsoft.com/office/powerpoint/2010/main" val="2558015122"/>
      </p:ext>
    </p:extLst>
  </p:cSld>
  <p:clrMapOvr>
    <a:masterClrMapping/>
  </p:clrMapOvr>
  <p:transition spd="slow"/>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360000">
            <a:off x="5257800" y="793321"/>
            <a:ext cx="3423738" cy="5291233"/>
          </a:xfrm>
          <a:prstGeom prst="rect">
            <a:avLst/>
          </a:prstGeom>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360000">
            <a:off x="462461" y="783383"/>
            <a:ext cx="3423739" cy="5291233"/>
          </a:xfrm>
          <a:prstGeom prst="rect">
            <a:avLst/>
          </a:prstGeom>
        </p:spPr>
      </p:pic>
      <p:pic>
        <p:nvPicPr>
          <p:cNvPr id="287746" name="Picture 7" descr="11x17poster_English[1]"/>
          <p:cNvPicPr>
            <a:picLocks noGrp="1" noChangeAspect="1" noChangeArrowheads="1"/>
          </p:cNvPicPr>
          <p:nvPr>
            <p:ph idx="4294967295"/>
          </p:nvPr>
        </p:nvPicPr>
        <p:blipFill>
          <a:blip r:embed="rId5">
            <a:extLst>
              <a:ext uri="{28A0092B-C50C-407E-A947-70E740481C1C}">
                <a14:useLocalDpi xmlns:a14="http://schemas.microsoft.com/office/drawing/2010/main" val="0"/>
              </a:ext>
            </a:extLst>
          </a:blip>
          <a:srcRect/>
          <a:stretch>
            <a:fillRect/>
          </a:stretch>
        </p:blipFill>
        <p:spPr>
          <a:xfrm>
            <a:off x="2743200" y="473075"/>
            <a:ext cx="3810000" cy="5851525"/>
          </a:xfrm>
          <a:noFill/>
        </p:spPr>
      </p:pic>
      <p:pic>
        <p:nvPicPr>
          <p:cNvPr id="6" name="Picture 5">
            <a:extLst>
              <a:ext uri="{FF2B5EF4-FFF2-40B4-BE49-F238E27FC236}">
                <a16:creationId xmlns:a16="http://schemas.microsoft.com/office/drawing/2014/main" xmlns="" id="{53F8BFB0-49B0-4BC7-92E9-9AEC96AC2F91}"/>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10983" y="6447623"/>
            <a:ext cx="651017" cy="307256"/>
          </a:xfrm>
          <a:prstGeom prst="rect">
            <a:avLst/>
          </a:prstGeom>
        </p:spPr>
      </p:pic>
    </p:spTree>
    <p:extLst>
      <p:ext uri="{BB962C8B-B14F-4D97-AF65-F5344CB8AC3E}">
        <p14:creationId xmlns:p14="http://schemas.microsoft.com/office/powerpoint/2010/main" val="1834997875"/>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2"/>
          </p:nvPr>
        </p:nvSpPr>
        <p:spPr/>
        <p:txBody>
          <a:bodyPr/>
          <a:lstStyle/>
          <a:p>
            <a:fld id="{014987A9-CB4A-46F6-9E98-0F75BD071D11}" type="slidenum">
              <a:rPr lang="en-US" smtClean="0">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rPr>
              <a:pPr/>
              <a:t>47</a:t>
            </a:fld>
            <a:endParaRPr lang="en-US">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endParaRPr>
          </a:p>
        </p:txBody>
      </p:sp>
      <p:sp>
        <p:nvSpPr>
          <p:cNvPr id="8" name="Title 1">
            <a:extLst>
              <a:ext uri="{FF2B5EF4-FFF2-40B4-BE49-F238E27FC236}">
                <a16:creationId xmlns="" xmlns:a16="http://schemas.microsoft.com/office/drawing/2014/main" id="{4C09B8FC-6703-436A-B3AD-6A4DD3311C6D}"/>
              </a:ext>
            </a:extLst>
          </p:cNvPr>
          <p:cNvSpPr>
            <a:spLocks noGrp="1"/>
          </p:cNvSpPr>
          <p:nvPr>
            <p:ph type="title"/>
          </p:nvPr>
        </p:nvSpPr>
        <p:spPr>
          <a:xfrm>
            <a:off x="628650" y="365126"/>
            <a:ext cx="7981950" cy="1325563"/>
          </a:xfrm>
        </p:spPr>
        <p:txBody>
          <a:bodyPr>
            <a:normAutofit/>
          </a:bodyPr>
          <a:lstStyle/>
          <a:p>
            <a:r>
              <a:rPr lang="en-US" b="1" smtClean="0">
                <a:solidFill>
                  <a:schemeClr val="accent1">
                    <a:lumMod val="60000"/>
                    <a:lumOff val="40000"/>
                  </a:schemeClr>
                </a:solidFill>
              </a:rPr>
              <a:t>Improving Provider Reporting</a:t>
            </a:r>
            <a:endParaRPr lang="en-US" b="1" dirty="0">
              <a:solidFill>
                <a:schemeClr val="accent1">
                  <a:lumMod val="60000"/>
                  <a:lumOff val="40000"/>
                </a:schemeClr>
              </a:solidFill>
            </a:endParaRPr>
          </a:p>
        </p:txBody>
      </p:sp>
      <p:pic>
        <p:nvPicPr>
          <p:cNvPr id="9" name="Picture 8">
            <a:extLst>
              <a:ext uri="{FF2B5EF4-FFF2-40B4-BE49-F238E27FC236}">
                <a16:creationId xmlns="" xmlns:a16="http://schemas.microsoft.com/office/drawing/2014/main" id="{53F8BFB0-49B0-4BC7-92E9-9AEC96AC2F9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0983" y="6286500"/>
            <a:ext cx="992407" cy="468379"/>
          </a:xfrm>
          <a:prstGeom prst="rect">
            <a:avLst/>
          </a:prstGeom>
        </p:spPr>
      </p:pic>
    </p:spTree>
    <p:extLst>
      <p:ext uri="{BB962C8B-B14F-4D97-AF65-F5344CB8AC3E}">
        <p14:creationId xmlns:p14="http://schemas.microsoft.com/office/powerpoint/2010/main" val="244677283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1"/>
            <a:ext cx="8305800" cy="1143000"/>
          </a:xfrm>
        </p:spPr>
        <p:txBody>
          <a:bodyPr>
            <a:normAutofit/>
          </a:bodyPr>
          <a:lstStyle/>
          <a:p>
            <a:r>
              <a:rPr lang="en-US" sz="3200" b="1" dirty="0">
                <a:solidFill>
                  <a:schemeClr val="accent1">
                    <a:lumMod val="60000"/>
                    <a:lumOff val="40000"/>
                  </a:schemeClr>
                </a:solidFill>
              </a:rPr>
              <a:t>Diseases Reported through Reporting Central </a:t>
            </a:r>
            <a:br>
              <a:rPr lang="en-US" sz="3200" b="1" dirty="0">
                <a:solidFill>
                  <a:schemeClr val="accent1">
                    <a:lumMod val="60000"/>
                    <a:lumOff val="40000"/>
                  </a:schemeClr>
                </a:solidFill>
              </a:rPr>
            </a:br>
            <a:r>
              <a:rPr lang="en-US" sz="3200" b="1" dirty="0">
                <a:solidFill>
                  <a:schemeClr val="accent1">
                    <a:lumMod val="60000"/>
                    <a:lumOff val="40000"/>
                  </a:schemeClr>
                </a:solidFill>
              </a:rPr>
              <a:t>                     2016 &amp; 2017 (preliminary)</a:t>
            </a:r>
          </a:p>
        </p:txBody>
      </p:sp>
      <p:sp>
        <p:nvSpPr>
          <p:cNvPr id="4" name="Slide Number Placeholder 3"/>
          <p:cNvSpPr>
            <a:spLocks noGrp="1"/>
          </p:cNvSpPr>
          <p:nvPr>
            <p:ph type="sldNum" sz="quarter" idx="12"/>
          </p:nvPr>
        </p:nvSpPr>
        <p:spPr/>
        <p:txBody>
          <a:bodyPr/>
          <a:lstStyle/>
          <a:p>
            <a:fld id="{014987A9-CB4A-46F6-9E98-0F75BD071D11}" type="slidenum">
              <a:rPr lang="en-US" smtClean="0">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rPr>
              <a:pPr/>
              <a:t>48</a:t>
            </a:fld>
            <a:endParaRPr lang="en-US">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endParaRPr>
          </a:p>
        </p:txBody>
      </p:sp>
      <p:graphicFrame>
        <p:nvGraphicFramePr>
          <p:cNvPr id="6" name="Content Placeholder 6"/>
          <p:cNvGraphicFramePr>
            <a:graphicFrameLocks noGrp="1"/>
          </p:cNvGraphicFramePr>
          <p:nvPr>
            <p:ph idx="1"/>
            <p:extLst>
              <p:ext uri="{D42A27DB-BD31-4B8C-83A1-F6EECF244321}">
                <p14:modId xmlns:p14="http://schemas.microsoft.com/office/powerpoint/2010/main" val="541419598"/>
              </p:ext>
            </p:extLst>
          </p:nvPr>
        </p:nvGraphicFramePr>
        <p:xfrm>
          <a:off x="204216" y="1524000"/>
          <a:ext cx="8794749" cy="5225598"/>
        </p:xfrm>
        <a:graphic>
          <a:graphicData uri="http://schemas.openxmlformats.org/drawingml/2006/chart">
            <c:chart xmlns:c="http://schemas.openxmlformats.org/drawingml/2006/chart" xmlns:r="http://schemas.openxmlformats.org/officeDocument/2006/relationships" r:id="rId3"/>
          </a:graphicData>
        </a:graphic>
      </p:graphicFrame>
      <p:pic>
        <p:nvPicPr>
          <p:cNvPr id="5" name="Picture 4">
            <a:extLst>
              <a:ext uri="{FF2B5EF4-FFF2-40B4-BE49-F238E27FC236}">
                <a16:creationId xmlns="" xmlns:a16="http://schemas.microsoft.com/office/drawing/2014/main" id="{1521E1B3-5E9F-4F3A-91DD-43423954C51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0983" y="6286500"/>
            <a:ext cx="992407" cy="468379"/>
          </a:xfrm>
          <a:prstGeom prst="rect">
            <a:avLst/>
          </a:prstGeom>
        </p:spPr>
      </p:pic>
    </p:spTree>
    <p:extLst>
      <p:ext uri="{BB962C8B-B14F-4D97-AF65-F5344CB8AC3E}">
        <p14:creationId xmlns:p14="http://schemas.microsoft.com/office/powerpoint/2010/main" val="401851701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solidFill>
                  <a:schemeClr val="accent1">
                    <a:lumMod val="60000"/>
                    <a:lumOff val="40000"/>
                  </a:schemeClr>
                </a:solidFill>
              </a:rPr>
              <a:t>Improving Provider Reporting </a:t>
            </a:r>
            <a:br>
              <a:rPr lang="en-US" b="1" dirty="0">
                <a:solidFill>
                  <a:schemeClr val="accent1">
                    <a:lumMod val="60000"/>
                    <a:lumOff val="40000"/>
                  </a:schemeClr>
                </a:solidFill>
              </a:rPr>
            </a:br>
            <a:r>
              <a:rPr lang="en-US" dirty="0">
                <a:solidFill>
                  <a:schemeClr val="accent1">
                    <a:lumMod val="60000"/>
                    <a:lumOff val="40000"/>
                  </a:schemeClr>
                </a:solidFill>
              </a:rPr>
              <a:t>Learning from Reporting Central (RC) Users</a:t>
            </a:r>
            <a:endParaRPr lang="en-US" b="1" dirty="0">
              <a:solidFill>
                <a:schemeClr val="accent1">
                  <a:lumMod val="60000"/>
                  <a:lumOff val="40000"/>
                </a:schemeClr>
              </a:solidFill>
            </a:endParaRPr>
          </a:p>
        </p:txBody>
      </p:sp>
      <p:sp>
        <p:nvSpPr>
          <p:cNvPr id="3" name="Content Placeholder 2"/>
          <p:cNvSpPr>
            <a:spLocks noGrp="1"/>
          </p:cNvSpPr>
          <p:nvPr>
            <p:ph idx="1"/>
          </p:nvPr>
        </p:nvSpPr>
        <p:spPr>
          <a:xfrm>
            <a:off x="840000" y="1973262"/>
            <a:ext cx="7675350" cy="4351338"/>
          </a:xfrm>
        </p:spPr>
        <p:txBody>
          <a:bodyPr>
            <a:normAutofit/>
          </a:bodyPr>
          <a:lstStyle/>
          <a:p>
            <a:r>
              <a:rPr lang="en-US" sz="2800" dirty="0">
                <a:solidFill>
                  <a:schemeClr val="tx1"/>
                </a:solidFill>
              </a:rPr>
              <a:t>What functionalities do you want to see in RC? </a:t>
            </a:r>
          </a:p>
          <a:p>
            <a:endParaRPr lang="en-US" sz="2800" dirty="0">
              <a:solidFill>
                <a:schemeClr val="tx1"/>
              </a:solidFill>
            </a:endParaRPr>
          </a:p>
          <a:p>
            <a:r>
              <a:rPr lang="en-US" sz="2800" dirty="0">
                <a:solidFill>
                  <a:schemeClr val="tx1"/>
                </a:solidFill>
              </a:rPr>
              <a:t>How do we get paper reporters to use RC instead?</a:t>
            </a:r>
          </a:p>
          <a:p>
            <a:endParaRPr lang="en-US" sz="2800" dirty="0">
              <a:solidFill>
                <a:schemeClr val="tx1"/>
              </a:solidFill>
            </a:endParaRPr>
          </a:p>
          <a:p>
            <a:r>
              <a:rPr lang="en-US" sz="2800" dirty="0">
                <a:solidFill>
                  <a:schemeClr val="tx1"/>
                </a:solidFill>
              </a:rPr>
              <a:t>What kind of information and guidance do reporters need?</a:t>
            </a:r>
          </a:p>
          <a:p>
            <a:endParaRPr lang="en-US" sz="2800" dirty="0">
              <a:solidFill>
                <a:schemeClr val="tx1"/>
              </a:solidFill>
            </a:endParaRPr>
          </a:p>
          <a:p>
            <a:r>
              <a:rPr lang="en-US" sz="2800" dirty="0">
                <a:solidFill>
                  <a:schemeClr val="tx1"/>
                </a:solidFill>
              </a:rPr>
              <a:t>How else can we improve the reporting experience?</a:t>
            </a:r>
          </a:p>
        </p:txBody>
      </p:sp>
      <p:sp>
        <p:nvSpPr>
          <p:cNvPr id="4" name="Slide Number Placeholder 3"/>
          <p:cNvSpPr>
            <a:spLocks noGrp="1"/>
          </p:cNvSpPr>
          <p:nvPr>
            <p:ph type="sldNum" sz="quarter" idx="12"/>
          </p:nvPr>
        </p:nvSpPr>
        <p:spPr/>
        <p:txBody>
          <a:bodyPr/>
          <a:lstStyle/>
          <a:p>
            <a:fld id="{014987A9-CB4A-46F6-9E98-0F75BD071D11}" type="slidenum">
              <a:rPr lang="en-US" smtClean="0">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rPr>
              <a:pPr/>
              <a:t>49</a:t>
            </a:fld>
            <a:endParaRPr lang="en-US" dirty="0">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endParaRP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983" y="6286500"/>
            <a:ext cx="992407" cy="468379"/>
          </a:xfrm>
          <a:prstGeom prst="rect">
            <a:avLst/>
          </a:prstGeom>
        </p:spPr>
      </p:pic>
    </p:spTree>
    <p:extLst>
      <p:ext uri="{BB962C8B-B14F-4D97-AF65-F5344CB8AC3E}">
        <p14:creationId xmlns:p14="http://schemas.microsoft.com/office/powerpoint/2010/main" val="283123875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40000" y="1524000"/>
            <a:ext cx="7846800" cy="4652963"/>
          </a:xfrm>
        </p:spPr>
        <p:txBody>
          <a:bodyPr>
            <a:noAutofit/>
          </a:bodyPr>
          <a:lstStyle/>
          <a:p>
            <a:r>
              <a:rPr lang="en-US" dirty="0">
                <a:solidFill>
                  <a:schemeClr val="tx1"/>
                </a:solidFill>
              </a:rPr>
              <a:t>Automated case reporting from electronic health records</a:t>
            </a:r>
          </a:p>
          <a:p>
            <a:endParaRPr lang="en-US" sz="1600" dirty="0"/>
          </a:p>
          <a:p>
            <a:r>
              <a:rPr lang="en-US" dirty="0"/>
              <a:t>“</a:t>
            </a:r>
            <a:r>
              <a:rPr lang="en-US" dirty="0">
                <a:hlinkClick r:id="rId3"/>
              </a:rPr>
              <a:t>The future of surveillance</a:t>
            </a:r>
            <a:r>
              <a:rPr lang="en-US" dirty="0"/>
              <a:t>”</a:t>
            </a:r>
            <a:endParaRPr lang="en-US" baseline="30000" dirty="0"/>
          </a:p>
          <a:p>
            <a:pPr lvl="1">
              <a:buFont typeface="Courier New" panose="02070309020205020404" pitchFamily="49" charset="0"/>
              <a:buChar char="o"/>
            </a:pPr>
            <a:r>
              <a:rPr lang="en-US" sz="2400" dirty="0"/>
              <a:t> </a:t>
            </a:r>
            <a:r>
              <a:rPr lang="en-US" sz="2400" dirty="0">
                <a:solidFill>
                  <a:schemeClr val="tx1"/>
                </a:solidFill>
              </a:rPr>
              <a:t>Better  data for public health</a:t>
            </a:r>
          </a:p>
          <a:p>
            <a:pPr lvl="1">
              <a:buFont typeface="Courier New" panose="02070309020205020404" pitchFamily="49" charset="0"/>
              <a:buChar char="o"/>
            </a:pPr>
            <a:r>
              <a:rPr lang="en-US" sz="2400" dirty="0">
                <a:solidFill>
                  <a:schemeClr val="tx1"/>
                </a:solidFill>
              </a:rPr>
              <a:t> Less manual work for you!</a:t>
            </a:r>
          </a:p>
          <a:p>
            <a:pPr lvl="1">
              <a:buFont typeface="Courier New" panose="02070309020205020404" pitchFamily="49" charset="0"/>
              <a:buChar char="o"/>
            </a:pPr>
            <a:endParaRPr lang="en-US" sz="1600" dirty="0"/>
          </a:p>
          <a:p>
            <a:r>
              <a:rPr lang="en-US" dirty="0">
                <a:hlinkClick r:id="rId4"/>
              </a:rPr>
              <a:t>Pilot activities </a:t>
            </a:r>
            <a:r>
              <a:rPr lang="en-US" dirty="0">
                <a:solidFill>
                  <a:schemeClr val="tx1"/>
                </a:solidFill>
              </a:rPr>
              <a:t>with health departments around the country</a:t>
            </a:r>
          </a:p>
          <a:p>
            <a:pPr marL="342900" lvl="1" indent="0">
              <a:buNone/>
            </a:pPr>
            <a:r>
              <a:rPr lang="en-US" sz="2400" dirty="0">
                <a:solidFill>
                  <a:schemeClr val="tx1"/>
                </a:solidFill>
              </a:rPr>
              <a:t>Including NYC DOHMH!</a:t>
            </a:r>
          </a:p>
          <a:p>
            <a:pPr lvl="1">
              <a:buFont typeface="Courier New" panose="02070309020205020404" pitchFamily="49" charset="0"/>
              <a:buChar char="o"/>
            </a:pPr>
            <a:endParaRPr lang="en-US" sz="1600" dirty="0"/>
          </a:p>
          <a:p>
            <a:r>
              <a:rPr lang="en-US" dirty="0">
                <a:solidFill>
                  <a:schemeClr val="tx1"/>
                </a:solidFill>
              </a:rPr>
              <a:t>Tell your IT/Informatics staff if you are interested</a:t>
            </a:r>
          </a:p>
          <a:p>
            <a:pPr lvl="1">
              <a:buFont typeface="Courier New" panose="02070309020205020404" pitchFamily="49" charset="0"/>
              <a:buChar char="o"/>
            </a:pPr>
            <a:r>
              <a:rPr lang="en-US" sz="2400" dirty="0"/>
              <a:t> </a:t>
            </a:r>
            <a:r>
              <a:rPr lang="en-US" sz="2400" dirty="0">
                <a:solidFill>
                  <a:schemeClr val="tx1"/>
                </a:solidFill>
              </a:rPr>
              <a:t>Email</a:t>
            </a:r>
            <a:r>
              <a:rPr lang="en-US" sz="2400" dirty="0"/>
              <a:t> </a:t>
            </a:r>
            <a:r>
              <a:rPr lang="en-US" sz="2400" dirty="0">
                <a:hlinkClick r:id="rId5"/>
              </a:rPr>
              <a:t>rcorrado@health.nyc.gov</a:t>
            </a:r>
            <a:endParaRPr lang="en-US" sz="2400" dirty="0"/>
          </a:p>
          <a:p>
            <a:pPr lvl="1">
              <a:buFont typeface="Courier New" panose="02070309020205020404" pitchFamily="49" charset="0"/>
              <a:buChar char="o"/>
            </a:pPr>
            <a:r>
              <a:rPr lang="en-US" sz="2400" dirty="0"/>
              <a:t> </a:t>
            </a:r>
            <a:r>
              <a:rPr lang="en-US" sz="2400" dirty="0">
                <a:solidFill>
                  <a:schemeClr val="tx1"/>
                </a:solidFill>
              </a:rPr>
              <a:t>Refer to </a:t>
            </a:r>
            <a:r>
              <a:rPr lang="en-US" sz="2400" dirty="0">
                <a:hlinkClick r:id="rId6"/>
              </a:rPr>
              <a:t>NYCDOHMH ECR Website </a:t>
            </a:r>
            <a:endParaRPr lang="en-US" sz="2400" dirty="0"/>
          </a:p>
        </p:txBody>
      </p:sp>
      <p:sp>
        <p:nvSpPr>
          <p:cNvPr id="4" name="Slide Number Placeholder 3"/>
          <p:cNvSpPr>
            <a:spLocks noGrp="1"/>
          </p:cNvSpPr>
          <p:nvPr>
            <p:ph type="sldNum" sz="quarter" idx="12"/>
          </p:nvPr>
        </p:nvSpPr>
        <p:spPr/>
        <p:txBody>
          <a:bodyPr/>
          <a:lstStyle/>
          <a:p>
            <a:fld id="{014987A9-CB4A-46F6-9E98-0F75BD071D11}" type="slidenum">
              <a:rPr lang="en-US" smtClean="0">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rPr>
              <a:pPr/>
              <a:t>50</a:t>
            </a:fld>
            <a:endParaRPr lang="en-US" dirty="0">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endParaRPr>
          </a:p>
        </p:txBody>
      </p:sp>
      <p:pic>
        <p:nvPicPr>
          <p:cNvPr id="6" name="Picture 5"/>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10983" y="6286500"/>
            <a:ext cx="992407" cy="468379"/>
          </a:xfrm>
          <a:prstGeom prst="rect">
            <a:avLst/>
          </a:prstGeom>
        </p:spPr>
      </p:pic>
      <p:sp>
        <p:nvSpPr>
          <p:cNvPr id="8" name="Title 1">
            <a:extLst>
              <a:ext uri="{FF2B5EF4-FFF2-40B4-BE49-F238E27FC236}">
                <a16:creationId xmlns="" xmlns:a16="http://schemas.microsoft.com/office/drawing/2014/main" id="{90CBCED7-C1AB-45FF-9A25-25D42449ABC9}"/>
              </a:ext>
            </a:extLst>
          </p:cNvPr>
          <p:cNvSpPr>
            <a:spLocks noGrp="1"/>
          </p:cNvSpPr>
          <p:nvPr>
            <p:ph type="title"/>
          </p:nvPr>
        </p:nvSpPr>
        <p:spPr>
          <a:xfrm>
            <a:off x="628650" y="365126"/>
            <a:ext cx="7886700" cy="1325563"/>
          </a:xfrm>
        </p:spPr>
        <p:txBody>
          <a:bodyPr>
            <a:normAutofit/>
          </a:bodyPr>
          <a:lstStyle/>
          <a:p>
            <a:r>
              <a:rPr lang="en-US" b="1" dirty="0">
                <a:solidFill>
                  <a:schemeClr val="accent1">
                    <a:lumMod val="60000"/>
                    <a:lumOff val="40000"/>
                  </a:schemeClr>
                </a:solidFill>
              </a:rPr>
              <a:t>Electronic Case Reporting (ECR)</a:t>
            </a:r>
          </a:p>
        </p:txBody>
      </p:sp>
    </p:spTree>
    <p:extLst>
      <p:ext uri="{BB962C8B-B14F-4D97-AF65-F5344CB8AC3E}">
        <p14:creationId xmlns:p14="http://schemas.microsoft.com/office/powerpoint/2010/main" val="45928221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solidFill>
                  <a:schemeClr val="accent1">
                    <a:lumMod val="60000"/>
                    <a:lumOff val="40000"/>
                  </a:schemeClr>
                </a:solidFill>
              </a:rPr>
              <a:t>Questions? Feedback?</a:t>
            </a:r>
          </a:p>
        </p:txBody>
      </p:sp>
      <p:sp>
        <p:nvSpPr>
          <p:cNvPr id="4" name="Slide Number Placeholder 3"/>
          <p:cNvSpPr>
            <a:spLocks noGrp="1"/>
          </p:cNvSpPr>
          <p:nvPr>
            <p:ph type="sldNum" sz="quarter" idx="12"/>
          </p:nvPr>
        </p:nvSpPr>
        <p:spPr/>
        <p:txBody>
          <a:bodyPr/>
          <a:lstStyle/>
          <a:p>
            <a:fld id="{014987A9-CB4A-46F6-9E98-0F75BD071D11}" type="slidenum">
              <a:rPr lang="en-US" smtClean="0">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rPr>
              <a:pPr/>
              <a:t>51</a:t>
            </a:fld>
            <a:endParaRPr lang="en-US">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983" y="6286500"/>
            <a:ext cx="992407" cy="468379"/>
          </a:xfrm>
          <a:prstGeom prst="rect">
            <a:avLst/>
          </a:prstGeom>
        </p:spPr>
      </p:pic>
      <p:sp>
        <p:nvSpPr>
          <p:cNvPr id="6" name="Content Placeholder 2">
            <a:extLst>
              <a:ext uri="{FF2B5EF4-FFF2-40B4-BE49-F238E27FC236}">
                <a16:creationId xmlns="" xmlns:a16="http://schemas.microsoft.com/office/drawing/2014/main" id="{AB54DC32-B1A5-4C0C-86BD-5D76244E075E}"/>
              </a:ext>
            </a:extLst>
          </p:cNvPr>
          <p:cNvSpPr>
            <a:spLocks noGrp="1"/>
          </p:cNvSpPr>
          <p:nvPr>
            <p:ph idx="1"/>
          </p:nvPr>
        </p:nvSpPr>
        <p:spPr>
          <a:xfrm>
            <a:off x="628650" y="1825625"/>
            <a:ext cx="7886700" cy="4351338"/>
          </a:xfrm>
        </p:spPr>
        <p:txBody>
          <a:bodyPr>
            <a:normAutofit/>
          </a:bodyPr>
          <a:lstStyle/>
          <a:p>
            <a:r>
              <a:rPr lang="en-US" sz="2800" b="1" dirty="0">
                <a:solidFill>
                  <a:schemeClr val="tx1"/>
                </a:solidFill>
              </a:rPr>
              <a:t>General questions</a:t>
            </a:r>
            <a:r>
              <a:rPr lang="en-US" sz="2800" dirty="0">
                <a:solidFill>
                  <a:schemeClr val="tx1"/>
                </a:solidFill>
              </a:rPr>
              <a:t>: </a:t>
            </a:r>
          </a:p>
          <a:p>
            <a:pPr lvl="1">
              <a:buFont typeface="Courier New" panose="02070309020205020404" pitchFamily="49" charset="0"/>
              <a:buChar char="o"/>
            </a:pPr>
            <a:r>
              <a:rPr lang="en-US" sz="2400" dirty="0">
                <a:solidFill>
                  <a:schemeClr val="tx1"/>
                </a:solidFill>
              </a:rPr>
              <a:t> </a:t>
            </a:r>
            <a:r>
              <a:rPr lang="en-US" sz="2400" dirty="0" err="1">
                <a:solidFill>
                  <a:schemeClr val="tx1"/>
                </a:solidFill>
              </a:rPr>
              <a:t>Licia</a:t>
            </a:r>
            <a:r>
              <a:rPr lang="en-US" sz="2400" dirty="0">
                <a:solidFill>
                  <a:schemeClr val="tx1"/>
                </a:solidFill>
              </a:rPr>
              <a:t> Wang </a:t>
            </a:r>
            <a:r>
              <a:rPr lang="en-US" sz="2400" dirty="0"/>
              <a:t>(</a:t>
            </a:r>
            <a:r>
              <a:rPr lang="en-US" sz="2400" dirty="0">
                <a:hlinkClick r:id="rId4"/>
              </a:rPr>
              <a:t>lwang4@health.nyc.gov</a:t>
            </a:r>
            <a:r>
              <a:rPr lang="en-US" sz="2400" dirty="0"/>
              <a:t>) </a:t>
            </a:r>
          </a:p>
          <a:p>
            <a:endParaRPr lang="en-US" sz="2800" dirty="0"/>
          </a:p>
          <a:p>
            <a:r>
              <a:rPr lang="en-US" sz="2800" b="1" dirty="0">
                <a:solidFill>
                  <a:schemeClr val="tx1"/>
                </a:solidFill>
              </a:rPr>
              <a:t>TB reporting: </a:t>
            </a:r>
          </a:p>
          <a:p>
            <a:pPr lvl="1">
              <a:buFont typeface="Courier New" panose="02070309020205020404" pitchFamily="49" charset="0"/>
              <a:buChar char="o"/>
            </a:pPr>
            <a:r>
              <a:rPr lang="en-US" sz="2400" dirty="0">
                <a:solidFill>
                  <a:schemeClr val="tx1"/>
                </a:solidFill>
              </a:rPr>
              <a:t> Muriel Silin </a:t>
            </a:r>
            <a:r>
              <a:rPr lang="en-US" sz="2400" dirty="0"/>
              <a:t>(</a:t>
            </a:r>
            <a:r>
              <a:rPr lang="en-US" sz="2400" dirty="0">
                <a:hlinkClick r:id="rId5"/>
              </a:rPr>
              <a:t>msilin@health.nyc.gov</a:t>
            </a:r>
            <a:r>
              <a:rPr lang="en-US" sz="2400" dirty="0"/>
              <a:t>)</a:t>
            </a:r>
          </a:p>
          <a:p>
            <a:endParaRPr lang="en-US" sz="2800" dirty="0"/>
          </a:p>
          <a:p>
            <a:r>
              <a:rPr lang="en-US" sz="2800" b="1" dirty="0">
                <a:solidFill>
                  <a:schemeClr val="tx1"/>
                </a:solidFill>
              </a:rPr>
              <a:t>Electronic case reporting:</a:t>
            </a:r>
            <a:r>
              <a:rPr lang="en-US" sz="2800" dirty="0">
                <a:solidFill>
                  <a:schemeClr val="tx1"/>
                </a:solidFill>
              </a:rPr>
              <a:t> </a:t>
            </a:r>
          </a:p>
          <a:p>
            <a:pPr lvl="1">
              <a:buFont typeface="Courier New" panose="02070309020205020404" pitchFamily="49" charset="0"/>
              <a:buChar char="o"/>
            </a:pPr>
            <a:r>
              <a:rPr lang="en-US" sz="2400" dirty="0"/>
              <a:t> </a:t>
            </a:r>
            <a:r>
              <a:rPr lang="en-US" sz="2400" dirty="0">
                <a:solidFill>
                  <a:schemeClr val="tx1"/>
                </a:solidFill>
              </a:rPr>
              <a:t>Rachel Corrado </a:t>
            </a:r>
            <a:r>
              <a:rPr lang="en-US" sz="2400" dirty="0"/>
              <a:t>(</a:t>
            </a:r>
            <a:r>
              <a:rPr lang="en-US" sz="2400" dirty="0">
                <a:hlinkClick r:id="rId6"/>
              </a:rPr>
              <a:t>rcorrado@health.nyc.gov</a:t>
            </a:r>
            <a:r>
              <a:rPr lang="en-US" sz="2400" dirty="0"/>
              <a:t>)</a:t>
            </a:r>
          </a:p>
          <a:p>
            <a:pPr lvl="1">
              <a:buFont typeface="Courier New" panose="02070309020205020404" pitchFamily="49" charset="0"/>
              <a:buChar char="o"/>
            </a:pPr>
            <a:r>
              <a:rPr lang="en-US" sz="2400" dirty="0"/>
              <a:t> </a:t>
            </a:r>
            <a:r>
              <a:rPr lang="en-US" sz="2400" dirty="0">
                <a:solidFill>
                  <a:schemeClr val="tx1"/>
                </a:solidFill>
              </a:rPr>
              <a:t>David Lee </a:t>
            </a:r>
            <a:r>
              <a:rPr lang="en-US" sz="2400" dirty="0"/>
              <a:t>(</a:t>
            </a:r>
            <a:r>
              <a:rPr lang="en-US" sz="2400" dirty="0">
                <a:hlinkClick r:id="rId7"/>
              </a:rPr>
              <a:t>dlee8@health.nyc.gov</a:t>
            </a:r>
            <a:r>
              <a:rPr lang="en-US" sz="2400" dirty="0"/>
              <a:t>)</a:t>
            </a:r>
          </a:p>
          <a:p>
            <a:endParaRPr lang="en-US" sz="2800" dirty="0"/>
          </a:p>
          <a:p>
            <a:endParaRPr lang="en-US" sz="2800" dirty="0"/>
          </a:p>
        </p:txBody>
      </p:sp>
    </p:spTree>
    <p:extLst>
      <p:ext uri="{BB962C8B-B14F-4D97-AF65-F5344CB8AC3E}">
        <p14:creationId xmlns:p14="http://schemas.microsoft.com/office/powerpoint/2010/main" val="87000021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D4B192A-ED54-4ABD-B16C-9A09EB759910}"/>
              </a:ext>
            </a:extLst>
          </p:cNvPr>
          <p:cNvSpPr>
            <a:spLocks noGrp="1"/>
          </p:cNvSpPr>
          <p:nvPr>
            <p:ph type="title"/>
          </p:nvPr>
        </p:nvSpPr>
        <p:spPr/>
        <p:txBody>
          <a:bodyPr/>
          <a:lstStyle/>
          <a:p>
            <a:endParaRPr lang="en-US"/>
          </a:p>
        </p:txBody>
      </p:sp>
      <p:sp>
        <p:nvSpPr>
          <p:cNvPr id="3" name="Content Placeholder 2">
            <a:extLst>
              <a:ext uri="{FF2B5EF4-FFF2-40B4-BE49-F238E27FC236}">
                <a16:creationId xmlns="" xmlns:a16="http://schemas.microsoft.com/office/drawing/2014/main" id="{A560FB30-58DA-4A8D-9AB1-C857788B70C0}"/>
              </a:ext>
            </a:extLst>
          </p:cNvPr>
          <p:cNvSpPr>
            <a:spLocks noGrp="1"/>
          </p:cNvSpPr>
          <p:nvPr>
            <p:ph idx="1"/>
          </p:nvPr>
        </p:nvSpPr>
        <p:spPr/>
        <p:txBody>
          <a:bodyPr/>
          <a:lstStyle/>
          <a:p>
            <a:endParaRPr lang="en-US"/>
          </a:p>
        </p:txBody>
      </p:sp>
      <p:sp>
        <p:nvSpPr>
          <p:cNvPr id="4" name="Slide Number Placeholder 3">
            <a:extLst>
              <a:ext uri="{FF2B5EF4-FFF2-40B4-BE49-F238E27FC236}">
                <a16:creationId xmlns="" xmlns:a16="http://schemas.microsoft.com/office/drawing/2014/main" id="{EBFDA225-59CF-43BD-BCF3-DEE0159198EB}"/>
              </a:ext>
            </a:extLst>
          </p:cNvPr>
          <p:cNvSpPr>
            <a:spLocks noGrp="1"/>
          </p:cNvSpPr>
          <p:nvPr>
            <p:ph type="sldNum" sz="quarter" idx="12"/>
          </p:nvPr>
        </p:nvSpPr>
        <p:spPr/>
        <p:txBody>
          <a:bodyPr/>
          <a:lstStyle/>
          <a:p>
            <a:fld id="{014987A9-CB4A-46F6-9E98-0F75BD071D11}" type="slidenum">
              <a:rPr lang="en-US" smtClean="0">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rPr>
              <a:pPr/>
              <a:t>52</a:t>
            </a:fld>
            <a:endParaRPr lang="en-US">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endParaRPr>
          </a:p>
        </p:txBody>
      </p:sp>
    </p:spTree>
    <p:extLst>
      <p:ext uri="{BB962C8B-B14F-4D97-AF65-F5344CB8AC3E}">
        <p14:creationId xmlns:p14="http://schemas.microsoft.com/office/powerpoint/2010/main" val="100324815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B5D27DC-583F-40BF-B048-E161411E34FD}"/>
              </a:ext>
            </a:extLst>
          </p:cNvPr>
          <p:cNvSpPr>
            <a:spLocks noGrp="1"/>
          </p:cNvSpPr>
          <p:nvPr>
            <p:ph type="title"/>
          </p:nvPr>
        </p:nvSpPr>
        <p:spPr>
          <a:xfrm>
            <a:off x="628650" y="2362200"/>
            <a:ext cx="7886700" cy="1325563"/>
          </a:xfrm>
        </p:spPr>
        <p:txBody>
          <a:bodyPr/>
          <a:lstStyle/>
          <a:p>
            <a:r>
              <a:rPr lang="en-US" dirty="0"/>
              <a:t>Appendix slides</a:t>
            </a:r>
          </a:p>
        </p:txBody>
      </p:sp>
      <p:sp>
        <p:nvSpPr>
          <p:cNvPr id="4" name="Slide Number Placeholder 3">
            <a:extLst>
              <a:ext uri="{FF2B5EF4-FFF2-40B4-BE49-F238E27FC236}">
                <a16:creationId xmlns="" xmlns:a16="http://schemas.microsoft.com/office/drawing/2014/main" id="{3553FFB5-D1BB-4ABE-9EE1-9D42496B192F}"/>
              </a:ext>
            </a:extLst>
          </p:cNvPr>
          <p:cNvSpPr>
            <a:spLocks noGrp="1"/>
          </p:cNvSpPr>
          <p:nvPr>
            <p:ph type="sldNum" sz="quarter" idx="12"/>
          </p:nvPr>
        </p:nvSpPr>
        <p:spPr/>
        <p:txBody>
          <a:bodyPr/>
          <a:lstStyle/>
          <a:p>
            <a:fld id="{014987A9-CB4A-46F6-9E98-0F75BD071D11}" type="slidenum">
              <a:rPr lang="en-US" smtClean="0">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rPr>
              <a:pPr/>
              <a:t>53</a:t>
            </a:fld>
            <a:endParaRPr lang="en-US">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endParaRPr>
          </a:p>
        </p:txBody>
      </p:sp>
      <p:pic>
        <p:nvPicPr>
          <p:cNvPr id="5" name="Picture 4">
            <a:extLst>
              <a:ext uri="{FF2B5EF4-FFF2-40B4-BE49-F238E27FC236}">
                <a16:creationId xmlns="" xmlns:a16="http://schemas.microsoft.com/office/drawing/2014/main" id="{0CCB8F07-04DD-48A9-958B-9AF1F5B315B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0983" y="6286500"/>
            <a:ext cx="992407" cy="468379"/>
          </a:xfrm>
          <a:prstGeom prst="rect">
            <a:avLst/>
          </a:prstGeom>
        </p:spPr>
      </p:pic>
    </p:spTree>
    <p:extLst>
      <p:ext uri="{BB962C8B-B14F-4D97-AF65-F5344CB8AC3E}">
        <p14:creationId xmlns:p14="http://schemas.microsoft.com/office/powerpoint/2010/main" val="338105920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p:cNvSpPr>
            <a:spLocks noGrp="1" noChangeArrowheads="1"/>
          </p:cNvSpPr>
          <p:nvPr>
            <p:ph type="title"/>
          </p:nvPr>
        </p:nvSpPr>
        <p:spPr>
          <a:xfrm>
            <a:off x="1150317" y="228600"/>
            <a:ext cx="6705599" cy="1556984"/>
          </a:xfrm>
        </p:spPr>
        <p:txBody>
          <a:bodyPr/>
          <a:lstStyle/>
          <a:p>
            <a:pPr marL="0" indent="0" algn="ctr">
              <a:buNone/>
            </a:pPr>
            <a:r>
              <a:rPr lang="en-US" dirty="0"/>
              <a:t>Legal Authority</a:t>
            </a:r>
          </a:p>
        </p:txBody>
      </p:sp>
      <p:sp>
        <p:nvSpPr>
          <p:cNvPr id="110595" name="Rectangle 3"/>
          <p:cNvSpPr>
            <a:spLocks noGrp="1" noChangeArrowheads="1"/>
          </p:cNvSpPr>
          <p:nvPr>
            <p:ph type="body" sz="half" idx="1"/>
          </p:nvPr>
        </p:nvSpPr>
        <p:spPr bwMode="auto">
          <a:xfrm>
            <a:off x="938623" y="3210901"/>
            <a:ext cx="3706045" cy="2617187"/>
          </a:xfrm>
          <a:noFill/>
          <a:ln w="38100">
            <a:solidFill>
              <a:schemeClr val="hlink"/>
            </a:solidFill>
            <a:miter lim="800000"/>
            <a:headEnd/>
            <a:tailEnd/>
          </a:ln>
          <a:extLst>
            <a:ext uri="{909E8E84-426E-40DD-AFC4-6F175D3DCCD1}">
              <a14:hiddenFill xmlns:a14="http://schemas.microsoft.com/office/drawing/2010/main">
                <a:solidFill>
                  <a:srgbClr val="FFFFFF"/>
                </a:solidFill>
              </a14:hiddenFill>
            </a:ext>
          </a:extLst>
        </p:spPr>
        <p:txBody>
          <a:bodyPr vert="horz" wrap="square" lIns="91437" tIns="45718" rIns="91437" bIns="45718" numCol="1" anchor="t" anchorCtr="0" compatLnSpc="1">
            <a:prstTxWarp prst="textNoShape">
              <a:avLst/>
            </a:prstTxWarp>
          </a:bodyPr>
          <a:lstStyle/>
          <a:p>
            <a:pPr>
              <a:buFont typeface="Arial" pitchFamily="34" charset="0"/>
              <a:buChar char="•"/>
            </a:pPr>
            <a:r>
              <a:rPr lang="en-US" sz="3400" dirty="0"/>
              <a:t> State laws</a:t>
            </a:r>
          </a:p>
          <a:p>
            <a:pPr>
              <a:buFont typeface="Arial" pitchFamily="34" charset="0"/>
              <a:buChar char="•"/>
            </a:pPr>
            <a:r>
              <a:rPr lang="en-US" sz="3400" dirty="0"/>
              <a:t> “Home Rule”</a:t>
            </a:r>
          </a:p>
          <a:p>
            <a:pPr>
              <a:buFont typeface="Arial" pitchFamily="34" charset="0"/>
              <a:buChar char="•"/>
            </a:pPr>
            <a:r>
              <a:rPr lang="en-US" sz="3400" dirty="0"/>
              <a:t> Police powers</a:t>
            </a:r>
          </a:p>
          <a:p>
            <a:pPr>
              <a:buFont typeface="Arial" pitchFamily="34" charset="0"/>
              <a:buChar char="•"/>
            </a:pPr>
            <a:r>
              <a:rPr lang="en-US" sz="3400" dirty="0"/>
              <a:t> Privacy issues</a:t>
            </a:r>
          </a:p>
        </p:txBody>
      </p:sp>
      <p:sp>
        <p:nvSpPr>
          <p:cNvPr id="110596" name="Rectangle 4"/>
          <p:cNvSpPr>
            <a:spLocks noChangeArrowheads="1"/>
          </p:cNvSpPr>
          <p:nvPr/>
        </p:nvSpPr>
        <p:spPr bwMode="auto">
          <a:xfrm>
            <a:off x="284614" y="1308594"/>
            <a:ext cx="8437006" cy="13934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37" tIns="45718" rIns="91437" bIns="45718"/>
          <a:lstStyle/>
          <a:p>
            <a:pPr marL="342200" indent="-342200" algn="ctr" defTabSz="914551">
              <a:spcBef>
                <a:spcPct val="10000"/>
              </a:spcBef>
              <a:spcAft>
                <a:spcPct val="25000"/>
              </a:spcAft>
              <a:buClr>
                <a:srgbClr val="006666"/>
              </a:buClr>
            </a:pPr>
            <a:r>
              <a:rPr lang="en-US" sz="2800" b="1" u="sng" dirty="0">
                <a:solidFill>
                  <a:schemeClr val="accent1">
                    <a:lumMod val="75000"/>
                  </a:schemeClr>
                </a:solidFill>
                <a:latin typeface="Arial" pitchFamily="34" charset="0"/>
              </a:rPr>
              <a:t>10th Amendment-</a:t>
            </a:r>
            <a:r>
              <a:rPr lang="en-US" sz="2800" b="1" dirty="0">
                <a:solidFill>
                  <a:schemeClr val="accent1">
                    <a:lumMod val="75000"/>
                  </a:schemeClr>
                </a:solidFill>
                <a:latin typeface="Arial" pitchFamily="34" charset="0"/>
              </a:rPr>
              <a:t> powers not specifically delegated to the federal government by the constitution are reserved to the States.</a:t>
            </a:r>
            <a:endParaRPr lang="en-US" sz="2400" b="1" dirty="0">
              <a:solidFill>
                <a:schemeClr val="accent1">
                  <a:lumMod val="75000"/>
                </a:schemeClr>
              </a:solidFill>
              <a:latin typeface="Arial" pitchFamily="34" charset="0"/>
            </a:endParaRPr>
          </a:p>
        </p:txBody>
      </p:sp>
      <p:pic>
        <p:nvPicPr>
          <p:cNvPr id="110597" name="Picture 5" descr="nynj"/>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08006" y="3065502"/>
            <a:ext cx="3236734" cy="3354786"/>
          </a:xfrm>
          <a:prstGeom prst="rect">
            <a:avLst/>
          </a:prstGeom>
          <a:noFill/>
          <a:ln w="3175">
            <a:solidFill>
              <a:srgbClr val="808080"/>
            </a:solidFill>
            <a:miter lim="800000"/>
            <a:headEnd/>
            <a:tailEnd/>
          </a:ln>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 xmlns:a16="http://schemas.microsoft.com/office/drawing/2014/main" id="{3C6B140D-8899-43B1-9CB7-89FBBB5E4D2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0983" y="6286500"/>
            <a:ext cx="992407" cy="468379"/>
          </a:xfrm>
          <a:prstGeom prst="rect">
            <a:avLst/>
          </a:prstGeom>
        </p:spPr>
      </p:pic>
    </p:spTree>
    <p:extLst>
      <p:ext uri="{BB962C8B-B14F-4D97-AF65-F5344CB8AC3E}">
        <p14:creationId xmlns:p14="http://schemas.microsoft.com/office/powerpoint/2010/main" val="310442993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 xmlns:a16="http://schemas.microsoft.com/office/drawing/2014/main" id="{5E2936A2-CD72-4953-BB83-672D3ED4CE7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983" y="6286500"/>
            <a:ext cx="992407" cy="468379"/>
          </a:xfrm>
          <a:prstGeom prst="rect">
            <a:avLst/>
          </a:prstGeom>
        </p:spPr>
      </p:pic>
      <p:sp>
        <p:nvSpPr>
          <p:cNvPr id="77826" name="Rectangle 2"/>
          <p:cNvSpPr>
            <a:spLocks noChangeArrowheads="1"/>
          </p:cNvSpPr>
          <p:nvPr/>
        </p:nvSpPr>
        <p:spPr bwMode="auto">
          <a:xfrm>
            <a:off x="211947" y="302915"/>
            <a:ext cx="6026865" cy="6618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0563" tIns="24227" rIns="60563" bIns="24227">
            <a:spAutoFit/>
          </a:bodyPr>
          <a:lstStyle/>
          <a:p>
            <a:pPr algn="ctr" defTabSz="914551">
              <a:lnSpc>
                <a:spcPct val="111000"/>
              </a:lnSpc>
            </a:pPr>
            <a:r>
              <a:rPr lang="en-US" sz="3600" b="1" dirty="0">
                <a:solidFill>
                  <a:schemeClr val="tx2"/>
                </a:solidFill>
                <a:latin typeface="New York" charset="0"/>
              </a:rPr>
              <a:t>New York City Health Code</a:t>
            </a:r>
          </a:p>
        </p:txBody>
      </p:sp>
      <p:sp>
        <p:nvSpPr>
          <p:cNvPr id="77827" name="Text Box 3"/>
          <p:cNvSpPr txBox="1">
            <a:spLocks noChangeArrowheads="1"/>
          </p:cNvSpPr>
          <p:nvPr/>
        </p:nvSpPr>
        <p:spPr bwMode="auto">
          <a:xfrm>
            <a:off x="6824694" y="230216"/>
            <a:ext cx="1598686" cy="102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37" tIns="45718" rIns="91437" bIns="45718">
            <a:spAutoFit/>
          </a:bodyPr>
          <a:lstStyle>
            <a:lvl1pPr defTabSz="958850">
              <a:defRPr sz="2400">
                <a:solidFill>
                  <a:schemeClr val="tx1"/>
                </a:solidFill>
                <a:latin typeface="Times" pitchFamily="18" charset="0"/>
              </a:defRPr>
            </a:lvl1pPr>
            <a:lvl2pPr marL="479425" defTabSz="958850">
              <a:defRPr sz="2400">
                <a:solidFill>
                  <a:schemeClr val="tx1"/>
                </a:solidFill>
                <a:latin typeface="Times" pitchFamily="18" charset="0"/>
              </a:defRPr>
            </a:lvl2pPr>
            <a:lvl3pPr marL="958850" defTabSz="958850">
              <a:defRPr sz="2400">
                <a:solidFill>
                  <a:schemeClr val="tx1"/>
                </a:solidFill>
                <a:latin typeface="Times" pitchFamily="18" charset="0"/>
              </a:defRPr>
            </a:lvl3pPr>
            <a:lvl4pPr marL="1438275" defTabSz="958850">
              <a:defRPr sz="2400">
                <a:solidFill>
                  <a:schemeClr val="tx1"/>
                </a:solidFill>
                <a:latin typeface="Times" pitchFamily="18" charset="0"/>
              </a:defRPr>
            </a:lvl4pPr>
            <a:lvl5pPr marL="1917700" defTabSz="958850">
              <a:defRPr sz="2400">
                <a:solidFill>
                  <a:schemeClr val="tx1"/>
                </a:solidFill>
                <a:latin typeface="Times" pitchFamily="18" charset="0"/>
              </a:defRPr>
            </a:lvl5pPr>
            <a:lvl6pPr marL="2374900" defTabSz="958850" eaLnBrk="0" fontAlgn="base" hangingPunct="0">
              <a:spcBef>
                <a:spcPct val="0"/>
              </a:spcBef>
              <a:spcAft>
                <a:spcPct val="0"/>
              </a:spcAft>
              <a:defRPr sz="2400">
                <a:solidFill>
                  <a:schemeClr val="tx1"/>
                </a:solidFill>
                <a:latin typeface="Times" pitchFamily="18" charset="0"/>
              </a:defRPr>
            </a:lvl6pPr>
            <a:lvl7pPr marL="2832100" defTabSz="958850" eaLnBrk="0" fontAlgn="base" hangingPunct="0">
              <a:spcBef>
                <a:spcPct val="0"/>
              </a:spcBef>
              <a:spcAft>
                <a:spcPct val="0"/>
              </a:spcAft>
              <a:defRPr sz="2400">
                <a:solidFill>
                  <a:schemeClr val="tx1"/>
                </a:solidFill>
                <a:latin typeface="Times" pitchFamily="18" charset="0"/>
              </a:defRPr>
            </a:lvl7pPr>
            <a:lvl8pPr marL="3289300" defTabSz="958850" eaLnBrk="0" fontAlgn="base" hangingPunct="0">
              <a:spcBef>
                <a:spcPct val="0"/>
              </a:spcBef>
              <a:spcAft>
                <a:spcPct val="0"/>
              </a:spcAft>
              <a:defRPr sz="2400">
                <a:solidFill>
                  <a:schemeClr val="tx1"/>
                </a:solidFill>
                <a:latin typeface="Times" pitchFamily="18" charset="0"/>
              </a:defRPr>
            </a:lvl8pPr>
            <a:lvl9pPr marL="3746500" defTabSz="958850" eaLnBrk="0" fontAlgn="base" hangingPunct="0">
              <a:spcBef>
                <a:spcPct val="0"/>
              </a:spcBef>
              <a:spcAft>
                <a:spcPct val="0"/>
              </a:spcAft>
              <a:defRPr sz="2400">
                <a:solidFill>
                  <a:schemeClr val="tx1"/>
                </a:solidFill>
                <a:latin typeface="Times" pitchFamily="18" charset="0"/>
              </a:defRPr>
            </a:lvl9pPr>
          </a:lstStyle>
          <a:p>
            <a:pPr>
              <a:spcBef>
                <a:spcPct val="25000"/>
              </a:spcBef>
              <a:buClr>
                <a:srgbClr val="FFCC00"/>
              </a:buClr>
            </a:pPr>
            <a:r>
              <a:rPr lang="en-US" sz="2700">
                <a:solidFill>
                  <a:schemeClr val="tx2"/>
                </a:solidFill>
              </a:rPr>
              <a:t> Title II, </a:t>
            </a:r>
          </a:p>
          <a:p>
            <a:pPr>
              <a:spcBef>
                <a:spcPct val="25000"/>
              </a:spcBef>
              <a:buClr>
                <a:srgbClr val="FFCC00"/>
              </a:buClr>
            </a:pPr>
            <a:r>
              <a:rPr lang="en-US" sz="2700">
                <a:solidFill>
                  <a:schemeClr val="tx2"/>
                </a:solidFill>
              </a:rPr>
              <a:t>Article 11</a:t>
            </a:r>
          </a:p>
        </p:txBody>
      </p:sp>
      <p:sp>
        <p:nvSpPr>
          <p:cNvPr id="77828" name="Text Box 4"/>
          <p:cNvSpPr txBox="1">
            <a:spLocks noChangeArrowheads="1"/>
          </p:cNvSpPr>
          <p:nvPr/>
        </p:nvSpPr>
        <p:spPr bwMode="auto">
          <a:xfrm>
            <a:off x="357282" y="1175311"/>
            <a:ext cx="8041875" cy="5693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37" tIns="45718" rIns="91437" bIns="45718">
            <a:spAutoFit/>
          </a:bodyPr>
          <a:lstStyle>
            <a:lvl1pPr defTabSz="958850">
              <a:defRPr sz="2400">
                <a:solidFill>
                  <a:schemeClr val="tx1"/>
                </a:solidFill>
                <a:latin typeface="Times" pitchFamily="18" charset="0"/>
              </a:defRPr>
            </a:lvl1pPr>
            <a:lvl2pPr marL="479425" defTabSz="958850">
              <a:defRPr sz="2400">
                <a:solidFill>
                  <a:schemeClr val="tx1"/>
                </a:solidFill>
                <a:latin typeface="Times" pitchFamily="18" charset="0"/>
              </a:defRPr>
            </a:lvl2pPr>
            <a:lvl3pPr marL="958850" defTabSz="958850">
              <a:defRPr sz="2400">
                <a:solidFill>
                  <a:schemeClr val="tx1"/>
                </a:solidFill>
                <a:latin typeface="Times" pitchFamily="18" charset="0"/>
              </a:defRPr>
            </a:lvl3pPr>
            <a:lvl4pPr marL="1438275" defTabSz="958850">
              <a:defRPr sz="2400">
                <a:solidFill>
                  <a:schemeClr val="tx1"/>
                </a:solidFill>
                <a:latin typeface="Times" pitchFamily="18" charset="0"/>
              </a:defRPr>
            </a:lvl4pPr>
            <a:lvl5pPr marL="1917700" defTabSz="958850">
              <a:defRPr sz="2400">
                <a:solidFill>
                  <a:schemeClr val="tx1"/>
                </a:solidFill>
                <a:latin typeface="Times" pitchFamily="18" charset="0"/>
              </a:defRPr>
            </a:lvl5pPr>
            <a:lvl6pPr marL="2374900" defTabSz="958850" eaLnBrk="0" fontAlgn="base" hangingPunct="0">
              <a:spcBef>
                <a:spcPct val="0"/>
              </a:spcBef>
              <a:spcAft>
                <a:spcPct val="0"/>
              </a:spcAft>
              <a:defRPr sz="2400">
                <a:solidFill>
                  <a:schemeClr val="tx1"/>
                </a:solidFill>
                <a:latin typeface="Times" pitchFamily="18" charset="0"/>
              </a:defRPr>
            </a:lvl6pPr>
            <a:lvl7pPr marL="2832100" defTabSz="958850" eaLnBrk="0" fontAlgn="base" hangingPunct="0">
              <a:spcBef>
                <a:spcPct val="0"/>
              </a:spcBef>
              <a:spcAft>
                <a:spcPct val="0"/>
              </a:spcAft>
              <a:defRPr sz="2400">
                <a:solidFill>
                  <a:schemeClr val="tx1"/>
                </a:solidFill>
                <a:latin typeface="Times" pitchFamily="18" charset="0"/>
              </a:defRPr>
            </a:lvl7pPr>
            <a:lvl8pPr marL="3289300" defTabSz="958850" eaLnBrk="0" fontAlgn="base" hangingPunct="0">
              <a:spcBef>
                <a:spcPct val="0"/>
              </a:spcBef>
              <a:spcAft>
                <a:spcPct val="0"/>
              </a:spcAft>
              <a:defRPr sz="2400">
                <a:solidFill>
                  <a:schemeClr val="tx1"/>
                </a:solidFill>
                <a:latin typeface="Times" pitchFamily="18" charset="0"/>
              </a:defRPr>
            </a:lvl8pPr>
            <a:lvl9pPr marL="3746500" defTabSz="958850" eaLnBrk="0" fontAlgn="base" hangingPunct="0">
              <a:spcBef>
                <a:spcPct val="0"/>
              </a:spcBef>
              <a:spcAft>
                <a:spcPct val="0"/>
              </a:spcAft>
              <a:defRPr sz="2400">
                <a:solidFill>
                  <a:schemeClr val="tx1"/>
                </a:solidFill>
                <a:latin typeface="Times" pitchFamily="18" charset="0"/>
              </a:defRPr>
            </a:lvl9pPr>
          </a:lstStyle>
          <a:p>
            <a:pPr algn="ctr"/>
            <a:r>
              <a:rPr lang="en-US" sz="3100" i="1">
                <a:latin typeface="Palatino" charset="0"/>
              </a:rPr>
              <a:t>Reportable diseases and conditions</a:t>
            </a:r>
          </a:p>
        </p:txBody>
      </p:sp>
      <p:sp>
        <p:nvSpPr>
          <p:cNvPr id="77829" name="Text Box 5"/>
          <p:cNvSpPr txBox="1">
            <a:spLocks noChangeArrowheads="1"/>
          </p:cNvSpPr>
          <p:nvPr/>
        </p:nvSpPr>
        <p:spPr bwMode="auto">
          <a:xfrm>
            <a:off x="865955" y="1829608"/>
            <a:ext cx="7162296" cy="5232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37" tIns="45718" rIns="91437" bIns="45718">
            <a:spAutoFit/>
          </a:bodyPr>
          <a:lstStyle>
            <a:lvl1pPr defTabSz="958850">
              <a:defRPr sz="2400">
                <a:solidFill>
                  <a:schemeClr val="tx1"/>
                </a:solidFill>
                <a:latin typeface="Times" pitchFamily="18" charset="0"/>
              </a:defRPr>
            </a:lvl1pPr>
            <a:lvl2pPr marL="479425" defTabSz="958850">
              <a:defRPr sz="2400">
                <a:solidFill>
                  <a:schemeClr val="tx1"/>
                </a:solidFill>
                <a:latin typeface="Times" pitchFamily="18" charset="0"/>
              </a:defRPr>
            </a:lvl2pPr>
            <a:lvl3pPr marL="958850" defTabSz="958850">
              <a:defRPr sz="2400">
                <a:solidFill>
                  <a:schemeClr val="tx1"/>
                </a:solidFill>
                <a:latin typeface="Times" pitchFamily="18" charset="0"/>
              </a:defRPr>
            </a:lvl3pPr>
            <a:lvl4pPr marL="1438275" defTabSz="958850">
              <a:defRPr sz="2400">
                <a:solidFill>
                  <a:schemeClr val="tx1"/>
                </a:solidFill>
                <a:latin typeface="Times" pitchFamily="18" charset="0"/>
              </a:defRPr>
            </a:lvl4pPr>
            <a:lvl5pPr marL="1917700" defTabSz="958850">
              <a:defRPr sz="2400">
                <a:solidFill>
                  <a:schemeClr val="tx1"/>
                </a:solidFill>
                <a:latin typeface="Times" pitchFamily="18" charset="0"/>
              </a:defRPr>
            </a:lvl5pPr>
            <a:lvl6pPr marL="2374900" defTabSz="958850" eaLnBrk="0" fontAlgn="base" hangingPunct="0">
              <a:spcBef>
                <a:spcPct val="0"/>
              </a:spcBef>
              <a:spcAft>
                <a:spcPct val="0"/>
              </a:spcAft>
              <a:defRPr sz="2400">
                <a:solidFill>
                  <a:schemeClr val="tx1"/>
                </a:solidFill>
                <a:latin typeface="Times" pitchFamily="18" charset="0"/>
              </a:defRPr>
            </a:lvl6pPr>
            <a:lvl7pPr marL="2832100" defTabSz="958850" eaLnBrk="0" fontAlgn="base" hangingPunct="0">
              <a:spcBef>
                <a:spcPct val="0"/>
              </a:spcBef>
              <a:spcAft>
                <a:spcPct val="0"/>
              </a:spcAft>
              <a:defRPr sz="2400">
                <a:solidFill>
                  <a:schemeClr val="tx1"/>
                </a:solidFill>
                <a:latin typeface="Times" pitchFamily="18" charset="0"/>
              </a:defRPr>
            </a:lvl7pPr>
            <a:lvl8pPr marL="3289300" defTabSz="958850" eaLnBrk="0" fontAlgn="base" hangingPunct="0">
              <a:spcBef>
                <a:spcPct val="0"/>
              </a:spcBef>
              <a:spcAft>
                <a:spcPct val="0"/>
              </a:spcAft>
              <a:defRPr sz="2400">
                <a:solidFill>
                  <a:schemeClr val="tx1"/>
                </a:solidFill>
                <a:latin typeface="Times" pitchFamily="18" charset="0"/>
              </a:defRPr>
            </a:lvl8pPr>
            <a:lvl9pPr marL="3746500" defTabSz="958850" eaLnBrk="0" fontAlgn="base" hangingPunct="0">
              <a:spcBef>
                <a:spcPct val="0"/>
              </a:spcBef>
              <a:spcAft>
                <a:spcPct val="0"/>
              </a:spcAft>
              <a:defRPr sz="2400">
                <a:solidFill>
                  <a:schemeClr val="tx1"/>
                </a:solidFill>
                <a:latin typeface="Times" pitchFamily="18" charset="0"/>
              </a:defRPr>
            </a:lvl9pPr>
          </a:lstStyle>
          <a:p>
            <a:pPr>
              <a:spcBef>
                <a:spcPct val="50000"/>
              </a:spcBef>
            </a:pPr>
            <a:r>
              <a:rPr lang="en-US" sz="2800" dirty="0">
                <a:solidFill>
                  <a:srgbClr val="0070C0"/>
                </a:solidFill>
                <a:cs typeface="Times New Roman" pitchFamily="18" charset="0"/>
              </a:rPr>
              <a:t>§</a:t>
            </a:r>
            <a:r>
              <a:rPr lang="en-US" sz="2800" dirty="0">
                <a:solidFill>
                  <a:srgbClr val="0070C0"/>
                </a:solidFill>
              </a:rPr>
              <a:t>11.03  	Diseases and conditions reportable</a:t>
            </a:r>
          </a:p>
        </p:txBody>
      </p:sp>
      <p:sp>
        <p:nvSpPr>
          <p:cNvPr id="77830" name="Text Box 6"/>
          <p:cNvSpPr txBox="1">
            <a:spLocks noChangeArrowheads="1"/>
          </p:cNvSpPr>
          <p:nvPr/>
        </p:nvSpPr>
        <p:spPr bwMode="auto">
          <a:xfrm>
            <a:off x="865955" y="3501700"/>
            <a:ext cx="7162296" cy="5232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37" tIns="45718" rIns="91437" bIns="45718">
            <a:spAutoFit/>
          </a:bodyPr>
          <a:lstStyle>
            <a:lvl1pPr defTabSz="958850">
              <a:defRPr sz="2400">
                <a:solidFill>
                  <a:schemeClr val="tx1"/>
                </a:solidFill>
                <a:latin typeface="Times" pitchFamily="18" charset="0"/>
              </a:defRPr>
            </a:lvl1pPr>
            <a:lvl2pPr marL="479425" defTabSz="958850">
              <a:defRPr sz="2400">
                <a:solidFill>
                  <a:schemeClr val="tx1"/>
                </a:solidFill>
                <a:latin typeface="Times" pitchFamily="18" charset="0"/>
              </a:defRPr>
            </a:lvl2pPr>
            <a:lvl3pPr marL="958850" defTabSz="958850">
              <a:defRPr sz="2400">
                <a:solidFill>
                  <a:schemeClr val="tx1"/>
                </a:solidFill>
                <a:latin typeface="Times" pitchFamily="18" charset="0"/>
              </a:defRPr>
            </a:lvl3pPr>
            <a:lvl4pPr marL="1438275" defTabSz="958850">
              <a:defRPr sz="2400">
                <a:solidFill>
                  <a:schemeClr val="tx1"/>
                </a:solidFill>
                <a:latin typeface="Times" pitchFamily="18" charset="0"/>
              </a:defRPr>
            </a:lvl4pPr>
            <a:lvl5pPr marL="1917700" defTabSz="958850">
              <a:defRPr sz="2400">
                <a:solidFill>
                  <a:schemeClr val="tx1"/>
                </a:solidFill>
                <a:latin typeface="Times" pitchFamily="18" charset="0"/>
              </a:defRPr>
            </a:lvl5pPr>
            <a:lvl6pPr marL="2374900" defTabSz="958850" eaLnBrk="0" fontAlgn="base" hangingPunct="0">
              <a:spcBef>
                <a:spcPct val="0"/>
              </a:spcBef>
              <a:spcAft>
                <a:spcPct val="0"/>
              </a:spcAft>
              <a:defRPr sz="2400">
                <a:solidFill>
                  <a:schemeClr val="tx1"/>
                </a:solidFill>
                <a:latin typeface="Times" pitchFamily="18" charset="0"/>
              </a:defRPr>
            </a:lvl6pPr>
            <a:lvl7pPr marL="2832100" defTabSz="958850" eaLnBrk="0" fontAlgn="base" hangingPunct="0">
              <a:spcBef>
                <a:spcPct val="0"/>
              </a:spcBef>
              <a:spcAft>
                <a:spcPct val="0"/>
              </a:spcAft>
              <a:defRPr sz="2400">
                <a:solidFill>
                  <a:schemeClr val="tx1"/>
                </a:solidFill>
                <a:latin typeface="Times" pitchFamily="18" charset="0"/>
              </a:defRPr>
            </a:lvl7pPr>
            <a:lvl8pPr marL="3289300" defTabSz="958850" eaLnBrk="0" fontAlgn="base" hangingPunct="0">
              <a:spcBef>
                <a:spcPct val="0"/>
              </a:spcBef>
              <a:spcAft>
                <a:spcPct val="0"/>
              </a:spcAft>
              <a:defRPr sz="2400">
                <a:solidFill>
                  <a:schemeClr val="tx1"/>
                </a:solidFill>
                <a:latin typeface="Times" pitchFamily="18" charset="0"/>
              </a:defRPr>
            </a:lvl8pPr>
            <a:lvl9pPr marL="3746500" defTabSz="958850" eaLnBrk="0" fontAlgn="base" hangingPunct="0">
              <a:spcBef>
                <a:spcPct val="0"/>
              </a:spcBef>
              <a:spcAft>
                <a:spcPct val="0"/>
              </a:spcAft>
              <a:defRPr sz="2400">
                <a:solidFill>
                  <a:schemeClr val="tx1"/>
                </a:solidFill>
                <a:latin typeface="Times" pitchFamily="18" charset="0"/>
              </a:defRPr>
            </a:lvl9pPr>
          </a:lstStyle>
          <a:p>
            <a:pPr>
              <a:spcBef>
                <a:spcPct val="50000"/>
              </a:spcBef>
            </a:pPr>
            <a:r>
              <a:rPr lang="en-US" sz="2800">
                <a:solidFill>
                  <a:srgbClr val="0070C0"/>
                </a:solidFill>
                <a:cs typeface="Times New Roman" pitchFamily="18" charset="0"/>
              </a:rPr>
              <a:t>§</a:t>
            </a:r>
            <a:r>
              <a:rPr lang="en-US" sz="2800">
                <a:solidFill>
                  <a:srgbClr val="0070C0"/>
                </a:solidFill>
              </a:rPr>
              <a:t>11.11-49  	Exclusion &amp; isolation powers</a:t>
            </a:r>
          </a:p>
        </p:txBody>
      </p:sp>
      <p:sp>
        <p:nvSpPr>
          <p:cNvPr id="77831" name="Text Box 7"/>
          <p:cNvSpPr txBox="1">
            <a:spLocks noChangeArrowheads="1"/>
          </p:cNvSpPr>
          <p:nvPr/>
        </p:nvSpPr>
        <p:spPr bwMode="auto">
          <a:xfrm>
            <a:off x="793288" y="4737594"/>
            <a:ext cx="7162296" cy="5232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37" tIns="45718" rIns="91437" bIns="45718">
            <a:spAutoFit/>
          </a:bodyPr>
          <a:lstStyle>
            <a:lvl1pPr defTabSz="958850">
              <a:defRPr sz="2400">
                <a:solidFill>
                  <a:schemeClr val="tx1"/>
                </a:solidFill>
                <a:latin typeface="Times" pitchFamily="18" charset="0"/>
              </a:defRPr>
            </a:lvl1pPr>
            <a:lvl2pPr marL="479425" defTabSz="958850">
              <a:defRPr sz="2400">
                <a:solidFill>
                  <a:schemeClr val="tx1"/>
                </a:solidFill>
                <a:latin typeface="Times" pitchFamily="18" charset="0"/>
              </a:defRPr>
            </a:lvl2pPr>
            <a:lvl3pPr marL="958850" defTabSz="958850">
              <a:defRPr sz="2400">
                <a:solidFill>
                  <a:schemeClr val="tx1"/>
                </a:solidFill>
                <a:latin typeface="Times" pitchFamily="18" charset="0"/>
              </a:defRPr>
            </a:lvl3pPr>
            <a:lvl4pPr marL="1438275" defTabSz="958850">
              <a:defRPr sz="2400">
                <a:solidFill>
                  <a:schemeClr val="tx1"/>
                </a:solidFill>
                <a:latin typeface="Times" pitchFamily="18" charset="0"/>
              </a:defRPr>
            </a:lvl4pPr>
            <a:lvl5pPr marL="1917700" defTabSz="958850">
              <a:defRPr sz="2400">
                <a:solidFill>
                  <a:schemeClr val="tx1"/>
                </a:solidFill>
                <a:latin typeface="Times" pitchFamily="18" charset="0"/>
              </a:defRPr>
            </a:lvl5pPr>
            <a:lvl6pPr marL="2374900" defTabSz="958850" eaLnBrk="0" fontAlgn="base" hangingPunct="0">
              <a:spcBef>
                <a:spcPct val="0"/>
              </a:spcBef>
              <a:spcAft>
                <a:spcPct val="0"/>
              </a:spcAft>
              <a:defRPr sz="2400">
                <a:solidFill>
                  <a:schemeClr val="tx1"/>
                </a:solidFill>
                <a:latin typeface="Times" pitchFamily="18" charset="0"/>
              </a:defRPr>
            </a:lvl6pPr>
            <a:lvl7pPr marL="2832100" defTabSz="958850" eaLnBrk="0" fontAlgn="base" hangingPunct="0">
              <a:spcBef>
                <a:spcPct val="0"/>
              </a:spcBef>
              <a:spcAft>
                <a:spcPct val="0"/>
              </a:spcAft>
              <a:defRPr sz="2400">
                <a:solidFill>
                  <a:schemeClr val="tx1"/>
                </a:solidFill>
                <a:latin typeface="Times" pitchFamily="18" charset="0"/>
              </a:defRPr>
            </a:lvl7pPr>
            <a:lvl8pPr marL="3289300" defTabSz="958850" eaLnBrk="0" fontAlgn="base" hangingPunct="0">
              <a:spcBef>
                <a:spcPct val="0"/>
              </a:spcBef>
              <a:spcAft>
                <a:spcPct val="0"/>
              </a:spcAft>
              <a:defRPr sz="2400">
                <a:solidFill>
                  <a:schemeClr val="tx1"/>
                </a:solidFill>
                <a:latin typeface="Times" pitchFamily="18" charset="0"/>
              </a:defRPr>
            </a:lvl8pPr>
            <a:lvl9pPr marL="3746500" defTabSz="958850" eaLnBrk="0" fontAlgn="base" hangingPunct="0">
              <a:spcBef>
                <a:spcPct val="0"/>
              </a:spcBef>
              <a:spcAft>
                <a:spcPct val="0"/>
              </a:spcAft>
              <a:defRPr sz="2400">
                <a:solidFill>
                  <a:schemeClr val="tx1"/>
                </a:solidFill>
                <a:latin typeface="Times" pitchFamily="18" charset="0"/>
              </a:defRPr>
            </a:lvl9pPr>
          </a:lstStyle>
          <a:p>
            <a:pPr>
              <a:spcBef>
                <a:spcPct val="50000"/>
              </a:spcBef>
            </a:pPr>
            <a:r>
              <a:rPr lang="en-US" sz="2800">
                <a:solidFill>
                  <a:srgbClr val="0070C0"/>
                </a:solidFill>
                <a:cs typeface="Times New Roman" pitchFamily="18" charset="0"/>
              </a:rPr>
              <a:t>§</a:t>
            </a:r>
            <a:r>
              <a:rPr lang="en-US" sz="2800">
                <a:solidFill>
                  <a:srgbClr val="0070C0"/>
                </a:solidFill>
              </a:rPr>
              <a:t>11.23 &amp; 11.55  	Quarantine &amp; detention</a:t>
            </a:r>
          </a:p>
        </p:txBody>
      </p:sp>
      <p:sp>
        <p:nvSpPr>
          <p:cNvPr id="77835" name="Text Box 11"/>
          <p:cNvSpPr txBox="1">
            <a:spLocks noChangeArrowheads="1"/>
          </p:cNvSpPr>
          <p:nvPr/>
        </p:nvSpPr>
        <p:spPr bwMode="auto">
          <a:xfrm>
            <a:off x="502617" y="2338506"/>
            <a:ext cx="8502103" cy="12510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7215" tIns="43608" rIns="87215" bIns="43608">
            <a:spAutoFit/>
          </a:bodyPr>
          <a:lstStyle/>
          <a:p>
            <a:pPr>
              <a:spcBef>
                <a:spcPct val="50000"/>
              </a:spcBef>
            </a:pPr>
            <a:r>
              <a:rPr lang="en-US" sz="1900" dirty="0"/>
              <a:t>… the Department may conduct such surveillance, epidemiologic and laboratory investigation activities as it shall deem necessary … and implement public health measures to control the disease or condition and prevent additional morbidity or mortality</a:t>
            </a:r>
          </a:p>
        </p:txBody>
      </p:sp>
      <p:sp>
        <p:nvSpPr>
          <p:cNvPr id="77836" name="Text Box 12"/>
          <p:cNvSpPr txBox="1">
            <a:spLocks noChangeArrowheads="1"/>
          </p:cNvSpPr>
          <p:nvPr/>
        </p:nvSpPr>
        <p:spPr bwMode="auto">
          <a:xfrm>
            <a:off x="357282" y="4010597"/>
            <a:ext cx="8502103" cy="6694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7215" tIns="43608" rIns="87215" bIns="43608">
            <a:spAutoFit/>
          </a:bodyPr>
          <a:lstStyle/>
          <a:p>
            <a:pPr>
              <a:spcBef>
                <a:spcPct val="50000"/>
              </a:spcBef>
            </a:pPr>
            <a:r>
              <a:rPr lang="en-US" sz="1900"/>
              <a:t>… A case or carrier of the diseases… shall be excluded until two negative stool samples, taken not less than 24 hours apart …</a:t>
            </a:r>
          </a:p>
        </p:txBody>
      </p:sp>
      <p:sp>
        <p:nvSpPr>
          <p:cNvPr id="77837" name="Text Box 13"/>
          <p:cNvSpPr txBox="1">
            <a:spLocks noChangeArrowheads="1"/>
          </p:cNvSpPr>
          <p:nvPr/>
        </p:nvSpPr>
        <p:spPr bwMode="auto">
          <a:xfrm>
            <a:off x="284615" y="5246492"/>
            <a:ext cx="8502103" cy="12510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7215" tIns="43608" rIns="87215" bIns="43608">
            <a:spAutoFit/>
          </a:bodyPr>
          <a:lstStyle/>
          <a:p>
            <a:pPr>
              <a:spcBef>
                <a:spcPct val="50000"/>
              </a:spcBef>
            </a:pPr>
            <a:r>
              <a:rPr lang="en-US" sz="1900"/>
              <a:t>… the health of others … endangered by a case, contact or carrier, or suspected case, contact or carrier of a contagious disease that … may pose an imminent and significant threat … the Commissioner may order the removal and/or detention of such a person …</a:t>
            </a:r>
          </a:p>
        </p:txBody>
      </p:sp>
    </p:spTree>
    <p:extLst>
      <p:ext uri="{BB962C8B-B14F-4D97-AF65-F5344CB8AC3E}">
        <p14:creationId xmlns:p14="http://schemas.microsoft.com/office/powerpoint/2010/main" val="236654281"/>
      </p:ext>
    </p:extLst>
  </p:cSld>
  <p:clrMapOvr>
    <a:masterClrMapping/>
  </p:clrMapOvr>
  <p:transition/>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Grid">
  <a:themeElements>
    <a:clrScheme name="Custom 13">
      <a:dk1>
        <a:sysClr val="windowText" lastClr="000000"/>
      </a:dk1>
      <a:lt1>
        <a:sysClr val="window" lastClr="FFFFFF"/>
      </a:lt1>
      <a:dk2>
        <a:srgbClr val="5B6973"/>
      </a:dk2>
      <a:lt2>
        <a:srgbClr val="E7ECED"/>
      </a:lt2>
      <a:accent1>
        <a:srgbClr val="3C8890"/>
      </a:accent1>
      <a:accent2>
        <a:srgbClr val="59B0B9"/>
      </a:accent2>
      <a:accent3>
        <a:srgbClr val="DEAE00"/>
      </a:accent3>
      <a:accent4>
        <a:srgbClr val="B77BB4"/>
      </a:accent4>
      <a:accent5>
        <a:srgbClr val="E0773C"/>
      </a:accent5>
      <a:accent6>
        <a:srgbClr val="A98D63"/>
      </a:accent6>
      <a:hlink>
        <a:srgbClr val="26CBEC"/>
      </a:hlink>
      <a:folHlink>
        <a:srgbClr val="598C8C"/>
      </a:folHlink>
    </a:clrScheme>
    <a:fontScheme name="Grid">
      <a:majorFont>
        <a:latin typeface="Franklin Gothic Medium"/>
        <a:ea typeface=""/>
        <a:cs typeface=""/>
        <a:font script="Jpan" typeface="HG創英角ｺﾞｼｯｸUB"/>
        <a:font script="Hang" typeface="HY견고딕"/>
        <a:font script="Hans" typeface="微软雅黑"/>
        <a:font script="Hant" typeface="微軟正黑體"/>
        <a:font script="Arab" typeface="Arial Bold"/>
        <a:font script="Hebr" typeface="Arial Bold"/>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Bold"/>
        <a:font script="Uigh" typeface="Microsoft Uighur"/>
        <a:font script="Geor" typeface="Sylfaen"/>
      </a:majorFont>
      <a:minorFont>
        <a:latin typeface="Franklin Gothic Medium"/>
        <a:ea typeface=""/>
        <a:cs typeface=""/>
        <a:font script="Jpan" typeface="HG創英角ｺﾞｼｯｸUB"/>
        <a:font script="Hang" typeface="HY견고딕"/>
        <a:font script="Hans" typeface="微软雅黑"/>
        <a:font script="Hant" typeface="微軟正黑體"/>
        <a:font script="Arab" typeface="Arial Bold"/>
        <a:font script="Hebr" typeface="Arial Bold"/>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Bold"/>
        <a:font script="Uigh" typeface="Microsoft Uighur"/>
        <a:font script="Geor" typeface="Sylfaen"/>
      </a:minorFont>
    </a:fontScheme>
    <a:fmtScheme name="Grid">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effectStyle>
        <a:effectStyle>
          <a:effectLst>
            <a:outerShdw blurRad="31750" dist="25400" dir="5400000" rotWithShape="0">
              <a:srgbClr val="000000">
                <a:alpha val="5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0000"/>
            <a:shade val="93000"/>
            <a:satMod val="150000"/>
          </a:schemeClr>
        </a:solidFill>
        <a:blipFill rotWithShape="1">
          <a:blip xmlns:r="http://schemas.openxmlformats.org/officeDocument/2006/relationships" r:embed="rId1">
            <a:duotone>
              <a:schemeClr val="phClr">
                <a:tint val="95000"/>
              </a:schemeClr>
              <a:schemeClr val="phClr">
                <a:shade val="93000"/>
                <a:satMod val="11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Depth">
  <a:themeElements>
    <a:clrScheme name="Depth">
      <a:dk1>
        <a:sysClr val="windowText" lastClr="000000"/>
      </a:dk1>
      <a:lt1>
        <a:sysClr val="window" lastClr="FFFFFF"/>
      </a:lt1>
      <a:dk2>
        <a:srgbClr val="455F51"/>
      </a:dk2>
      <a:lt2>
        <a:srgbClr val="94D7E4"/>
      </a:lt2>
      <a:accent1>
        <a:srgbClr val="41AEBD"/>
      </a:accent1>
      <a:accent2>
        <a:srgbClr val="97E9D5"/>
      </a:accent2>
      <a:accent3>
        <a:srgbClr val="A2CF49"/>
      </a:accent3>
      <a:accent4>
        <a:srgbClr val="608F3D"/>
      </a:accent4>
      <a:accent5>
        <a:srgbClr val="F4DE3A"/>
      </a:accent5>
      <a:accent6>
        <a:srgbClr val="FCB11C"/>
      </a:accent6>
      <a:hlink>
        <a:srgbClr val="FBCA98"/>
      </a:hlink>
      <a:folHlink>
        <a:srgbClr val="D3B86D"/>
      </a:folHlink>
    </a:clrScheme>
    <a:fontScheme name="Depth">
      <a:majorFont>
        <a:latin typeface="Corbel" panose="020B0503020204020204"/>
        <a:ea typeface=""/>
        <a:cs typeface=""/>
        <a:font script="Jpan" typeface="メイリオ"/>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メイリオ"/>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epth">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Depth" id="{7BEAFC2A-325C-49C4-AC08-2B765DA903F9}" vid="{1735E755-43E6-43AA-ABA2-C989ECC79AF5}"/>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1364</TotalTime>
  <Words>4825</Words>
  <Application>Microsoft Office PowerPoint</Application>
  <PresentationFormat>On-screen Show (4:3)</PresentationFormat>
  <Paragraphs>579</Paragraphs>
  <Slides>55</Slides>
  <Notes>49</Notes>
  <HiddenSlides>0</HiddenSlides>
  <MMClips>0</MMClips>
  <ScaleCrop>false</ScaleCrop>
  <HeadingPairs>
    <vt:vector size="4" baseType="variant">
      <vt:variant>
        <vt:lpstr>Theme</vt:lpstr>
      </vt:variant>
      <vt:variant>
        <vt:i4>2</vt:i4>
      </vt:variant>
      <vt:variant>
        <vt:lpstr>Slide Titles</vt:lpstr>
      </vt:variant>
      <vt:variant>
        <vt:i4>55</vt:i4>
      </vt:variant>
    </vt:vector>
  </HeadingPairs>
  <TitlesOfParts>
    <vt:vector size="57" baseType="lpstr">
      <vt:lpstr>Grid</vt:lpstr>
      <vt:lpstr>Depth</vt:lpstr>
      <vt:lpstr>Overview of Disease Reporting </vt:lpstr>
      <vt:lpstr>Agenda</vt:lpstr>
      <vt:lpstr>Reportable Disease Surveillance</vt:lpstr>
      <vt:lpstr>NYC Health Code</vt:lpstr>
      <vt:lpstr>Case reporting: Who? What? </vt:lpstr>
      <vt:lpstr>Case reporting: Why? Data are used for surveillance.</vt:lpstr>
      <vt:lpstr>Case reporting: Why? Can’t we just rely on ELR?</vt:lpstr>
      <vt:lpstr>Case reporting: Why? Case reports vs ELR</vt:lpstr>
      <vt:lpstr>Case Reporting: When?</vt:lpstr>
      <vt:lpstr>Immediately Reportable</vt:lpstr>
      <vt:lpstr>Immediately Reportable Provider Access Line (PAL): 866-692-3641</vt:lpstr>
      <vt:lpstr>Reportable within 24 hours</vt:lpstr>
      <vt:lpstr>Reportable within 24 hours Reporting Central &amp; URF</vt:lpstr>
      <vt:lpstr>Special Reporting Requirements</vt:lpstr>
      <vt:lpstr>Resources </vt:lpstr>
      <vt:lpstr>TB Reporting</vt:lpstr>
      <vt:lpstr>Mission and Goals of NYC BTBC</vt:lpstr>
      <vt:lpstr>BTBC Key Activities and Services</vt:lpstr>
      <vt:lpstr>PowerPoint Presentation</vt:lpstr>
      <vt:lpstr>Every TB patient is assigned a DOHMH case manager</vt:lpstr>
      <vt:lpstr>Use data strategically</vt:lpstr>
      <vt:lpstr>NYC TB reporting requirements</vt:lpstr>
      <vt:lpstr>Persons Required to  Report TB</vt:lpstr>
      <vt:lpstr>Criteria for TB Reporting</vt:lpstr>
      <vt:lpstr>Timing of Reporting</vt:lpstr>
      <vt:lpstr>How to Report</vt:lpstr>
      <vt:lpstr>Reporting by Healthcare Providers</vt:lpstr>
      <vt:lpstr>Healthcare Provider Reporting</vt:lpstr>
      <vt:lpstr>Physician Role in Disease Reporting</vt:lpstr>
      <vt:lpstr>HIPAA Protects the privacy of identifiable health information</vt:lpstr>
      <vt:lpstr>DOHMH Role in Surveillance  with Providers and Laboratories</vt:lpstr>
      <vt:lpstr>Key Surveillance activities</vt:lpstr>
      <vt:lpstr>Key Surveillance activities -2</vt:lpstr>
      <vt:lpstr>TB Surveillance Process</vt:lpstr>
      <vt:lpstr>Reporting Central</vt:lpstr>
      <vt:lpstr>Reporting by Laboratories - 1</vt:lpstr>
      <vt:lpstr>Reporting by Laboratories - 2</vt:lpstr>
      <vt:lpstr>Pathology Findings  Suggestive of TB</vt:lpstr>
      <vt:lpstr>Patient Assignment</vt:lpstr>
      <vt:lpstr>Criteria and Assignment Levels</vt:lpstr>
      <vt:lpstr>Incomplete Patient Data</vt:lpstr>
      <vt:lpstr>Challenges for provider reporting</vt:lpstr>
      <vt:lpstr>Pharmacy Reporting</vt:lpstr>
      <vt:lpstr>Reporting by Infection Control Practitioners</vt:lpstr>
      <vt:lpstr>TB Control Contact information</vt:lpstr>
      <vt:lpstr>PowerPoint Presentation</vt:lpstr>
      <vt:lpstr>Improving Provider Reporting</vt:lpstr>
      <vt:lpstr>Diseases Reported through Reporting Central                       2016 &amp; 2017 (preliminary)</vt:lpstr>
      <vt:lpstr>Improving Provider Reporting  Learning from Reporting Central (RC) Users</vt:lpstr>
      <vt:lpstr>Electronic Case Reporting (ECR)</vt:lpstr>
      <vt:lpstr>Questions? Feedback?</vt:lpstr>
      <vt:lpstr>PowerPoint Presentation</vt:lpstr>
      <vt:lpstr>Appendix slides</vt:lpstr>
      <vt:lpstr>Legal Authority</vt:lpstr>
      <vt:lpstr>PowerPoint Presentation</vt:lpstr>
    </vt:vector>
  </TitlesOfParts>
  <Company>NYC Department of Health and Mental Hygiene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Legionella Outbreak Investigation</dc:title>
  <dc:creator>Robert Fitzhenry</dc:creator>
  <cp:lastModifiedBy>Steve</cp:lastModifiedBy>
  <cp:revision>111</cp:revision>
  <cp:lastPrinted>2016-04-29T21:41:42Z</cp:lastPrinted>
  <dcterms:created xsi:type="dcterms:W3CDTF">2015-02-17T18:21:28Z</dcterms:created>
  <dcterms:modified xsi:type="dcterms:W3CDTF">2018-06-21T00:18:21Z</dcterms:modified>
</cp:coreProperties>
</file>