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81" r:id="rId2"/>
    <p:sldId id="276" r:id="rId3"/>
    <p:sldId id="282" r:id="rId4"/>
    <p:sldId id="283" r:id="rId5"/>
    <p:sldId id="287" r:id="rId6"/>
    <p:sldId id="289" r:id="rId7"/>
    <p:sldId id="291" r:id="rId8"/>
    <p:sldId id="293" r:id="rId9"/>
    <p:sldId id="295" r:id="rId10"/>
    <p:sldId id="299" r:id="rId11"/>
    <p:sldId id="300" r:id="rId12"/>
    <p:sldId id="279" r:id="rId13"/>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86073" autoAdjust="0"/>
  </p:normalViewPr>
  <p:slideViewPr>
    <p:cSldViewPr snapToGrid="0" snapToObjects="1">
      <p:cViewPr>
        <p:scale>
          <a:sx n="100" d="100"/>
          <a:sy n="100" d="100"/>
        </p:scale>
        <p:origin x="-924" y="-96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5/15/2019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Slow</a:t>
            </a:r>
            <a:r>
              <a:rPr lang="en-US" baseline="0" dirty="0" smtClean="0"/>
              <a:t> </a:t>
            </a:r>
            <a:r>
              <a:rPr lang="en-US" dirty="0" smtClean="0"/>
              <a:t>growth of MTB means longer time to immune response</a:t>
            </a:r>
            <a:r>
              <a:rPr lang="en-US" baseline="0" dirty="0"/>
              <a:t> </a:t>
            </a:r>
            <a:r>
              <a:rPr lang="en-US" baseline="0" dirty="0" smtClean="0"/>
              <a:t>(6-8 weeks)</a:t>
            </a:r>
          </a:p>
          <a:p>
            <a:r>
              <a:rPr lang="en-US" baseline="0" dirty="0" smtClean="0"/>
              <a:t>Want to avoid PPD prior to IgG/IgM response (less than 8-10 weeks)</a:t>
            </a:r>
          </a:p>
          <a:p>
            <a:r>
              <a:rPr lang="en-US" baseline="0" dirty="0" smtClean="0"/>
              <a:t>Want to avoid potential development of clinical disease</a:t>
            </a:r>
            <a:endParaRPr lang="en-US" dirty="0" smtClean="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3</a:t>
            </a:fld>
            <a:endParaRPr lang="en-US"/>
          </a:p>
        </p:txBody>
      </p:sp>
    </p:spTree>
    <p:extLst>
      <p:ext uri="{BB962C8B-B14F-4D97-AF65-F5344CB8AC3E}">
        <p14:creationId xmlns:p14="http://schemas.microsoft.com/office/powerpoint/2010/main" val="2466500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4</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5</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Intubation poses greatest</a:t>
            </a:r>
            <a:r>
              <a:rPr lang="en-US" baseline="0" dirty="0" smtClean="0"/>
              <a:t> risk of aerosolizing saliva, though chest compressions may do so as well</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6</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correct = education issues</a:t>
            </a:r>
          </a:p>
          <a:p>
            <a:endParaRPr lang="en-US" dirty="0" smtClean="0"/>
          </a:p>
          <a:p>
            <a:pPr marL="228600" indent="-228600">
              <a:buAutoNum type="alphaUcPeriod"/>
            </a:pPr>
            <a:r>
              <a:rPr lang="en-US" dirty="0" smtClean="0"/>
              <a:t>Does nothing to resolve the fear</a:t>
            </a:r>
          </a:p>
          <a:p>
            <a:pPr marL="228600" indent="-228600">
              <a:buAutoNum type="alphaUcPeriod"/>
            </a:pPr>
            <a:r>
              <a:rPr lang="en-US" dirty="0" smtClean="0"/>
              <a:t>Does nothing to resolve the fear</a:t>
            </a:r>
          </a:p>
          <a:p>
            <a:pPr marL="228600" indent="-228600">
              <a:buAutoNum type="alphaUcPeriod"/>
            </a:pPr>
            <a:r>
              <a:rPr lang="en-US" dirty="0" smtClean="0"/>
              <a:t>Does not educate</a:t>
            </a:r>
          </a:p>
          <a:p>
            <a:pPr marL="228600" indent="-228600">
              <a:buAutoNum type="alphaUcPeriod"/>
            </a:pPr>
            <a:r>
              <a:rPr lang="en-US" dirty="0" smtClean="0"/>
              <a:t>Discuss fears and educate</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8</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both C and D are correct, the nurse is minimizing the invasive</a:t>
            </a:r>
            <a:r>
              <a:rPr lang="en-US" baseline="0" dirty="0" smtClean="0"/>
              <a:t> risk to the patient, but potentially exposing herself to BBF</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9</a:t>
            </a:fld>
            <a:endParaRPr lang="en-US"/>
          </a:p>
        </p:txBody>
      </p:sp>
    </p:spTree>
    <p:extLst>
      <p:ext uri="{BB962C8B-B14F-4D97-AF65-F5344CB8AC3E}">
        <p14:creationId xmlns:p14="http://schemas.microsoft.com/office/powerpoint/2010/main" val="4115460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a:t>
            </a:r>
            <a:r>
              <a:rPr lang="en-US" baseline="0" dirty="0" smtClean="0"/>
              <a:t> retired question from CIC, not the most well-written one. They defined exposure as we would define a high-risk exposure, + BBF pathogens.</a:t>
            </a:r>
          </a:p>
          <a:p>
            <a:r>
              <a:rPr lang="en-US" baseline="0" dirty="0" smtClean="0"/>
              <a:t>=250*0.004=1</a:t>
            </a:r>
          </a:p>
          <a:p>
            <a:endParaRPr lang="en-US" baseline="0" dirty="0" smtClean="0"/>
          </a:p>
          <a:p>
            <a:r>
              <a:rPr lang="en-US" baseline="0" dirty="0" smtClean="0"/>
              <a:t>Confusion comes from “exposure” that can be interpreted as any BBFE, but they specifically mean only true pathogen exposure.</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10</a:t>
            </a:fld>
            <a:endParaRPr lang="en-US"/>
          </a:p>
        </p:txBody>
      </p:sp>
    </p:spTree>
    <p:extLst>
      <p:ext uri="{BB962C8B-B14F-4D97-AF65-F5344CB8AC3E}">
        <p14:creationId xmlns:p14="http://schemas.microsoft.com/office/powerpoint/2010/main" val="568978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UcPeriod"/>
            </a:pPr>
            <a:r>
              <a:rPr lang="en-US" dirty="0" smtClean="0"/>
              <a:t>Correct</a:t>
            </a:r>
          </a:p>
          <a:p>
            <a:pPr marL="228600" indent="-228600">
              <a:buAutoNum type="alphaUcPeriod"/>
            </a:pPr>
            <a:r>
              <a:rPr lang="en-US" dirty="0" smtClean="0"/>
              <a:t>Vaccine</a:t>
            </a:r>
            <a:r>
              <a:rPr lang="en-US" baseline="0" dirty="0" smtClean="0"/>
              <a:t> declination does not remove responsibility/liability</a:t>
            </a:r>
            <a:endParaRPr lang="en-US" baseline="0" dirty="0"/>
          </a:p>
          <a:p>
            <a:pPr marL="228600" marR="0" indent="-228600" algn="l" defTabSz="457200" rtl="0" eaLnBrk="1" fontAlgn="base" latinLnBrk="0" hangingPunct="1">
              <a:lnSpc>
                <a:spcPct val="100000"/>
              </a:lnSpc>
              <a:spcBef>
                <a:spcPct val="30000"/>
              </a:spcBef>
              <a:spcAft>
                <a:spcPct val="0"/>
              </a:spcAft>
              <a:buClrTx/>
              <a:buSzTx/>
              <a:buFontTx/>
              <a:buAutoNum type="alphaUcPeriod"/>
              <a:tabLst/>
              <a:defRPr/>
            </a:pPr>
            <a:r>
              <a:rPr lang="en-US" dirty="0" smtClean="0"/>
              <a:t>Vaccine</a:t>
            </a:r>
            <a:r>
              <a:rPr lang="en-US" baseline="0" dirty="0" smtClean="0"/>
              <a:t> declination does not remove responsibility/liability</a:t>
            </a:r>
          </a:p>
          <a:p>
            <a:pPr marL="228600" marR="0" indent="-228600" algn="l" defTabSz="457200" rtl="0" eaLnBrk="1" fontAlgn="base" latinLnBrk="0" hangingPunct="1">
              <a:lnSpc>
                <a:spcPct val="100000"/>
              </a:lnSpc>
              <a:spcBef>
                <a:spcPct val="30000"/>
              </a:spcBef>
              <a:spcAft>
                <a:spcPct val="0"/>
              </a:spcAft>
              <a:buClrTx/>
              <a:buSzTx/>
              <a:buFontTx/>
              <a:buAutoNum type="alphaUcPeriod"/>
              <a:tabLst/>
              <a:defRPr/>
            </a:pPr>
            <a:r>
              <a:rPr lang="en-US" dirty="0" smtClean="0"/>
              <a:t>Vaccine</a:t>
            </a:r>
            <a:r>
              <a:rPr lang="en-US" baseline="0" dirty="0" smtClean="0"/>
              <a:t> declination does not remove responsibility/liability</a:t>
            </a:r>
          </a:p>
          <a:p>
            <a:pPr marL="228600" indent="-228600">
              <a:buAutoNum type="alphaUcPeriod"/>
            </a:pPr>
            <a:endParaRPr lang="en-US" baseline="0" dirty="0" smtClean="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1128538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12</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5/15/2019</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5/15/2019</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5/15/2019</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5/15/2019</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5/15/2019</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5/15/2019</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5/15/2019</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0" y="4060825"/>
            <a:ext cx="8229600" cy="857250"/>
          </a:xfrm>
        </p:spPr>
        <p:txBody>
          <a:bodyPr/>
          <a:lstStyle/>
          <a:p>
            <a:r>
              <a:rPr lang="en-US" dirty="0" smtClean="0"/>
              <a:t>CIC Prep Questions</a:t>
            </a:r>
            <a:br>
              <a:rPr lang="en-US" dirty="0" smtClean="0"/>
            </a:br>
            <a:r>
              <a:rPr lang="en-US" sz="3200" dirty="0" smtClean="0"/>
              <a:t>Employee Health</a:t>
            </a:r>
            <a:endParaRPr lang="en-US"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1. 	Nursing </a:t>
            </a:r>
            <a:r>
              <a:rPr lang="en-US" sz="2400" b="1" dirty="0"/>
              <a:t>personnel are concerned about acquiring hepatitis B from hepatitis B surface antigen (HBsAg) positive postpartum patients. Which of the following should the ICP recommend?</a:t>
            </a:r>
          </a:p>
        </p:txBody>
      </p:sp>
      <p:sp>
        <p:nvSpPr>
          <p:cNvPr id="5" name="Content Placeholder 4"/>
          <p:cNvSpPr>
            <a:spLocks noGrp="1"/>
          </p:cNvSpPr>
          <p:nvPr>
            <p:ph idx="1"/>
          </p:nvPr>
        </p:nvSpPr>
        <p:spPr>
          <a:xfrm>
            <a:off x="457200" y="2390775"/>
            <a:ext cx="5915025" cy="2203450"/>
          </a:xfrm>
        </p:spPr>
        <p:txBody>
          <a:bodyPr>
            <a:normAutofit fontScale="70000" lnSpcReduction="20000"/>
          </a:bodyPr>
          <a:lstStyle/>
          <a:p>
            <a:pPr marL="514350" indent="-514350">
              <a:buFont typeface="+mj-lt"/>
              <a:buAutoNum type="alphaUcPeriod"/>
            </a:pPr>
            <a:r>
              <a:rPr lang="en-US" dirty="0" smtClean="0"/>
              <a:t>Screen </a:t>
            </a:r>
            <a:r>
              <a:rPr lang="en-US" dirty="0"/>
              <a:t>personnel annually for HBsAg</a:t>
            </a:r>
          </a:p>
          <a:p>
            <a:pPr marL="514350" indent="-514350">
              <a:buFont typeface="+mj-lt"/>
              <a:buAutoNum type="alphaUcPeriod"/>
            </a:pPr>
            <a:r>
              <a:rPr lang="en-US" dirty="0" smtClean="0"/>
              <a:t>Immunize </a:t>
            </a:r>
            <a:r>
              <a:rPr lang="en-US" dirty="0"/>
              <a:t>personnel with hepatitis B vaccine and teach barrier precautions</a:t>
            </a:r>
          </a:p>
          <a:p>
            <a:pPr marL="514350" indent="-514350">
              <a:buFont typeface="+mj-lt"/>
              <a:buAutoNum type="alphaUcPeriod"/>
            </a:pPr>
            <a:r>
              <a:rPr lang="en-US" dirty="0" smtClean="0"/>
              <a:t>Give </a:t>
            </a:r>
            <a:r>
              <a:rPr lang="en-US" dirty="0"/>
              <a:t>hepatitis B immune globulin to personnel with blood contact</a:t>
            </a:r>
          </a:p>
          <a:p>
            <a:pPr marL="514350" indent="-514350">
              <a:buFont typeface="+mj-lt"/>
              <a:buAutoNum type="alphaUcPeriod"/>
            </a:pPr>
            <a:r>
              <a:rPr lang="en-US" dirty="0" smtClean="0"/>
              <a:t>Screen </a:t>
            </a:r>
            <a:r>
              <a:rPr lang="en-US" dirty="0"/>
              <a:t>postpartum patients for hepatitis B</a:t>
            </a:r>
          </a:p>
        </p:txBody>
      </p:sp>
      <p:sp>
        <p:nvSpPr>
          <p:cNvPr id="2" name="TextBox 1"/>
          <p:cNvSpPr txBox="1"/>
          <p:nvPr/>
        </p:nvSpPr>
        <p:spPr>
          <a:xfrm>
            <a:off x="6115050" y="2257425"/>
            <a:ext cx="302895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does HBsAg+ mean?</a:t>
            </a:r>
          </a:p>
          <a:p>
            <a:pPr marL="342900" indent="-342900">
              <a:buAutoNum type="arabicPeriod"/>
            </a:pPr>
            <a:r>
              <a:rPr lang="en-US" dirty="0" smtClean="0"/>
              <a:t>Active vs</a:t>
            </a:r>
            <a:r>
              <a:rPr lang="en-US" dirty="0" smtClean="0"/>
              <a:t>. </a:t>
            </a:r>
            <a:r>
              <a:rPr lang="en-US" dirty="0"/>
              <a:t>p</a:t>
            </a:r>
            <a:r>
              <a:rPr lang="en-US" dirty="0" smtClean="0"/>
              <a:t>assive immunization</a:t>
            </a:r>
          </a:p>
          <a:p>
            <a:pPr marL="342900" indent="-342900">
              <a:buAutoNum type="arabicPeriod"/>
            </a:pPr>
            <a:endParaRPr lang="en-US" dirty="0"/>
          </a:p>
        </p:txBody>
      </p:sp>
      <p:sp>
        <p:nvSpPr>
          <p:cNvPr id="3" name="Oval 2"/>
          <p:cNvSpPr/>
          <p:nvPr/>
        </p:nvSpPr>
        <p:spPr>
          <a:xfrm>
            <a:off x="190501" y="2657475"/>
            <a:ext cx="6076950" cy="685800"/>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7625" y="2206109"/>
            <a:ext cx="6067425" cy="369332"/>
          </a:xfrm>
          <a:prstGeom prst="rect">
            <a:avLst/>
          </a:prstGeom>
          <a:noFill/>
        </p:spPr>
        <p:txBody>
          <a:bodyPr wrap="square" rtlCol="0">
            <a:spAutoFit/>
          </a:bodyPr>
          <a:lstStyle/>
          <a:p>
            <a:r>
              <a:rPr lang="en-US" dirty="0" smtClean="0">
                <a:solidFill>
                  <a:schemeClr val="tx2">
                    <a:lumMod val="60000"/>
                    <a:lumOff val="40000"/>
                  </a:schemeClr>
                </a:solidFill>
              </a:rPr>
              <a:t>Screening does nothing for prevention</a:t>
            </a:r>
            <a:endParaRPr lang="en-US" dirty="0">
              <a:solidFill>
                <a:schemeClr val="tx2">
                  <a:lumMod val="60000"/>
                  <a:lumOff val="40000"/>
                </a:schemeClr>
              </a:solidFill>
            </a:endParaRPr>
          </a:p>
        </p:txBody>
      </p:sp>
      <p:sp>
        <p:nvSpPr>
          <p:cNvPr id="7" name="TextBox 6"/>
          <p:cNvSpPr txBox="1"/>
          <p:nvPr/>
        </p:nvSpPr>
        <p:spPr>
          <a:xfrm>
            <a:off x="-1" y="4105275"/>
            <a:ext cx="6067425" cy="369332"/>
          </a:xfrm>
          <a:prstGeom prst="rect">
            <a:avLst/>
          </a:prstGeom>
          <a:noFill/>
        </p:spPr>
        <p:txBody>
          <a:bodyPr wrap="square" rtlCol="0">
            <a:spAutoFit/>
          </a:bodyPr>
          <a:lstStyle/>
          <a:p>
            <a:r>
              <a:rPr lang="en-US" dirty="0" smtClean="0">
                <a:solidFill>
                  <a:schemeClr val="tx2">
                    <a:lumMod val="60000"/>
                    <a:lumOff val="40000"/>
                  </a:schemeClr>
                </a:solidFill>
              </a:rPr>
              <a:t>Screening does nothing for prevention, this is after BBFE</a:t>
            </a:r>
            <a:endParaRPr lang="en-US" dirty="0">
              <a:solidFill>
                <a:schemeClr val="tx2">
                  <a:lumMod val="60000"/>
                  <a:lumOff val="40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2</a:t>
            </a:r>
            <a:r>
              <a:rPr lang="en-US" sz="2400" b="1" dirty="0"/>
              <a:t>.	A new employee with a purified protein derivative (PPD/TST) skin test of 0 mm induration is exposed to pulmonary tuberculosis the first day on the job. When should the post-exposure PPD skin test be repeated?</a:t>
            </a:r>
          </a:p>
        </p:txBody>
      </p:sp>
      <p:sp>
        <p:nvSpPr>
          <p:cNvPr id="5" name="Content Placeholder 4"/>
          <p:cNvSpPr>
            <a:spLocks noGrp="1"/>
          </p:cNvSpPr>
          <p:nvPr>
            <p:ph idx="1"/>
          </p:nvPr>
        </p:nvSpPr>
        <p:spPr>
          <a:xfrm>
            <a:off x="457200" y="2247900"/>
            <a:ext cx="8229600" cy="2346325"/>
          </a:xfrm>
        </p:spPr>
        <p:txBody>
          <a:bodyPr>
            <a:normAutofit/>
          </a:bodyPr>
          <a:lstStyle/>
          <a:p>
            <a:pPr marL="514350" indent="-514350">
              <a:buFont typeface="+mj-lt"/>
              <a:buAutoNum type="alphaUcPeriod"/>
            </a:pPr>
            <a:r>
              <a:rPr lang="en-US" dirty="0" smtClean="0"/>
              <a:t>1 </a:t>
            </a:r>
            <a:r>
              <a:rPr lang="en-US" dirty="0"/>
              <a:t>week</a:t>
            </a:r>
          </a:p>
          <a:p>
            <a:pPr marL="514350" indent="-514350">
              <a:buFont typeface="+mj-lt"/>
              <a:buAutoNum type="alphaUcPeriod"/>
            </a:pPr>
            <a:r>
              <a:rPr lang="en-US" dirty="0" smtClean="0"/>
              <a:t>8 </a:t>
            </a:r>
            <a:r>
              <a:rPr lang="en-US" dirty="0"/>
              <a:t>weeks</a:t>
            </a:r>
          </a:p>
          <a:p>
            <a:pPr marL="514350" indent="-514350">
              <a:buFont typeface="+mj-lt"/>
              <a:buAutoNum type="alphaUcPeriod"/>
            </a:pPr>
            <a:r>
              <a:rPr lang="en-US" dirty="0" smtClean="0"/>
              <a:t>12 </a:t>
            </a:r>
            <a:r>
              <a:rPr lang="en-US" dirty="0"/>
              <a:t>weeks</a:t>
            </a:r>
          </a:p>
          <a:p>
            <a:pPr marL="514350" indent="-514350">
              <a:buFont typeface="+mj-lt"/>
              <a:buAutoNum type="alphaUcPeriod"/>
            </a:pPr>
            <a:r>
              <a:rPr lang="en-US" dirty="0" smtClean="0"/>
              <a:t>15 </a:t>
            </a:r>
            <a:r>
              <a:rPr lang="en-US" dirty="0"/>
              <a:t>weeks</a:t>
            </a:r>
          </a:p>
        </p:txBody>
      </p:sp>
      <p:sp>
        <p:nvSpPr>
          <p:cNvPr id="6" name="TextBox 5"/>
          <p:cNvSpPr txBox="1"/>
          <p:nvPr/>
        </p:nvSpPr>
        <p:spPr>
          <a:xfrm>
            <a:off x="6115050" y="2257425"/>
            <a:ext cx="302895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PPD testing?</a:t>
            </a:r>
          </a:p>
          <a:p>
            <a:pPr marL="342900" indent="-342900">
              <a:buAutoNum type="arabicPeriod"/>
            </a:pPr>
            <a:r>
              <a:rPr lang="en-US" dirty="0" smtClean="0"/>
              <a:t>Timing of immune response</a:t>
            </a:r>
          </a:p>
          <a:p>
            <a:pPr marL="342900" indent="-342900">
              <a:buAutoNum type="arabicPeriod"/>
            </a:pPr>
            <a:endParaRPr lang="en-US" dirty="0"/>
          </a:p>
        </p:txBody>
      </p:sp>
      <p:sp>
        <p:nvSpPr>
          <p:cNvPr id="7" name="Oval 6"/>
          <p:cNvSpPr/>
          <p:nvPr/>
        </p:nvSpPr>
        <p:spPr>
          <a:xfrm>
            <a:off x="190500" y="3391853"/>
            <a:ext cx="2838449" cy="685800"/>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3028948" y="2442091"/>
            <a:ext cx="3238501" cy="2585323"/>
          </a:xfrm>
          <a:prstGeom prst="rect">
            <a:avLst/>
          </a:prstGeom>
          <a:noFill/>
        </p:spPr>
        <p:txBody>
          <a:bodyPr wrap="square" rtlCol="0">
            <a:spAutoFit/>
          </a:bodyPr>
          <a:lstStyle/>
          <a:p>
            <a:r>
              <a:rPr lang="en-US" dirty="0" smtClean="0">
                <a:solidFill>
                  <a:schemeClr val="tx2">
                    <a:lumMod val="60000"/>
                    <a:lumOff val="40000"/>
                  </a:schemeClr>
                </a:solidFill>
              </a:rPr>
              <a:t>1. Slow </a:t>
            </a:r>
            <a:r>
              <a:rPr lang="en-US" dirty="0">
                <a:solidFill>
                  <a:schemeClr val="tx2">
                    <a:lumMod val="60000"/>
                    <a:lumOff val="40000"/>
                  </a:schemeClr>
                </a:solidFill>
              </a:rPr>
              <a:t>growth of MTB means longer time to immune response (6-8 weeks)</a:t>
            </a:r>
          </a:p>
          <a:p>
            <a:r>
              <a:rPr lang="en-US" dirty="0" smtClean="0">
                <a:solidFill>
                  <a:schemeClr val="tx2">
                    <a:lumMod val="60000"/>
                    <a:lumOff val="40000"/>
                  </a:schemeClr>
                </a:solidFill>
              </a:rPr>
              <a:t>2. Want </a:t>
            </a:r>
            <a:r>
              <a:rPr lang="en-US" dirty="0">
                <a:solidFill>
                  <a:schemeClr val="tx2">
                    <a:lumMod val="60000"/>
                    <a:lumOff val="40000"/>
                  </a:schemeClr>
                </a:solidFill>
              </a:rPr>
              <a:t>to avoid PPD prior to IgG/IgM response (less than 8-10 weeks)</a:t>
            </a:r>
          </a:p>
          <a:p>
            <a:r>
              <a:rPr lang="en-US" dirty="0" smtClean="0">
                <a:solidFill>
                  <a:schemeClr val="tx2">
                    <a:lumMod val="60000"/>
                    <a:lumOff val="40000"/>
                  </a:schemeClr>
                </a:solidFill>
              </a:rPr>
              <a:t>3. Want </a:t>
            </a:r>
            <a:r>
              <a:rPr lang="en-US" dirty="0">
                <a:solidFill>
                  <a:schemeClr val="tx2">
                    <a:lumMod val="60000"/>
                    <a:lumOff val="40000"/>
                  </a:schemeClr>
                </a:solidFill>
              </a:rPr>
              <a:t>to avoid potential development of clinical disease</a:t>
            </a:r>
          </a:p>
          <a:p>
            <a:endParaRPr lang="en-US" dirty="0">
              <a:solidFill>
                <a:schemeClr val="tx2">
                  <a:lumMod val="60000"/>
                  <a:lumOff val="40000"/>
                </a:schemeClr>
              </a:solidFill>
            </a:endParaRPr>
          </a:p>
        </p:txBody>
      </p:sp>
    </p:spTree>
    <p:extLst>
      <p:ext uri="{BB962C8B-B14F-4D97-AF65-F5344CB8AC3E}">
        <p14:creationId xmlns:p14="http://schemas.microsoft.com/office/powerpoint/2010/main" val="32229976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rmAutofit/>
          </a:bodyPr>
          <a:lstStyle/>
          <a:p>
            <a:pPr marL="457200" indent="-457200" algn="l"/>
            <a:r>
              <a:rPr lang="en-US" sz="2400" b="1" dirty="0"/>
              <a:t>3.	An agency employing 230 homecare nurses reported eight </a:t>
            </a:r>
            <a:r>
              <a:rPr lang="en-US" sz="2400" b="1" dirty="0" err="1"/>
              <a:t>needlestick</a:t>
            </a:r>
            <a:r>
              <a:rPr lang="en-US" sz="2400" b="1" dirty="0"/>
              <a:t> injuries resulting from the use of lancets in spring-loaded devices. The FIRST intervention should be to</a:t>
            </a:r>
          </a:p>
        </p:txBody>
      </p:sp>
      <p:sp>
        <p:nvSpPr>
          <p:cNvPr id="5" name="Content Placeholder 4"/>
          <p:cNvSpPr>
            <a:spLocks noGrp="1"/>
          </p:cNvSpPr>
          <p:nvPr>
            <p:ph idx="1"/>
          </p:nvPr>
        </p:nvSpPr>
        <p:spPr>
          <a:xfrm>
            <a:off x="457201" y="2247900"/>
            <a:ext cx="6172200" cy="2346325"/>
          </a:xfrm>
        </p:spPr>
        <p:txBody>
          <a:bodyPr>
            <a:normAutofit fontScale="70000" lnSpcReduction="20000"/>
          </a:bodyPr>
          <a:lstStyle/>
          <a:p>
            <a:pPr marL="514350" indent="-514350">
              <a:buFont typeface="+mj-lt"/>
              <a:buAutoNum type="alphaUcPeriod"/>
            </a:pPr>
            <a:r>
              <a:rPr lang="en-US" dirty="0" smtClean="0"/>
              <a:t>design </a:t>
            </a:r>
            <a:r>
              <a:rPr lang="en-US" dirty="0"/>
              <a:t>a poster on lancet use for each work site</a:t>
            </a:r>
          </a:p>
          <a:p>
            <a:pPr marL="514350" indent="-514350">
              <a:buFont typeface="+mj-lt"/>
              <a:buAutoNum type="alphaUcPeriod"/>
            </a:pPr>
            <a:r>
              <a:rPr lang="en-US" dirty="0" smtClean="0"/>
              <a:t>meet </a:t>
            </a:r>
            <a:r>
              <a:rPr lang="en-US" dirty="0"/>
              <a:t>with the nurses individually to determine circumstances contributing to the injuries</a:t>
            </a:r>
          </a:p>
          <a:p>
            <a:pPr marL="514350" indent="-514350">
              <a:buFont typeface="+mj-lt"/>
              <a:buAutoNum type="alphaUcPeriod"/>
            </a:pPr>
            <a:r>
              <a:rPr lang="en-US" dirty="0" smtClean="0"/>
              <a:t>distribute </a:t>
            </a:r>
            <a:r>
              <a:rPr lang="en-US" dirty="0"/>
              <a:t>the nurses' injury reports describing the circumstances of their injuries to the rest of the nursing staff</a:t>
            </a:r>
          </a:p>
          <a:p>
            <a:pPr marL="514350" indent="-514350">
              <a:buFont typeface="+mj-lt"/>
              <a:buAutoNum type="alphaUcPeriod"/>
            </a:pPr>
            <a:r>
              <a:rPr lang="en-US" dirty="0" smtClean="0"/>
              <a:t>call </a:t>
            </a:r>
            <a:r>
              <a:rPr lang="en-US" dirty="0"/>
              <a:t>the manufacturer to report a product defect</a:t>
            </a:r>
          </a:p>
        </p:txBody>
      </p:sp>
      <p:sp>
        <p:nvSpPr>
          <p:cNvPr id="6" name="TextBox 5"/>
          <p:cNvSpPr txBox="1"/>
          <p:nvPr/>
        </p:nvSpPr>
        <p:spPr>
          <a:xfrm>
            <a:off x="6553200" y="2257425"/>
            <a:ext cx="2590800" cy="1200329"/>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main problem?</a:t>
            </a:r>
          </a:p>
          <a:p>
            <a:pPr marL="342900" indent="-342900">
              <a:buAutoNum type="arabicPeriod"/>
            </a:pPr>
            <a:endParaRPr lang="en-US" dirty="0"/>
          </a:p>
        </p:txBody>
      </p:sp>
      <p:sp>
        <p:nvSpPr>
          <p:cNvPr id="7" name="Oval 6"/>
          <p:cNvSpPr/>
          <p:nvPr/>
        </p:nvSpPr>
        <p:spPr>
          <a:xfrm>
            <a:off x="-1" y="2495550"/>
            <a:ext cx="6629401" cy="7724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629400" y="3165991"/>
            <a:ext cx="2514600" cy="1477328"/>
          </a:xfrm>
          <a:prstGeom prst="rect">
            <a:avLst/>
          </a:prstGeom>
          <a:noFill/>
        </p:spPr>
        <p:txBody>
          <a:bodyPr wrap="square" rtlCol="0">
            <a:spAutoFit/>
          </a:bodyPr>
          <a:lstStyle/>
          <a:p>
            <a:r>
              <a:rPr lang="en-US" dirty="0" smtClean="0">
                <a:solidFill>
                  <a:schemeClr val="tx2">
                    <a:lumMod val="60000"/>
                    <a:lumOff val="40000"/>
                  </a:schemeClr>
                </a:solidFill>
              </a:rPr>
              <a:t>1. Need to first understand the reasons for the injuries prior to implementing further interventions</a:t>
            </a:r>
            <a:endParaRPr lang="en-US" dirty="0">
              <a:solidFill>
                <a:schemeClr val="tx2">
                  <a:lumMod val="60000"/>
                  <a:lumOff val="40000"/>
                </a:schemeClr>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rmAutofit fontScale="90000"/>
          </a:bodyPr>
          <a:lstStyle/>
          <a:p>
            <a:pPr marL="457200" indent="-457200" algn="l"/>
            <a:r>
              <a:rPr lang="en-US" sz="3200" b="1" dirty="0" smtClean="0"/>
              <a:t>4. 	A </a:t>
            </a:r>
            <a:r>
              <a:rPr lang="en-US" sz="3200" b="1" dirty="0"/>
              <a:t>nurse has been found to be a hepatitis B carrier. Counseling should include all of the following recommendations EXCEPT</a:t>
            </a:r>
          </a:p>
        </p:txBody>
      </p:sp>
      <p:sp>
        <p:nvSpPr>
          <p:cNvPr id="5" name="Content Placeholder 4"/>
          <p:cNvSpPr>
            <a:spLocks noGrp="1"/>
          </p:cNvSpPr>
          <p:nvPr>
            <p:ph idx="1"/>
          </p:nvPr>
        </p:nvSpPr>
        <p:spPr>
          <a:xfrm>
            <a:off x="457200" y="2247900"/>
            <a:ext cx="6200775" cy="2346325"/>
          </a:xfrm>
        </p:spPr>
        <p:txBody>
          <a:bodyPr>
            <a:normAutofit fontScale="85000" lnSpcReduction="10000"/>
          </a:bodyPr>
          <a:lstStyle/>
          <a:p>
            <a:pPr marL="514350" indent="-514350">
              <a:buFont typeface="+mj-lt"/>
              <a:buAutoNum type="alphaUcPeriod"/>
            </a:pPr>
            <a:r>
              <a:rPr lang="en-US" dirty="0" smtClean="0"/>
              <a:t>avoid </a:t>
            </a:r>
            <a:r>
              <a:rPr lang="en-US" dirty="0"/>
              <a:t>sharing razors and toothbrushes</a:t>
            </a:r>
          </a:p>
          <a:p>
            <a:pPr marL="514350" indent="-514350">
              <a:buFont typeface="+mj-lt"/>
              <a:buAutoNum type="alphaUcPeriod"/>
            </a:pPr>
            <a:r>
              <a:rPr lang="en-US" dirty="0" smtClean="0"/>
              <a:t>do </a:t>
            </a:r>
            <a:r>
              <a:rPr lang="en-US" dirty="0"/>
              <a:t>not provide direct patient care</a:t>
            </a:r>
          </a:p>
          <a:p>
            <a:pPr marL="514350" indent="-514350">
              <a:buFont typeface="+mj-lt"/>
              <a:buAutoNum type="alphaUcPeriod"/>
            </a:pPr>
            <a:r>
              <a:rPr lang="en-US" dirty="0" smtClean="0"/>
              <a:t>do </a:t>
            </a:r>
            <a:r>
              <a:rPr lang="en-US" dirty="0"/>
              <a:t>not donate blood</a:t>
            </a:r>
          </a:p>
          <a:p>
            <a:pPr marL="514350" indent="-514350">
              <a:buFont typeface="+mj-lt"/>
              <a:buAutoNum type="alphaUcPeriod"/>
            </a:pPr>
            <a:r>
              <a:rPr lang="en-US" dirty="0" smtClean="0"/>
              <a:t>advise </a:t>
            </a:r>
            <a:r>
              <a:rPr lang="en-US" dirty="0"/>
              <a:t>hepatitis B immunization for spouse</a:t>
            </a:r>
          </a:p>
        </p:txBody>
      </p:sp>
      <p:sp>
        <p:nvSpPr>
          <p:cNvPr id="6" name="TextBox 5"/>
          <p:cNvSpPr txBox="1"/>
          <p:nvPr/>
        </p:nvSpPr>
        <p:spPr>
          <a:xfrm>
            <a:off x="6553200" y="2257425"/>
            <a:ext cx="2590800" cy="2308324"/>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problem?</a:t>
            </a:r>
          </a:p>
          <a:p>
            <a:pPr marL="342900" indent="-342900">
              <a:buAutoNum type="arabicPeriod"/>
            </a:pPr>
            <a:r>
              <a:rPr lang="en-US" dirty="0" smtClean="0"/>
              <a:t>Is there a difference between carrier state and clinical disease?</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1" y="2647950"/>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0" y="2301359"/>
            <a:ext cx="885825" cy="369332"/>
          </a:xfrm>
          <a:prstGeom prst="rect">
            <a:avLst/>
          </a:prstGeom>
          <a:noFill/>
        </p:spPr>
        <p:txBody>
          <a:bodyPr wrap="square" rtlCol="0">
            <a:spAutoFit/>
          </a:bodyPr>
          <a:lstStyle/>
          <a:p>
            <a:r>
              <a:rPr lang="en-US" dirty="0" smtClean="0">
                <a:solidFill>
                  <a:schemeClr val="tx2">
                    <a:lumMod val="60000"/>
                    <a:lumOff val="40000"/>
                  </a:schemeClr>
                </a:solidFill>
              </a:rPr>
              <a:t>BBFE</a:t>
            </a:r>
            <a:endParaRPr lang="en-US" dirty="0">
              <a:solidFill>
                <a:schemeClr val="tx2">
                  <a:lumMod val="60000"/>
                  <a:lumOff val="40000"/>
                </a:schemeClr>
              </a:solidFill>
            </a:endParaRPr>
          </a:p>
        </p:txBody>
      </p:sp>
      <p:sp>
        <p:nvSpPr>
          <p:cNvPr id="9" name="TextBox 8"/>
          <p:cNvSpPr txBox="1"/>
          <p:nvPr/>
        </p:nvSpPr>
        <p:spPr>
          <a:xfrm>
            <a:off x="-1" y="3158609"/>
            <a:ext cx="885825" cy="369332"/>
          </a:xfrm>
          <a:prstGeom prst="rect">
            <a:avLst/>
          </a:prstGeom>
          <a:noFill/>
        </p:spPr>
        <p:txBody>
          <a:bodyPr wrap="square" rtlCol="0">
            <a:spAutoFit/>
          </a:bodyPr>
          <a:lstStyle/>
          <a:p>
            <a:r>
              <a:rPr lang="en-US" dirty="0" smtClean="0">
                <a:solidFill>
                  <a:schemeClr val="tx2">
                    <a:lumMod val="60000"/>
                    <a:lumOff val="40000"/>
                  </a:schemeClr>
                </a:solidFill>
              </a:rPr>
              <a:t>BBFE</a:t>
            </a:r>
            <a:endParaRPr lang="en-US" dirty="0">
              <a:solidFill>
                <a:schemeClr val="tx2">
                  <a:lumMod val="60000"/>
                  <a:lumOff val="40000"/>
                </a:schemeClr>
              </a:solidFill>
            </a:endParaRPr>
          </a:p>
        </p:txBody>
      </p:sp>
      <p:sp>
        <p:nvSpPr>
          <p:cNvPr id="10" name="TextBox 9"/>
          <p:cNvSpPr txBox="1"/>
          <p:nvPr/>
        </p:nvSpPr>
        <p:spPr>
          <a:xfrm>
            <a:off x="-2" y="3653909"/>
            <a:ext cx="885825" cy="369332"/>
          </a:xfrm>
          <a:prstGeom prst="rect">
            <a:avLst/>
          </a:prstGeom>
          <a:noFill/>
        </p:spPr>
        <p:txBody>
          <a:bodyPr wrap="square" rtlCol="0">
            <a:spAutoFit/>
          </a:bodyPr>
          <a:lstStyle/>
          <a:p>
            <a:r>
              <a:rPr lang="en-US" dirty="0" smtClean="0">
                <a:solidFill>
                  <a:schemeClr val="tx2">
                    <a:lumMod val="60000"/>
                    <a:lumOff val="40000"/>
                  </a:schemeClr>
                </a:solidFill>
              </a:rPr>
              <a:t>BBFE</a:t>
            </a:r>
            <a:endParaRPr lang="en-US" dirty="0">
              <a:solidFill>
                <a:schemeClr val="tx2">
                  <a:lumMod val="60000"/>
                  <a:lumOff val="40000"/>
                </a:schemeClr>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5. 	A </a:t>
            </a:r>
            <a:r>
              <a:rPr lang="en-US" sz="2400" b="1" dirty="0"/>
              <a:t>patient who has undergone cardiopulmonary resuscitation is subsequently diagnosed as having meningococcal meningitis. Which of the following employees should receive prophylaxis?</a:t>
            </a:r>
          </a:p>
        </p:txBody>
      </p:sp>
      <p:sp>
        <p:nvSpPr>
          <p:cNvPr id="5" name="Content Placeholder 4"/>
          <p:cNvSpPr>
            <a:spLocks noGrp="1"/>
          </p:cNvSpPr>
          <p:nvPr>
            <p:ph idx="1"/>
          </p:nvPr>
        </p:nvSpPr>
        <p:spPr>
          <a:xfrm>
            <a:off x="457200" y="2247900"/>
            <a:ext cx="5972175" cy="2346325"/>
          </a:xfrm>
        </p:spPr>
        <p:txBody>
          <a:bodyPr>
            <a:normAutofit fontScale="70000" lnSpcReduction="20000"/>
          </a:bodyPr>
          <a:lstStyle/>
          <a:p>
            <a:pPr marL="514350" indent="-514350">
              <a:buFont typeface="+mj-lt"/>
              <a:buAutoNum type="alphaUcPeriod"/>
            </a:pPr>
            <a:r>
              <a:rPr lang="en-US" dirty="0" smtClean="0"/>
              <a:t>anesthetist </a:t>
            </a:r>
            <a:r>
              <a:rPr lang="en-US" dirty="0"/>
              <a:t>who performed endotracheal intubation</a:t>
            </a:r>
          </a:p>
          <a:p>
            <a:pPr marL="514350" indent="-514350">
              <a:buFont typeface="+mj-lt"/>
              <a:buAutoNum type="alphaUcPeriod"/>
            </a:pPr>
            <a:r>
              <a:rPr lang="en-US" dirty="0" smtClean="0"/>
              <a:t>physician </a:t>
            </a:r>
            <a:r>
              <a:rPr lang="en-US" dirty="0"/>
              <a:t>who administered intravenous medications</a:t>
            </a:r>
          </a:p>
          <a:p>
            <a:pPr marL="514350" indent="-514350">
              <a:buFont typeface="+mj-lt"/>
              <a:buAutoNum type="alphaUcPeriod"/>
            </a:pPr>
            <a:r>
              <a:rPr lang="en-US" dirty="0" smtClean="0"/>
              <a:t>technician </a:t>
            </a:r>
            <a:r>
              <a:rPr lang="en-US" dirty="0"/>
              <a:t>who performed the EKG</a:t>
            </a:r>
          </a:p>
          <a:p>
            <a:pPr marL="514350" indent="-514350">
              <a:buFont typeface="+mj-lt"/>
              <a:buAutoNum type="alphaUcPeriod"/>
            </a:pPr>
            <a:r>
              <a:rPr lang="en-US" dirty="0" smtClean="0"/>
              <a:t>nurse </a:t>
            </a:r>
            <a:r>
              <a:rPr lang="en-US" dirty="0"/>
              <a:t>who performed chest compressions</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causative agent?</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 y="2219325"/>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2524123" y="3053834"/>
            <a:ext cx="4029077" cy="369332"/>
          </a:xfrm>
          <a:prstGeom prst="rect">
            <a:avLst/>
          </a:prstGeom>
          <a:noFill/>
        </p:spPr>
        <p:txBody>
          <a:bodyPr wrap="square" rtlCol="0">
            <a:spAutoFit/>
          </a:bodyPr>
          <a:lstStyle/>
          <a:p>
            <a:r>
              <a:rPr lang="en-US" dirty="0" smtClean="0">
                <a:solidFill>
                  <a:schemeClr val="tx2">
                    <a:lumMod val="60000"/>
                    <a:lumOff val="40000"/>
                  </a:schemeClr>
                </a:solidFill>
              </a:rPr>
              <a:t>Minimal BBFE risk</a:t>
            </a:r>
            <a:endParaRPr lang="en-US" dirty="0">
              <a:solidFill>
                <a:schemeClr val="tx2">
                  <a:lumMod val="60000"/>
                  <a:lumOff val="40000"/>
                </a:schemeClr>
              </a:solidFill>
            </a:endParaRPr>
          </a:p>
        </p:txBody>
      </p:sp>
      <p:sp>
        <p:nvSpPr>
          <p:cNvPr id="9" name="TextBox 8"/>
          <p:cNvSpPr txBox="1"/>
          <p:nvPr/>
        </p:nvSpPr>
        <p:spPr>
          <a:xfrm>
            <a:off x="4995861" y="3445907"/>
            <a:ext cx="4029077" cy="369332"/>
          </a:xfrm>
          <a:prstGeom prst="rect">
            <a:avLst/>
          </a:prstGeom>
          <a:noFill/>
        </p:spPr>
        <p:txBody>
          <a:bodyPr wrap="square" rtlCol="0">
            <a:spAutoFit/>
          </a:bodyPr>
          <a:lstStyle/>
          <a:p>
            <a:r>
              <a:rPr lang="en-US" dirty="0" smtClean="0">
                <a:solidFill>
                  <a:schemeClr val="tx2">
                    <a:lumMod val="60000"/>
                    <a:lumOff val="40000"/>
                  </a:schemeClr>
                </a:solidFill>
              </a:rPr>
              <a:t>Minimal BBFE risk</a:t>
            </a:r>
            <a:endParaRPr lang="en-US" dirty="0">
              <a:solidFill>
                <a:schemeClr val="tx2">
                  <a:lumMod val="60000"/>
                  <a:lumOff val="40000"/>
                </a:schemeClr>
              </a:solidFill>
            </a:endParaRPr>
          </a:p>
        </p:txBody>
      </p:sp>
      <p:sp>
        <p:nvSpPr>
          <p:cNvPr id="10" name="TextBox 9"/>
          <p:cNvSpPr txBox="1"/>
          <p:nvPr/>
        </p:nvSpPr>
        <p:spPr>
          <a:xfrm>
            <a:off x="1462086" y="4011751"/>
            <a:ext cx="4029077" cy="646331"/>
          </a:xfrm>
          <a:prstGeom prst="rect">
            <a:avLst/>
          </a:prstGeom>
          <a:noFill/>
        </p:spPr>
        <p:txBody>
          <a:bodyPr wrap="square" rtlCol="0">
            <a:spAutoFit/>
          </a:bodyPr>
          <a:lstStyle/>
          <a:p>
            <a:r>
              <a:rPr lang="en-US" dirty="0" smtClean="0">
                <a:solidFill>
                  <a:schemeClr val="tx2">
                    <a:lumMod val="60000"/>
                    <a:lumOff val="40000"/>
                  </a:schemeClr>
                </a:solidFill>
              </a:rPr>
              <a:t>Possible aerosolization of saliva. Moderate BBFE risk</a:t>
            </a:r>
            <a:endParaRPr lang="en-US" dirty="0">
              <a:solidFill>
                <a:schemeClr val="tx2">
                  <a:lumMod val="60000"/>
                  <a:lumOff val="40000"/>
                </a:schemeClr>
              </a:solidFill>
            </a:endParaRPr>
          </a:p>
        </p:txBody>
      </p:sp>
      <p:sp>
        <p:nvSpPr>
          <p:cNvPr id="11" name="TextBox 10"/>
          <p:cNvSpPr txBox="1"/>
          <p:nvPr/>
        </p:nvSpPr>
        <p:spPr>
          <a:xfrm>
            <a:off x="2400297" y="2488257"/>
            <a:ext cx="4029077" cy="369332"/>
          </a:xfrm>
          <a:prstGeom prst="rect">
            <a:avLst/>
          </a:prstGeom>
          <a:noFill/>
        </p:spPr>
        <p:txBody>
          <a:bodyPr wrap="square" rtlCol="0">
            <a:spAutoFit/>
          </a:bodyPr>
          <a:lstStyle/>
          <a:p>
            <a:r>
              <a:rPr lang="en-US" dirty="0" smtClean="0">
                <a:solidFill>
                  <a:schemeClr val="tx2">
                    <a:lumMod val="60000"/>
                    <a:lumOff val="40000"/>
                  </a:schemeClr>
                </a:solidFill>
              </a:rPr>
              <a:t>Definite aerosolization of saliva. BBFE risk</a:t>
            </a:r>
            <a:endParaRPr lang="en-US" dirty="0">
              <a:solidFill>
                <a:schemeClr val="tx2">
                  <a:lumMod val="60000"/>
                  <a:lumOff val="40000"/>
                </a:schemeClr>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 </a:t>
            </a:r>
            <a:r>
              <a:rPr lang="en-US" sz="2000" b="1" dirty="0"/>
              <a:t>nurse presents to the Employee Health office for the hepatitis B vaccine. The nurse explains that the vaccine series was started 24 months ago with two doses received. Which of the following should be recommended?</a:t>
            </a:r>
          </a:p>
        </p:txBody>
      </p:sp>
      <p:sp>
        <p:nvSpPr>
          <p:cNvPr id="5" name="Content Placeholder 4"/>
          <p:cNvSpPr>
            <a:spLocks noGrp="1"/>
          </p:cNvSpPr>
          <p:nvPr>
            <p:ph idx="1"/>
          </p:nvPr>
        </p:nvSpPr>
        <p:spPr>
          <a:xfrm>
            <a:off x="457200" y="2247900"/>
            <a:ext cx="5486400" cy="2346325"/>
          </a:xfrm>
        </p:spPr>
        <p:txBody>
          <a:bodyPr>
            <a:noAutofit/>
          </a:bodyPr>
          <a:lstStyle/>
          <a:p>
            <a:pPr marL="514350" indent="-514350">
              <a:buFont typeface="+mj-lt"/>
              <a:buAutoNum type="alphaUcPeriod"/>
            </a:pPr>
            <a:r>
              <a:rPr lang="en-US" sz="1800" dirty="0" smtClean="0"/>
              <a:t>Assess </a:t>
            </a:r>
            <a:r>
              <a:rPr lang="en-US" sz="1800" dirty="0"/>
              <a:t>the nurse's exposure history and give third dose, if needed</a:t>
            </a:r>
          </a:p>
          <a:p>
            <a:pPr marL="514350" indent="-514350">
              <a:buFont typeface="+mj-lt"/>
              <a:buAutoNum type="alphaUcPeriod"/>
            </a:pPr>
            <a:r>
              <a:rPr lang="en-US" sz="1800" dirty="0" smtClean="0"/>
              <a:t>Check </a:t>
            </a:r>
            <a:r>
              <a:rPr lang="en-US" sz="1800" dirty="0"/>
              <a:t>antibody titer and if inadequate, give the third dose</a:t>
            </a:r>
          </a:p>
          <a:p>
            <a:pPr marL="514350" indent="-514350">
              <a:buFont typeface="+mj-lt"/>
              <a:buAutoNum type="alphaUcPeriod"/>
            </a:pPr>
            <a:r>
              <a:rPr lang="en-US" sz="1800" dirty="0" smtClean="0"/>
              <a:t>Give </a:t>
            </a:r>
            <a:r>
              <a:rPr lang="en-US" sz="1800" dirty="0"/>
              <a:t>the third dose and check antibody titer after 1 month</a:t>
            </a:r>
          </a:p>
          <a:p>
            <a:pPr marL="514350" indent="-514350">
              <a:buFont typeface="+mj-lt"/>
              <a:buAutoNum type="alphaUcPeriod"/>
            </a:pPr>
            <a:r>
              <a:rPr lang="en-US" sz="1800" dirty="0" smtClean="0"/>
              <a:t>Start </a:t>
            </a:r>
            <a:r>
              <a:rPr lang="en-US" sz="1800" dirty="0"/>
              <a:t>the series of vaccine over again and check antibody titer</a:t>
            </a:r>
          </a:p>
        </p:txBody>
      </p:sp>
      <p:sp>
        <p:nvSpPr>
          <p:cNvPr id="6" name="TextBox 5"/>
          <p:cNvSpPr txBox="1"/>
          <p:nvPr/>
        </p:nvSpPr>
        <p:spPr>
          <a:xfrm>
            <a:off x="6553200" y="2257425"/>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normal range for </a:t>
            </a:r>
            <a:r>
              <a:rPr lang="en-US" dirty="0" err="1" smtClean="0"/>
              <a:t>HepB</a:t>
            </a:r>
            <a:r>
              <a:rPr lang="en-US" dirty="0" smtClean="0"/>
              <a:t> vaccination?</a:t>
            </a:r>
          </a:p>
          <a:p>
            <a:pPr marL="342900" indent="-342900">
              <a:buAutoNum type="arabicPeriod"/>
            </a:pPr>
            <a:endParaRPr lang="en-US" dirty="0"/>
          </a:p>
        </p:txBody>
      </p:sp>
      <p:sp>
        <p:nvSpPr>
          <p:cNvPr id="7" name="Oval 6"/>
          <p:cNvSpPr/>
          <p:nvPr/>
        </p:nvSpPr>
        <p:spPr>
          <a:xfrm>
            <a:off x="219075" y="3424714"/>
            <a:ext cx="62198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553200" y="3550086"/>
            <a:ext cx="2590800" cy="1200329"/>
          </a:xfrm>
          <a:prstGeom prst="rect">
            <a:avLst/>
          </a:prstGeom>
          <a:noFill/>
        </p:spPr>
        <p:txBody>
          <a:bodyPr wrap="square" rtlCol="0">
            <a:spAutoFit/>
          </a:bodyPr>
          <a:lstStyle/>
          <a:p>
            <a:r>
              <a:rPr lang="en-US" dirty="0" smtClean="0">
                <a:solidFill>
                  <a:schemeClr val="tx2">
                    <a:lumMod val="60000"/>
                    <a:lumOff val="40000"/>
                  </a:schemeClr>
                </a:solidFill>
              </a:rPr>
              <a:t>This is an example of one where you really just have to know the current recommendations</a:t>
            </a:r>
            <a:endParaRPr lang="en-US" dirty="0">
              <a:solidFill>
                <a:schemeClr val="tx2">
                  <a:lumMod val="60000"/>
                  <a:lumOff val="40000"/>
                </a:schemeClr>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7.	An environmental service worker refuses to enter a patient's room because he suspects that the patient is infected. What is the infection control practitioner's MOST appropriate response to the situation?</a:t>
            </a:r>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en-US" sz="2000" dirty="0" smtClean="0"/>
              <a:t>Make </a:t>
            </a:r>
            <a:r>
              <a:rPr lang="en-US" sz="2000" dirty="0"/>
              <a:t>certain a universal precautions placard is visible in the patient's room</a:t>
            </a:r>
          </a:p>
          <a:p>
            <a:pPr marL="514350" indent="-514350">
              <a:buFont typeface="+mj-lt"/>
              <a:buAutoNum type="alphaUcPeriod"/>
            </a:pPr>
            <a:r>
              <a:rPr lang="en-US" sz="2000" dirty="0" smtClean="0"/>
              <a:t>Inform </a:t>
            </a:r>
            <a:r>
              <a:rPr lang="en-US" sz="2000" dirty="0"/>
              <a:t>the worker that the patient's diagnosis is confidential</a:t>
            </a:r>
          </a:p>
          <a:p>
            <a:pPr marL="514350" indent="-514350">
              <a:buFont typeface="+mj-lt"/>
              <a:buAutoNum type="alphaUcPeriod"/>
            </a:pPr>
            <a:r>
              <a:rPr lang="en-US" sz="2000" dirty="0" smtClean="0"/>
              <a:t>Arrange </a:t>
            </a:r>
            <a:r>
              <a:rPr lang="en-US" sz="2000" dirty="0"/>
              <a:t>to have the worker reassigned</a:t>
            </a:r>
          </a:p>
          <a:p>
            <a:pPr marL="514350" indent="-514350">
              <a:buFont typeface="+mj-lt"/>
              <a:buAutoNum type="alphaUcPeriod"/>
            </a:pPr>
            <a:r>
              <a:rPr lang="en-US" sz="2000" dirty="0" smtClean="0"/>
              <a:t>Discuss </a:t>
            </a:r>
            <a:r>
              <a:rPr lang="en-US" sz="2000" dirty="0"/>
              <a:t>with the employee his concerns about this situation</a:t>
            </a:r>
          </a:p>
        </p:txBody>
      </p:sp>
      <p:sp>
        <p:nvSpPr>
          <p:cNvPr id="6" name="TextBox 5"/>
          <p:cNvSpPr txBox="1"/>
          <p:nvPr/>
        </p:nvSpPr>
        <p:spPr>
          <a:xfrm>
            <a:off x="7810500" y="2257425"/>
            <a:ext cx="13335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main issue?</a:t>
            </a:r>
          </a:p>
          <a:p>
            <a:pPr marL="342900" indent="-342900">
              <a:buAutoNum type="arabicPeriod"/>
            </a:pPr>
            <a:endParaRPr lang="en-US" dirty="0"/>
          </a:p>
        </p:txBody>
      </p:sp>
      <p:sp>
        <p:nvSpPr>
          <p:cNvPr id="7" name="Oval 6"/>
          <p:cNvSpPr/>
          <p:nvPr/>
        </p:nvSpPr>
        <p:spPr>
          <a:xfrm>
            <a:off x="200026" y="3974147"/>
            <a:ext cx="62198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190999" y="2488257"/>
            <a:ext cx="3362325" cy="369332"/>
          </a:xfrm>
          <a:prstGeom prst="rect">
            <a:avLst/>
          </a:prstGeom>
          <a:noFill/>
        </p:spPr>
        <p:txBody>
          <a:bodyPr wrap="square" rtlCol="0">
            <a:spAutoFit/>
          </a:bodyPr>
          <a:lstStyle/>
          <a:p>
            <a:r>
              <a:rPr lang="en-US" dirty="0" smtClean="0">
                <a:solidFill>
                  <a:schemeClr val="tx2">
                    <a:lumMod val="60000"/>
                    <a:lumOff val="40000"/>
                  </a:schemeClr>
                </a:solidFill>
              </a:rPr>
              <a:t>Does not resolve fears</a:t>
            </a:r>
            <a:endParaRPr lang="en-US" dirty="0">
              <a:solidFill>
                <a:schemeClr val="tx2">
                  <a:lumMod val="60000"/>
                  <a:lumOff val="40000"/>
                </a:schemeClr>
              </a:solidFill>
            </a:endParaRPr>
          </a:p>
        </p:txBody>
      </p:sp>
      <p:sp>
        <p:nvSpPr>
          <p:cNvPr id="9" name="TextBox 8"/>
          <p:cNvSpPr txBox="1"/>
          <p:nvPr/>
        </p:nvSpPr>
        <p:spPr>
          <a:xfrm>
            <a:off x="2428874" y="3231207"/>
            <a:ext cx="3362325" cy="369332"/>
          </a:xfrm>
          <a:prstGeom prst="rect">
            <a:avLst/>
          </a:prstGeom>
          <a:noFill/>
        </p:spPr>
        <p:txBody>
          <a:bodyPr wrap="square" rtlCol="0">
            <a:spAutoFit/>
          </a:bodyPr>
          <a:lstStyle/>
          <a:p>
            <a:r>
              <a:rPr lang="en-US" dirty="0" smtClean="0">
                <a:solidFill>
                  <a:schemeClr val="tx2">
                    <a:lumMod val="60000"/>
                    <a:lumOff val="40000"/>
                  </a:schemeClr>
                </a:solidFill>
              </a:rPr>
              <a:t>Does not resolve fears</a:t>
            </a:r>
            <a:endParaRPr lang="en-US" dirty="0">
              <a:solidFill>
                <a:schemeClr val="tx2">
                  <a:lumMod val="60000"/>
                  <a:lumOff val="40000"/>
                </a:schemeClr>
              </a:solidFill>
            </a:endParaRPr>
          </a:p>
        </p:txBody>
      </p:sp>
      <p:sp>
        <p:nvSpPr>
          <p:cNvPr id="10" name="TextBox 9"/>
          <p:cNvSpPr txBox="1"/>
          <p:nvPr/>
        </p:nvSpPr>
        <p:spPr>
          <a:xfrm>
            <a:off x="5114924" y="3454062"/>
            <a:ext cx="3362325" cy="646331"/>
          </a:xfrm>
          <a:prstGeom prst="rect">
            <a:avLst/>
          </a:prstGeom>
          <a:noFill/>
        </p:spPr>
        <p:txBody>
          <a:bodyPr wrap="square" rtlCol="0">
            <a:spAutoFit/>
          </a:bodyPr>
          <a:lstStyle/>
          <a:p>
            <a:r>
              <a:rPr lang="en-US" dirty="0" smtClean="0">
                <a:solidFill>
                  <a:schemeClr val="tx2">
                    <a:lumMod val="60000"/>
                    <a:lumOff val="40000"/>
                  </a:schemeClr>
                </a:solidFill>
              </a:rPr>
              <a:t>Does not resolve fears, reinforces bad behavior</a:t>
            </a:r>
            <a:endParaRPr lang="en-US" dirty="0">
              <a:solidFill>
                <a:schemeClr val="tx2">
                  <a:lumMod val="60000"/>
                  <a:lumOff val="40000"/>
                </a:schemeClr>
              </a:solidFill>
            </a:endParaRPr>
          </a:p>
        </p:txBody>
      </p:sp>
      <p:sp>
        <p:nvSpPr>
          <p:cNvPr id="11" name="TextBox 10"/>
          <p:cNvSpPr txBox="1"/>
          <p:nvPr/>
        </p:nvSpPr>
        <p:spPr>
          <a:xfrm>
            <a:off x="2343150" y="4238386"/>
            <a:ext cx="6191250" cy="646331"/>
          </a:xfrm>
          <a:prstGeom prst="rect">
            <a:avLst/>
          </a:prstGeom>
          <a:noFill/>
        </p:spPr>
        <p:txBody>
          <a:bodyPr wrap="square" rtlCol="0">
            <a:spAutoFit/>
          </a:bodyPr>
          <a:lstStyle/>
          <a:p>
            <a:r>
              <a:rPr lang="en-US" dirty="0" smtClean="0">
                <a:solidFill>
                  <a:schemeClr val="tx2">
                    <a:lumMod val="60000"/>
                    <a:lumOff val="40000"/>
                  </a:schemeClr>
                </a:solidFill>
              </a:rPr>
              <a:t>May not resolve fears, but you can understand and educate employee</a:t>
            </a:r>
            <a:endParaRPr lang="en-US" dirty="0">
              <a:solidFill>
                <a:schemeClr val="tx2">
                  <a:lumMod val="60000"/>
                  <a:lumOff val="40000"/>
                </a:schemeClr>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8.	An ICP observes that a nurse in the intensive care unit wears a glove only on her dominant hand while suctioning the airway of a patient who is being mechanically ventilated. The ICP should suspect that the nurse has</a:t>
            </a:r>
          </a:p>
        </p:txBody>
      </p:sp>
      <p:sp>
        <p:nvSpPr>
          <p:cNvPr id="5" name="Content Placeholder 4"/>
          <p:cNvSpPr>
            <a:spLocks noGrp="1"/>
          </p:cNvSpPr>
          <p:nvPr>
            <p:ph idx="1"/>
          </p:nvPr>
        </p:nvSpPr>
        <p:spPr>
          <a:xfrm>
            <a:off x="457200" y="2247900"/>
            <a:ext cx="5829300" cy="2346325"/>
          </a:xfrm>
        </p:spPr>
        <p:txBody>
          <a:bodyPr>
            <a:noAutofit/>
          </a:bodyPr>
          <a:lstStyle/>
          <a:p>
            <a:pPr marL="514350" indent="-514350">
              <a:buFont typeface="+mj-lt"/>
              <a:buAutoNum type="alphaUcPeriod"/>
            </a:pPr>
            <a:r>
              <a:rPr lang="en-US" sz="2400" dirty="0" smtClean="0"/>
              <a:t>adequate </a:t>
            </a:r>
            <a:r>
              <a:rPr lang="en-US" sz="2400" dirty="0"/>
              <a:t>infection control knowledge</a:t>
            </a:r>
          </a:p>
          <a:p>
            <a:pPr marL="514350" indent="-514350">
              <a:buFont typeface="+mj-lt"/>
              <a:buAutoNum type="alphaUcPeriod"/>
            </a:pPr>
            <a:r>
              <a:rPr lang="en-US" sz="2400" dirty="0" smtClean="0"/>
              <a:t>adequate </a:t>
            </a:r>
            <a:r>
              <a:rPr lang="en-US" sz="2400" dirty="0"/>
              <a:t>concern for airway clearance</a:t>
            </a:r>
          </a:p>
          <a:p>
            <a:pPr marL="514350" indent="-514350">
              <a:buFont typeface="+mj-lt"/>
              <a:buAutoNum type="alphaUcPeriod"/>
            </a:pPr>
            <a:r>
              <a:rPr lang="en-US" sz="2400" dirty="0" smtClean="0"/>
              <a:t>inadequate </a:t>
            </a:r>
            <a:r>
              <a:rPr lang="en-US" sz="2400" dirty="0"/>
              <a:t>concern for the patient's risk</a:t>
            </a:r>
          </a:p>
          <a:p>
            <a:pPr marL="514350" indent="-514350">
              <a:buFont typeface="+mj-lt"/>
              <a:buAutoNum type="alphaUcPeriod"/>
            </a:pPr>
            <a:r>
              <a:rPr lang="en-US" sz="2400" dirty="0" smtClean="0"/>
              <a:t>inadequate </a:t>
            </a:r>
            <a:r>
              <a:rPr lang="en-US" sz="2400" dirty="0"/>
              <a:t>concern for her personal risk</a:t>
            </a:r>
          </a:p>
        </p:txBody>
      </p:sp>
      <p:sp>
        <p:nvSpPr>
          <p:cNvPr id="6" name="TextBox 5"/>
          <p:cNvSpPr txBox="1"/>
          <p:nvPr/>
        </p:nvSpPr>
        <p:spPr>
          <a:xfrm>
            <a:off x="6772275" y="2257425"/>
            <a:ext cx="2371725" cy="1200329"/>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question asking?</a:t>
            </a:r>
          </a:p>
          <a:p>
            <a:pPr marL="342900" indent="-342900">
              <a:buAutoNum type="arabicPeriod"/>
            </a:pPr>
            <a:endParaRPr lang="en-US" dirty="0"/>
          </a:p>
        </p:txBody>
      </p:sp>
      <p:sp>
        <p:nvSpPr>
          <p:cNvPr id="7" name="Oval 6"/>
          <p:cNvSpPr/>
          <p:nvPr/>
        </p:nvSpPr>
        <p:spPr>
          <a:xfrm>
            <a:off x="304800" y="3526472"/>
            <a:ext cx="62198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81674" y="2315348"/>
            <a:ext cx="2190751" cy="369332"/>
          </a:xfrm>
          <a:prstGeom prst="rect">
            <a:avLst/>
          </a:prstGeom>
          <a:noFill/>
        </p:spPr>
        <p:txBody>
          <a:bodyPr wrap="square" rtlCol="0">
            <a:spAutoFit/>
          </a:bodyPr>
          <a:lstStyle/>
          <a:p>
            <a:r>
              <a:rPr lang="en-US" dirty="0" smtClean="0">
                <a:solidFill>
                  <a:schemeClr val="tx2">
                    <a:lumMod val="60000"/>
                    <a:lumOff val="40000"/>
                  </a:schemeClr>
                </a:solidFill>
              </a:rPr>
              <a:t>No</a:t>
            </a:r>
            <a:endParaRPr lang="en-US" dirty="0">
              <a:solidFill>
                <a:schemeClr val="tx2">
                  <a:lumMod val="60000"/>
                  <a:lumOff val="40000"/>
                </a:schemeClr>
              </a:solidFill>
            </a:endParaRPr>
          </a:p>
        </p:txBody>
      </p:sp>
      <p:sp>
        <p:nvSpPr>
          <p:cNvPr id="9" name="TextBox 8"/>
          <p:cNvSpPr txBox="1"/>
          <p:nvPr/>
        </p:nvSpPr>
        <p:spPr>
          <a:xfrm>
            <a:off x="5915023" y="2765256"/>
            <a:ext cx="2190751" cy="369332"/>
          </a:xfrm>
          <a:prstGeom prst="rect">
            <a:avLst/>
          </a:prstGeom>
          <a:noFill/>
        </p:spPr>
        <p:txBody>
          <a:bodyPr wrap="square" rtlCol="0">
            <a:spAutoFit/>
          </a:bodyPr>
          <a:lstStyle/>
          <a:p>
            <a:r>
              <a:rPr lang="en-US" dirty="0" smtClean="0">
                <a:solidFill>
                  <a:schemeClr val="tx2">
                    <a:lumMod val="60000"/>
                    <a:lumOff val="40000"/>
                  </a:schemeClr>
                </a:solidFill>
              </a:rPr>
              <a:t>No</a:t>
            </a:r>
            <a:endParaRPr lang="en-US" dirty="0">
              <a:solidFill>
                <a:schemeClr val="tx2">
                  <a:lumMod val="60000"/>
                  <a:lumOff val="40000"/>
                </a:schemeClr>
              </a:solidFill>
            </a:endParaRPr>
          </a:p>
        </p:txBody>
      </p:sp>
      <p:sp>
        <p:nvSpPr>
          <p:cNvPr id="10" name="TextBox 9"/>
          <p:cNvSpPr txBox="1"/>
          <p:nvPr/>
        </p:nvSpPr>
        <p:spPr>
          <a:xfrm>
            <a:off x="6153149" y="3157140"/>
            <a:ext cx="2190751" cy="369332"/>
          </a:xfrm>
          <a:prstGeom prst="rect">
            <a:avLst/>
          </a:prstGeom>
          <a:noFill/>
        </p:spPr>
        <p:txBody>
          <a:bodyPr wrap="square" rtlCol="0">
            <a:spAutoFit/>
          </a:bodyPr>
          <a:lstStyle/>
          <a:p>
            <a:r>
              <a:rPr lang="en-US" dirty="0" smtClean="0">
                <a:solidFill>
                  <a:schemeClr val="tx2">
                    <a:lumMod val="60000"/>
                    <a:lumOff val="40000"/>
                  </a:schemeClr>
                </a:solidFill>
              </a:rPr>
              <a:t>Correct</a:t>
            </a:r>
            <a:endParaRPr lang="en-US" dirty="0">
              <a:solidFill>
                <a:schemeClr val="tx2">
                  <a:lumMod val="60000"/>
                  <a:lumOff val="40000"/>
                </a:schemeClr>
              </a:solidFill>
            </a:endParaRPr>
          </a:p>
        </p:txBody>
      </p:sp>
      <p:sp>
        <p:nvSpPr>
          <p:cNvPr id="12" name="TextBox 11"/>
          <p:cNvSpPr txBox="1"/>
          <p:nvPr/>
        </p:nvSpPr>
        <p:spPr>
          <a:xfrm>
            <a:off x="6153149" y="3651845"/>
            <a:ext cx="2190751" cy="369332"/>
          </a:xfrm>
          <a:prstGeom prst="rect">
            <a:avLst/>
          </a:prstGeom>
          <a:noFill/>
        </p:spPr>
        <p:txBody>
          <a:bodyPr wrap="square" rtlCol="0">
            <a:spAutoFit/>
          </a:bodyPr>
          <a:lstStyle/>
          <a:p>
            <a:r>
              <a:rPr lang="en-US" dirty="0" smtClean="0">
                <a:solidFill>
                  <a:schemeClr val="tx2">
                    <a:lumMod val="60000"/>
                    <a:lumOff val="40000"/>
                  </a:schemeClr>
                </a:solidFill>
              </a:rPr>
              <a:t>Correct</a:t>
            </a:r>
            <a:endParaRPr lang="en-US" dirty="0">
              <a:solidFill>
                <a:schemeClr val="tx2">
                  <a:lumMod val="60000"/>
                  <a:lumOff val="40000"/>
                </a:schemeClr>
              </a:solidFill>
            </a:endParaRPr>
          </a:p>
        </p:txBody>
      </p:sp>
      <p:sp>
        <p:nvSpPr>
          <p:cNvPr id="13" name="TextBox 12"/>
          <p:cNvSpPr txBox="1"/>
          <p:nvPr/>
        </p:nvSpPr>
        <p:spPr>
          <a:xfrm>
            <a:off x="2319336" y="4021177"/>
            <a:ext cx="5786438" cy="646331"/>
          </a:xfrm>
          <a:prstGeom prst="rect">
            <a:avLst/>
          </a:prstGeom>
          <a:noFill/>
        </p:spPr>
        <p:txBody>
          <a:bodyPr wrap="square" rtlCol="0">
            <a:spAutoFit/>
          </a:bodyPr>
          <a:lstStyle/>
          <a:p>
            <a:r>
              <a:rPr lang="en-US" dirty="0">
                <a:solidFill>
                  <a:schemeClr val="tx2">
                    <a:lumMod val="60000"/>
                    <a:lumOff val="40000"/>
                  </a:schemeClr>
                </a:solidFill>
              </a:rPr>
              <a:t>the nurse is minimizing the invasive risk to the patient, but potentially exposing herself to </a:t>
            </a:r>
            <a:r>
              <a:rPr lang="en-US" dirty="0" smtClean="0">
                <a:solidFill>
                  <a:schemeClr val="tx2">
                    <a:lumMod val="60000"/>
                    <a:lumOff val="40000"/>
                  </a:schemeClr>
                </a:solidFill>
              </a:rPr>
              <a:t>BBF</a:t>
            </a:r>
            <a:endParaRPr lang="en-US" dirty="0">
              <a:solidFill>
                <a:schemeClr val="tx2">
                  <a:lumMod val="60000"/>
                  <a:lumOff val="40000"/>
                </a:schemeClr>
              </a:solidFill>
            </a:endParaRPr>
          </a:p>
        </p:txBody>
      </p:sp>
    </p:spTree>
    <p:extLst>
      <p:ext uri="{BB962C8B-B14F-4D97-AF65-F5344CB8AC3E}">
        <p14:creationId xmlns:p14="http://schemas.microsoft.com/office/powerpoint/2010/main" val="25196664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P spid="10"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9.	At a facility with 2500 employees, 1500 are at risk for </a:t>
            </a:r>
            <a:r>
              <a:rPr lang="en-US" sz="2000" b="1" dirty="0" err="1"/>
              <a:t>bloodborne</a:t>
            </a:r>
            <a:r>
              <a:rPr lang="en-US" sz="2000" b="1" dirty="0"/>
              <a:t> pathogen exposure. Over the past 10 years, 250 of the 503 </a:t>
            </a:r>
            <a:r>
              <a:rPr lang="en-US" sz="2000" b="1" dirty="0" err="1"/>
              <a:t>needlestick</a:t>
            </a:r>
            <a:r>
              <a:rPr lang="en-US" sz="2000" b="1" dirty="0"/>
              <a:t> injuries involved exposure to known </a:t>
            </a:r>
            <a:r>
              <a:rPr lang="en-US" sz="2000" b="1" dirty="0" err="1"/>
              <a:t>bloodborne</a:t>
            </a:r>
            <a:r>
              <a:rPr lang="en-US" sz="2000" b="1" dirty="0"/>
              <a:t> pathogens. The ICP reports the percent of employees who seroconverted after exposure was 0.4%. How many employees became infected?</a:t>
            </a:r>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smtClean="0"/>
              <a:t>1</a:t>
            </a:r>
            <a:endParaRPr lang="en-US" sz="2400" dirty="0"/>
          </a:p>
          <a:p>
            <a:pPr marL="514350" indent="-514350">
              <a:buFont typeface="+mj-lt"/>
              <a:buAutoNum type="alphaUcPeriod"/>
            </a:pPr>
            <a:r>
              <a:rPr lang="en-US" sz="2400" dirty="0" smtClean="0"/>
              <a:t>2</a:t>
            </a:r>
            <a:endParaRPr lang="en-US" sz="2400" dirty="0"/>
          </a:p>
          <a:p>
            <a:pPr marL="514350" indent="-514350">
              <a:buFont typeface="+mj-lt"/>
              <a:buAutoNum type="alphaUcPeriod"/>
            </a:pPr>
            <a:r>
              <a:rPr lang="en-US" sz="2400" dirty="0" smtClean="0"/>
              <a:t>6</a:t>
            </a:r>
            <a:endParaRPr lang="en-US" sz="2400" dirty="0"/>
          </a:p>
          <a:p>
            <a:pPr marL="514350" indent="-514350">
              <a:buFont typeface="+mj-lt"/>
              <a:buAutoNum type="alphaUcPeriod"/>
            </a:pPr>
            <a:r>
              <a:rPr lang="en-US" sz="2400" dirty="0" smtClean="0"/>
              <a:t>10</a:t>
            </a:r>
            <a:endParaRPr lang="en-US" sz="2400" dirty="0"/>
          </a:p>
        </p:txBody>
      </p:sp>
      <p:sp>
        <p:nvSpPr>
          <p:cNvPr id="6" name="Oval 5"/>
          <p:cNvSpPr/>
          <p:nvPr/>
        </p:nvSpPr>
        <p:spPr>
          <a:xfrm>
            <a:off x="304800" y="2247900"/>
            <a:ext cx="1362075" cy="495300"/>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772275" y="2257425"/>
            <a:ext cx="2371725"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MATH? Really?</a:t>
            </a:r>
          </a:p>
          <a:p>
            <a:pPr marL="342900" indent="-342900">
              <a:buAutoNum type="arabicPeriod"/>
            </a:pPr>
            <a:r>
              <a:rPr lang="en-US" dirty="0" smtClean="0"/>
              <a:t>What do they define as an “exposure”?</a:t>
            </a:r>
            <a:endParaRPr lang="en-US" dirty="0" smtClean="0"/>
          </a:p>
          <a:p>
            <a:pPr marL="342900" indent="-342900">
              <a:buAutoNum type="arabicPeriod"/>
            </a:pPr>
            <a:endParaRPr lang="en-US" dirty="0"/>
          </a:p>
        </p:txBody>
      </p:sp>
      <p:sp>
        <p:nvSpPr>
          <p:cNvPr id="8" name="TextBox 7"/>
          <p:cNvSpPr txBox="1"/>
          <p:nvPr/>
        </p:nvSpPr>
        <p:spPr>
          <a:xfrm>
            <a:off x="1766887" y="2266950"/>
            <a:ext cx="5319714" cy="2031325"/>
          </a:xfrm>
          <a:prstGeom prst="rect">
            <a:avLst/>
          </a:prstGeom>
          <a:noFill/>
        </p:spPr>
        <p:txBody>
          <a:bodyPr wrap="square" rtlCol="0">
            <a:spAutoFit/>
          </a:bodyPr>
          <a:lstStyle/>
          <a:p>
            <a:r>
              <a:rPr lang="en-US" dirty="0">
                <a:solidFill>
                  <a:schemeClr val="tx2">
                    <a:lumMod val="60000"/>
                    <a:lumOff val="40000"/>
                  </a:schemeClr>
                </a:solidFill>
              </a:rPr>
              <a:t>This is a retired question from CIC, not the most well-written one. They defined exposure as we would define a high-risk exposure, + BBF pathogens.</a:t>
            </a:r>
          </a:p>
          <a:p>
            <a:endParaRPr lang="en-US" dirty="0">
              <a:solidFill>
                <a:schemeClr val="tx2">
                  <a:lumMod val="60000"/>
                  <a:lumOff val="40000"/>
                </a:schemeClr>
              </a:solidFill>
            </a:endParaRPr>
          </a:p>
          <a:p>
            <a:r>
              <a:rPr lang="en-US" dirty="0">
                <a:solidFill>
                  <a:schemeClr val="tx2">
                    <a:lumMod val="60000"/>
                    <a:lumOff val="40000"/>
                  </a:schemeClr>
                </a:solidFill>
              </a:rPr>
              <a:t>Confusion comes from “exposure” that can be interpreted as any BBFE, but they specifically mean only true pathogen exposure.</a:t>
            </a:r>
          </a:p>
        </p:txBody>
      </p:sp>
      <p:sp>
        <p:nvSpPr>
          <p:cNvPr id="9" name="TextBox 8"/>
          <p:cNvSpPr txBox="1"/>
          <p:nvPr/>
        </p:nvSpPr>
        <p:spPr>
          <a:xfrm>
            <a:off x="1766887" y="4330025"/>
            <a:ext cx="1609725" cy="369332"/>
          </a:xfrm>
          <a:prstGeom prst="rect">
            <a:avLst/>
          </a:prstGeom>
          <a:noFill/>
        </p:spPr>
        <p:txBody>
          <a:bodyPr wrap="square" rtlCol="0">
            <a:spAutoFit/>
          </a:bodyPr>
          <a:lstStyle/>
          <a:p>
            <a:r>
              <a:rPr lang="en-US" dirty="0" smtClean="0">
                <a:solidFill>
                  <a:schemeClr val="tx2">
                    <a:lumMod val="60000"/>
                    <a:lumOff val="40000"/>
                  </a:schemeClr>
                </a:solidFill>
              </a:rPr>
              <a:t>250 * 0.004 = 1</a:t>
            </a:r>
            <a:endParaRPr lang="en-US" dirty="0">
              <a:solidFill>
                <a:schemeClr val="tx2">
                  <a:lumMod val="60000"/>
                  <a:lumOff val="40000"/>
                </a:schemeClr>
              </a:solidFill>
            </a:endParaRPr>
          </a:p>
        </p:txBody>
      </p:sp>
    </p:spTree>
    <p:extLst>
      <p:ext uri="{BB962C8B-B14F-4D97-AF65-F5344CB8AC3E}">
        <p14:creationId xmlns:p14="http://schemas.microsoft.com/office/powerpoint/2010/main" val="1847753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10. An </a:t>
            </a:r>
            <a:r>
              <a:rPr lang="en-US" sz="2000" b="1" dirty="0"/>
              <a:t>employee seeks advice from the ICP regarding her right to compensation for medical bills related to an occupationally acquired hepatitis B infection. The employee had declined hepatitis B vaccination. The ICP's response should be</a:t>
            </a:r>
          </a:p>
        </p:txBody>
      </p:sp>
      <p:sp>
        <p:nvSpPr>
          <p:cNvPr id="5" name="Content Placeholder 4"/>
          <p:cNvSpPr>
            <a:spLocks noGrp="1"/>
          </p:cNvSpPr>
          <p:nvPr>
            <p:ph idx="1"/>
          </p:nvPr>
        </p:nvSpPr>
        <p:spPr>
          <a:xfrm>
            <a:off x="457199" y="2247900"/>
            <a:ext cx="7343776" cy="2346325"/>
          </a:xfrm>
        </p:spPr>
        <p:txBody>
          <a:bodyPr>
            <a:noAutofit/>
          </a:bodyPr>
          <a:lstStyle/>
          <a:p>
            <a:pPr marL="514350" indent="-514350">
              <a:buFont typeface="+mj-lt"/>
              <a:buAutoNum type="alphaUcPeriod"/>
            </a:pPr>
            <a:r>
              <a:rPr lang="en-US" sz="1800" dirty="0" smtClean="0"/>
              <a:t>occupationally </a:t>
            </a:r>
            <a:r>
              <a:rPr lang="en-US" sz="1800" dirty="0"/>
              <a:t>acquired hepatitis B infection may be filed as Workers' Compensation even if hepatitis B vaccination was declined</a:t>
            </a:r>
          </a:p>
          <a:p>
            <a:pPr marL="514350" indent="-514350">
              <a:buFont typeface="+mj-lt"/>
              <a:buAutoNum type="alphaUcPeriod"/>
            </a:pPr>
            <a:r>
              <a:rPr lang="en-US" sz="1800" dirty="0" smtClean="0"/>
              <a:t>declination </a:t>
            </a:r>
            <a:r>
              <a:rPr lang="en-US" sz="1800" dirty="0"/>
              <a:t>of the offer to receive hepatitis B vaccine removes the facility's liability for medical expenses resulting from the disease</a:t>
            </a:r>
          </a:p>
          <a:p>
            <a:pPr marL="514350" indent="-514350">
              <a:buFont typeface="+mj-lt"/>
              <a:buAutoNum type="alphaUcPeriod"/>
            </a:pPr>
            <a:r>
              <a:rPr lang="en-US" sz="1800" dirty="0" smtClean="0"/>
              <a:t>employee </a:t>
            </a:r>
            <a:r>
              <a:rPr lang="en-US" sz="1800" dirty="0"/>
              <a:t>liability for hepatitis B infection is dependent upon whether or not the employee signed a formal hepatitis B declination form</a:t>
            </a:r>
          </a:p>
          <a:p>
            <a:pPr marL="514350" indent="-514350">
              <a:buFont typeface="+mj-lt"/>
              <a:buAutoNum type="alphaUcPeriod"/>
            </a:pPr>
            <a:r>
              <a:rPr lang="en-US" sz="1800" dirty="0" smtClean="0"/>
              <a:t>Workers</a:t>
            </a:r>
            <a:r>
              <a:rPr lang="en-US" sz="1800" dirty="0"/>
              <a:t>' Compensation benefits do not apply to vaccine preventable illness</a:t>
            </a:r>
          </a:p>
        </p:txBody>
      </p:sp>
      <p:sp>
        <p:nvSpPr>
          <p:cNvPr id="6" name="Oval 5"/>
          <p:cNvSpPr/>
          <p:nvPr/>
        </p:nvSpPr>
        <p:spPr>
          <a:xfrm>
            <a:off x="-1" y="2192972"/>
            <a:ext cx="8010525" cy="74072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458075" y="2257425"/>
            <a:ext cx="1685926" cy="2031325"/>
          </a:xfrm>
          <a:prstGeom prst="rect">
            <a:avLst/>
          </a:prstGeom>
          <a:noFill/>
        </p:spPr>
        <p:txBody>
          <a:bodyPr wrap="square" rtlCol="0">
            <a:spAutoFit/>
          </a:bodyPr>
          <a:lstStyle/>
          <a:p>
            <a:r>
              <a:rPr lang="en-US" dirty="0" smtClean="0">
                <a:solidFill>
                  <a:schemeClr val="accent2"/>
                </a:solidFill>
              </a:rPr>
              <a:t>Discussion:</a:t>
            </a:r>
          </a:p>
          <a:p>
            <a:pPr marL="228600" indent="-228600">
              <a:buAutoNum type="alphaUcPeriod"/>
            </a:pPr>
            <a:r>
              <a:rPr lang="en-US" dirty="0" smtClean="0">
                <a:solidFill>
                  <a:schemeClr val="accent2"/>
                </a:solidFill>
              </a:rPr>
              <a:t>Does vaccine </a:t>
            </a:r>
            <a:r>
              <a:rPr lang="en-US" dirty="0">
                <a:solidFill>
                  <a:schemeClr val="accent2"/>
                </a:solidFill>
              </a:rPr>
              <a:t>declination </a:t>
            </a:r>
            <a:r>
              <a:rPr lang="en-US" dirty="0" smtClean="0">
                <a:solidFill>
                  <a:schemeClr val="accent2"/>
                </a:solidFill>
              </a:rPr>
              <a:t>remove </a:t>
            </a:r>
            <a:r>
              <a:rPr lang="en-US" dirty="0">
                <a:solidFill>
                  <a:schemeClr val="accent2"/>
                </a:solidFill>
              </a:rPr>
              <a:t>responsibility/liability</a:t>
            </a:r>
          </a:p>
          <a:p>
            <a:pPr marL="342900" indent="-342900">
              <a:buAutoNum type="arabicPeriod"/>
            </a:pPr>
            <a:endParaRPr lang="en-US" dirty="0">
              <a:solidFill>
                <a:schemeClr val="accent2"/>
              </a:solidFill>
            </a:endParaRPr>
          </a:p>
        </p:txBody>
      </p:sp>
    </p:spTree>
    <p:extLst>
      <p:ext uri="{BB962C8B-B14F-4D97-AF65-F5344CB8AC3E}">
        <p14:creationId xmlns:p14="http://schemas.microsoft.com/office/powerpoint/2010/main" val="27860839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2007</TotalTime>
  <Words>904</Words>
  <Application>Microsoft Office PowerPoint</Application>
  <PresentationFormat>On-screen Show (16:9)</PresentationFormat>
  <Paragraphs>134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CIC Prep Questions Employee Health</vt:lpstr>
      <vt:lpstr>1.  Nursing personnel are concerned about acquiring hepatitis B from hepatitis B surface antigen (HBsAg) positive postpartum patients. Which of the following should the ICP recommend?</vt:lpstr>
      <vt:lpstr>2. A new employee with a purified protein derivative (PPD/TST) skin test of 0 mm induration is exposed to pulmonary tuberculosis the first day on the job. When should the post-exposure PPD skin test be repeated?</vt:lpstr>
      <vt:lpstr>3. An agency employing 230 homecare nurses reported eight needlestick injuries resulting from the use of lancets in spring-loaded devices. The FIRST intervention should be to</vt:lpstr>
      <vt:lpstr>4.  A nurse has been found to be a hepatitis B carrier. Counseling should include all of the following recommendations EXCEPT</vt:lpstr>
      <vt:lpstr>5.  A patient who has undergone cardiopulmonary resuscitation is subsequently diagnosed as having meningococcal meningitis. Which of the following employees should receive prophylaxis?</vt:lpstr>
      <vt:lpstr>6.  A nurse presents to the Employee Health office for the hepatitis B vaccine. The nurse explains that the vaccine series was started 24 months ago with two doses received. Which of the following should be recommended?</vt:lpstr>
      <vt:lpstr>7. An environmental service worker refuses to enter a patient's room because he suspects that the patient is infected. What is the infection control practitioner's MOST appropriate response to the situation?</vt:lpstr>
      <vt:lpstr>8. An ICP observes that a nurse in the intensive care unit wears a glove only on her dominant hand while suctioning the airway of a patient who is being mechanically ventilated. The ICP should suspect that the nurse has</vt:lpstr>
      <vt:lpstr>9. At a facility with 2500 employees, 1500 are at risk for bloodborne pathogen exposure. Over the past 10 years, 250 of the 503 needlestick injuries involved exposure to known bloodborne pathogens. The ICP reports the percent of employees who seroconverted after exposure was 0.4%. How many employees became infected?</vt:lpstr>
      <vt:lpstr>10. An employee seeks advice from the ICP regarding her right to compensation for medical bills related to an occupationally acquired hepatitis B infection. The employee had declined hepatitis B vaccination. The ICP's response should be</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Garman</dc:creator>
  <cp:lastModifiedBy>Kyle Willey</cp:lastModifiedBy>
  <cp:revision>127</cp:revision>
  <dcterms:created xsi:type="dcterms:W3CDTF">2015-06-18T17:25:07Z</dcterms:created>
  <dcterms:modified xsi:type="dcterms:W3CDTF">2019-05-15T15:08:27Z</dcterms:modified>
</cp:coreProperties>
</file>