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81" r:id="rId2"/>
    <p:sldId id="283" r:id="rId3"/>
    <p:sldId id="284" r:id="rId4"/>
    <p:sldId id="289" r:id="rId5"/>
    <p:sldId id="290" r:id="rId6"/>
    <p:sldId id="291" r:id="rId7"/>
    <p:sldId id="292" r:id="rId8"/>
    <p:sldId id="293" r:id="rId9"/>
    <p:sldId id="294" r:id="rId10"/>
    <p:sldId id="295" r:id="rId11"/>
    <p:sldId id="296" r:id="rId12"/>
    <p:sldId id="297" r:id="rId13"/>
    <p:sldId id="298" r:id="rId14"/>
    <p:sldId id="299" r:id="rId15"/>
    <p:sldId id="300" r:id="rId16"/>
    <p:sldId id="301" r:id="rId17"/>
    <p:sldId id="279" r:id="rId18"/>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C"/>
    <a:srgbClr val="333399"/>
    <a:srgbClr val="304513"/>
    <a:srgbClr val="44621C"/>
    <a:srgbClr val="8DC73F"/>
    <a:srgbClr val="CDCDDE"/>
    <a:srgbClr val="FFA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7" autoAdjust="0"/>
    <p:restoredTop sz="86986" autoAdjust="0"/>
  </p:normalViewPr>
  <p:slideViewPr>
    <p:cSldViewPr snapToGrid="0" snapToObjects="1">
      <p:cViewPr>
        <p:scale>
          <a:sx n="75" d="100"/>
          <a:sy n="75" d="100"/>
        </p:scale>
        <p:origin x="-1908" y="-906"/>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4/18/2017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Recognized minimum exposure periods for sterilization of wrapped healthcare supplies are 30 minutes at 121º C (250º F) in a gravity displacement sterilizer or 4 minutes at 132º C (270º C) in a </a:t>
            </a:r>
            <a:r>
              <a:rPr lang="en-US" dirty="0" err="1" smtClean="0"/>
              <a:t>prevacuum</a:t>
            </a:r>
            <a:r>
              <a:rPr lang="en-US" dirty="0" smtClean="0"/>
              <a:t> sterilizer</a:t>
            </a:r>
          </a:p>
          <a:p>
            <a:r>
              <a:rPr lang="en-US" dirty="0" smtClean="0"/>
              <a:t>Guideline for Disinfection and Sterilization in Healthcare Facilities, 2008 </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3</a:t>
            </a:fld>
            <a:endParaRPr lang="en-US"/>
          </a:p>
        </p:txBody>
      </p:sp>
    </p:spTree>
    <p:extLst>
      <p:ext uri="{BB962C8B-B14F-4D97-AF65-F5344CB8AC3E}">
        <p14:creationId xmlns:p14="http://schemas.microsoft.com/office/powerpoint/2010/main" val="285930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Guideline for Disinfection and Sterilization of Prion-Contaminated Medical Instruments </a:t>
            </a:r>
            <a:r>
              <a:rPr lang="en-US" dirty="0" err="1" smtClean="0"/>
              <a:t>Rutala</a:t>
            </a:r>
            <a:r>
              <a:rPr lang="en-US" baseline="0" dirty="0" smtClean="0"/>
              <a:t> 2010</a:t>
            </a:r>
            <a:endParaRPr lang="en-US" dirty="0" smtClean="0"/>
          </a:p>
          <a:p>
            <a:r>
              <a:rPr lang="en-US" dirty="0" smtClean="0"/>
              <a:t>Ineffective (X3 log10 reduction within 1 hour)</a:t>
            </a:r>
          </a:p>
          <a:p>
            <a:r>
              <a:rPr lang="en-US" dirty="0" smtClean="0"/>
              <a:t>Autoclave at standard exposure conditions (121C for 15</a:t>
            </a:r>
          </a:p>
          <a:p>
            <a:r>
              <a:rPr lang="en-US" dirty="0" smtClean="0"/>
              <a:t>minutes)</a:t>
            </a:r>
          </a:p>
          <a:p>
            <a:r>
              <a:rPr lang="en-US" dirty="0" smtClean="0"/>
              <a:t>Boiling</a:t>
            </a:r>
          </a:p>
          <a:p>
            <a:r>
              <a:rPr lang="en-US" dirty="0" smtClean="0"/>
              <a:t>Dry heat</a:t>
            </a:r>
          </a:p>
          <a:p>
            <a:r>
              <a:rPr lang="en-US" dirty="0" smtClean="0"/>
              <a:t>Ethylene oxide</a:t>
            </a:r>
          </a:p>
          <a:p>
            <a:r>
              <a:rPr lang="en-US" dirty="0" smtClean="0"/>
              <a:t>Formaldehyde</a:t>
            </a:r>
          </a:p>
          <a:p>
            <a:r>
              <a:rPr lang="en-US" dirty="0" smtClean="0"/>
              <a:t>Hydrogen peroxide gas plasma, </a:t>
            </a:r>
            <a:r>
              <a:rPr lang="en-US" dirty="0" err="1" smtClean="0"/>
              <a:t>Sterrad</a:t>
            </a:r>
            <a:r>
              <a:rPr lang="en-US" dirty="0" smtClean="0"/>
              <a:t> 100S (ASP)</a:t>
            </a:r>
          </a:p>
          <a:p>
            <a:r>
              <a:rPr lang="en-US" dirty="0" smtClean="0"/>
              <a:t>Ionizing radiation</a:t>
            </a:r>
          </a:p>
          <a:p>
            <a:r>
              <a:rPr lang="en-US" dirty="0" smtClean="0"/>
              <a:t>Microwave</a:t>
            </a:r>
          </a:p>
          <a:p>
            <a:r>
              <a:rPr lang="en-US" dirty="0" smtClean="0"/>
              <a:t>UV light</a:t>
            </a:r>
          </a:p>
          <a:p>
            <a:endParaRPr lang="en-US" dirty="0" smtClean="0"/>
          </a:p>
          <a:p>
            <a:r>
              <a:rPr lang="en-US" dirty="0" smtClean="0"/>
              <a:t>Effective (13 log10 reduction from 18 minutes to 3 hours) </a:t>
            </a:r>
          </a:p>
          <a:p>
            <a:r>
              <a:rPr lang="en-US" dirty="0" smtClean="0"/>
              <a:t>Autoclave at 121C–132C for 1 hour (gravity displacement sterilizer)</a:t>
            </a:r>
          </a:p>
          <a:p>
            <a:r>
              <a:rPr lang="en-US" dirty="0" smtClean="0"/>
              <a:t>or 121C for 30 minutes (</a:t>
            </a:r>
            <a:r>
              <a:rPr lang="en-US" dirty="0" err="1" smtClean="0"/>
              <a:t>prevacuum</a:t>
            </a:r>
            <a:r>
              <a:rPr lang="en-US" dirty="0" smtClean="0"/>
              <a:t> sterilizer)</a:t>
            </a:r>
          </a:p>
          <a:p>
            <a:r>
              <a:rPr lang="en-US" dirty="0" smtClean="0"/>
              <a:t>Autoclave at 134C for 18 minutes (</a:t>
            </a:r>
            <a:r>
              <a:rPr lang="en-US" dirty="0" err="1" smtClean="0"/>
              <a:t>prevacuum</a:t>
            </a:r>
            <a:r>
              <a:rPr lang="en-US" dirty="0" smtClean="0"/>
              <a:t> sterilizer)</a:t>
            </a:r>
          </a:p>
          <a:p>
            <a:r>
              <a:rPr lang="en-US" dirty="0" smtClean="0"/>
              <a:t>Autoclave at 134C for 18 minutes immersed in water</a:t>
            </a:r>
          </a:p>
          <a:p>
            <a:r>
              <a:rPr lang="en-US" dirty="0" smtClean="0"/>
              <a:t>Hydrogen peroxide gas plasma (</a:t>
            </a:r>
            <a:r>
              <a:rPr lang="en-US" dirty="0" err="1" smtClean="0"/>
              <a:t>Sterrad</a:t>
            </a:r>
            <a:r>
              <a:rPr lang="en-US" dirty="0" smtClean="0"/>
              <a:t> NX)</a:t>
            </a:r>
          </a:p>
          <a:p>
            <a:r>
              <a:rPr lang="en-US" dirty="0" smtClean="0"/>
              <a:t>Radiofrequency gas plasma</a:t>
            </a:r>
          </a:p>
          <a:p>
            <a:r>
              <a:rPr lang="en-US" dirty="0" smtClean="0"/>
              <a:t>Sodium dodecyl sulfate, 2%, plus acetic acid, 1%, plus autoclave</a:t>
            </a:r>
          </a:p>
          <a:p>
            <a:r>
              <a:rPr lang="en-US" dirty="0" smtClean="0"/>
              <a:t>at 121C for 15–30 minutes</a:t>
            </a:r>
          </a:p>
          <a:p>
            <a:r>
              <a:rPr lang="en-US" dirty="0" smtClean="0"/>
              <a:t>Sodium hydroxide (</a:t>
            </a:r>
            <a:r>
              <a:rPr lang="en-US" dirty="0" err="1" smtClean="0"/>
              <a:t>NaOH</a:t>
            </a:r>
            <a:r>
              <a:rPr lang="en-US" dirty="0" smtClean="0"/>
              <a:t>), 0.09 N or 0.9 N, for 2 hours plus</a:t>
            </a:r>
          </a:p>
          <a:p>
            <a:r>
              <a:rPr lang="en-US" dirty="0" smtClean="0"/>
              <a:t>autoclave at 121C for 1 hour (gravity displacement sterilizer)</a:t>
            </a:r>
          </a:p>
          <a:p>
            <a:r>
              <a:rPr lang="en-US" dirty="0" smtClean="0"/>
              <a:t>Vaporized hydrogen peroxide, 1.5–2 mg/L</a:t>
            </a:r>
          </a:p>
          <a:p>
            <a:r>
              <a:rPr lang="en-US" dirty="0" smtClean="0"/>
              <a:t>note.</a:t>
            </a:r>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5</a:t>
            </a:fld>
            <a:endParaRPr lang="en-US"/>
          </a:p>
        </p:txBody>
      </p:sp>
    </p:spTree>
    <p:extLst>
      <p:ext uri="{BB962C8B-B14F-4D97-AF65-F5344CB8AC3E}">
        <p14:creationId xmlns:p14="http://schemas.microsoft.com/office/powerpoint/2010/main" val="2279496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Allowable limit = &lt;200 CFU/mL</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Action Level = 50 CFU/mL</a:t>
            </a:r>
            <a:br>
              <a:rPr lang="en-US" sz="1200" i="1"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7</a:t>
            </a:fld>
            <a:endParaRPr lang="en-US"/>
          </a:p>
        </p:txBody>
      </p:sp>
    </p:spTree>
    <p:extLst>
      <p:ext uri="{BB962C8B-B14F-4D97-AF65-F5344CB8AC3E}">
        <p14:creationId xmlns:p14="http://schemas.microsoft.com/office/powerpoint/2010/main" val="1219019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a . GPC</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b. GN Obligate anaerobe</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c. GN Facultative anaerobe</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d. GP</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9</a:t>
            </a:fld>
            <a:endParaRPr lang="en-US"/>
          </a:p>
        </p:txBody>
      </p:sp>
    </p:spTree>
    <p:extLst>
      <p:ext uri="{BB962C8B-B14F-4D97-AF65-F5344CB8AC3E}">
        <p14:creationId xmlns:p14="http://schemas.microsoft.com/office/powerpoint/2010/main" val="702049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When to Use an Affinity Diagram</a:t>
            </a:r>
          </a:p>
          <a:p>
            <a:r>
              <a:rPr lang="en-US" baseline="0" dirty="0" smtClean="0"/>
              <a:t>-  When you are confronted with many facts or ideas in apparent chaos</a:t>
            </a:r>
          </a:p>
          <a:p>
            <a:r>
              <a:rPr lang="en-US" baseline="0" dirty="0" smtClean="0"/>
              <a:t>-  When issues seem too large and complex to grasp</a:t>
            </a:r>
          </a:p>
          <a:p>
            <a:r>
              <a:rPr lang="en-US" baseline="0" dirty="0" smtClean="0"/>
              <a:t>-  When group consensus is necessary</a:t>
            </a:r>
          </a:p>
          <a:p>
            <a:r>
              <a:rPr lang="en-US" baseline="0" dirty="0" smtClean="0"/>
              <a:t>-  Typical situations are:</a:t>
            </a:r>
          </a:p>
          <a:p>
            <a:r>
              <a:rPr lang="en-US" baseline="0" dirty="0" smtClean="0"/>
              <a:t>	After a brainstorming exercise</a:t>
            </a:r>
          </a:p>
          <a:p>
            <a:r>
              <a:rPr lang="en-US" baseline="0" dirty="0" smtClean="0"/>
              <a:t>	When analyzing verbal data, such as survey results.</a:t>
            </a:r>
          </a:p>
          <a:p>
            <a:r>
              <a:rPr lang="en-US" baseline="0" dirty="0" smtClean="0"/>
              <a:t>B. (Ishikawa) Cause and effect</a:t>
            </a:r>
          </a:p>
          <a:p>
            <a:r>
              <a:rPr lang="en-US" baseline="0" dirty="0" smtClean="0"/>
              <a:t>C. Events over time</a:t>
            </a:r>
          </a:p>
          <a:p>
            <a:r>
              <a:rPr lang="en-US" baseline="0" dirty="0" smtClean="0"/>
              <a:t>D. Events over time with </a:t>
            </a:r>
            <a:r>
              <a:rPr lang="en-US" baseline="0" dirty="0" err="1" smtClean="0"/>
              <a:t>std</a:t>
            </a:r>
            <a:r>
              <a:rPr lang="en-US" baseline="0" dirty="0" smtClean="0"/>
              <a:t> </a:t>
            </a:r>
            <a:r>
              <a:rPr lang="en-US" baseline="0" dirty="0" err="1" smtClean="0"/>
              <a:t>dev</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11</a:t>
            </a:fld>
            <a:endParaRPr lang="en-US"/>
          </a:p>
        </p:txBody>
      </p:sp>
    </p:spTree>
    <p:extLst>
      <p:ext uri="{BB962C8B-B14F-4D97-AF65-F5344CB8AC3E}">
        <p14:creationId xmlns:p14="http://schemas.microsoft.com/office/powerpoint/2010/main" val="1353262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2σ = 95.4499736%</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13</a:t>
            </a:fld>
            <a:endParaRPr lang="en-US"/>
          </a:p>
        </p:txBody>
      </p:sp>
    </p:spTree>
    <p:extLst>
      <p:ext uri="{BB962C8B-B14F-4D97-AF65-F5344CB8AC3E}">
        <p14:creationId xmlns:p14="http://schemas.microsoft.com/office/powerpoint/2010/main" val="1460202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a . Not recommended by CDC</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b. Per FGI guidelines, not easily done by OR Supervisor</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c. Per FGI guidelines, easy check by OR</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d. </a:t>
            </a:r>
            <a:r>
              <a:rPr lang="en-US" sz="1200" i="1" kern="1200" smtClean="0">
                <a:solidFill>
                  <a:schemeClr val="tx1"/>
                </a:solidFill>
                <a:effectLst/>
                <a:latin typeface="+mn-lt"/>
                <a:ea typeface="+mn-ea"/>
                <a:cs typeface="+mn-cs"/>
              </a:rPr>
              <a:t>Limited evidence</a:t>
            </a:r>
            <a:endParaRPr lang="en-US"/>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15</a:t>
            </a:fld>
            <a:endParaRPr lang="en-US"/>
          </a:p>
        </p:txBody>
      </p:sp>
    </p:spTree>
    <p:extLst>
      <p:ext uri="{BB962C8B-B14F-4D97-AF65-F5344CB8AC3E}">
        <p14:creationId xmlns:p14="http://schemas.microsoft.com/office/powerpoint/2010/main" val="1128538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a . Not recommended by CDC</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b. Per FGI guidelines, not easily done by OR Supervisor</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c. Per FGI guidelines, easy check by OR</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d. </a:t>
            </a:r>
            <a:r>
              <a:rPr lang="en-US" sz="1200" i="1" kern="1200" smtClean="0">
                <a:solidFill>
                  <a:schemeClr val="tx1"/>
                </a:solidFill>
                <a:effectLst/>
                <a:latin typeface="+mn-lt"/>
                <a:ea typeface="+mn-ea"/>
                <a:cs typeface="+mn-cs"/>
              </a:rPr>
              <a:t>Limited evidence</a:t>
            </a:r>
            <a:endParaRPr lang="en-US"/>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16</a:t>
            </a:fld>
            <a:endParaRPr lang="en-US"/>
          </a:p>
        </p:txBody>
      </p:sp>
    </p:spTree>
    <p:extLst>
      <p:ext uri="{BB962C8B-B14F-4D97-AF65-F5344CB8AC3E}">
        <p14:creationId xmlns:p14="http://schemas.microsoft.com/office/powerpoint/2010/main" val="1128538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17</a:t>
            </a:fld>
            <a:endParaRPr lang="en-US" altLang="en-US">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8099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76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333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20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596D369-CE14-473E-826B-D40846DCE08A}" type="datetimeFigureOut">
              <a:rPr lang="en-US"/>
              <a:pPr>
                <a:defRPr/>
              </a:pPr>
              <a:t>4/18/2017</a:t>
            </a:fld>
            <a:endParaRPr lang="en-US"/>
          </a:p>
        </p:txBody>
      </p:sp>
      <p:sp>
        <p:nvSpPr>
          <p:cNvPr id="8" name="Footer Placeholder 7"/>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3E26A68-DD49-4953-A441-40ED6632E4DD}" type="slidenum">
              <a:rPr lang="en-US"/>
              <a:pPr>
                <a:defRPr/>
              </a:pPr>
              <a:t>‹#›</a:t>
            </a:fld>
            <a:endParaRPr lang="en-US"/>
          </a:p>
        </p:txBody>
      </p:sp>
    </p:spTree>
    <p:extLst>
      <p:ext uri="{BB962C8B-B14F-4D97-AF65-F5344CB8AC3E}">
        <p14:creationId xmlns:p14="http://schemas.microsoft.com/office/powerpoint/2010/main" val="52794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E5D0B10-DA38-4F70-B9F1-A4217841750E}" type="datetimeFigureOut">
              <a:rPr lang="en-US"/>
              <a:pPr>
                <a:defRPr/>
              </a:pPr>
              <a:t>4/18/2017</a:t>
            </a:fld>
            <a:endParaRPr lang="en-US"/>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0AC50E3-3A72-48A2-B4AA-D40F612C8098}" type="slidenum">
              <a:rPr lang="en-US"/>
              <a:pPr>
                <a:defRPr/>
              </a:pPr>
              <a:t>‹#›</a:t>
            </a:fld>
            <a:endParaRPr lang="en-US"/>
          </a:p>
        </p:txBody>
      </p:sp>
    </p:spTree>
    <p:extLst>
      <p:ext uri="{BB962C8B-B14F-4D97-AF65-F5344CB8AC3E}">
        <p14:creationId xmlns:p14="http://schemas.microsoft.com/office/powerpoint/2010/main" val="1521205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995AF575-F20B-415E-9F9C-C56C7AD81A43}" type="datetimeFigureOut">
              <a:rPr lang="en-US"/>
              <a:pPr>
                <a:defRPr/>
              </a:pPr>
              <a:t>4/18/2017</a:t>
            </a:fld>
            <a:endParaRPr lang="en-US"/>
          </a:p>
        </p:txBody>
      </p:sp>
      <p:sp>
        <p:nvSpPr>
          <p:cNvPr id="3" name="Footer Placeholder 2"/>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6B8192B-1EFA-4AF3-A82A-074EFA87EA68}" type="slidenum">
              <a:rPr lang="en-US"/>
              <a:pPr>
                <a:defRPr/>
              </a:pPr>
              <a:t>‹#›</a:t>
            </a:fld>
            <a:endParaRPr lang="en-US"/>
          </a:p>
        </p:txBody>
      </p:sp>
    </p:spTree>
    <p:extLst>
      <p:ext uri="{BB962C8B-B14F-4D97-AF65-F5344CB8AC3E}">
        <p14:creationId xmlns:p14="http://schemas.microsoft.com/office/powerpoint/2010/main" val="145683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5D64CC4A-79A3-4D61-BBCD-6393CFEACA2D}" type="datetimeFigureOut">
              <a:rPr lang="en-US"/>
              <a:pPr>
                <a:defRPr/>
              </a:pPr>
              <a:t>4/18/2017</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2E109906-A513-41E6-9236-D58C67BF2087}" type="slidenum">
              <a:rPr lang="en-US"/>
              <a:pPr>
                <a:defRPr/>
              </a:pPr>
              <a:t>‹#›</a:t>
            </a:fld>
            <a:endParaRPr lang="en-US"/>
          </a:p>
        </p:txBody>
      </p:sp>
    </p:spTree>
    <p:extLst>
      <p:ext uri="{BB962C8B-B14F-4D97-AF65-F5344CB8AC3E}">
        <p14:creationId xmlns:p14="http://schemas.microsoft.com/office/powerpoint/2010/main" val="3375181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79279F30-7D56-4C73-9D97-207F6A5166CE}" type="datetimeFigureOut">
              <a:rPr lang="en-US"/>
              <a:pPr>
                <a:defRPr/>
              </a:pPr>
              <a:t>4/18/2017</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2E240B8-BB4F-4F6A-8CF4-69E42D722360}" type="slidenum">
              <a:rPr lang="en-US"/>
              <a:pPr>
                <a:defRPr/>
              </a:pPr>
              <a:t>‹#›</a:t>
            </a:fld>
            <a:endParaRPr lang="en-US"/>
          </a:p>
        </p:txBody>
      </p:sp>
    </p:spTree>
    <p:extLst>
      <p:ext uri="{BB962C8B-B14F-4D97-AF65-F5344CB8AC3E}">
        <p14:creationId xmlns:p14="http://schemas.microsoft.com/office/powerpoint/2010/main" val="71791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E1006CED-CFB7-4CC9-8D7A-0B8EE55C2E72}" type="datetimeFigureOut">
              <a:rPr lang="en-US"/>
              <a:pPr>
                <a:defRPr/>
              </a:pPr>
              <a:t>4/18/2017</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8AC9408-2D92-4FB7-978D-A4D95A132166}" type="slidenum">
              <a:rPr lang="en-US"/>
              <a:pPr>
                <a:defRPr/>
              </a:pPr>
              <a:t>‹#›</a:t>
            </a:fld>
            <a:endParaRPr lang="en-US"/>
          </a:p>
        </p:txBody>
      </p:sp>
    </p:spTree>
    <p:extLst>
      <p:ext uri="{BB962C8B-B14F-4D97-AF65-F5344CB8AC3E}">
        <p14:creationId xmlns:p14="http://schemas.microsoft.com/office/powerpoint/2010/main" val="41212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7B8720F-D8E7-43D3-A2A0-AAC82EA92406}" type="datetimeFigureOut">
              <a:rPr lang="en-US"/>
              <a:pPr>
                <a:defRPr/>
              </a:pPr>
              <a:t>4/18/2017</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1F956AD-7BBF-4812-B03F-C1B3A6707E10}" type="slidenum">
              <a:rPr lang="en-US"/>
              <a:pPr>
                <a:defRPr/>
              </a:pPr>
              <a:t>‹#›</a:t>
            </a:fld>
            <a:endParaRPr lang="en-US"/>
          </a:p>
        </p:txBody>
      </p:sp>
    </p:spTree>
    <p:extLst>
      <p:ext uri="{BB962C8B-B14F-4D97-AF65-F5344CB8AC3E}">
        <p14:creationId xmlns:p14="http://schemas.microsoft.com/office/powerpoint/2010/main" val="262511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49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6550"/>
            <a:ext cx="822960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1894" y="2430781"/>
            <a:ext cx="6249545" cy="716280"/>
          </a:xfrm>
          <a:prstGeom prst="rect">
            <a:avLst/>
          </a:prstGeom>
        </p:spPr>
      </p:pic>
      <p:sp>
        <p:nvSpPr>
          <p:cNvPr id="4" name="TextBox 3"/>
          <p:cNvSpPr txBox="1"/>
          <p:nvPr/>
        </p:nvSpPr>
        <p:spPr>
          <a:xfrm>
            <a:off x="2938166" y="4165599"/>
            <a:ext cx="3937000" cy="646331"/>
          </a:xfrm>
          <a:prstGeom prst="rect">
            <a:avLst/>
          </a:prstGeom>
          <a:noFill/>
        </p:spPr>
        <p:txBody>
          <a:bodyPr wrap="square" rtlCol="0">
            <a:spAutoFit/>
          </a:bodyPr>
          <a:lstStyle/>
          <a:p>
            <a:pPr algn="ctr"/>
            <a:r>
              <a:rPr lang="en-US" dirty="0" smtClean="0"/>
              <a:t>19 April 2017</a:t>
            </a:r>
          </a:p>
          <a:p>
            <a:pPr algn="ctr"/>
            <a:r>
              <a:rPr lang="en-US" dirty="0" smtClean="0"/>
              <a:t>Kyle Willey, CIC</a:t>
            </a:r>
            <a:endParaRPr lang="en-US"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rmAutofit/>
          </a:bodyPr>
          <a:lstStyle/>
          <a:p>
            <a:pPr marL="457200" indent="-457200" algn="l"/>
            <a:r>
              <a:rPr lang="en-US" sz="2400" b="1" dirty="0" smtClean="0"/>
              <a:t>1. 	</a:t>
            </a:r>
            <a:r>
              <a:rPr lang="en-US" sz="2400" b="1" dirty="0"/>
              <a:t>An autoclave used to sterilize surgical instruments is set at 200º F (93º C) for 15 minutes. The Infection Preventionist (IP) should take which of the following actions FIRST?</a:t>
            </a:r>
          </a:p>
        </p:txBody>
      </p:sp>
      <p:sp>
        <p:nvSpPr>
          <p:cNvPr id="5" name="Content Placeholder 4"/>
          <p:cNvSpPr>
            <a:spLocks noGrp="1"/>
          </p:cNvSpPr>
          <p:nvPr>
            <p:ph idx="1"/>
          </p:nvPr>
        </p:nvSpPr>
        <p:spPr>
          <a:xfrm>
            <a:off x="457200" y="2247900"/>
            <a:ext cx="8229600" cy="2346325"/>
          </a:xfrm>
        </p:spPr>
        <p:txBody>
          <a:bodyPr>
            <a:normAutofit fontScale="70000" lnSpcReduction="20000"/>
          </a:bodyPr>
          <a:lstStyle/>
          <a:p>
            <a:pPr marL="514350" indent="-514350">
              <a:buFont typeface="+mj-lt"/>
              <a:buAutoNum type="alphaUcPeriod"/>
            </a:pPr>
            <a:r>
              <a:rPr lang="en-US" dirty="0" smtClean="0"/>
              <a:t>No </a:t>
            </a:r>
            <a:r>
              <a:rPr lang="en-US" dirty="0"/>
              <a:t>response is needed; the time and temperature are adequate for </a:t>
            </a:r>
            <a:r>
              <a:rPr lang="en-US" dirty="0" smtClean="0"/>
              <a:t>sterilization</a:t>
            </a:r>
          </a:p>
          <a:p>
            <a:pPr marL="514350" indent="-514350">
              <a:buFont typeface="+mj-lt"/>
              <a:buAutoNum type="alphaUcPeriod"/>
            </a:pPr>
            <a:r>
              <a:rPr lang="en-US" dirty="0"/>
              <a:t>Provide "just-in-time" training to all staff who process surgical instruments</a:t>
            </a:r>
          </a:p>
          <a:p>
            <a:pPr marL="514350" indent="-514350">
              <a:buFont typeface="+mj-lt"/>
              <a:buAutoNum type="alphaUcPeriod"/>
            </a:pPr>
            <a:r>
              <a:rPr lang="en-US" dirty="0" smtClean="0"/>
              <a:t>Recommend </a:t>
            </a:r>
            <a:r>
              <a:rPr lang="en-US" dirty="0"/>
              <a:t>a biological indicator be placed in the next </a:t>
            </a:r>
            <a:r>
              <a:rPr lang="en-US" dirty="0" smtClean="0"/>
              <a:t>load</a:t>
            </a:r>
          </a:p>
          <a:p>
            <a:pPr marL="514350" indent="-514350">
              <a:buFont typeface="+mj-lt"/>
              <a:buAutoNum type="alphaUcPeriod"/>
            </a:pPr>
            <a:r>
              <a:rPr lang="en-US" dirty="0"/>
              <a:t>Recall the loads that have been reprocessed using these settings</a:t>
            </a:r>
          </a:p>
        </p:txBody>
      </p:sp>
    </p:spTree>
    <p:extLst>
      <p:ext uri="{BB962C8B-B14F-4D97-AF65-F5344CB8AC3E}">
        <p14:creationId xmlns:p14="http://schemas.microsoft.com/office/powerpoint/2010/main" val="399023187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rmAutofit/>
          </a:bodyPr>
          <a:lstStyle/>
          <a:p>
            <a:pPr marL="457200" indent="-457200" algn="l"/>
            <a:r>
              <a:rPr lang="en-US" sz="2400" b="1" dirty="0" smtClean="0"/>
              <a:t>1. 	</a:t>
            </a:r>
            <a:r>
              <a:rPr lang="en-US" sz="2400" b="1" dirty="0"/>
              <a:t>An autoclave used to sterilize surgical instruments is set at 200º F (93º C) for 15 minutes. The Infection Preventionist (IP) should take which of the following actions FIRST?</a:t>
            </a:r>
          </a:p>
        </p:txBody>
      </p:sp>
      <p:sp>
        <p:nvSpPr>
          <p:cNvPr id="5" name="Content Placeholder 4"/>
          <p:cNvSpPr>
            <a:spLocks noGrp="1"/>
          </p:cNvSpPr>
          <p:nvPr>
            <p:ph idx="1"/>
          </p:nvPr>
        </p:nvSpPr>
        <p:spPr>
          <a:xfrm>
            <a:off x="457200" y="2247900"/>
            <a:ext cx="8229600" cy="2346325"/>
          </a:xfrm>
        </p:spPr>
        <p:txBody>
          <a:bodyPr>
            <a:normAutofit fontScale="70000" lnSpcReduction="20000"/>
          </a:bodyPr>
          <a:lstStyle/>
          <a:p>
            <a:pPr marL="514350" indent="-514350">
              <a:buFont typeface="+mj-lt"/>
              <a:buAutoNum type="alphaUcPeriod"/>
            </a:pPr>
            <a:r>
              <a:rPr lang="en-US" dirty="0" smtClean="0">
                <a:solidFill>
                  <a:schemeClr val="bg1">
                    <a:lumMod val="65000"/>
                  </a:schemeClr>
                </a:solidFill>
              </a:rPr>
              <a:t>No </a:t>
            </a:r>
            <a:r>
              <a:rPr lang="en-US" dirty="0">
                <a:solidFill>
                  <a:schemeClr val="bg1">
                    <a:lumMod val="65000"/>
                  </a:schemeClr>
                </a:solidFill>
              </a:rPr>
              <a:t>response is needed; the time and temperature are adequate for </a:t>
            </a:r>
            <a:r>
              <a:rPr lang="en-US" dirty="0" smtClean="0">
                <a:solidFill>
                  <a:schemeClr val="bg1">
                    <a:lumMod val="65000"/>
                  </a:schemeClr>
                </a:solidFill>
              </a:rPr>
              <a:t>sterilization</a:t>
            </a:r>
          </a:p>
          <a:p>
            <a:pPr marL="514350" indent="-514350">
              <a:buFont typeface="+mj-lt"/>
              <a:buAutoNum type="alphaUcPeriod"/>
            </a:pPr>
            <a:r>
              <a:rPr lang="en-US" dirty="0">
                <a:solidFill>
                  <a:schemeClr val="bg1">
                    <a:lumMod val="65000"/>
                  </a:schemeClr>
                </a:solidFill>
              </a:rPr>
              <a:t>Provide "just-in-time" training to all staff who process surgical instruments</a:t>
            </a:r>
          </a:p>
          <a:p>
            <a:pPr marL="514350" indent="-514350">
              <a:buFont typeface="+mj-lt"/>
              <a:buAutoNum type="alphaUcPeriod"/>
            </a:pPr>
            <a:r>
              <a:rPr lang="en-US" dirty="0" smtClean="0">
                <a:solidFill>
                  <a:schemeClr val="bg1">
                    <a:lumMod val="65000"/>
                  </a:schemeClr>
                </a:solidFill>
              </a:rPr>
              <a:t>Recommend </a:t>
            </a:r>
            <a:r>
              <a:rPr lang="en-US" dirty="0">
                <a:solidFill>
                  <a:schemeClr val="bg1">
                    <a:lumMod val="65000"/>
                  </a:schemeClr>
                </a:solidFill>
              </a:rPr>
              <a:t>a biological indicator be placed in the next </a:t>
            </a:r>
            <a:r>
              <a:rPr lang="en-US" dirty="0" smtClean="0">
                <a:solidFill>
                  <a:schemeClr val="bg1">
                    <a:lumMod val="65000"/>
                  </a:schemeClr>
                </a:solidFill>
              </a:rPr>
              <a:t>load</a:t>
            </a:r>
          </a:p>
          <a:p>
            <a:pPr marL="514350" indent="-514350">
              <a:buFont typeface="+mj-lt"/>
              <a:buAutoNum type="alphaUcPeriod"/>
            </a:pPr>
            <a:r>
              <a:rPr lang="en-US" dirty="0"/>
              <a:t>Recall the loads that have been reprocessed using these settings</a:t>
            </a:r>
          </a:p>
        </p:txBody>
      </p:sp>
    </p:spTree>
    <p:extLst>
      <p:ext uri="{BB962C8B-B14F-4D97-AF65-F5344CB8AC3E}">
        <p14:creationId xmlns:p14="http://schemas.microsoft.com/office/powerpoint/2010/main" val="12803651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2. 	</a:t>
            </a:r>
            <a:r>
              <a:rPr lang="en-US" sz="2000" b="1" dirty="0"/>
              <a:t>An Infection Preventionist (IP) is notified that a patient with suspected </a:t>
            </a:r>
            <a:r>
              <a:rPr lang="en-US" sz="2000" b="1" dirty="0" err="1"/>
              <a:t>Creutzfeld-Jakob</a:t>
            </a:r>
            <a:r>
              <a:rPr lang="en-US" sz="2000" b="1" dirty="0"/>
              <a:t> disease (CJD) requires an urgent neurosurgical procedure today. The planned procedure requires use of a specific instrument that is very expensive to replace. The IP should recommend the instrument be cleaned immediately after use and </a:t>
            </a:r>
            <a:r>
              <a:rPr lang="en-US" sz="2000" b="1" dirty="0" smtClean="0"/>
              <a:t>then</a:t>
            </a:r>
            <a:endParaRPr lang="en-US" sz="2000" b="1" dirty="0"/>
          </a:p>
        </p:txBody>
      </p:sp>
      <p:sp>
        <p:nvSpPr>
          <p:cNvPr id="5" name="Content Placeholder 4"/>
          <p:cNvSpPr>
            <a:spLocks noGrp="1"/>
          </p:cNvSpPr>
          <p:nvPr>
            <p:ph idx="1"/>
          </p:nvPr>
        </p:nvSpPr>
        <p:spPr>
          <a:xfrm>
            <a:off x="457200" y="2247900"/>
            <a:ext cx="8229600" cy="2346325"/>
          </a:xfrm>
        </p:spPr>
        <p:txBody>
          <a:bodyPr>
            <a:normAutofit fontScale="92500" lnSpcReduction="20000"/>
          </a:bodyPr>
          <a:lstStyle/>
          <a:p>
            <a:pPr marL="514350" indent="-514350">
              <a:buFont typeface="+mj-lt"/>
              <a:buAutoNum type="alphaUcPeriod"/>
            </a:pPr>
            <a:r>
              <a:rPr lang="en-US" dirty="0"/>
              <a:t>autoclaved at 250º F (121º C) for 60 </a:t>
            </a:r>
            <a:r>
              <a:rPr lang="en-US" dirty="0" smtClean="0"/>
              <a:t>minutes</a:t>
            </a:r>
          </a:p>
          <a:p>
            <a:pPr marL="514350" indent="-514350">
              <a:buFont typeface="+mj-lt"/>
              <a:buAutoNum type="alphaUcPeriod"/>
            </a:pPr>
            <a:r>
              <a:rPr lang="en-US" dirty="0"/>
              <a:t>autoclaved at 270º F (132º C) for 30 </a:t>
            </a:r>
            <a:r>
              <a:rPr lang="en-US" dirty="0" smtClean="0"/>
              <a:t>minutes</a:t>
            </a:r>
          </a:p>
          <a:p>
            <a:pPr marL="514350" indent="-514350">
              <a:buFont typeface="+mj-lt"/>
              <a:buAutoNum type="alphaUcPeriod"/>
            </a:pPr>
            <a:r>
              <a:rPr lang="en-US" dirty="0"/>
              <a:t>reprocessed using ethylene oxide for 30 </a:t>
            </a:r>
            <a:r>
              <a:rPr lang="en-US" dirty="0" smtClean="0"/>
              <a:t>minutes</a:t>
            </a:r>
          </a:p>
          <a:p>
            <a:pPr marL="514350" indent="-514350">
              <a:buFont typeface="+mj-lt"/>
              <a:buAutoNum type="alphaUcPeriod"/>
            </a:pPr>
            <a:r>
              <a:rPr lang="en-US" dirty="0"/>
              <a:t>soaked in undiluted sodium hypochlorite for 60 minutes</a:t>
            </a:r>
          </a:p>
        </p:txBody>
      </p:sp>
    </p:spTree>
    <p:extLst>
      <p:ext uri="{BB962C8B-B14F-4D97-AF65-F5344CB8AC3E}">
        <p14:creationId xmlns:p14="http://schemas.microsoft.com/office/powerpoint/2010/main" val="3304280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2. 	</a:t>
            </a:r>
            <a:r>
              <a:rPr lang="en-US" sz="2000" b="1" dirty="0"/>
              <a:t>An Infection Preventionist (IP) is notified that a patient with suspected </a:t>
            </a:r>
            <a:r>
              <a:rPr lang="en-US" sz="2000" b="1" dirty="0" err="1"/>
              <a:t>Creutzfeld-Jakob</a:t>
            </a:r>
            <a:r>
              <a:rPr lang="en-US" sz="2000" b="1" dirty="0"/>
              <a:t> disease (CJD) requires an urgent neurosurgical procedure today. The planned procedure requires use of a specific instrument that is very expensive to replace. The IP should recommend the instrument be cleaned immediately after use and </a:t>
            </a:r>
            <a:r>
              <a:rPr lang="en-US" sz="2000" b="1" dirty="0" smtClean="0"/>
              <a:t>then</a:t>
            </a:r>
            <a:endParaRPr lang="en-US" sz="2000" b="1" dirty="0"/>
          </a:p>
        </p:txBody>
      </p:sp>
      <p:sp>
        <p:nvSpPr>
          <p:cNvPr id="5" name="Content Placeholder 4"/>
          <p:cNvSpPr>
            <a:spLocks noGrp="1"/>
          </p:cNvSpPr>
          <p:nvPr>
            <p:ph idx="1"/>
          </p:nvPr>
        </p:nvSpPr>
        <p:spPr>
          <a:xfrm>
            <a:off x="457200" y="2247900"/>
            <a:ext cx="8229600" cy="2346325"/>
          </a:xfrm>
        </p:spPr>
        <p:txBody>
          <a:bodyPr>
            <a:normAutofit fontScale="92500" lnSpcReduction="20000"/>
          </a:bodyPr>
          <a:lstStyle/>
          <a:p>
            <a:pPr marL="514350" indent="-514350">
              <a:buFont typeface="+mj-lt"/>
              <a:buAutoNum type="alphaUcPeriod"/>
            </a:pPr>
            <a:r>
              <a:rPr lang="en-US" dirty="0"/>
              <a:t>autoclaved at 250º F (121º C) for 60 </a:t>
            </a:r>
            <a:r>
              <a:rPr lang="en-US" dirty="0" smtClean="0"/>
              <a:t>minutes</a:t>
            </a:r>
          </a:p>
          <a:p>
            <a:pPr marL="514350" indent="-514350">
              <a:buFont typeface="+mj-lt"/>
              <a:buAutoNum type="alphaUcPeriod"/>
            </a:pPr>
            <a:r>
              <a:rPr lang="en-US" dirty="0">
                <a:solidFill>
                  <a:schemeClr val="bg1">
                    <a:lumMod val="65000"/>
                  </a:schemeClr>
                </a:solidFill>
              </a:rPr>
              <a:t>autoclaved at 270º F (132º C) for 30 </a:t>
            </a:r>
            <a:r>
              <a:rPr lang="en-US" dirty="0" smtClean="0">
                <a:solidFill>
                  <a:schemeClr val="bg1">
                    <a:lumMod val="65000"/>
                  </a:schemeClr>
                </a:solidFill>
              </a:rPr>
              <a:t>minutes</a:t>
            </a:r>
          </a:p>
          <a:p>
            <a:pPr marL="514350" indent="-514350">
              <a:buFont typeface="+mj-lt"/>
              <a:buAutoNum type="alphaUcPeriod"/>
            </a:pPr>
            <a:r>
              <a:rPr lang="en-US" dirty="0">
                <a:solidFill>
                  <a:schemeClr val="bg1">
                    <a:lumMod val="65000"/>
                  </a:schemeClr>
                </a:solidFill>
              </a:rPr>
              <a:t>reprocessed using ethylene oxide for 30 </a:t>
            </a:r>
            <a:r>
              <a:rPr lang="en-US" dirty="0" smtClean="0">
                <a:solidFill>
                  <a:schemeClr val="bg1">
                    <a:lumMod val="65000"/>
                  </a:schemeClr>
                </a:solidFill>
              </a:rPr>
              <a:t>minutes</a:t>
            </a:r>
          </a:p>
          <a:p>
            <a:pPr marL="514350" indent="-514350">
              <a:buFont typeface="+mj-lt"/>
              <a:buAutoNum type="alphaUcPeriod"/>
            </a:pPr>
            <a:r>
              <a:rPr lang="en-US" dirty="0">
                <a:solidFill>
                  <a:schemeClr val="bg1">
                    <a:lumMod val="65000"/>
                  </a:schemeClr>
                </a:solidFill>
              </a:rPr>
              <a:t>soaked in undiluted sodium hypochlorite for 60 minutes</a:t>
            </a:r>
          </a:p>
        </p:txBody>
      </p:sp>
    </p:spTree>
    <p:extLst>
      <p:ext uri="{BB962C8B-B14F-4D97-AF65-F5344CB8AC3E}">
        <p14:creationId xmlns:p14="http://schemas.microsoft.com/office/powerpoint/2010/main" val="189452757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3. 	</a:t>
            </a:r>
            <a:r>
              <a:rPr lang="en-US" sz="2000" b="1" dirty="0"/>
              <a:t>A dialysis unit has recently received dialysate culture results that report 45 </a:t>
            </a:r>
            <a:r>
              <a:rPr lang="en-US" sz="2000" b="1" dirty="0" smtClean="0"/>
              <a:t>CFU of </a:t>
            </a:r>
            <a:r>
              <a:rPr lang="en-US" sz="2000" b="1" dirty="0"/>
              <a:t>bacteria per </a:t>
            </a:r>
            <a:r>
              <a:rPr lang="en-US" sz="2000" b="1" dirty="0" err="1"/>
              <a:t>mL.</a:t>
            </a:r>
            <a:r>
              <a:rPr lang="en-US" sz="2000" b="1" dirty="0"/>
              <a:t>  Which of the following is </a:t>
            </a:r>
            <a:r>
              <a:rPr lang="en-US" sz="2000" b="1" dirty="0" smtClean="0"/>
              <a:t>correct?</a:t>
            </a:r>
            <a:endParaRPr lang="en-US" sz="20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dirty="0"/>
              <a:t>This is within the accepted standard for dialysate </a:t>
            </a:r>
            <a:r>
              <a:rPr lang="en-US" sz="2400" dirty="0" smtClean="0"/>
              <a:t>fluid</a:t>
            </a:r>
          </a:p>
          <a:p>
            <a:pPr marL="514350" indent="-514350">
              <a:buFont typeface="+mj-lt"/>
              <a:buAutoNum type="alphaUcPeriod"/>
            </a:pPr>
            <a:r>
              <a:rPr lang="en-US" sz="2400" dirty="0"/>
              <a:t>A qualitative, rather than quantitative, method should be </a:t>
            </a:r>
            <a:r>
              <a:rPr lang="en-US" sz="2400" dirty="0" smtClean="0"/>
              <a:t>used</a:t>
            </a:r>
          </a:p>
          <a:p>
            <a:pPr marL="514350" indent="-514350">
              <a:buFont typeface="+mj-lt"/>
              <a:buAutoNum type="alphaUcPeriod"/>
            </a:pPr>
            <a:r>
              <a:rPr lang="en-US" sz="2400" dirty="0"/>
              <a:t>Blood cultures should be obtained from the dialysis </a:t>
            </a:r>
            <a:r>
              <a:rPr lang="en-US" sz="2400" dirty="0" smtClean="0"/>
              <a:t>patient</a:t>
            </a:r>
          </a:p>
          <a:p>
            <a:pPr marL="514350" indent="-514350">
              <a:buFont typeface="+mj-lt"/>
              <a:buAutoNum type="alphaUcPeriod"/>
            </a:pPr>
            <a:r>
              <a:rPr lang="en-US" sz="2400" dirty="0"/>
              <a:t>Repeat dialysate testing should be done to confirm this result</a:t>
            </a:r>
          </a:p>
        </p:txBody>
      </p:sp>
    </p:spTree>
    <p:extLst>
      <p:ext uri="{BB962C8B-B14F-4D97-AF65-F5344CB8AC3E}">
        <p14:creationId xmlns:p14="http://schemas.microsoft.com/office/powerpoint/2010/main" val="200211148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3. 	</a:t>
            </a:r>
            <a:r>
              <a:rPr lang="en-US" sz="2000" b="1" dirty="0"/>
              <a:t>A dialysis unit has recently received dialysate culture results that report 45 </a:t>
            </a:r>
            <a:r>
              <a:rPr lang="en-US" sz="2000" b="1" dirty="0" err="1" smtClean="0"/>
              <a:t>CFUof</a:t>
            </a:r>
            <a:r>
              <a:rPr lang="en-US" sz="2000" b="1" dirty="0" smtClean="0"/>
              <a:t> </a:t>
            </a:r>
            <a:r>
              <a:rPr lang="en-US" sz="2000" b="1" dirty="0"/>
              <a:t>bacteria per </a:t>
            </a:r>
            <a:r>
              <a:rPr lang="en-US" sz="2000" b="1" dirty="0" err="1"/>
              <a:t>mL.</a:t>
            </a:r>
            <a:r>
              <a:rPr lang="en-US" sz="2000" b="1" dirty="0"/>
              <a:t>  Which of the following is </a:t>
            </a:r>
            <a:r>
              <a:rPr lang="en-US" sz="2000" b="1" dirty="0" smtClean="0"/>
              <a:t>correct?</a:t>
            </a:r>
            <a:endParaRPr lang="en-US" sz="20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dirty="0"/>
              <a:t>This is within the accepted standard for dialysate </a:t>
            </a:r>
            <a:r>
              <a:rPr lang="en-US" sz="2400" dirty="0" smtClean="0"/>
              <a:t>fluid</a:t>
            </a:r>
          </a:p>
          <a:p>
            <a:pPr marL="514350" indent="-514350">
              <a:buFont typeface="+mj-lt"/>
              <a:buAutoNum type="alphaUcPeriod"/>
            </a:pPr>
            <a:r>
              <a:rPr lang="en-US" sz="2400" dirty="0">
                <a:solidFill>
                  <a:schemeClr val="bg1">
                    <a:lumMod val="65000"/>
                  </a:schemeClr>
                </a:solidFill>
              </a:rPr>
              <a:t>A qualitative, rather than quantitative, method should be </a:t>
            </a:r>
            <a:r>
              <a:rPr lang="en-US" sz="2400" dirty="0" smtClean="0">
                <a:solidFill>
                  <a:schemeClr val="bg1">
                    <a:lumMod val="65000"/>
                  </a:schemeClr>
                </a:solidFill>
              </a:rPr>
              <a:t>used</a:t>
            </a:r>
          </a:p>
          <a:p>
            <a:pPr marL="514350" indent="-514350">
              <a:buFont typeface="+mj-lt"/>
              <a:buAutoNum type="alphaUcPeriod"/>
            </a:pPr>
            <a:r>
              <a:rPr lang="en-US" sz="2400" dirty="0">
                <a:solidFill>
                  <a:schemeClr val="bg1">
                    <a:lumMod val="65000"/>
                  </a:schemeClr>
                </a:solidFill>
              </a:rPr>
              <a:t>Blood cultures should be obtained from the dialysis </a:t>
            </a:r>
            <a:r>
              <a:rPr lang="en-US" sz="2400" dirty="0" smtClean="0">
                <a:solidFill>
                  <a:schemeClr val="bg1">
                    <a:lumMod val="65000"/>
                  </a:schemeClr>
                </a:solidFill>
              </a:rPr>
              <a:t>patient</a:t>
            </a:r>
          </a:p>
          <a:p>
            <a:pPr marL="514350" indent="-514350">
              <a:buFont typeface="+mj-lt"/>
              <a:buAutoNum type="alphaUcPeriod"/>
            </a:pPr>
            <a:r>
              <a:rPr lang="en-US" sz="2400" dirty="0">
                <a:solidFill>
                  <a:schemeClr val="bg1">
                    <a:lumMod val="65000"/>
                  </a:schemeClr>
                </a:solidFill>
              </a:rPr>
              <a:t>Repeat dialysate testing should be done to confirm this result</a:t>
            </a:r>
          </a:p>
        </p:txBody>
      </p:sp>
    </p:spTree>
    <p:extLst>
      <p:ext uri="{BB962C8B-B14F-4D97-AF65-F5344CB8AC3E}">
        <p14:creationId xmlns:p14="http://schemas.microsoft.com/office/powerpoint/2010/main" val="199863889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4. 	</a:t>
            </a:r>
            <a:r>
              <a:rPr lang="en-US" sz="2000" b="1" dirty="0"/>
              <a:t>A 38-year-old female is undergoing abdominal surgery.  A foul-smelling abscess is encountered and a Gram stain of the abscess material reveals gram-negative rods.  No growth is reported from aerobic microbiologic cultures.  Which of the following organisms is MOST likely involved</a:t>
            </a:r>
            <a:r>
              <a:rPr lang="en-US" sz="2000" b="1" dirty="0" smtClean="0"/>
              <a:t>?</a:t>
            </a:r>
            <a:endParaRPr lang="en-US" sz="20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i="1" dirty="0"/>
              <a:t>Staphylococcus </a:t>
            </a:r>
            <a:r>
              <a:rPr lang="en-US" sz="2400" i="1" dirty="0" smtClean="0"/>
              <a:t>epidermidis</a:t>
            </a:r>
          </a:p>
          <a:p>
            <a:pPr marL="514350" indent="-514350">
              <a:buFont typeface="+mj-lt"/>
              <a:buAutoNum type="alphaUcPeriod"/>
            </a:pPr>
            <a:r>
              <a:rPr lang="en-US" sz="2400" i="1" dirty="0" err="1"/>
              <a:t>Bacteroides</a:t>
            </a:r>
            <a:r>
              <a:rPr lang="en-US" sz="2400" i="1" dirty="0"/>
              <a:t> </a:t>
            </a:r>
            <a:r>
              <a:rPr lang="en-US" sz="2400" i="1" dirty="0" err="1" smtClean="0"/>
              <a:t>fragilis</a:t>
            </a:r>
            <a:endParaRPr lang="en-US" sz="2400" i="1" dirty="0" smtClean="0"/>
          </a:p>
          <a:p>
            <a:pPr marL="514350" indent="-514350">
              <a:buFont typeface="+mj-lt"/>
              <a:buAutoNum type="alphaUcPeriod"/>
            </a:pPr>
            <a:r>
              <a:rPr lang="en-US" sz="2400" i="1" dirty="0"/>
              <a:t>Escherichia </a:t>
            </a:r>
            <a:r>
              <a:rPr lang="en-US" sz="2400" i="1" dirty="0" smtClean="0"/>
              <a:t>coli</a:t>
            </a:r>
          </a:p>
          <a:p>
            <a:pPr marL="514350" indent="-514350">
              <a:buFont typeface="+mj-lt"/>
              <a:buAutoNum type="alphaUcPeriod"/>
            </a:pPr>
            <a:r>
              <a:rPr lang="en-US" sz="2400" i="1" dirty="0"/>
              <a:t>Bacillus </a:t>
            </a:r>
            <a:r>
              <a:rPr lang="en-US" sz="2400" i="1" dirty="0" err="1"/>
              <a:t>subtilis</a:t>
            </a:r>
            <a:endParaRPr lang="en-US" sz="2400" i="1" dirty="0"/>
          </a:p>
        </p:txBody>
      </p:sp>
    </p:spTree>
    <p:extLst>
      <p:ext uri="{BB962C8B-B14F-4D97-AF65-F5344CB8AC3E}">
        <p14:creationId xmlns:p14="http://schemas.microsoft.com/office/powerpoint/2010/main" val="1211406215"/>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4. 	</a:t>
            </a:r>
            <a:r>
              <a:rPr lang="en-US" sz="2000" b="1" dirty="0"/>
              <a:t>A 38-year-old female is undergoing abdominal surgery.  A foul-smelling abscess is encountered and a Gram stain of the abscess material reveals gram-negative rods.  No growth is reported from aerobic microbiologic cultures.  Which of the following organisms is MOST likely involved</a:t>
            </a:r>
            <a:r>
              <a:rPr lang="en-US" sz="2000" b="1" dirty="0" smtClean="0"/>
              <a:t>?</a:t>
            </a:r>
            <a:endParaRPr lang="en-US" sz="20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i="1" dirty="0">
                <a:solidFill>
                  <a:schemeClr val="bg1">
                    <a:lumMod val="65000"/>
                  </a:schemeClr>
                </a:solidFill>
              </a:rPr>
              <a:t>Staphylococcus </a:t>
            </a:r>
            <a:r>
              <a:rPr lang="en-US" sz="2400" i="1" dirty="0" smtClean="0">
                <a:solidFill>
                  <a:schemeClr val="bg1">
                    <a:lumMod val="65000"/>
                  </a:schemeClr>
                </a:solidFill>
              </a:rPr>
              <a:t>epidermidis</a:t>
            </a:r>
          </a:p>
          <a:p>
            <a:pPr marL="514350" indent="-514350">
              <a:buFont typeface="+mj-lt"/>
              <a:buAutoNum type="alphaUcPeriod"/>
            </a:pPr>
            <a:r>
              <a:rPr lang="en-US" sz="2400" i="1" dirty="0" err="1"/>
              <a:t>Bacteroides</a:t>
            </a:r>
            <a:r>
              <a:rPr lang="en-US" sz="2400" i="1" dirty="0"/>
              <a:t> </a:t>
            </a:r>
            <a:r>
              <a:rPr lang="en-US" sz="2400" i="1" dirty="0" err="1" smtClean="0"/>
              <a:t>fragilis</a:t>
            </a:r>
            <a:endParaRPr lang="en-US" sz="2400" i="1" dirty="0" smtClean="0"/>
          </a:p>
          <a:p>
            <a:pPr marL="514350" indent="-514350">
              <a:buFont typeface="+mj-lt"/>
              <a:buAutoNum type="alphaUcPeriod"/>
            </a:pPr>
            <a:r>
              <a:rPr lang="en-US" sz="2400" i="1" dirty="0">
                <a:solidFill>
                  <a:schemeClr val="bg1">
                    <a:lumMod val="65000"/>
                  </a:schemeClr>
                </a:solidFill>
              </a:rPr>
              <a:t>Escherichia </a:t>
            </a:r>
            <a:r>
              <a:rPr lang="en-US" sz="2400" i="1" dirty="0" smtClean="0">
                <a:solidFill>
                  <a:schemeClr val="bg1">
                    <a:lumMod val="65000"/>
                  </a:schemeClr>
                </a:solidFill>
              </a:rPr>
              <a:t>coli</a:t>
            </a:r>
          </a:p>
          <a:p>
            <a:pPr marL="514350" indent="-514350">
              <a:buFont typeface="+mj-lt"/>
              <a:buAutoNum type="alphaUcPeriod"/>
            </a:pPr>
            <a:r>
              <a:rPr lang="en-US" sz="2400" i="1" dirty="0">
                <a:solidFill>
                  <a:schemeClr val="bg1">
                    <a:lumMod val="65000"/>
                  </a:schemeClr>
                </a:solidFill>
              </a:rPr>
              <a:t>Bacillus </a:t>
            </a:r>
            <a:r>
              <a:rPr lang="en-US" sz="2400" i="1" dirty="0" err="1">
                <a:solidFill>
                  <a:schemeClr val="bg1">
                    <a:lumMod val="65000"/>
                  </a:schemeClr>
                </a:solidFill>
              </a:rPr>
              <a:t>subtilis</a:t>
            </a:r>
            <a:endParaRPr lang="en-US" sz="2400" i="1" dirty="0">
              <a:solidFill>
                <a:schemeClr val="bg1">
                  <a:lumMod val="65000"/>
                </a:schemeClr>
              </a:solidFill>
            </a:endParaRPr>
          </a:p>
        </p:txBody>
      </p:sp>
    </p:spTree>
    <p:extLst>
      <p:ext uri="{BB962C8B-B14F-4D97-AF65-F5344CB8AC3E}">
        <p14:creationId xmlns:p14="http://schemas.microsoft.com/office/powerpoint/2010/main" val="27588642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1800" b="1" dirty="0" smtClean="0"/>
              <a:t>5. 	</a:t>
            </a:r>
            <a:r>
              <a:rPr lang="en-US" sz="1800" b="1" dirty="0"/>
              <a:t>A patient required a total colectomy due to a healthcare-associated C. difficile infection and subsequently died.  </a:t>
            </a:r>
            <a:r>
              <a:rPr lang="en-US" sz="1800" b="1" dirty="0" smtClean="0"/>
              <a:t>Following brainstorming of contributing factors, </a:t>
            </a:r>
            <a:r>
              <a:rPr lang="en-US" sz="1800" b="1" dirty="0"/>
              <a:t>which of the following would be MOST useful for identifying groups of priorities that need to be addressed to prevent this from happening again</a:t>
            </a:r>
            <a:r>
              <a:rPr lang="en-US" sz="1800" b="1" dirty="0" smtClean="0"/>
              <a:t>?</a:t>
            </a:r>
            <a:endParaRPr lang="en-US" sz="18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dirty="0"/>
              <a:t>affinity </a:t>
            </a:r>
            <a:r>
              <a:rPr lang="en-US" sz="2400" dirty="0" smtClean="0"/>
              <a:t>diagram</a:t>
            </a:r>
          </a:p>
          <a:p>
            <a:pPr marL="514350" indent="-514350">
              <a:buFont typeface="+mj-lt"/>
              <a:buAutoNum type="alphaUcPeriod"/>
            </a:pPr>
            <a:r>
              <a:rPr lang="en-US" sz="2400" dirty="0"/>
              <a:t>fishbone </a:t>
            </a:r>
            <a:r>
              <a:rPr lang="en-US" sz="2400" dirty="0" smtClean="0"/>
              <a:t>diagram</a:t>
            </a:r>
          </a:p>
          <a:p>
            <a:pPr marL="514350" indent="-514350">
              <a:buFont typeface="+mj-lt"/>
              <a:buAutoNum type="alphaUcPeriod"/>
            </a:pPr>
            <a:r>
              <a:rPr lang="en-US" sz="2400" dirty="0"/>
              <a:t>run </a:t>
            </a:r>
            <a:r>
              <a:rPr lang="en-US" sz="2400" dirty="0" smtClean="0"/>
              <a:t>chart</a:t>
            </a:r>
          </a:p>
          <a:p>
            <a:pPr marL="514350" indent="-514350">
              <a:buFont typeface="+mj-lt"/>
              <a:buAutoNum type="alphaUcPeriod"/>
            </a:pPr>
            <a:r>
              <a:rPr lang="en-US" sz="2400" dirty="0"/>
              <a:t>control chart</a:t>
            </a:r>
            <a:endParaRPr lang="en-US" sz="2400" i="1" dirty="0"/>
          </a:p>
        </p:txBody>
      </p:sp>
    </p:spTree>
    <p:extLst>
      <p:ext uri="{BB962C8B-B14F-4D97-AF65-F5344CB8AC3E}">
        <p14:creationId xmlns:p14="http://schemas.microsoft.com/office/powerpoint/2010/main" val="251966641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1800" b="1" dirty="0" smtClean="0"/>
              <a:t>5. 	</a:t>
            </a:r>
            <a:r>
              <a:rPr lang="en-US" sz="1800" b="1" dirty="0"/>
              <a:t>A patient required a total colectomy due to a healthcare-associated C. difficile infection and subsequently died.  </a:t>
            </a:r>
            <a:r>
              <a:rPr lang="en-US" sz="1800" b="1" dirty="0" smtClean="0"/>
              <a:t>Following brainstorming of contributing factors, </a:t>
            </a:r>
            <a:r>
              <a:rPr lang="en-US" sz="1800" b="1" dirty="0"/>
              <a:t>which of the following would be MOST useful for identifying groups of priorities that need to be addressed to prevent this from happening again</a:t>
            </a:r>
            <a:r>
              <a:rPr lang="en-US" sz="1800" b="1" dirty="0" smtClean="0"/>
              <a:t>?</a:t>
            </a:r>
            <a:endParaRPr lang="en-US" sz="18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dirty="0"/>
              <a:t>affinity </a:t>
            </a:r>
            <a:r>
              <a:rPr lang="en-US" sz="2400" dirty="0" smtClean="0"/>
              <a:t>diagram</a:t>
            </a:r>
          </a:p>
          <a:p>
            <a:pPr marL="514350" indent="-514350">
              <a:buFont typeface="+mj-lt"/>
              <a:buAutoNum type="alphaUcPeriod"/>
            </a:pPr>
            <a:r>
              <a:rPr lang="en-US" sz="2400" dirty="0">
                <a:solidFill>
                  <a:schemeClr val="bg1">
                    <a:lumMod val="65000"/>
                  </a:schemeClr>
                </a:solidFill>
              </a:rPr>
              <a:t>fishbone </a:t>
            </a:r>
            <a:r>
              <a:rPr lang="en-US" sz="2400" dirty="0" smtClean="0">
                <a:solidFill>
                  <a:schemeClr val="bg1">
                    <a:lumMod val="65000"/>
                  </a:schemeClr>
                </a:solidFill>
              </a:rPr>
              <a:t>diagram</a:t>
            </a:r>
          </a:p>
          <a:p>
            <a:pPr marL="514350" indent="-514350">
              <a:buFont typeface="+mj-lt"/>
              <a:buAutoNum type="alphaUcPeriod"/>
            </a:pPr>
            <a:r>
              <a:rPr lang="en-US" sz="2400" dirty="0">
                <a:solidFill>
                  <a:schemeClr val="bg1">
                    <a:lumMod val="65000"/>
                  </a:schemeClr>
                </a:solidFill>
              </a:rPr>
              <a:t>run </a:t>
            </a:r>
            <a:r>
              <a:rPr lang="en-US" sz="2400" dirty="0" smtClean="0">
                <a:solidFill>
                  <a:schemeClr val="bg1">
                    <a:lumMod val="65000"/>
                  </a:schemeClr>
                </a:solidFill>
              </a:rPr>
              <a:t>chart</a:t>
            </a:r>
          </a:p>
          <a:p>
            <a:pPr marL="514350" indent="-514350">
              <a:buFont typeface="+mj-lt"/>
              <a:buAutoNum type="alphaUcPeriod"/>
            </a:pPr>
            <a:r>
              <a:rPr lang="en-US" sz="2400" dirty="0">
                <a:solidFill>
                  <a:schemeClr val="bg1">
                    <a:lumMod val="65000"/>
                  </a:schemeClr>
                </a:solidFill>
              </a:rPr>
              <a:t>control chart</a:t>
            </a:r>
            <a:endParaRPr lang="en-US" sz="2400" i="1" dirty="0">
              <a:solidFill>
                <a:schemeClr val="bg1">
                  <a:lumMod val="65000"/>
                </a:schemeClr>
              </a:solidFill>
            </a:endParaRPr>
          </a:p>
        </p:txBody>
      </p:sp>
    </p:spTree>
    <p:extLst>
      <p:ext uri="{BB962C8B-B14F-4D97-AF65-F5344CB8AC3E}">
        <p14:creationId xmlns:p14="http://schemas.microsoft.com/office/powerpoint/2010/main" val="111260194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400" b="1" dirty="0" smtClean="0"/>
              <a:t>6. 	</a:t>
            </a:r>
            <a:r>
              <a:rPr lang="en-US" sz="2400" b="1" dirty="0"/>
              <a:t>Which of the following percentages of the population is represented between days 3 and 7</a:t>
            </a:r>
            <a:r>
              <a:rPr lang="en-US" sz="2400" b="1" dirty="0" smtClean="0"/>
              <a:t>?</a:t>
            </a:r>
            <a:endParaRPr lang="en-US" sz="24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dirty="0" smtClean="0"/>
              <a:t>68.3%</a:t>
            </a:r>
          </a:p>
          <a:p>
            <a:pPr marL="514350" indent="-514350">
              <a:buFont typeface="+mj-lt"/>
              <a:buAutoNum type="alphaUcPeriod"/>
            </a:pPr>
            <a:r>
              <a:rPr lang="en-US" sz="2400" dirty="0" smtClean="0"/>
              <a:t>95.4%</a:t>
            </a:r>
          </a:p>
          <a:p>
            <a:pPr marL="514350" indent="-514350">
              <a:buFont typeface="+mj-lt"/>
              <a:buAutoNum type="alphaUcPeriod"/>
            </a:pPr>
            <a:r>
              <a:rPr lang="en-US" sz="2400" dirty="0" smtClean="0"/>
              <a:t>99.7%</a:t>
            </a:r>
          </a:p>
          <a:p>
            <a:pPr marL="514350" indent="-514350">
              <a:buFont typeface="+mj-lt"/>
              <a:buAutoNum type="alphaUcPeriod"/>
            </a:pPr>
            <a:r>
              <a:rPr lang="en-US" sz="2400" dirty="0" smtClean="0"/>
              <a:t>100%</a:t>
            </a:r>
            <a:endParaRPr lang="en-US" sz="2400" i="1" dirty="0"/>
          </a:p>
        </p:txBody>
      </p:sp>
      <p:pic>
        <p:nvPicPr>
          <p:cNvPr id="6" name="Picture 5" descr="https://media.prime.prometric.com/images/15204009.jpg"/>
          <p:cNvPicPr/>
          <p:nvPr/>
        </p:nvPicPr>
        <p:blipFill>
          <a:blip r:embed="rId2">
            <a:extLst>
              <a:ext uri="{28A0092B-C50C-407E-A947-70E740481C1C}">
                <a14:useLocalDpi xmlns:a14="http://schemas.microsoft.com/office/drawing/2010/main" val="0"/>
              </a:ext>
            </a:extLst>
          </a:blip>
          <a:srcRect/>
          <a:stretch>
            <a:fillRect/>
          </a:stretch>
        </p:blipFill>
        <p:spPr bwMode="auto">
          <a:xfrm>
            <a:off x="2489200" y="1828800"/>
            <a:ext cx="6375401" cy="2908300"/>
          </a:xfrm>
          <a:prstGeom prst="rect">
            <a:avLst/>
          </a:prstGeom>
          <a:noFill/>
          <a:extLst/>
        </p:spPr>
      </p:pic>
    </p:spTree>
    <p:extLst>
      <p:ext uri="{BB962C8B-B14F-4D97-AF65-F5344CB8AC3E}">
        <p14:creationId xmlns:p14="http://schemas.microsoft.com/office/powerpoint/2010/main" val="77033372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400" b="1" dirty="0" smtClean="0"/>
              <a:t>6. 	</a:t>
            </a:r>
            <a:r>
              <a:rPr lang="en-US" sz="2400" b="1" dirty="0"/>
              <a:t>Which of the following percentages of the population is represented between days 3 and 7</a:t>
            </a:r>
            <a:r>
              <a:rPr lang="en-US" sz="2400" b="1" dirty="0" smtClean="0"/>
              <a:t>?</a:t>
            </a:r>
            <a:endParaRPr lang="en-US" sz="24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dirty="0" smtClean="0">
                <a:solidFill>
                  <a:schemeClr val="bg1">
                    <a:lumMod val="65000"/>
                  </a:schemeClr>
                </a:solidFill>
              </a:rPr>
              <a:t>68.3%</a:t>
            </a:r>
          </a:p>
          <a:p>
            <a:pPr marL="514350" indent="-514350">
              <a:buFont typeface="+mj-lt"/>
              <a:buAutoNum type="alphaUcPeriod"/>
            </a:pPr>
            <a:r>
              <a:rPr lang="en-US" sz="2400" dirty="0" smtClean="0"/>
              <a:t>95.4%</a:t>
            </a:r>
          </a:p>
          <a:p>
            <a:pPr marL="514350" indent="-514350">
              <a:buFont typeface="+mj-lt"/>
              <a:buAutoNum type="alphaUcPeriod"/>
            </a:pPr>
            <a:r>
              <a:rPr lang="en-US" sz="2400" dirty="0" smtClean="0">
                <a:solidFill>
                  <a:schemeClr val="bg1">
                    <a:lumMod val="65000"/>
                  </a:schemeClr>
                </a:solidFill>
              </a:rPr>
              <a:t>99.7%</a:t>
            </a:r>
          </a:p>
          <a:p>
            <a:pPr marL="514350" indent="-514350">
              <a:buFont typeface="+mj-lt"/>
              <a:buAutoNum type="alphaUcPeriod"/>
            </a:pPr>
            <a:r>
              <a:rPr lang="en-US" sz="2400" dirty="0" smtClean="0">
                <a:solidFill>
                  <a:schemeClr val="bg1">
                    <a:lumMod val="65000"/>
                  </a:schemeClr>
                </a:solidFill>
              </a:rPr>
              <a:t>100%</a:t>
            </a:r>
            <a:endParaRPr lang="en-US" sz="2400" i="1" dirty="0">
              <a:solidFill>
                <a:schemeClr val="bg1">
                  <a:lumMod val="65000"/>
                </a:schemeClr>
              </a:solidFill>
            </a:endParaRPr>
          </a:p>
        </p:txBody>
      </p:sp>
      <p:pic>
        <p:nvPicPr>
          <p:cNvPr id="6" name="Picture 5" descr="https://media.prime.prometric.com/images/15204009.jpg"/>
          <p:cNvPicPr/>
          <p:nvPr/>
        </p:nvPicPr>
        <p:blipFill>
          <a:blip r:embed="rId3">
            <a:extLst>
              <a:ext uri="{28A0092B-C50C-407E-A947-70E740481C1C}">
                <a14:useLocalDpi xmlns:a14="http://schemas.microsoft.com/office/drawing/2010/main" val="0"/>
              </a:ext>
            </a:extLst>
          </a:blip>
          <a:srcRect/>
          <a:stretch>
            <a:fillRect/>
          </a:stretch>
        </p:blipFill>
        <p:spPr bwMode="auto">
          <a:xfrm>
            <a:off x="2489200" y="1828800"/>
            <a:ext cx="6375401" cy="2908300"/>
          </a:xfrm>
          <a:prstGeom prst="rect">
            <a:avLst/>
          </a:prstGeom>
          <a:noFill/>
          <a:extLst/>
        </p:spPr>
      </p:pic>
    </p:spTree>
    <p:extLst>
      <p:ext uri="{BB962C8B-B14F-4D97-AF65-F5344CB8AC3E}">
        <p14:creationId xmlns:p14="http://schemas.microsoft.com/office/powerpoint/2010/main" val="112820823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400" b="1" dirty="0" smtClean="0"/>
              <a:t>7. 	An Infection Preventionist is </a:t>
            </a:r>
            <a:r>
              <a:rPr lang="en-US" sz="2400" b="1" dirty="0"/>
              <a:t>assisting the operating room supervisor in evaluating the air handling system for infection control purposes.  The IP should </a:t>
            </a:r>
            <a:r>
              <a:rPr lang="en-US" sz="2400" b="1" dirty="0" smtClean="0"/>
              <a:t>recommend:</a:t>
            </a:r>
            <a:endParaRPr lang="en-US" sz="24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dirty="0"/>
              <a:t>conducting particulate air sampling in each operating </a:t>
            </a:r>
            <a:r>
              <a:rPr lang="en-US" sz="2400" dirty="0" smtClean="0"/>
              <a:t>room</a:t>
            </a:r>
          </a:p>
          <a:p>
            <a:pPr marL="514350" indent="-514350">
              <a:buFont typeface="+mj-lt"/>
              <a:buAutoNum type="alphaUcPeriod"/>
            </a:pPr>
            <a:r>
              <a:rPr lang="en-US" sz="2400" dirty="0"/>
              <a:t>checking for compliance with the recommended number of air </a:t>
            </a:r>
            <a:r>
              <a:rPr lang="en-US" sz="2400" dirty="0" smtClean="0"/>
              <a:t>changes</a:t>
            </a:r>
          </a:p>
          <a:p>
            <a:pPr marL="514350" indent="-514350">
              <a:buFont typeface="+mj-lt"/>
              <a:buAutoNum type="alphaUcPeriod"/>
            </a:pPr>
            <a:r>
              <a:rPr lang="en-US" sz="2400" dirty="0"/>
              <a:t>performing a weekly check for positive pressure in the operating </a:t>
            </a:r>
            <a:r>
              <a:rPr lang="en-US" sz="2400" dirty="0" smtClean="0"/>
              <a:t>room</a:t>
            </a:r>
          </a:p>
          <a:p>
            <a:pPr marL="514350" indent="-514350">
              <a:buFont typeface="+mj-lt"/>
              <a:buAutoNum type="alphaUcPeriod"/>
            </a:pPr>
            <a:r>
              <a:rPr lang="en-US" sz="2400" dirty="0"/>
              <a:t>using ultraviolet lighting to decrease microbial air counts</a:t>
            </a:r>
            <a:endParaRPr lang="en-US" sz="2400" i="1" dirty="0"/>
          </a:p>
        </p:txBody>
      </p:sp>
    </p:spTree>
    <p:extLst>
      <p:ext uri="{BB962C8B-B14F-4D97-AF65-F5344CB8AC3E}">
        <p14:creationId xmlns:p14="http://schemas.microsoft.com/office/powerpoint/2010/main" val="18477539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400" b="1" dirty="0" smtClean="0"/>
              <a:t>7. 	An Infection Preventionist is </a:t>
            </a:r>
            <a:r>
              <a:rPr lang="en-US" sz="2400" b="1" dirty="0"/>
              <a:t>assisting the operating room supervisor in evaluating the air handling system for infection control purposes.  The IP should </a:t>
            </a:r>
            <a:r>
              <a:rPr lang="en-US" sz="2400" b="1" dirty="0" smtClean="0"/>
              <a:t>recommend:</a:t>
            </a:r>
            <a:endParaRPr lang="en-US" sz="24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dirty="0">
                <a:solidFill>
                  <a:schemeClr val="bg1">
                    <a:lumMod val="65000"/>
                  </a:schemeClr>
                </a:solidFill>
              </a:rPr>
              <a:t>conducting particulate air sampling in each operating </a:t>
            </a:r>
            <a:r>
              <a:rPr lang="en-US" sz="2400" dirty="0" smtClean="0">
                <a:solidFill>
                  <a:schemeClr val="bg1">
                    <a:lumMod val="65000"/>
                  </a:schemeClr>
                </a:solidFill>
              </a:rPr>
              <a:t>room</a:t>
            </a:r>
          </a:p>
          <a:p>
            <a:pPr marL="514350" indent="-514350">
              <a:buFont typeface="+mj-lt"/>
              <a:buAutoNum type="alphaUcPeriod"/>
            </a:pPr>
            <a:r>
              <a:rPr lang="en-US" sz="2400" dirty="0"/>
              <a:t>checking for compliance with the recommended number of air </a:t>
            </a:r>
            <a:r>
              <a:rPr lang="en-US" sz="2400" dirty="0" smtClean="0"/>
              <a:t>changes</a:t>
            </a:r>
          </a:p>
          <a:p>
            <a:pPr marL="514350" indent="-514350">
              <a:buFont typeface="+mj-lt"/>
              <a:buAutoNum type="alphaUcPeriod"/>
            </a:pPr>
            <a:r>
              <a:rPr lang="en-US" sz="2400" dirty="0"/>
              <a:t>performing a weekly check for positive pressure in the operating </a:t>
            </a:r>
            <a:r>
              <a:rPr lang="en-US" sz="2400" dirty="0" smtClean="0"/>
              <a:t>room</a:t>
            </a:r>
          </a:p>
          <a:p>
            <a:pPr marL="514350" indent="-514350">
              <a:buFont typeface="+mj-lt"/>
              <a:buAutoNum type="alphaUcPeriod"/>
            </a:pPr>
            <a:r>
              <a:rPr lang="en-US" sz="2400" dirty="0">
                <a:solidFill>
                  <a:schemeClr val="bg1">
                    <a:lumMod val="65000"/>
                  </a:schemeClr>
                </a:solidFill>
              </a:rPr>
              <a:t>using ultraviolet lighting to decrease microbial air counts</a:t>
            </a:r>
            <a:endParaRPr lang="en-US" sz="2400" i="1" dirty="0">
              <a:solidFill>
                <a:schemeClr val="bg1">
                  <a:lumMod val="65000"/>
                </a:schemeClr>
              </a:solidFill>
            </a:endParaRPr>
          </a:p>
        </p:txBody>
      </p:sp>
    </p:spTree>
    <p:extLst>
      <p:ext uri="{BB962C8B-B14F-4D97-AF65-F5344CB8AC3E}">
        <p14:creationId xmlns:p14="http://schemas.microsoft.com/office/powerpoint/2010/main" val="278608396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400" b="1" smtClean="0"/>
              <a:t>7. 	An </a:t>
            </a:r>
            <a:r>
              <a:rPr lang="en-US" sz="2400" b="1" dirty="0" smtClean="0"/>
              <a:t>Infection Preventionist is </a:t>
            </a:r>
            <a:r>
              <a:rPr lang="en-US" sz="2400" b="1" dirty="0"/>
              <a:t>assisting the operating room supervisor in evaluating the air handling system for infection control purposes.  The IP should </a:t>
            </a:r>
            <a:r>
              <a:rPr lang="en-US" sz="2400" b="1" dirty="0" smtClean="0"/>
              <a:t>recommend:</a:t>
            </a:r>
            <a:endParaRPr lang="en-US" sz="2400" b="1" dirty="0"/>
          </a:p>
        </p:txBody>
      </p:sp>
      <p:sp>
        <p:nvSpPr>
          <p:cNvPr id="5" name="Content Placeholder 4"/>
          <p:cNvSpPr>
            <a:spLocks noGrp="1"/>
          </p:cNvSpPr>
          <p:nvPr>
            <p:ph idx="1"/>
          </p:nvPr>
        </p:nvSpPr>
        <p:spPr>
          <a:xfrm>
            <a:off x="457200" y="2247900"/>
            <a:ext cx="8229600" cy="2346325"/>
          </a:xfrm>
        </p:spPr>
        <p:txBody>
          <a:bodyPr>
            <a:noAutofit/>
          </a:bodyPr>
          <a:lstStyle/>
          <a:p>
            <a:pPr marL="514350" indent="-514350">
              <a:buFont typeface="+mj-lt"/>
              <a:buAutoNum type="alphaUcPeriod"/>
            </a:pPr>
            <a:r>
              <a:rPr lang="en-US" sz="2400" dirty="0">
                <a:solidFill>
                  <a:schemeClr val="bg1">
                    <a:lumMod val="65000"/>
                  </a:schemeClr>
                </a:solidFill>
              </a:rPr>
              <a:t>conducting particulate air sampling in each operating </a:t>
            </a:r>
            <a:r>
              <a:rPr lang="en-US" sz="2400" dirty="0" smtClean="0">
                <a:solidFill>
                  <a:schemeClr val="bg1">
                    <a:lumMod val="65000"/>
                  </a:schemeClr>
                </a:solidFill>
              </a:rPr>
              <a:t>room</a:t>
            </a:r>
          </a:p>
          <a:p>
            <a:pPr marL="514350" indent="-514350">
              <a:buFont typeface="+mj-lt"/>
              <a:buAutoNum type="alphaUcPeriod"/>
            </a:pPr>
            <a:r>
              <a:rPr lang="en-US" sz="2400" dirty="0">
                <a:solidFill>
                  <a:schemeClr val="bg1">
                    <a:lumMod val="65000"/>
                  </a:schemeClr>
                </a:solidFill>
              </a:rPr>
              <a:t>checking for compliance with the recommended number of air </a:t>
            </a:r>
            <a:r>
              <a:rPr lang="en-US" sz="2400" dirty="0" smtClean="0">
                <a:solidFill>
                  <a:schemeClr val="bg1">
                    <a:lumMod val="65000"/>
                  </a:schemeClr>
                </a:solidFill>
              </a:rPr>
              <a:t>changes</a:t>
            </a:r>
          </a:p>
          <a:p>
            <a:pPr marL="514350" indent="-514350">
              <a:buFont typeface="+mj-lt"/>
              <a:buAutoNum type="alphaUcPeriod"/>
            </a:pPr>
            <a:r>
              <a:rPr lang="en-US" sz="2400" dirty="0"/>
              <a:t>performing a weekly check for positive pressure in the operating </a:t>
            </a:r>
            <a:r>
              <a:rPr lang="en-US" sz="2400" dirty="0" smtClean="0"/>
              <a:t>room</a:t>
            </a:r>
          </a:p>
          <a:p>
            <a:pPr marL="514350" indent="-514350">
              <a:buFont typeface="+mj-lt"/>
              <a:buAutoNum type="alphaUcPeriod"/>
            </a:pPr>
            <a:r>
              <a:rPr lang="en-US" sz="2400" dirty="0">
                <a:solidFill>
                  <a:schemeClr val="bg1">
                    <a:lumMod val="65000"/>
                  </a:schemeClr>
                </a:solidFill>
              </a:rPr>
              <a:t>using ultraviolet lighting to decrease microbial air counts</a:t>
            </a:r>
            <a:endParaRPr lang="en-US" sz="2400" i="1" dirty="0">
              <a:solidFill>
                <a:schemeClr val="bg1">
                  <a:lumMod val="65000"/>
                </a:schemeClr>
              </a:solidFill>
            </a:endParaRPr>
          </a:p>
        </p:txBody>
      </p:sp>
    </p:spTree>
    <p:extLst>
      <p:ext uri="{BB962C8B-B14F-4D97-AF65-F5344CB8AC3E}">
        <p14:creationId xmlns:p14="http://schemas.microsoft.com/office/powerpoint/2010/main" val="6793343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921</TotalTime>
  <Words>730</Words>
  <Application>Microsoft Office PowerPoint</Application>
  <PresentationFormat>On-screen Show (16:9)</PresentationFormat>
  <Paragraphs>129</Paragraphs>
  <Slides>17</Slides>
  <Notes>9</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1.  An autoclave used to sterilize surgical instruments is set at 200º F (93º C) for 15 minutes. The Infection Preventionist (IP) should take which of the following actions FIRST?</vt:lpstr>
      <vt:lpstr>1.  An autoclave used to sterilize surgical instruments is set at 200º F (93º C) for 15 minutes. The Infection Preventionist (IP) should take which of the following actions FIRST?</vt:lpstr>
      <vt:lpstr>2.  An Infection Preventionist (IP) is notified that a patient with suspected Creutzfeld-Jakob disease (CJD) requires an urgent neurosurgical procedure today. The planned procedure requires use of a specific instrument that is very expensive to replace. The IP should recommend the instrument be cleaned immediately after use and then</vt:lpstr>
      <vt:lpstr>2.  An Infection Preventionist (IP) is notified that a patient with suspected Creutzfeld-Jakob disease (CJD) requires an urgent neurosurgical procedure today. The planned procedure requires use of a specific instrument that is very expensive to replace. The IP should recommend the instrument be cleaned immediately after use and then</vt:lpstr>
      <vt:lpstr>3.  A dialysis unit has recently received dialysate culture results that report 45 CFU of bacteria per mL.  Which of the following is correct?</vt:lpstr>
      <vt:lpstr>3.  A dialysis unit has recently received dialysate culture results that report 45 CFUof bacteria per mL.  Which of the following is correct?</vt:lpstr>
      <vt:lpstr>4.  A 38-year-old female is undergoing abdominal surgery.  A foul-smelling abscess is encountered and a Gram stain of the abscess material reveals gram-negative rods.  No growth is reported from aerobic microbiologic cultures.  Which of the following organisms is MOST likely involved?</vt:lpstr>
      <vt:lpstr>4.  A 38-year-old female is undergoing abdominal surgery.  A foul-smelling abscess is encountered and a Gram stain of the abscess material reveals gram-negative rods.  No growth is reported from aerobic microbiologic cultures.  Which of the following organisms is MOST likely involved?</vt:lpstr>
      <vt:lpstr>5.  A patient required a total colectomy due to a healthcare-associated C. difficile infection and subsequently died.  Following brainstorming of contributing factors, which of the following would be MOST useful for identifying groups of priorities that need to be addressed to prevent this from happening again?</vt:lpstr>
      <vt:lpstr>5.  A patient required a total colectomy due to a healthcare-associated C. difficile infection and subsequently died.  Following brainstorming of contributing factors, which of the following would be MOST useful for identifying groups of priorities that need to be addressed to prevent this from happening again?</vt:lpstr>
      <vt:lpstr>6.  Which of the following percentages of the population is represented between days 3 and 7?</vt:lpstr>
      <vt:lpstr>6.  Which of the following percentages of the population is represented between days 3 and 7?</vt:lpstr>
      <vt:lpstr>7.  An Infection Preventionist is assisting the operating room supervisor in evaluating the air handling system for infection control purposes.  The IP should recommend:</vt:lpstr>
      <vt:lpstr>7.  An Infection Preventionist is assisting the operating room supervisor in evaluating the air handling system for infection control purposes.  The IP should recommend:</vt:lpstr>
      <vt:lpstr>7.  An Infection Preventionist is assisting the operating room supervisor in evaluating the air handling system for infection control purposes.  The IP should recommend:</vt:lpstr>
      <vt:lpstr>PowerPoint Presentation</vt:lpstr>
    </vt:vector>
  </TitlesOfParts>
  <Company>Monarch Media Studios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Garman</dc:creator>
  <cp:lastModifiedBy>Steve</cp:lastModifiedBy>
  <cp:revision>121</cp:revision>
  <dcterms:created xsi:type="dcterms:W3CDTF">2015-06-18T17:25:07Z</dcterms:created>
  <dcterms:modified xsi:type="dcterms:W3CDTF">2017-04-18T23:58:12Z</dcterms:modified>
</cp:coreProperties>
</file>