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5" r:id="rId1"/>
  </p:sldMasterIdLst>
  <p:notesMasterIdLst>
    <p:notesMasterId r:id="rId19"/>
  </p:notesMasterIdLst>
  <p:handoutMasterIdLst>
    <p:handoutMasterId r:id="rId20"/>
  </p:handoutMasterIdLst>
  <p:sldIdLst>
    <p:sldId id="256" r:id="rId2"/>
    <p:sldId id="257" r:id="rId3"/>
    <p:sldId id="525" r:id="rId4"/>
    <p:sldId id="524" r:id="rId5"/>
    <p:sldId id="526" r:id="rId6"/>
    <p:sldId id="527" r:id="rId7"/>
    <p:sldId id="528" r:id="rId8"/>
    <p:sldId id="529" r:id="rId9"/>
    <p:sldId id="530" r:id="rId10"/>
    <p:sldId id="531" r:id="rId11"/>
    <p:sldId id="532" r:id="rId12"/>
    <p:sldId id="533" r:id="rId13"/>
    <p:sldId id="534" r:id="rId14"/>
    <p:sldId id="535" r:id="rId15"/>
    <p:sldId id="536" r:id="rId16"/>
    <p:sldId id="537" r:id="rId17"/>
    <p:sldId id="538"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D2D2D2"/>
    <a:srgbClr val="BDBDBD"/>
    <a:srgbClr val="A7A7A7"/>
    <a:srgbClr val="8ED8F8"/>
    <a:srgbClr val="BCBAD6"/>
    <a:srgbClr val="D80B8C"/>
    <a:srgbClr val="E384B6"/>
    <a:srgbClr val="808080"/>
    <a:srgbClr val="6560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2" autoAdjust="0"/>
    <p:restoredTop sz="81431" autoAdjust="0"/>
  </p:normalViewPr>
  <p:slideViewPr>
    <p:cSldViewPr snapToGrid="0" snapToObjects="1">
      <p:cViewPr>
        <p:scale>
          <a:sx n="125" d="100"/>
          <a:sy n="125" d="100"/>
        </p:scale>
        <p:origin x="-840" y="-72"/>
      </p:cViewPr>
      <p:guideLst>
        <p:guide orient="horz"/>
        <p:guide pos="5205"/>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02" d="100"/>
          <a:sy n="102" d="100"/>
        </p:scale>
        <p:origin x="-301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355646-A25A-4249-B172-4D1949A48AEC}" type="datetimeFigureOut">
              <a:rPr lang="en-US" smtClean="0"/>
              <a:pPr/>
              <a:t>6/20/2018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0D3AE9-140C-6047-92FC-D021ED66302D}" type="slidenum">
              <a:rPr lang="en-US" smtClean="0"/>
              <a:pPr/>
              <a:t>‹#›</a:t>
            </a:fld>
            <a:endParaRPr lang="en-US"/>
          </a:p>
        </p:txBody>
      </p:sp>
    </p:spTree>
    <p:extLst>
      <p:ext uri="{BB962C8B-B14F-4D97-AF65-F5344CB8AC3E}">
        <p14:creationId xmlns:p14="http://schemas.microsoft.com/office/powerpoint/2010/main" val="8868133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1F61A0-5486-4E47-8312-C7E877077D0E}" type="datetimeFigureOut">
              <a:rPr lang="en-US" smtClean="0"/>
              <a:pPr/>
              <a:t>6/20/2018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19E23C-DD53-9841-B8DE-03FA1723C952}" type="slidenum">
              <a:rPr lang="en-US" smtClean="0"/>
              <a:pPr/>
              <a:t>‹#›</a:t>
            </a:fld>
            <a:endParaRPr lang="en-US"/>
          </a:p>
        </p:txBody>
      </p:sp>
    </p:spTree>
    <p:extLst>
      <p:ext uri="{BB962C8B-B14F-4D97-AF65-F5344CB8AC3E}">
        <p14:creationId xmlns:p14="http://schemas.microsoft.com/office/powerpoint/2010/main" val="53561548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2</a:t>
            </a:fld>
            <a:endParaRPr lang="en-US"/>
          </a:p>
        </p:txBody>
      </p:sp>
    </p:spTree>
    <p:extLst>
      <p:ext uri="{BB962C8B-B14F-4D97-AF65-F5344CB8AC3E}">
        <p14:creationId xmlns:p14="http://schemas.microsoft.com/office/powerpoint/2010/main" val="409501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4</a:t>
            </a:fld>
            <a:endParaRPr lang="en-US"/>
          </a:p>
        </p:txBody>
      </p:sp>
    </p:spTree>
    <p:extLst>
      <p:ext uri="{BB962C8B-B14F-4D97-AF65-F5344CB8AC3E}">
        <p14:creationId xmlns:p14="http://schemas.microsoft.com/office/powerpoint/2010/main" val="3686480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a:t>
            </a:r>
            <a:r>
              <a:rPr lang="en-US" baseline="0" dirty="0" smtClean="0"/>
              <a:t> APIC text, 4</a:t>
            </a:r>
            <a:r>
              <a:rPr lang="en-US" baseline="30000" dirty="0" smtClean="0"/>
              <a:t>th</a:t>
            </a:r>
            <a:r>
              <a:rPr lang="en-US" baseline="0" dirty="0" smtClean="0"/>
              <a:t> edition, Chapter 95- Tuberculosis and other Mycobacteria </a:t>
            </a:r>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5</a:t>
            </a:fld>
            <a:endParaRPr lang="en-US"/>
          </a:p>
        </p:txBody>
      </p:sp>
    </p:spTree>
    <p:extLst>
      <p:ext uri="{BB962C8B-B14F-4D97-AF65-F5344CB8AC3E}">
        <p14:creationId xmlns:p14="http://schemas.microsoft.com/office/powerpoint/2010/main" val="820677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a:t>
            </a:r>
            <a:r>
              <a:rPr lang="en-US" baseline="0" dirty="0" smtClean="0"/>
              <a:t> APIC text, 4</a:t>
            </a:r>
            <a:r>
              <a:rPr lang="en-US" baseline="30000" dirty="0" smtClean="0"/>
              <a:t>th</a:t>
            </a:r>
            <a:r>
              <a:rPr lang="en-US" baseline="0" dirty="0" smtClean="0"/>
              <a:t> edition, Chapter 95- Tuberculosis and other Mycobacteria </a:t>
            </a:r>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7</a:t>
            </a:fld>
            <a:endParaRPr lang="en-US"/>
          </a:p>
        </p:txBody>
      </p:sp>
    </p:spTree>
    <p:extLst>
      <p:ext uri="{BB962C8B-B14F-4D97-AF65-F5344CB8AC3E}">
        <p14:creationId xmlns:p14="http://schemas.microsoft.com/office/powerpoint/2010/main" val="1804280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Jensen PA, Lambert</a:t>
            </a:r>
            <a:r>
              <a:rPr lang="en-US" baseline="0" dirty="0" smtClean="0"/>
              <a:t> LA, </a:t>
            </a:r>
            <a:r>
              <a:rPr lang="en-US" baseline="0" dirty="0" err="1" smtClean="0"/>
              <a:t>Lademarco</a:t>
            </a:r>
            <a:r>
              <a:rPr lang="en-US" baseline="0" dirty="0" smtClean="0"/>
              <a:t> MF, et al. Guidelines for Preventing the </a:t>
            </a:r>
            <a:r>
              <a:rPr lang="en-US" baseline="0" dirty="0" err="1" smtClean="0"/>
              <a:t>Transimission</a:t>
            </a:r>
            <a:r>
              <a:rPr lang="en-US" baseline="0" dirty="0" smtClean="0"/>
              <a:t> of Mycobacterium tuberculosis in Health-Care Settings, 2005. MMWR 2005 December 30.41 (RR-17). 1-141</a:t>
            </a:r>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9</a:t>
            </a:fld>
            <a:endParaRPr lang="en-US"/>
          </a:p>
        </p:txBody>
      </p:sp>
    </p:spTree>
    <p:extLst>
      <p:ext uri="{BB962C8B-B14F-4D97-AF65-F5344CB8AC3E}">
        <p14:creationId xmlns:p14="http://schemas.microsoft.com/office/powerpoint/2010/main" val="1165713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Reference:</a:t>
            </a:r>
            <a:r>
              <a:rPr lang="en-US" baseline="0" dirty="0" smtClean="0"/>
              <a:t> APIC test, 4</a:t>
            </a:r>
            <a:r>
              <a:rPr lang="en-US" baseline="30000" dirty="0" smtClean="0"/>
              <a:t>th</a:t>
            </a:r>
            <a:r>
              <a:rPr lang="en-US" baseline="0" dirty="0" smtClean="0"/>
              <a:t> edition, Chapter 95- Tuberculosis and other Mycobacteria </a:t>
            </a:r>
            <a:endParaRPr lang="en-US" dirty="0" smtClean="0"/>
          </a:p>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11</a:t>
            </a:fld>
            <a:endParaRPr lang="en-US"/>
          </a:p>
        </p:txBody>
      </p:sp>
    </p:spTree>
    <p:extLst>
      <p:ext uri="{BB962C8B-B14F-4D97-AF65-F5344CB8AC3E}">
        <p14:creationId xmlns:p14="http://schemas.microsoft.com/office/powerpoint/2010/main" val="3592574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Reference:</a:t>
            </a:r>
            <a:r>
              <a:rPr lang="en-US" baseline="0" dirty="0" smtClean="0"/>
              <a:t> APIC test, 4</a:t>
            </a:r>
            <a:r>
              <a:rPr lang="en-US" baseline="30000" dirty="0" smtClean="0"/>
              <a:t>th</a:t>
            </a:r>
            <a:r>
              <a:rPr lang="en-US" baseline="0" dirty="0" smtClean="0"/>
              <a:t> edition, Chapter 65- Postmortem Care</a:t>
            </a:r>
            <a:endParaRPr lang="en-US" dirty="0" smtClean="0"/>
          </a:p>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13</a:t>
            </a:fld>
            <a:endParaRPr lang="en-US"/>
          </a:p>
        </p:txBody>
      </p:sp>
    </p:spTree>
    <p:extLst>
      <p:ext uri="{BB962C8B-B14F-4D97-AF65-F5344CB8AC3E}">
        <p14:creationId xmlns:p14="http://schemas.microsoft.com/office/powerpoint/2010/main" val="3654813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Reference:</a:t>
            </a:r>
            <a:r>
              <a:rPr lang="en-US" baseline="0" dirty="0" smtClean="0"/>
              <a:t> APIC test, 4</a:t>
            </a:r>
            <a:r>
              <a:rPr lang="en-US" baseline="30000" dirty="0" smtClean="0"/>
              <a:t>th</a:t>
            </a:r>
            <a:r>
              <a:rPr lang="en-US" baseline="0" dirty="0" smtClean="0"/>
              <a:t> edition, Chapter 29- Isolation Precautions (Transmissions-Based Precautions)</a:t>
            </a:r>
            <a:endParaRPr lang="en-US" dirty="0" smtClean="0"/>
          </a:p>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15</a:t>
            </a:fld>
            <a:endParaRPr lang="en-US"/>
          </a:p>
        </p:txBody>
      </p:sp>
    </p:spTree>
    <p:extLst>
      <p:ext uri="{BB962C8B-B14F-4D97-AF65-F5344CB8AC3E}">
        <p14:creationId xmlns:p14="http://schemas.microsoft.com/office/powerpoint/2010/main" val="1758939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Reference: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APIC text, 4</a:t>
            </a:r>
            <a:r>
              <a:rPr lang="en-US" baseline="30000" dirty="0" smtClean="0"/>
              <a:t>th</a:t>
            </a:r>
            <a:r>
              <a:rPr lang="en-US" baseline="0" dirty="0" smtClean="0"/>
              <a:t> edition, Chapter 95 – Tuberculosis and other Mycobacteria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APIC text, 4</a:t>
            </a:r>
            <a:r>
              <a:rPr lang="en-US" baseline="30000" dirty="0" smtClean="0"/>
              <a:t>th</a:t>
            </a:r>
            <a:r>
              <a:rPr lang="en-US" baseline="0" dirty="0" smtClean="0"/>
              <a:t> edition, Chapter 100- Occupational Health</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17</a:t>
            </a:fld>
            <a:endParaRPr lang="en-US"/>
          </a:p>
        </p:txBody>
      </p:sp>
    </p:spTree>
    <p:extLst>
      <p:ext uri="{BB962C8B-B14F-4D97-AF65-F5344CB8AC3E}">
        <p14:creationId xmlns:p14="http://schemas.microsoft.com/office/powerpoint/2010/main" val="22622567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MS_PPT_Drk_102714_rm-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685802" y="1076487"/>
            <a:ext cx="5776975" cy="1611476"/>
          </a:xfrm>
        </p:spPr>
        <p:txBody>
          <a:bodyPr anchor="t">
            <a:normAutofit/>
          </a:bodyPr>
          <a:lstStyle>
            <a:lvl1pPr algn="l">
              <a:lnSpc>
                <a:spcPts val="4800"/>
              </a:lnSpc>
              <a:defRPr sz="4500" b="1">
                <a:solidFill>
                  <a:srgbClr val="FFFFFF"/>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779301"/>
            <a:ext cx="4681000" cy="1343981"/>
          </a:xfrm>
        </p:spPr>
        <p:txBody>
          <a:bodyPr>
            <a:normAutofit/>
          </a:bodyPr>
          <a:lstStyle>
            <a:lvl1pPr marL="0" indent="0" algn="l">
              <a:lnSpc>
                <a:spcPts val="2700"/>
              </a:lnSpc>
              <a:buNone/>
              <a:defRPr sz="23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MSMC RGB Vrtl.jpg"/>
          <p:cNvPicPr>
            <a:picLocks noChangeAspect="1"/>
          </p:cNvPicPr>
          <p:nvPr userDrawn="1"/>
        </p:nvPicPr>
        <p:blipFill>
          <a:blip r:embed="rId3">
            <a:alphaModFix/>
          </a:blip>
          <a:stretch>
            <a:fillRect/>
          </a:stretch>
        </p:blipFill>
        <p:spPr>
          <a:xfrm>
            <a:off x="7483205" y="3768992"/>
            <a:ext cx="1097280" cy="1013712"/>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3" descr="MS_PPT_Drk_102714_rm-0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685802" y="1076487"/>
            <a:ext cx="5776975" cy="1611476"/>
          </a:xfrm>
        </p:spPr>
        <p:txBody>
          <a:bodyPr anchor="t">
            <a:normAutofit/>
          </a:bodyPr>
          <a:lstStyle>
            <a:lvl1pPr algn="l">
              <a:lnSpc>
                <a:spcPts val="4800"/>
              </a:lnSpc>
              <a:defRPr sz="4500" b="1">
                <a:solidFill>
                  <a:srgbClr val="FFFFFF"/>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779301"/>
            <a:ext cx="4681000" cy="1343981"/>
          </a:xfrm>
        </p:spPr>
        <p:txBody>
          <a:bodyPr>
            <a:normAutofit/>
          </a:bodyPr>
          <a:lstStyle>
            <a:lvl1pPr marL="0" indent="0" algn="l">
              <a:lnSpc>
                <a:spcPts val="2700"/>
              </a:lnSpc>
              <a:buNone/>
              <a:defRPr sz="23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descr="MSMC RGB Vrtl.jpg"/>
          <p:cNvPicPr>
            <a:picLocks noChangeAspect="1"/>
          </p:cNvPicPr>
          <p:nvPr userDrawn="1"/>
        </p:nvPicPr>
        <p:blipFill>
          <a:blip r:embed="rId3">
            <a:alphaModFix/>
          </a:blip>
          <a:stretch>
            <a:fillRect/>
          </a:stretch>
        </p:blipFill>
        <p:spPr>
          <a:xfrm>
            <a:off x="7483205" y="3768992"/>
            <a:ext cx="1097280" cy="1013712"/>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1263108"/>
            <a:ext cx="7772400" cy="2025080"/>
          </a:xfrm>
        </p:spPr>
        <p:txBody>
          <a:bodyPr anchor="t">
            <a:noAutofit/>
          </a:bodyPr>
          <a:lstStyle>
            <a:lvl1pPr algn="l">
              <a:lnSpc>
                <a:spcPts val="4800"/>
              </a:lnSpc>
              <a:defRPr sz="4500" b="1" cap="none">
                <a:solidFill>
                  <a:schemeClr val="bg1"/>
                </a:solidFill>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lvl1pPr>
              <a:defRPr sz="2900">
                <a:solidFill>
                  <a:srgbClr val="00AEEF"/>
                </a:solidFill>
              </a:defRPr>
            </a:lvl1pPr>
          </a:lstStyle>
          <a:p>
            <a:r>
              <a:rPr lang="en-US" smtClean="0"/>
              <a:t>Click to edit Master title style</a:t>
            </a:r>
            <a:endParaRPr lang="en-US" dirty="0"/>
          </a:p>
        </p:txBody>
      </p:sp>
      <p:sp>
        <p:nvSpPr>
          <p:cNvPr id="8" name="Content Placeholder 7"/>
          <p:cNvSpPr>
            <a:spLocks noGrp="1"/>
          </p:cNvSpPr>
          <p:nvPr>
            <p:ph sz="quarter" idx="10"/>
          </p:nvPr>
        </p:nvSpPr>
        <p:spPr>
          <a:xfrm>
            <a:off x="457200" y="1120189"/>
            <a:ext cx="8229600" cy="3516200"/>
          </a:xfrm>
        </p:spPr>
        <p:txBody>
          <a:bodyPr>
            <a:normAutofit/>
          </a:bodyPr>
          <a:lstStyle>
            <a:lvl1pPr marL="457200" indent="-457200">
              <a:lnSpc>
                <a:spcPct val="150000"/>
              </a:lnSpc>
              <a:buSzPct val="100000"/>
              <a:buFont typeface="+mj-lt"/>
              <a:buAutoNum type="arabicPeriod"/>
              <a:defRPr sz="2300">
                <a:solidFill>
                  <a:schemeClr val="bg1"/>
                </a:solidFill>
              </a:defRPr>
            </a:lvl1pPr>
            <a:lvl2pPr marL="800100" indent="-342900">
              <a:buFont typeface="+mj-lt"/>
              <a:buAutoNum type="arabicPeriod"/>
              <a:defRPr>
                <a:solidFill>
                  <a:schemeClr val="bg1"/>
                </a:solidFill>
              </a:defRPr>
            </a:lvl2pPr>
            <a:lvl3pPr marL="1257300" indent="-342900">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4" name="Footer Placeholder 3"/>
          <p:cNvSpPr>
            <a:spLocks noGrp="1"/>
          </p:cNvSpPr>
          <p:nvPr>
            <p:ph type="ftr" sz="quarter" idx="11"/>
          </p:nvPr>
        </p:nvSpPr>
        <p:spPr>
          <a:xfrm>
            <a:off x="457200" y="4767264"/>
            <a:ext cx="2895600" cy="273844"/>
          </a:xfrm>
          <a:prstGeom prst="rect">
            <a:avLst/>
          </a:prstGeom>
        </p:spPr>
        <p:txBody>
          <a:bodyPr/>
          <a:lstStyle/>
          <a:p>
            <a:r>
              <a:rPr lang="en-US" dirty="0"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a:t>
            </a:fld>
            <a:endParaRPr lang="en-US"/>
          </a:p>
        </p:txBody>
      </p:sp>
      <p:sp>
        <p:nvSpPr>
          <p:cNvPr id="7" name="Text Placeholder 2"/>
          <p:cNvSpPr>
            <a:spLocks noGrp="1"/>
          </p:cNvSpPr>
          <p:nvPr>
            <p:ph type="body" idx="1"/>
          </p:nvPr>
        </p:nvSpPr>
        <p:spPr>
          <a:xfrm>
            <a:off x="457200" y="1304837"/>
            <a:ext cx="8229600" cy="3147939"/>
          </a:xfrm>
        </p:spPr>
        <p:txBody>
          <a:bodyPr anchor="t">
            <a:normAutofit/>
          </a:bodyPr>
          <a:lstStyle>
            <a:lvl1pPr marL="0" indent="0">
              <a:lnSpc>
                <a:spcPts val="5200"/>
              </a:lnSpc>
              <a:buNone/>
              <a:defRPr sz="5100" b="1">
                <a:solidFill>
                  <a:schemeClr val="bg2"/>
                </a:solidFill>
                <a:latin typeface="Times New Roman"/>
                <a:cs typeface="Times New Roman"/>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3" name="Picture 2"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4" name="Footer Placeholder 3"/>
          <p:cNvSpPr>
            <a:spLocks noGrp="1"/>
          </p:cNvSpPr>
          <p:nvPr>
            <p:ph type="ftr" sz="quarter" idx="11"/>
          </p:nvPr>
        </p:nvSpPr>
        <p:spPr>
          <a:xfrm>
            <a:off x="457200" y="4767264"/>
            <a:ext cx="2895600" cy="273844"/>
          </a:xfrm>
          <a:prstGeom prst="rect">
            <a:avLst/>
          </a:prstGeom>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a:t>
            </a:fld>
            <a:endParaRPr lang="en-US"/>
          </a:p>
        </p:txBody>
      </p:sp>
      <p:sp>
        <p:nvSpPr>
          <p:cNvPr id="7" name="Text Placeholder 2"/>
          <p:cNvSpPr>
            <a:spLocks noGrp="1"/>
          </p:cNvSpPr>
          <p:nvPr>
            <p:ph type="body" idx="1"/>
          </p:nvPr>
        </p:nvSpPr>
        <p:spPr>
          <a:xfrm>
            <a:off x="457200" y="1304837"/>
            <a:ext cx="8229600" cy="3147939"/>
          </a:xfrm>
        </p:spPr>
        <p:txBody>
          <a:bodyPr anchor="t">
            <a:normAutofit/>
          </a:bodyPr>
          <a:lstStyle>
            <a:lvl1pPr marL="0" indent="0">
              <a:lnSpc>
                <a:spcPts val="4200"/>
              </a:lnSpc>
              <a:buNone/>
              <a:defRPr sz="3600" b="1">
                <a:solidFill>
                  <a:srgbClr val="FFFFFF"/>
                </a:solidFill>
                <a:latin typeface="Times New Roman"/>
                <a:cs typeface="Times New Roman"/>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Picture 5"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57200" y="1200151"/>
            <a:ext cx="8229600" cy="3394472"/>
          </a:xfrm>
        </p:spPr>
        <p:txBody>
          <a:bodyPr/>
          <a:lstStyle>
            <a:lvl1pPr marL="347472" indent="-347472">
              <a:lnSpc>
                <a:spcPts val="2300"/>
              </a:lnSpc>
              <a:defRPr>
                <a:solidFill>
                  <a:srgbClr val="FFFFFF"/>
                </a:solidFill>
              </a:defRPr>
            </a:lvl1pPr>
            <a:lvl2pPr>
              <a:defRPr>
                <a:solidFill>
                  <a:srgbClr val="FFFFFF"/>
                </a:solidFill>
              </a:defRPr>
            </a:lvl2pPr>
            <a:lvl3pPr>
              <a:defRPr>
                <a:solidFill>
                  <a:srgbClr val="FFFFFF"/>
                </a:solidFill>
              </a:defRPr>
            </a:lvl3pPr>
            <a:lvl4pPr>
              <a:defRPr>
                <a:solidFill>
                  <a:srgbClr val="FFFFFF"/>
                </a:solidFill>
                <a:latin typeface="Arial"/>
                <a:cs typeface="Aria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a:xfrm>
            <a:off x="457200" y="4767264"/>
            <a:ext cx="2895600" cy="273844"/>
          </a:xfrm>
          <a:prstGeom prst="rect">
            <a:avLst/>
          </a:prstGeom>
        </p:spPr>
        <p:txBody>
          <a:bodyPr/>
          <a:lstStyle/>
          <a:p>
            <a:r>
              <a:rPr lang="en-US" dirty="0" smtClean="0"/>
              <a:t>Mount Sinai / Presentation Slide / October 27, 2014</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pic>
        <p:nvPicPr>
          <p:cNvPr id="7" name="Picture 6"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57200" y="1200151"/>
            <a:ext cx="3520440" cy="3394472"/>
          </a:xfrm>
        </p:spPr>
        <p:txBody>
          <a:bodyPr>
            <a:noAutofit/>
          </a:bodyPr>
          <a:lstStyle>
            <a:lvl1pPr marL="0" indent="0">
              <a:lnSpc>
                <a:spcPts val="2300"/>
              </a:lnSpc>
              <a:spcBef>
                <a:spcPts val="0"/>
              </a:spcBef>
              <a:buNone/>
              <a:defRPr sz="1700">
                <a:solidFill>
                  <a:srgbClr val="FFFFFF"/>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smtClean="0"/>
              <a:t>Click to edit Master text styles</a:t>
            </a:r>
          </a:p>
        </p:txBody>
      </p:sp>
      <p:sp>
        <p:nvSpPr>
          <p:cNvPr id="5" name="Footer Placeholder 4"/>
          <p:cNvSpPr>
            <a:spLocks noGrp="1"/>
          </p:cNvSpPr>
          <p:nvPr>
            <p:ph type="ftr" sz="quarter" idx="11"/>
          </p:nvPr>
        </p:nvSpPr>
        <p:spPr>
          <a:xfrm>
            <a:off x="457200" y="4767264"/>
            <a:ext cx="2895600" cy="273844"/>
          </a:xfrm>
          <a:prstGeom prst="rect">
            <a:avLst/>
          </a:prstGeom>
        </p:spPr>
        <p:txBody>
          <a:bodyPr/>
          <a:lstStyle/>
          <a:p>
            <a:r>
              <a:rPr lang="en-US" smtClean="0"/>
              <a:t>Mount Sinai / Presentation Slide / October 27, 2014</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Text Placeholder 7"/>
          <p:cNvSpPr>
            <a:spLocks noGrp="1"/>
          </p:cNvSpPr>
          <p:nvPr>
            <p:ph type="body" sz="quarter" idx="13"/>
          </p:nvPr>
        </p:nvSpPr>
        <p:spPr>
          <a:xfrm>
            <a:off x="5065776" y="1200151"/>
            <a:ext cx="3520440" cy="3394472"/>
          </a:xfrm>
        </p:spPr>
        <p:txBody>
          <a:bodyPr>
            <a:noAutofit/>
          </a:bodyPr>
          <a:lstStyle>
            <a:lvl1pPr marL="0" indent="0">
              <a:lnSpc>
                <a:spcPts val="1900"/>
              </a:lnSpc>
              <a:spcBef>
                <a:spcPts val="0"/>
              </a:spcBef>
              <a:buNone/>
              <a:defRPr sz="1400">
                <a:solidFill>
                  <a:srgbClr val="FFFFFF"/>
                </a:solidFill>
              </a:defRPr>
            </a:lvl1pPr>
            <a:lvl2pPr>
              <a:buNone/>
              <a:defRPr/>
            </a:lvl2pPr>
            <a:lvl3pPr>
              <a:buNone/>
              <a:defRPr/>
            </a:lvl3pPr>
            <a:lvl4pPr>
              <a:buNone/>
              <a:defRPr/>
            </a:lvl4pPr>
            <a:lvl5pPr>
              <a:buNone/>
              <a:defRPr/>
            </a:lvl5pPr>
          </a:lstStyle>
          <a:p>
            <a:pPr lvl="0"/>
            <a:r>
              <a:rPr lang="en-US" smtClean="0"/>
              <a:t>Click to edit Master text styles</a:t>
            </a:r>
          </a:p>
        </p:txBody>
      </p:sp>
      <p:pic>
        <p:nvPicPr>
          <p:cNvPr id="7" name="Picture 6"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57200" y="1200151"/>
            <a:ext cx="3520440" cy="3394472"/>
          </a:xfrm>
        </p:spPr>
        <p:txBody>
          <a:bodyPr>
            <a:noAutofit/>
          </a:bodyPr>
          <a:lstStyle>
            <a:lvl1pPr marL="0" marR="0" indent="0" algn="l" defTabSz="457200" rtl="0" eaLnBrk="1" fontAlgn="auto" latinLnBrk="0" hangingPunct="1">
              <a:lnSpc>
                <a:spcPts val="1900"/>
              </a:lnSpc>
              <a:spcBef>
                <a:spcPts val="0"/>
              </a:spcBef>
              <a:spcAft>
                <a:spcPts val="0"/>
              </a:spcAft>
              <a:buClrTx/>
              <a:buSzPct val="70000"/>
              <a:buFont typeface="Lucida Grande"/>
              <a:buNone/>
              <a:tabLst/>
              <a:defRPr sz="1400">
                <a:solidFill>
                  <a:srgbClr val="FFFFFF"/>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smtClean="0"/>
              <a:t>Click to edit Master text styles</a:t>
            </a:r>
          </a:p>
        </p:txBody>
      </p:sp>
      <p:sp>
        <p:nvSpPr>
          <p:cNvPr id="5" name="Footer Placeholder 4"/>
          <p:cNvSpPr>
            <a:spLocks noGrp="1"/>
          </p:cNvSpPr>
          <p:nvPr>
            <p:ph type="ftr" sz="quarter" idx="11"/>
          </p:nvPr>
        </p:nvSpPr>
        <p:spPr>
          <a:xfrm>
            <a:off x="457200" y="4767264"/>
            <a:ext cx="2895600" cy="273844"/>
          </a:xfrm>
          <a:prstGeom prst="rect">
            <a:avLst/>
          </a:prstGeom>
        </p:spPr>
        <p:txBody>
          <a:bodyPr/>
          <a:lstStyle/>
          <a:p>
            <a:r>
              <a:rPr lang="en-US" smtClean="0"/>
              <a:t>Mount Sinai / Presentation Slide / October 27, 2014</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Text Placeholder 7"/>
          <p:cNvSpPr>
            <a:spLocks noGrp="1"/>
          </p:cNvSpPr>
          <p:nvPr>
            <p:ph type="body" sz="quarter" idx="13"/>
          </p:nvPr>
        </p:nvSpPr>
        <p:spPr>
          <a:xfrm>
            <a:off x="5065776" y="1200151"/>
            <a:ext cx="3520440" cy="3394472"/>
          </a:xfrm>
        </p:spPr>
        <p:txBody>
          <a:bodyPr>
            <a:noAutofit/>
          </a:bodyPr>
          <a:lstStyle>
            <a:lvl1pPr marL="0" indent="0">
              <a:lnSpc>
                <a:spcPts val="1900"/>
              </a:lnSpc>
              <a:spcBef>
                <a:spcPts val="0"/>
              </a:spcBef>
              <a:buNone/>
              <a:defRPr sz="1400">
                <a:solidFill>
                  <a:srgbClr val="FFFFFF"/>
                </a:solidFill>
              </a:defRPr>
            </a:lvl1pPr>
            <a:lvl2pPr>
              <a:buNone/>
              <a:defRPr/>
            </a:lvl2pPr>
            <a:lvl3pPr>
              <a:buNone/>
              <a:defRPr/>
            </a:lvl3pPr>
            <a:lvl4pPr>
              <a:buNone/>
              <a:defRPr/>
            </a:lvl4pPr>
            <a:lvl5pPr>
              <a:buNone/>
              <a:defRPr/>
            </a:lvl5pPr>
          </a:lstStyle>
          <a:p>
            <a:pPr lvl="0"/>
            <a:r>
              <a:rPr lang="en-US" smtClean="0"/>
              <a:t>Click to edit Master text styles</a:t>
            </a:r>
          </a:p>
        </p:txBody>
      </p:sp>
      <p:pic>
        <p:nvPicPr>
          <p:cNvPr id="7" name="Picture 6"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4767264"/>
            <a:ext cx="2895600" cy="273844"/>
          </a:xfrm>
          <a:prstGeom prst="rect">
            <a:avLst/>
          </a:prstGeom>
        </p:spPr>
        <p:txBody>
          <a:bodyPr/>
          <a:lstStyle/>
          <a:p>
            <a:r>
              <a:rPr lang="en-US" smtClean="0"/>
              <a:t>Mount Sinai / Presentation Slide / October 27, 2014</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9" name="Table Placeholder 8"/>
          <p:cNvSpPr>
            <a:spLocks noGrp="1"/>
          </p:cNvSpPr>
          <p:nvPr>
            <p:ph type="tbl" sz="quarter" idx="13"/>
          </p:nvPr>
        </p:nvSpPr>
        <p:spPr>
          <a:xfrm>
            <a:off x="457200" y="1028699"/>
            <a:ext cx="8229600" cy="3600450"/>
          </a:xfrm>
        </p:spPr>
        <p:txBody>
          <a:bodyPr/>
          <a:lstStyle>
            <a:lvl1pPr>
              <a:defRPr>
                <a:solidFill>
                  <a:srgbClr val="FFFFFF"/>
                </a:solidFill>
              </a:defRPr>
            </a:lvl1pPr>
          </a:lstStyle>
          <a:p>
            <a:r>
              <a:rPr lang="en-US" smtClean="0"/>
              <a:t>Click icon to add table</a:t>
            </a:r>
            <a:endParaRPr lang="en-US" dirty="0"/>
          </a:p>
        </p:txBody>
      </p:sp>
      <p:pic>
        <p:nvPicPr>
          <p:cNvPr id="7" name="Picture 6"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4767264"/>
            <a:ext cx="2895600" cy="273844"/>
          </a:xfrm>
          <a:prstGeom prst="rect">
            <a:avLst/>
          </a:prstGeom>
        </p:spPr>
        <p:txBody>
          <a:bodyPr/>
          <a:lstStyle/>
          <a:p>
            <a:r>
              <a:rPr lang="en-US" smtClean="0"/>
              <a:t>Mount Sinai / Presentation Slide / October 27, 2014</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10" name="Chart Placeholder 7"/>
          <p:cNvSpPr>
            <a:spLocks noGrp="1"/>
          </p:cNvSpPr>
          <p:nvPr>
            <p:ph type="chart" sz="quarter" idx="14"/>
          </p:nvPr>
        </p:nvSpPr>
        <p:spPr>
          <a:xfrm>
            <a:off x="457200" y="1435102"/>
            <a:ext cx="8229600" cy="3194048"/>
          </a:xfrm>
        </p:spPr>
        <p:txBody>
          <a:bodyPr/>
          <a:lstStyle>
            <a:lvl1pPr>
              <a:defRPr>
                <a:solidFill>
                  <a:srgbClr val="FFFFFF"/>
                </a:solidFill>
              </a:defRPr>
            </a:lvl1pPr>
          </a:lstStyle>
          <a:p>
            <a:r>
              <a:rPr lang="en-US" smtClean="0"/>
              <a:t>Click icon to add chart</a:t>
            </a:r>
            <a:endParaRPr lang="en-US" dirty="0"/>
          </a:p>
        </p:txBody>
      </p:sp>
      <p:sp>
        <p:nvSpPr>
          <p:cNvPr id="11" name="Text Placeholder 8"/>
          <p:cNvSpPr>
            <a:spLocks noGrp="1"/>
          </p:cNvSpPr>
          <p:nvPr>
            <p:ph type="body" sz="quarter" idx="15"/>
          </p:nvPr>
        </p:nvSpPr>
        <p:spPr>
          <a:xfrm>
            <a:off x="457200" y="877825"/>
            <a:ext cx="8229600" cy="557276"/>
          </a:xfrm>
        </p:spPr>
        <p:txBody>
          <a:bodyPr>
            <a:noAutofit/>
          </a:bodyPr>
          <a:lstStyle>
            <a:lvl1pPr marL="0" indent="0">
              <a:lnSpc>
                <a:spcPts val="1900"/>
              </a:lnSpc>
              <a:buNone/>
              <a:defRPr sz="1400">
                <a:solidFill>
                  <a:srgbClr val="FFFFFF"/>
                </a:solidFill>
              </a:defRPr>
            </a:lvl1pPr>
          </a:lstStyle>
          <a:p>
            <a:pPr lvl="0"/>
            <a:r>
              <a:rPr lang="en-US" smtClean="0"/>
              <a:t>Click to edit Master text styles</a:t>
            </a:r>
          </a:p>
        </p:txBody>
      </p:sp>
      <p:pic>
        <p:nvPicPr>
          <p:cNvPr id="7" name="Picture 6"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4767264"/>
            <a:ext cx="2895600" cy="273844"/>
          </a:xfrm>
          <a:prstGeom prst="rect">
            <a:avLst/>
          </a:prstGeom>
        </p:spPr>
        <p:txBody>
          <a:bodyPr/>
          <a:lstStyle/>
          <a:p>
            <a:r>
              <a:rPr lang="en-US" smtClean="0"/>
              <a:t>Mount Sinai / Presentation Slide / October 27, 2014</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Chart Placeholder 7"/>
          <p:cNvSpPr>
            <a:spLocks noGrp="1"/>
          </p:cNvSpPr>
          <p:nvPr>
            <p:ph type="chart" sz="quarter" idx="13"/>
          </p:nvPr>
        </p:nvSpPr>
        <p:spPr>
          <a:xfrm>
            <a:off x="457200" y="1988820"/>
            <a:ext cx="3520440" cy="2362200"/>
          </a:xfrm>
        </p:spPr>
        <p:txBody>
          <a:bodyPr/>
          <a:lstStyle>
            <a:lvl1pPr>
              <a:defRPr>
                <a:solidFill>
                  <a:srgbClr val="FFFFFF"/>
                </a:solidFill>
              </a:defRPr>
            </a:lvl1pPr>
          </a:lstStyle>
          <a:p>
            <a:r>
              <a:rPr lang="en-US" smtClean="0"/>
              <a:t>Click icon to add chart</a:t>
            </a:r>
            <a:endParaRPr lang="en-US" dirty="0"/>
          </a:p>
        </p:txBody>
      </p:sp>
      <p:sp>
        <p:nvSpPr>
          <p:cNvPr id="9" name="Text Placeholder 8"/>
          <p:cNvSpPr>
            <a:spLocks noGrp="1"/>
          </p:cNvSpPr>
          <p:nvPr>
            <p:ph type="body" sz="quarter" idx="14"/>
          </p:nvPr>
        </p:nvSpPr>
        <p:spPr>
          <a:xfrm>
            <a:off x="457201" y="877825"/>
            <a:ext cx="3521075" cy="1148954"/>
          </a:xfrm>
        </p:spPr>
        <p:txBody>
          <a:bodyPr>
            <a:noAutofit/>
          </a:bodyPr>
          <a:lstStyle>
            <a:lvl1pPr marL="0" indent="0">
              <a:buNone/>
              <a:defRPr sz="1400">
                <a:solidFill>
                  <a:schemeClr val="accent1"/>
                </a:solidFill>
              </a:defRPr>
            </a:lvl1pPr>
          </a:lstStyle>
          <a:p>
            <a:pPr lvl="0"/>
            <a:r>
              <a:rPr lang="en-US" smtClean="0"/>
              <a:t>Click to edit Master text styles</a:t>
            </a:r>
          </a:p>
        </p:txBody>
      </p:sp>
      <p:sp>
        <p:nvSpPr>
          <p:cNvPr id="10" name="Chart Placeholder 7"/>
          <p:cNvSpPr>
            <a:spLocks noGrp="1"/>
          </p:cNvSpPr>
          <p:nvPr>
            <p:ph type="chart" sz="quarter" idx="15"/>
          </p:nvPr>
        </p:nvSpPr>
        <p:spPr>
          <a:xfrm>
            <a:off x="5065776" y="1988820"/>
            <a:ext cx="3520440" cy="2362200"/>
          </a:xfrm>
        </p:spPr>
        <p:txBody>
          <a:bodyPr/>
          <a:lstStyle>
            <a:lvl1pPr>
              <a:defRPr>
                <a:solidFill>
                  <a:srgbClr val="FFFFFF"/>
                </a:solidFill>
              </a:defRPr>
            </a:lvl1pPr>
          </a:lstStyle>
          <a:p>
            <a:r>
              <a:rPr lang="en-US" smtClean="0"/>
              <a:t>Click icon to add chart</a:t>
            </a:r>
            <a:endParaRPr lang="en-US" dirty="0"/>
          </a:p>
        </p:txBody>
      </p:sp>
      <p:sp>
        <p:nvSpPr>
          <p:cNvPr id="11" name="Text Placeholder 8"/>
          <p:cNvSpPr>
            <a:spLocks noGrp="1"/>
          </p:cNvSpPr>
          <p:nvPr>
            <p:ph type="body" sz="quarter" idx="16"/>
          </p:nvPr>
        </p:nvSpPr>
        <p:spPr>
          <a:xfrm>
            <a:off x="5065779" y="857251"/>
            <a:ext cx="3521075" cy="1148954"/>
          </a:xfrm>
        </p:spPr>
        <p:txBody>
          <a:bodyPr>
            <a:noAutofit/>
          </a:bodyPr>
          <a:lstStyle>
            <a:lvl1pPr marL="0" indent="0">
              <a:buNone/>
              <a:defRPr sz="1400">
                <a:solidFill>
                  <a:schemeClr val="accent1"/>
                </a:solidFill>
              </a:defRPr>
            </a:lvl1pPr>
          </a:lstStyle>
          <a:p>
            <a:pPr lvl="0"/>
            <a:r>
              <a:rPr lang="en-US" smtClean="0"/>
              <a:t>Click to edit Master text styles</a:t>
            </a:r>
          </a:p>
        </p:txBody>
      </p:sp>
      <p:pic>
        <p:nvPicPr>
          <p:cNvPr id="12" name="Picture 11" descr="foo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41106"/>
            <a:ext cx="9144000" cy="105156"/>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27073"/>
            <a:ext cx="8229600" cy="468878"/>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820">
                <a:solidFill>
                  <a:schemeClr val="bg2"/>
                </a:solidFill>
                <a:latin typeface="Arial"/>
                <a:cs typeface="Arial"/>
              </a:defRPr>
            </a:lvl1pPr>
          </a:lstStyle>
          <a:p>
            <a:fld id="{9F8FBD0B-D5BA-AC4A-B182-CCF391B5588A}" type="slidenum">
              <a:rPr lang="en-US" smtClean="0"/>
              <a:pPr/>
              <a:t>‹#›</a:t>
            </a:fld>
            <a:endParaRPr lang="en-US"/>
          </a:p>
        </p:txBody>
      </p:sp>
      <p:sp>
        <p:nvSpPr>
          <p:cNvPr id="7" name="Footer Placeholder 4"/>
          <p:cNvSpPr>
            <a:spLocks noGrp="1"/>
          </p:cNvSpPr>
          <p:nvPr>
            <p:ph type="ftr" sz="quarter" idx="3"/>
          </p:nvPr>
        </p:nvSpPr>
        <p:spPr>
          <a:xfrm>
            <a:off x="457200" y="4767264"/>
            <a:ext cx="2895600" cy="273844"/>
          </a:xfrm>
          <a:prstGeom prst="rect">
            <a:avLst/>
          </a:prstGeom>
        </p:spPr>
        <p:txBody>
          <a:bodyPr vert="horz" lIns="91440" tIns="45720" rIns="91440" bIns="45720" rtlCol="0" anchor="ctr"/>
          <a:lstStyle>
            <a:lvl1pPr algn="l">
              <a:defRPr sz="820">
                <a:solidFill>
                  <a:schemeClr val="bg2"/>
                </a:solidFill>
                <a:latin typeface="Arial"/>
                <a:cs typeface="Arial"/>
              </a:defRPr>
            </a:lvl1pPr>
          </a:lstStyle>
          <a:p>
            <a:r>
              <a:rPr lang="en-US" smtClean="0"/>
              <a:t>Mount Sinai / Presentation Slide / October 27, 2014</a:t>
            </a:r>
            <a:endParaRPr lang="en-US" dirty="0"/>
          </a:p>
        </p:txBody>
      </p:sp>
    </p:spTree>
  </p:cSld>
  <p:clrMap bg1="lt1" tx1="dk1" bg2="lt2" tx2="dk2" accent1="accent1" accent2="accent2" accent3="accent3" accent4="accent4" accent5="accent5" accent6="accent6" hlink="hlink" folHlink="folHlink"/>
  <p:sldLayoutIdLst>
    <p:sldLayoutId id="2147483706" r:id="rId1"/>
    <p:sldLayoutId id="2147483713" r:id="rId2"/>
    <p:sldLayoutId id="2147483708" r:id="rId3"/>
    <p:sldLayoutId id="2147483712" r:id="rId4"/>
    <p:sldLayoutId id="2147483711" r:id="rId5"/>
    <p:sldLayoutId id="2147483718" r:id="rId6"/>
    <p:sldLayoutId id="2147483707" r:id="rId7"/>
    <p:sldLayoutId id="2147483719" r:id="rId8"/>
    <p:sldLayoutId id="2147483720" r:id="rId9"/>
    <p:sldLayoutId id="2147483721" r:id="rId10"/>
    <p:sldLayoutId id="2147483723" r:id="rId11"/>
    <p:sldLayoutId id="2147483722" r:id="rId12"/>
  </p:sldLayoutIdLst>
  <p:timing>
    <p:tnLst>
      <p:par>
        <p:cTn id="1" dur="indefinite" restart="never" nodeType="tmRoot"/>
      </p:par>
    </p:tnLst>
  </p:timing>
  <p:hf hdr="0" dt="0"/>
  <p:txStyles>
    <p:titleStyle>
      <a:lvl1pPr algn="l" defTabSz="457200" rtl="0" eaLnBrk="1" latinLnBrk="0" hangingPunct="1">
        <a:spcBef>
          <a:spcPct val="0"/>
        </a:spcBef>
        <a:buNone/>
        <a:defRPr sz="2000" b="1" kern="1200">
          <a:solidFill>
            <a:schemeClr val="accent1"/>
          </a:solidFill>
          <a:latin typeface="Times New Roman"/>
          <a:ea typeface="+mj-ea"/>
          <a:cs typeface="Times New Roman"/>
        </a:defRPr>
      </a:lvl1pPr>
    </p:titleStyle>
    <p:bodyStyle>
      <a:lvl1pPr marL="256032" indent="-347472" algn="l" defTabSz="457200" rtl="0" eaLnBrk="1" latinLnBrk="0" hangingPunct="1">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2" y="1396527"/>
            <a:ext cx="6141718" cy="1611476"/>
          </a:xfrm>
        </p:spPr>
        <p:txBody>
          <a:bodyPr>
            <a:normAutofit fontScale="90000"/>
          </a:bodyPr>
          <a:lstStyle/>
          <a:p>
            <a:r>
              <a:rPr lang="en-US" sz="4000" dirty="0"/>
              <a:t>APIC Greater NY </a:t>
            </a:r>
            <a:r>
              <a:rPr lang="en-US" sz="4000" dirty="0" smtClean="0"/>
              <a:t>Chapter 13</a:t>
            </a:r>
            <a:br>
              <a:rPr lang="en-US" sz="4000" dirty="0" smtClean="0"/>
            </a:br>
            <a:r>
              <a:rPr lang="en-US" sz="4000" dirty="0" smtClean="0"/>
              <a:t>Q&amp;A Session</a:t>
            </a:r>
            <a:endParaRPr lang="en-US" sz="4000" dirty="0"/>
          </a:p>
        </p:txBody>
      </p:sp>
      <p:sp>
        <p:nvSpPr>
          <p:cNvPr id="3" name="TextBox 2"/>
          <p:cNvSpPr txBox="1"/>
          <p:nvPr/>
        </p:nvSpPr>
        <p:spPr>
          <a:xfrm>
            <a:off x="685802" y="3840480"/>
            <a:ext cx="3634738" cy="923330"/>
          </a:xfrm>
          <a:prstGeom prst="rect">
            <a:avLst/>
          </a:prstGeom>
          <a:noFill/>
        </p:spPr>
        <p:txBody>
          <a:bodyPr wrap="square" rtlCol="0">
            <a:spAutoFit/>
          </a:bodyPr>
          <a:lstStyle/>
          <a:p>
            <a:r>
              <a:rPr lang="en-US" dirty="0" smtClean="0">
                <a:solidFill>
                  <a:schemeClr val="bg1"/>
                </a:solidFill>
              </a:rPr>
              <a:t>Jason Thomas, RN, BSN</a:t>
            </a:r>
          </a:p>
          <a:p>
            <a:r>
              <a:rPr lang="en-US" dirty="0" smtClean="0">
                <a:solidFill>
                  <a:schemeClr val="bg1"/>
                </a:solidFill>
              </a:rPr>
              <a:t>Mount Sinai Hospital </a:t>
            </a:r>
          </a:p>
          <a:p>
            <a:r>
              <a:rPr lang="en-US" dirty="0" smtClean="0">
                <a:solidFill>
                  <a:schemeClr val="bg1"/>
                </a:solidFill>
              </a:rPr>
              <a:t>Dept. of Infection Prevention </a:t>
            </a:r>
            <a:endParaRPr lang="en-US" dirty="0">
              <a:solidFill>
                <a:schemeClr val="bg1"/>
              </a:solidFill>
            </a:endParaRPr>
          </a:p>
        </p:txBody>
      </p:sp>
    </p:spTree>
    <p:extLst>
      <p:ext uri="{BB962C8B-B14F-4D97-AF65-F5344CB8AC3E}">
        <p14:creationId xmlns:p14="http://schemas.microsoft.com/office/powerpoint/2010/main" val="1632826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27072"/>
            <a:ext cx="8229600" cy="2317067"/>
          </a:xfrm>
          <a:solidFill>
            <a:schemeClr val="accent6">
              <a:lumMod val="20000"/>
              <a:lumOff val="80000"/>
            </a:schemeClr>
          </a:solidFill>
        </p:spPr>
        <p:txBody>
          <a:bodyPr>
            <a:normAutofit/>
          </a:bodyPr>
          <a:lstStyle/>
          <a:p>
            <a:pPr marL="457200" indent="-457200"/>
            <a:r>
              <a:rPr lang="en-US" sz="2400" dirty="0">
                <a:solidFill>
                  <a:schemeClr val="tx1"/>
                </a:solidFill>
              </a:rPr>
              <a:t>1.	Five days after admission for pneumonia, a patient is diagnosed with active </a:t>
            </a:r>
            <a:r>
              <a:rPr lang="en-US" sz="2400" dirty="0" err="1">
                <a:solidFill>
                  <a:schemeClr val="tx1"/>
                </a:solidFill>
              </a:rPr>
              <a:t>cavitary</a:t>
            </a:r>
            <a:r>
              <a:rPr lang="en-US" sz="2400" dirty="0">
                <a:solidFill>
                  <a:schemeClr val="tx1"/>
                </a:solidFill>
              </a:rPr>
              <a:t> pulmonary tuberculosis.  Which of the following staff is MOST likely to have a TST conversion?</a:t>
            </a:r>
          </a:p>
        </p:txBody>
      </p:sp>
      <p:sp>
        <p:nvSpPr>
          <p:cNvPr id="5" name="Content Placeholder 4"/>
          <p:cNvSpPr txBox="1">
            <a:spLocks/>
          </p:cNvSpPr>
          <p:nvPr/>
        </p:nvSpPr>
        <p:spPr>
          <a:xfrm>
            <a:off x="457200" y="2948939"/>
            <a:ext cx="8397240" cy="1935481"/>
          </a:xfrm>
          <a:prstGeom prst="rect">
            <a:avLst/>
          </a:prstGeom>
          <a:solidFill>
            <a:schemeClr val="accent1">
              <a:lumMod val="20000"/>
              <a:lumOff val="80000"/>
            </a:schemeClr>
          </a:solidFill>
        </p:spPr>
        <p:txBody>
          <a:bodyPr vert="horz" lIns="91440" tIns="45720" rIns="91440" bIns="45720" rtlCol="0">
            <a:noAutofit/>
          </a:bodyPr>
          <a:lstStyle>
            <a:lvl1pPr marL="347472" indent="-347472" algn="l" defTabSz="457200" rtl="0" eaLnBrk="1" latinLnBrk="0" hangingPunct="1">
              <a:lnSpc>
                <a:spcPts val="2300"/>
              </a:lnSpc>
              <a:spcBef>
                <a:spcPct val="20000"/>
              </a:spcBef>
              <a:buSzPct val="70000"/>
              <a:buFont typeface="Lucida Grande"/>
              <a:buChar char="▶"/>
              <a:defRPr sz="180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rgbClr val="FFFFFF"/>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rgbClr val="FFFFFF"/>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rgbClr val="FFFFFF"/>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52678" lvl="1" indent="-457200">
              <a:buAutoNum type="alphaLcPeriod"/>
            </a:pPr>
            <a:r>
              <a:rPr lang="en-US" sz="1800" dirty="0">
                <a:solidFill>
                  <a:schemeClr val="tx1"/>
                </a:solidFill>
                <a:latin typeface="+mn-lt"/>
              </a:rPr>
              <a:t>dietary employees who delivered the meal </a:t>
            </a:r>
            <a:r>
              <a:rPr lang="en-US" sz="1800" dirty="0" smtClean="0">
                <a:solidFill>
                  <a:schemeClr val="tx1"/>
                </a:solidFill>
                <a:latin typeface="+mn-lt"/>
              </a:rPr>
              <a:t>trays</a:t>
            </a:r>
          </a:p>
          <a:p>
            <a:pPr marL="852678" lvl="1" indent="-457200">
              <a:buAutoNum type="alphaLcPeriod"/>
            </a:pPr>
            <a:r>
              <a:rPr lang="en-US" sz="1800" dirty="0">
                <a:solidFill>
                  <a:schemeClr val="tx1"/>
                </a:solidFill>
                <a:latin typeface="+mn-lt"/>
              </a:rPr>
              <a:t>the nursing assistant who fed the </a:t>
            </a:r>
            <a:r>
              <a:rPr lang="en-US" sz="1800" dirty="0" smtClean="0">
                <a:solidFill>
                  <a:schemeClr val="tx1"/>
                </a:solidFill>
                <a:latin typeface="+mn-lt"/>
              </a:rPr>
              <a:t>patient</a:t>
            </a:r>
          </a:p>
          <a:p>
            <a:pPr marL="852678" lvl="1" indent="-457200">
              <a:buAutoNum type="alphaLcPeriod"/>
            </a:pPr>
            <a:r>
              <a:rPr lang="en-US" sz="1800" dirty="0">
                <a:solidFill>
                  <a:schemeClr val="tx1"/>
                </a:solidFill>
                <a:latin typeface="+mn-lt"/>
              </a:rPr>
              <a:t>housekeeping staff who mopped the floor in the patient's </a:t>
            </a:r>
            <a:r>
              <a:rPr lang="en-US" sz="1800" dirty="0" smtClean="0">
                <a:solidFill>
                  <a:schemeClr val="tx1"/>
                </a:solidFill>
                <a:latin typeface="+mn-lt"/>
              </a:rPr>
              <a:t>room</a:t>
            </a:r>
          </a:p>
          <a:p>
            <a:pPr marL="852678" lvl="1" indent="-457200">
              <a:buAutoNum type="alphaLcPeriod"/>
            </a:pPr>
            <a:r>
              <a:rPr lang="en-US" sz="1800" dirty="0">
                <a:solidFill>
                  <a:schemeClr val="tx1"/>
                </a:solidFill>
                <a:latin typeface="+mn-lt"/>
              </a:rPr>
              <a:t>engineering staff who repaired the patient's call light</a:t>
            </a:r>
          </a:p>
        </p:txBody>
      </p:sp>
    </p:spTree>
    <p:extLst>
      <p:ext uri="{BB962C8B-B14F-4D97-AF65-F5344CB8AC3E}">
        <p14:creationId xmlns:p14="http://schemas.microsoft.com/office/powerpoint/2010/main" val="1932072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4392"/>
            <a:ext cx="8229600" cy="1532207"/>
          </a:xfrm>
        </p:spPr>
        <p:style>
          <a:lnRef idx="1">
            <a:schemeClr val="accent6"/>
          </a:lnRef>
          <a:fillRef idx="2">
            <a:schemeClr val="accent6"/>
          </a:fillRef>
          <a:effectRef idx="1">
            <a:schemeClr val="accent6"/>
          </a:effectRef>
          <a:fontRef idx="minor">
            <a:schemeClr val="dk1"/>
          </a:fontRef>
        </p:style>
        <p:txBody>
          <a:bodyPr>
            <a:normAutofit/>
          </a:bodyPr>
          <a:lstStyle/>
          <a:p>
            <a:pPr lvl="1" algn="l" defTabSz="457200" rtl="0">
              <a:spcBef>
                <a:spcPct val="0"/>
              </a:spcBef>
            </a:pPr>
            <a:r>
              <a:rPr lang="en-US" dirty="0" smtClean="0">
                <a:solidFill>
                  <a:schemeClr val="tx1"/>
                </a:solidFill>
              </a:rPr>
              <a:t>Correct Answer: </a:t>
            </a:r>
            <a:r>
              <a:rPr lang="en-US" sz="2000" dirty="0" smtClean="0">
                <a:solidFill>
                  <a:schemeClr val="tx1"/>
                </a:solidFill>
              </a:rPr>
              <a:t>the nursing assistant who fed the patient (B) </a:t>
            </a:r>
            <a:br>
              <a:rPr lang="en-US" sz="2000"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Rationale</a:t>
            </a:r>
            <a:r>
              <a:rPr lang="en-US" dirty="0">
                <a:solidFill>
                  <a:schemeClr val="tx1"/>
                </a:solidFill>
              </a:rPr>
              <a:t>: The nursing assistant had an extended duration of exposure in comparison to the other 3 scenarios.  </a:t>
            </a:r>
            <a:r>
              <a:rPr lang="en-US" dirty="0"/>
              <a:t/>
            </a:r>
            <a:br>
              <a:rPr lang="en-US" dirty="0"/>
            </a:br>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3</a:t>
            </a:fld>
            <a:endParaRPr lang="en-US"/>
          </a:p>
        </p:txBody>
      </p:sp>
    </p:spTree>
    <p:extLst>
      <p:ext uri="{BB962C8B-B14F-4D97-AF65-F5344CB8AC3E}">
        <p14:creationId xmlns:p14="http://schemas.microsoft.com/office/powerpoint/2010/main" val="16380610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a:solidFill>
                  <a:schemeClr val="tx1"/>
                </a:solidFill>
              </a:rPr>
              <a:t>2</a:t>
            </a:r>
            <a:r>
              <a:rPr lang="en-US" dirty="0" smtClean="0">
                <a:solidFill>
                  <a:schemeClr val="tx1"/>
                </a:solidFill>
              </a:rPr>
              <a:t>.	Which is true about a tuberculin skin test (TST)?</a:t>
            </a:r>
            <a:br>
              <a:rPr lang="en-US" dirty="0" smtClean="0">
                <a:solidFill>
                  <a:schemeClr val="tx1"/>
                </a:solidFill>
              </a:rPr>
            </a:br>
            <a:endParaRPr lang="en-US" dirty="0">
              <a:solidFill>
                <a:schemeClr val="tx1"/>
              </a:solidFill>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marL="342900" indent="-342900">
              <a:lnSpc>
                <a:spcPct val="200000"/>
              </a:lnSpc>
              <a:buAutoNum type="alphaLcPeriod"/>
            </a:pPr>
            <a:r>
              <a:rPr lang="en-US" dirty="0" smtClean="0">
                <a:solidFill>
                  <a:schemeClr val="tx1"/>
                </a:solidFill>
              </a:rPr>
              <a:t>Positive TST indicates active tuberculosis (TB) infection</a:t>
            </a:r>
          </a:p>
          <a:p>
            <a:pPr marL="342900" indent="-342900">
              <a:lnSpc>
                <a:spcPct val="200000"/>
              </a:lnSpc>
              <a:buAutoNum type="alphaLcPeriod"/>
            </a:pPr>
            <a:r>
              <a:rPr lang="en-US" dirty="0" smtClean="0">
                <a:solidFill>
                  <a:schemeClr val="tx1"/>
                </a:solidFill>
              </a:rPr>
              <a:t>Negative TST rules out active TB infection</a:t>
            </a:r>
          </a:p>
          <a:p>
            <a:pPr marL="342900" indent="-342900">
              <a:lnSpc>
                <a:spcPct val="200000"/>
              </a:lnSpc>
              <a:buAutoNum type="alphaLcPeriod"/>
            </a:pPr>
            <a:r>
              <a:rPr lang="en-US" dirty="0" smtClean="0">
                <a:solidFill>
                  <a:schemeClr val="tx1"/>
                </a:solidFill>
              </a:rPr>
              <a:t>Positive TST indicates past exposure to TB</a:t>
            </a:r>
          </a:p>
          <a:p>
            <a:pPr marL="342900" indent="-342900">
              <a:lnSpc>
                <a:spcPct val="200000"/>
              </a:lnSpc>
              <a:buAutoNum type="alphaLcPeriod"/>
            </a:pPr>
            <a:r>
              <a:rPr lang="en-US" dirty="0" smtClean="0">
                <a:solidFill>
                  <a:schemeClr val="tx1"/>
                </a:solidFill>
              </a:rPr>
              <a:t>Negative TST indicates past exposure to TB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4</a:t>
            </a:fld>
            <a:endParaRPr lang="en-US"/>
          </a:p>
        </p:txBody>
      </p:sp>
    </p:spTree>
    <p:extLst>
      <p:ext uri="{BB962C8B-B14F-4D97-AF65-F5344CB8AC3E}">
        <p14:creationId xmlns:p14="http://schemas.microsoft.com/office/powerpoint/2010/main" val="3547946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73431"/>
            <a:ext cx="8229600" cy="3394472"/>
          </a:xfrm>
        </p:spPr>
        <p:style>
          <a:lnRef idx="1">
            <a:schemeClr val="accent6"/>
          </a:lnRef>
          <a:fillRef idx="2">
            <a:schemeClr val="accent6"/>
          </a:fillRef>
          <a:effectRef idx="1">
            <a:schemeClr val="accent6"/>
          </a:effectRef>
          <a:fontRef idx="minor">
            <a:schemeClr val="dk1"/>
          </a:fontRef>
        </p:style>
        <p:txBody>
          <a:bodyPr>
            <a:normAutofit/>
          </a:bodyPr>
          <a:lstStyle/>
          <a:p>
            <a:pPr marL="0" indent="0">
              <a:buNone/>
            </a:pPr>
            <a:r>
              <a:rPr lang="en-US" b="1" dirty="0" smtClean="0">
                <a:solidFill>
                  <a:schemeClr val="tx1"/>
                </a:solidFill>
              </a:rPr>
              <a:t>Correct Answer: ( C )  Positive TST indicates past exposure to TB</a:t>
            </a:r>
          </a:p>
          <a:p>
            <a:pPr marL="0" indent="0">
              <a:buNone/>
            </a:pPr>
            <a:r>
              <a:rPr lang="en-US" b="1" dirty="0" smtClean="0">
                <a:solidFill>
                  <a:schemeClr val="tx1"/>
                </a:solidFill>
              </a:rPr>
              <a:t>Rationale: </a:t>
            </a:r>
            <a:r>
              <a:rPr lang="en-US" dirty="0" smtClean="0">
                <a:solidFill>
                  <a:schemeClr val="tx1"/>
                </a:solidFill>
              </a:rPr>
              <a:t>TST involves injection of purified protein-derived from the mycobacterial cell wall. The test relies on the fact that persons who have been infected with TB will have a delayed-type hypersensitivity reaction to this reagent. The TST is a screening tool to detect people with latent TB infection (LTBI); it cannot be used for ruling in or ruling out active TB. This is because a positive TST merely indicates a history of LTBI at some point in the past. It conveys no information regarding the current status of the person’s infection. Likewise, a negative test does not rule out active TB because people with active tuberculosis may well have a negative TST, even in the presence of positive controls. In fact, up to 20 percent of persons with active TB will have negative TST results</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5</a:t>
            </a:fld>
            <a:endParaRPr lang="en-US"/>
          </a:p>
        </p:txBody>
      </p:sp>
    </p:spTree>
    <p:extLst>
      <p:ext uri="{BB962C8B-B14F-4D97-AF65-F5344CB8AC3E}">
        <p14:creationId xmlns:p14="http://schemas.microsoft.com/office/powerpoint/2010/main" val="1323730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072"/>
            <a:ext cx="8229600" cy="686387"/>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smtClean="0"/>
              <a:t>3. The optimal time to collect a sputum specimen for acid fast bacilli (AFB) testing to rule out TB would be:</a:t>
            </a:r>
            <a:endParaRPr lang="en-US"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marL="342900" indent="-342900">
              <a:lnSpc>
                <a:spcPct val="200000"/>
              </a:lnSpc>
              <a:buAutoNum type="alphaLcPeriod"/>
            </a:pPr>
            <a:r>
              <a:rPr lang="en-US" dirty="0" smtClean="0">
                <a:solidFill>
                  <a:schemeClr val="tx1"/>
                </a:solidFill>
              </a:rPr>
              <a:t>First thing in the morning</a:t>
            </a:r>
          </a:p>
          <a:p>
            <a:pPr marL="342900" indent="-342900">
              <a:lnSpc>
                <a:spcPct val="200000"/>
              </a:lnSpc>
              <a:buAutoNum type="alphaLcPeriod"/>
            </a:pPr>
            <a:r>
              <a:rPr lang="en-US" dirty="0" smtClean="0">
                <a:solidFill>
                  <a:schemeClr val="tx1"/>
                </a:solidFill>
              </a:rPr>
              <a:t>After a Respiratory treatment </a:t>
            </a:r>
          </a:p>
          <a:p>
            <a:pPr marL="342900" indent="-342900">
              <a:lnSpc>
                <a:spcPct val="200000"/>
              </a:lnSpc>
              <a:buAutoNum type="alphaLcPeriod"/>
            </a:pPr>
            <a:r>
              <a:rPr lang="en-US" dirty="0" smtClean="0">
                <a:solidFill>
                  <a:schemeClr val="tx1"/>
                </a:solidFill>
              </a:rPr>
              <a:t>Prior to the patient going to bed</a:t>
            </a:r>
          </a:p>
          <a:p>
            <a:pPr marL="342900" indent="-342900">
              <a:lnSpc>
                <a:spcPct val="200000"/>
              </a:lnSpc>
              <a:buAutoNum type="alphaLcPeriod"/>
            </a:pPr>
            <a:r>
              <a:rPr lang="en-US" dirty="0" smtClean="0">
                <a:solidFill>
                  <a:schemeClr val="tx1"/>
                </a:solidFill>
              </a:rPr>
              <a:t>Prior to a respiratory treatment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6</a:t>
            </a:fld>
            <a:endParaRPr lang="en-US"/>
          </a:p>
        </p:txBody>
      </p:sp>
    </p:spTree>
    <p:extLst>
      <p:ext uri="{BB962C8B-B14F-4D97-AF65-F5344CB8AC3E}">
        <p14:creationId xmlns:p14="http://schemas.microsoft.com/office/powerpoint/2010/main" val="3961908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marL="0" indent="0">
              <a:buNone/>
            </a:pPr>
            <a:r>
              <a:rPr lang="en-US" b="1" dirty="0" smtClean="0">
                <a:solidFill>
                  <a:schemeClr val="tx1"/>
                </a:solidFill>
              </a:rPr>
              <a:t>Correct answer: (A) First thing in the morning.</a:t>
            </a:r>
          </a:p>
          <a:p>
            <a:pPr marL="0" indent="0">
              <a:buNone/>
            </a:pPr>
            <a:r>
              <a:rPr lang="en-US" b="1" dirty="0" smtClean="0">
                <a:solidFill>
                  <a:schemeClr val="tx1"/>
                </a:solidFill>
              </a:rPr>
              <a:t>Rationale</a:t>
            </a:r>
            <a:r>
              <a:rPr lang="en-US" dirty="0" smtClean="0">
                <a:solidFill>
                  <a:schemeClr val="tx1"/>
                </a:solidFill>
              </a:rPr>
              <a:t>: Because pulmonary disease is the most common form of TB, patients with suspected TB should have a chest radiograph. If the radiograph is abnormal or the patient has respiratory complaints, sputum specimens should be collected for acid- fast bacilli (AFB) staining, culture, or other direct tests. The first sputum may be obtained on admission, but subsequent cultures are usually obtained in the morning on consecutive days. A total of three specimens collected on separate days is generally adequate, and once one specimen is AFB positive, subsequent samples are not needed. Specimens should be delivered promptly to the laboratory for processing.</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7</a:t>
            </a:fld>
            <a:endParaRPr lang="en-US"/>
          </a:p>
        </p:txBody>
      </p:sp>
    </p:spTree>
    <p:extLst>
      <p:ext uri="{BB962C8B-B14F-4D97-AF65-F5344CB8AC3E}">
        <p14:creationId xmlns:p14="http://schemas.microsoft.com/office/powerpoint/2010/main" val="4807380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073"/>
            <a:ext cx="8229600" cy="953088"/>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smtClean="0"/>
              <a:t>4. During annual TST, an employee’s test result was read as 10mm induration. The employee’s last TST was negative. This initial result indicates a:</a:t>
            </a:r>
            <a:br>
              <a:rPr lang="en-US" dirty="0" smtClean="0"/>
            </a:br>
            <a:endParaRPr lang="en-US" dirty="0"/>
          </a:p>
        </p:txBody>
      </p:sp>
      <p:sp>
        <p:nvSpPr>
          <p:cNvPr id="3" name="Content Placeholder 2"/>
          <p:cNvSpPr>
            <a:spLocks noGrp="1"/>
          </p:cNvSpPr>
          <p:nvPr>
            <p:ph idx="1"/>
          </p:nvPr>
        </p:nvSpPr>
        <p:spPr>
          <a:xfrm>
            <a:off x="457200" y="1372792"/>
            <a:ext cx="8229600" cy="3394472"/>
          </a:xfrm>
        </p:spPr>
        <p:style>
          <a:lnRef idx="1">
            <a:schemeClr val="accent6"/>
          </a:lnRef>
          <a:fillRef idx="2">
            <a:schemeClr val="accent6"/>
          </a:fillRef>
          <a:effectRef idx="1">
            <a:schemeClr val="accent6"/>
          </a:effectRef>
          <a:fontRef idx="minor">
            <a:schemeClr val="dk1"/>
          </a:fontRef>
        </p:style>
        <p:txBody>
          <a:bodyPr/>
          <a:lstStyle/>
          <a:p>
            <a:pPr marL="342900" indent="-342900">
              <a:lnSpc>
                <a:spcPct val="200000"/>
              </a:lnSpc>
              <a:buAutoNum type="alphaLcPeriod"/>
            </a:pPr>
            <a:r>
              <a:rPr lang="en-US" dirty="0" smtClean="0">
                <a:solidFill>
                  <a:schemeClr val="tx1"/>
                </a:solidFill>
              </a:rPr>
              <a:t>Positive test</a:t>
            </a:r>
          </a:p>
          <a:p>
            <a:pPr marL="342900" indent="-342900">
              <a:lnSpc>
                <a:spcPct val="200000"/>
              </a:lnSpc>
              <a:buAutoNum type="alphaLcPeriod"/>
            </a:pPr>
            <a:r>
              <a:rPr lang="en-US" dirty="0" smtClean="0">
                <a:solidFill>
                  <a:schemeClr val="tx1"/>
                </a:solidFill>
              </a:rPr>
              <a:t>False positive </a:t>
            </a:r>
          </a:p>
          <a:p>
            <a:pPr marL="342900" indent="-342900">
              <a:lnSpc>
                <a:spcPct val="200000"/>
              </a:lnSpc>
              <a:buAutoNum type="alphaLcPeriod"/>
            </a:pPr>
            <a:r>
              <a:rPr lang="en-US" dirty="0" smtClean="0">
                <a:solidFill>
                  <a:schemeClr val="tx1"/>
                </a:solidFill>
              </a:rPr>
              <a:t>Negative test</a:t>
            </a:r>
          </a:p>
          <a:p>
            <a:pPr marL="342900" indent="-342900">
              <a:lnSpc>
                <a:spcPct val="200000"/>
              </a:lnSpc>
              <a:buAutoNum type="alphaLcPeriod"/>
            </a:pPr>
            <a:r>
              <a:rPr lang="en-US" dirty="0" smtClean="0">
                <a:solidFill>
                  <a:schemeClr val="tx1"/>
                </a:solidFill>
              </a:rPr>
              <a:t>False negative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8</a:t>
            </a:fld>
            <a:endParaRPr lang="en-US"/>
          </a:p>
        </p:txBody>
      </p:sp>
    </p:spTree>
    <p:extLst>
      <p:ext uri="{BB962C8B-B14F-4D97-AF65-F5344CB8AC3E}">
        <p14:creationId xmlns:p14="http://schemas.microsoft.com/office/powerpoint/2010/main" val="3873457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marL="0" indent="0">
              <a:buNone/>
            </a:pPr>
            <a:r>
              <a:rPr lang="en-US" b="1" dirty="0" smtClean="0">
                <a:solidFill>
                  <a:schemeClr val="tx1"/>
                </a:solidFill>
              </a:rPr>
              <a:t>Correct answer: (A) Positive test</a:t>
            </a:r>
          </a:p>
          <a:p>
            <a:pPr marL="0" indent="0">
              <a:buNone/>
            </a:pPr>
            <a:r>
              <a:rPr lang="en-US" b="1" dirty="0" smtClean="0">
                <a:solidFill>
                  <a:schemeClr val="tx1"/>
                </a:solidFill>
              </a:rPr>
              <a:t>Rationale: </a:t>
            </a:r>
            <a:r>
              <a:rPr lang="en-US" dirty="0" smtClean="0">
                <a:solidFill>
                  <a:schemeClr val="tx1"/>
                </a:solidFill>
              </a:rPr>
              <a:t>A positive test is determined by the number of MM of induration (not erythema) caused by the reaction of to the tuberculin. Different cut points are used depending on the likelihood of the individual having a TB infection and the likelihood that the infection, if present, will progress to active TB. A 10mm reaction in a healthcare worker is considered a positive test. All healthcare personnel with positive baseline  TST results should be referred for medical and diagnostic evaluation; additional skin testing is not needed.</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9</a:t>
            </a:fld>
            <a:endParaRPr lang="en-US"/>
          </a:p>
        </p:txBody>
      </p:sp>
    </p:spTree>
    <p:extLst>
      <p:ext uri="{BB962C8B-B14F-4D97-AF65-F5344CB8AC3E}">
        <p14:creationId xmlns:p14="http://schemas.microsoft.com/office/powerpoint/2010/main" val="2707264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072"/>
            <a:ext cx="8229600" cy="678767"/>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smtClean="0"/>
              <a:t>5. Which of the following Statements about TB and airborne disease among homeless individuals is most accurate?</a:t>
            </a:r>
            <a:endParaRPr lang="en-US"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lnSpc>
                <a:spcPct val="200000"/>
              </a:lnSpc>
              <a:buNone/>
            </a:pPr>
            <a:r>
              <a:rPr lang="en-US" dirty="0" smtClean="0">
                <a:solidFill>
                  <a:schemeClr val="tx1"/>
                </a:solidFill>
              </a:rPr>
              <a:t>a. Most TB infections among homeless individuals are reactivations of established disease.</a:t>
            </a:r>
          </a:p>
          <a:p>
            <a:pPr marL="0" indent="0">
              <a:lnSpc>
                <a:spcPct val="200000"/>
              </a:lnSpc>
              <a:buNone/>
            </a:pPr>
            <a:r>
              <a:rPr lang="en-US" dirty="0" smtClean="0">
                <a:solidFill>
                  <a:schemeClr val="tx1"/>
                </a:solidFill>
              </a:rPr>
              <a:t>b. Sputum testing detects more than 90 percent of patients with TB</a:t>
            </a:r>
          </a:p>
          <a:p>
            <a:pPr marL="0" indent="0">
              <a:lnSpc>
                <a:spcPct val="200000"/>
              </a:lnSpc>
              <a:buNone/>
            </a:pPr>
            <a:r>
              <a:rPr lang="en-US" dirty="0" smtClean="0">
                <a:solidFill>
                  <a:schemeClr val="tx1"/>
                </a:solidFill>
              </a:rPr>
              <a:t>c. Screening for TB with chest X-ray may be the most cost- effective approach</a:t>
            </a:r>
          </a:p>
          <a:p>
            <a:pPr marL="0" indent="0">
              <a:lnSpc>
                <a:spcPct val="200000"/>
              </a:lnSpc>
              <a:buNone/>
            </a:pPr>
            <a:r>
              <a:rPr lang="en-US" dirty="0" smtClean="0">
                <a:solidFill>
                  <a:schemeClr val="tx1"/>
                </a:solidFill>
              </a:rPr>
              <a:t>d.  Directly observed therapy in the acute hospital setting is associated with the highest completion rates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10</a:t>
            </a:fld>
            <a:endParaRPr lang="en-US"/>
          </a:p>
        </p:txBody>
      </p:sp>
    </p:spTree>
    <p:extLst>
      <p:ext uri="{BB962C8B-B14F-4D97-AF65-F5344CB8AC3E}">
        <p14:creationId xmlns:p14="http://schemas.microsoft.com/office/powerpoint/2010/main" val="1790305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42011"/>
            <a:ext cx="8229600" cy="3394472"/>
          </a:xfrm>
        </p:spPr>
        <p:style>
          <a:lnRef idx="1">
            <a:schemeClr val="accent6"/>
          </a:lnRef>
          <a:fillRef idx="2">
            <a:schemeClr val="accent6"/>
          </a:fillRef>
          <a:effectRef idx="1">
            <a:schemeClr val="accent6"/>
          </a:effectRef>
          <a:fontRef idx="minor">
            <a:schemeClr val="dk1"/>
          </a:fontRef>
        </p:style>
        <p:txBody>
          <a:bodyPr/>
          <a:lstStyle/>
          <a:p>
            <a:pPr marL="0" indent="0">
              <a:buNone/>
            </a:pPr>
            <a:r>
              <a:rPr lang="en-US" b="1" dirty="0" smtClean="0">
                <a:solidFill>
                  <a:schemeClr val="tx1"/>
                </a:solidFill>
              </a:rPr>
              <a:t>Correct answer: ( C ) Screening for TB with chest X- ray may be the most cost- effective approach</a:t>
            </a:r>
          </a:p>
          <a:p>
            <a:pPr marL="0" indent="0">
              <a:buNone/>
            </a:pPr>
            <a:r>
              <a:rPr lang="en-US" b="1" dirty="0" smtClean="0">
                <a:solidFill>
                  <a:schemeClr val="tx1"/>
                </a:solidFill>
              </a:rPr>
              <a:t>Rationale: </a:t>
            </a:r>
            <a:r>
              <a:rPr lang="en-US" dirty="0" smtClean="0">
                <a:solidFill>
                  <a:schemeClr val="tx1"/>
                </a:solidFill>
              </a:rPr>
              <a:t>TB incidence is higher in the homeless populations than in the general population. Molecular epidemiology studies indicate that most TB cases occurring in the homeless are primary infections. The spread of TB among the homeless is related to recent person to person transmission, which produces outbreaks with large clusters in which more than 50 percent of persons are infected. Homeless shelters are major sites of transmission. Screening by chest radiography either periodically in all residents or specifically in symptomatic persons (</a:t>
            </a:r>
            <a:r>
              <a:rPr lang="en-US" dirty="0" err="1" smtClean="0">
                <a:solidFill>
                  <a:schemeClr val="tx1"/>
                </a:solidFill>
              </a:rPr>
              <a:t>eg</a:t>
            </a:r>
            <a:r>
              <a:rPr lang="en-US" dirty="0" smtClean="0">
                <a:solidFill>
                  <a:schemeClr val="tx1"/>
                </a:solidFill>
              </a:rPr>
              <a:t>. Chronic coughers) appears to be the most cost effective approach for TB detection and diagnosis in this population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11</a:t>
            </a:fld>
            <a:endParaRPr lang="en-US"/>
          </a:p>
        </p:txBody>
      </p:sp>
    </p:spTree>
    <p:extLst>
      <p:ext uri="{BB962C8B-B14F-4D97-AF65-F5344CB8AC3E}">
        <p14:creationId xmlns:p14="http://schemas.microsoft.com/office/powerpoint/2010/main" val="3191025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1023"/>
            <a:ext cx="8229600" cy="900334"/>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smtClean="0"/>
              <a:t>6.  An autopsy is ordered on a patient who was diagnosed with tuberculosis (TB). Which of the following statements is correct regarding postmortem care of a deceased TB patient?</a:t>
            </a:r>
            <a:endParaRPr lang="en-US"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342900" indent="-342900">
              <a:lnSpc>
                <a:spcPct val="200000"/>
              </a:lnSpc>
              <a:buAutoNum type="alphaLcPeriod"/>
            </a:pPr>
            <a:r>
              <a:rPr lang="en-US" dirty="0" smtClean="0">
                <a:solidFill>
                  <a:schemeClr val="tx1"/>
                </a:solidFill>
              </a:rPr>
              <a:t>Autopsy rooms should be at positive pressure with respect to adjacent areas, and room air must be exhausted directly outside</a:t>
            </a:r>
          </a:p>
          <a:p>
            <a:pPr marL="342900" indent="-342900">
              <a:lnSpc>
                <a:spcPct val="200000"/>
              </a:lnSpc>
              <a:buAutoNum type="alphaLcPeriod"/>
            </a:pPr>
            <a:r>
              <a:rPr lang="en-US" dirty="0" smtClean="0">
                <a:solidFill>
                  <a:schemeClr val="tx1"/>
                </a:solidFill>
              </a:rPr>
              <a:t>An oscillating autopsy saw should be used to reduce the infectious aerosols</a:t>
            </a:r>
          </a:p>
          <a:p>
            <a:pPr marL="342900" indent="-342900">
              <a:lnSpc>
                <a:spcPct val="200000"/>
              </a:lnSpc>
              <a:buAutoNum type="alphaLcPeriod"/>
            </a:pPr>
            <a:r>
              <a:rPr lang="en-US" dirty="0" smtClean="0">
                <a:solidFill>
                  <a:schemeClr val="tx1"/>
                </a:solidFill>
              </a:rPr>
              <a:t>An approved mask is necessary for respiratory protection</a:t>
            </a:r>
          </a:p>
          <a:p>
            <a:pPr marL="342900" indent="-342900">
              <a:lnSpc>
                <a:spcPct val="200000"/>
              </a:lnSpc>
              <a:buAutoNum type="alphaLcPeriod"/>
            </a:pPr>
            <a:r>
              <a:rPr lang="en-US" dirty="0" smtClean="0">
                <a:solidFill>
                  <a:schemeClr val="tx1"/>
                </a:solidFill>
              </a:rPr>
              <a:t>Standard precautions are sufficient because Mycobacterium </a:t>
            </a:r>
            <a:r>
              <a:rPr lang="en-US" i="1" dirty="0" smtClean="0">
                <a:solidFill>
                  <a:schemeClr val="tx1"/>
                </a:solidFill>
              </a:rPr>
              <a:t>tuberculosis </a:t>
            </a:r>
            <a:r>
              <a:rPr lang="en-US" dirty="0" smtClean="0">
                <a:solidFill>
                  <a:schemeClr val="tx1"/>
                </a:solidFill>
              </a:rPr>
              <a:t>needs a living host to survive</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12</a:t>
            </a:fld>
            <a:endParaRPr lang="en-US"/>
          </a:p>
        </p:txBody>
      </p:sp>
    </p:spTree>
    <p:extLst>
      <p:ext uri="{BB962C8B-B14F-4D97-AF65-F5344CB8AC3E}">
        <p14:creationId xmlns:p14="http://schemas.microsoft.com/office/powerpoint/2010/main" val="17248869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2451"/>
            <a:ext cx="8229600" cy="3394472"/>
          </a:xfrm>
        </p:spPr>
        <p:style>
          <a:lnRef idx="1">
            <a:schemeClr val="accent6"/>
          </a:lnRef>
          <a:fillRef idx="2">
            <a:schemeClr val="accent6"/>
          </a:fillRef>
          <a:effectRef idx="1">
            <a:schemeClr val="accent6"/>
          </a:effectRef>
          <a:fontRef idx="minor">
            <a:schemeClr val="dk1"/>
          </a:fontRef>
        </p:style>
        <p:txBody>
          <a:bodyPr/>
          <a:lstStyle/>
          <a:p>
            <a:pPr marL="0" indent="0">
              <a:buNone/>
            </a:pPr>
            <a:r>
              <a:rPr lang="en-US" b="1" dirty="0" smtClean="0">
                <a:solidFill>
                  <a:schemeClr val="tx1"/>
                </a:solidFill>
              </a:rPr>
              <a:t>Correct answer: ( C ) </a:t>
            </a:r>
            <a:r>
              <a:rPr lang="en-US" dirty="0" smtClean="0">
                <a:solidFill>
                  <a:schemeClr val="tx1"/>
                </a:solidFill>
              </a:rPr>
              <a:t>An approved mask is necessary for respiratory protection</a:t>
            </a:r>
          </a:p>
          <a:p>
            <a:pPr marL="0" indent="0">
              <a:buNone/>
            </a:pPr>
            <a:r>
              <a:rPr lang="en-US" b="1" dirty="0" smtClean="0">
                <a:solidFill>
                  <a:schemeClr val="tx1"/>
                </a:solidFill>
              </a:rPr>
              <a:t>Rationale: </a:t>
            </a:r>
            <a:r>
              <a:rPr lang="en-US" dirty="0" smtClean="0">
                <a:solidFill>
                  <a:schemeClr val="tx1"/>
                </a:solidFill>
              </a:rPr>
              <a:t>OSHA classifies performance of an autopsy on a known or suspected case of TB to be a high-hazard procedure requiring personnel to use approved respiratory protection. In areas where TB is prevalent and the health history is unknown, respiratory protection is prudent, especially for medical examiner’s cases.</a:t>
            </a:r>
          </a:p>
          <a:p>
            <a:pPr marL="0" indent="0">
              <a:buNone/>
            </a:pPr>
            <a:r>
              <a:rPr lang="en-US" smtClean="0">
                <a:solidFill>
                  <a:schemeClr val="tx1"/>
                </a:solidFill>
              </a:rPr>
              <a:t>*Autopsy </a:t>
            </a:r>
            <a:r>
              <a:rPr lang="en-US" dirty="0" smtClean="0">
                <a:solidFill>
                  <a:schemeClr val="tx1"/>
                </a:solidFill>
              </a:rPr>
              <a:t>rooms should be negatively pressured to prevent the migration of infectious particles (TB in this case) into the adjacent space.</a:t>
            </a:r>
          </a:p>
          <a:p>
            <a:pPr marL="0" indent="0">
              <a:buNone/>
            </a:pPr>
            <a:r>
              <a:rPr lang="en-US" dirty="0" smtClean="0">
                <a:solidFill>
                  <a:schemeClr val="tx1"/>
                </a:solidFill>
              </a:rPr>
              <a:t>*The use of any saw will result in aerosolized particles which is not ideal.</a:t>
            </a:r>
          </a:p>
          <a:p>
            <a:pPr marL="0" indent="0">
              <a:buNone/>
            </a:pPr>
            <a:r>
              <a:rPr lang="en-US" dirty="0" smtClean="0">
                <a:solidFill>
                  <a:schemeClr val="tx1"/>
                </a:solidFill>
              </a:rPr>
              <a:t>*TB Particles can survive in the air for sometime which is why hospitals institute engineering controls (negative pressure rooms etc.)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13</a:t>
            </a:fld>
            <a:endParaRPr lang="en-US"/>
          </a:p>
        </p:txBody>
      </p:sp>
    </p:spTree>
    <p:extLst>
      <p:ext uri="{BB962C8B-B14F-4D97-AF65-F5344CB8AC3E}">
        <p14:creationId xmlns:p14="http://schemas.microsoft.com/office/powerpoint/2010/main" val="33870735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072"/>
            <a:ext cx="8229600" cy="694007"/>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smtClean="0"/>
              <a:t>7.  Which of the following does </a:t>
            </a:r>
            <a:r>
              <a:rPr lang="en-US" i="1" dirty="0" smtClean="0"/>
              <a:t>not </a:t>
            </a:r>
            <a:r>
              <a:rPr lang="en-US" dirty="0" smtClean="0"/>
              <a:t>meet the requirements for an airborne isolation room?</a:t>
            </a:r>
            <a:endParaRPr lang="en-US"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marL="342900" indent="-342900">
              <a:lnSpc>
                <a:spcPct val="200000"/>
              </a:lnSpc>
              <a:buAutoNum type="alphaLcPeriod"/>
            </a:pPr>
            <a:r>
              <a:rPr lang="en-US" dirty="0" smtClean="0">
                <a:solidFill>
                  <a:schemeClr val="tx1"/>
                </a:solidFill>
              </a:rPr>
              <a:t>Negative airflow isolation room (negative air pressure relative to corridor)</a:t>
            </a:r>
          </a:p>
          <a:p>
            <a:pPr marL="342900" indent="-342900">
              <a:lnSpc>
                <a:spcPct val="200000"/>
              </a:lnSpc>
              <a:buAutoNum type="alphaLcPeriod"/>
            </a:pPr>
            <a:r>
              <a:rPr lang="en-US" dirty="0" smtClean="0">
                <a:solidFill>
                  <a:schemeClr val="tx1"/>
                </a:solidFill>
              </a:rPr>
              <a:t>At least 15 to 20 air exchanges per hour </a:t>
            </a:r>
          </a:p>
          <a:p>
            <a:pPr marL="342900" indent="-342900">
              <a:lnSpc>
                <a:spcPct val="200000"/>
              </a:lnSpc>
              <a:buAutoNum type="alphaLcPeriod"/>
            </a:pPr>
            <a:r>
              <a:rPr lang="en-US" dirty="0" smtClean="0">
                <a:solidFill>
                  <a:schemeClr val="tx1"/>
                </a:solidFill>
              </a:rPr>
              <a:t>Direct exhaust to the outside </a:t>
            </a:r>
          </a:p>
          <a:p>
            <a:pPr marL="342900" indent="-342900">
              <a:lnSpc>
                <a:spcPct val="200000"/>
              </a:lnSpc>
              <a:buAutoNum type="alphaLcPeriod"/>
            </a:pPr>
            <a:r>
              <a:rPr lang="en-US" dirty="0" smtClean="0">
                <a:solidFill>
                  <a:schemeClr val="tx1"/>
                </a:solidFill>
              </a:rPr>
              <a:t>Daily monitoring of the air pressure with visual indicators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14</a:t>
            </a:fld>
            <a:endParaRPr lang="en-US"/>
          </a:p>
        </p:txBody>
      </p:sp>
    </p:spTree>
    <p:extLst>
      <p:ext uri="{BB962C8B-B14F-4D97-AF65-F5344CB8AC3E}">
        <p14:creationId xmlns:p14="http://schemas.microsoft.com/office/powerpoint/2010/main" val="449850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2451"/>
            <a:ext cx="8229600" cy="3394472"/>
          </a:xfrm>
        </p:spPr>
        <p:style>
          <a:lnRef idx="1">
            <a:schemeClr val="accent6"/>
          </a:lnRef>
          <a:fillRef idx="2">
            <a:schemeClr val="accent6"/>
          </a:fillRef>
          <a:effectRef idx="1">
            <a:schemeClr val="accent6"/>
          </a:effectRef>
          <a:fontRef idx="minor">
            <a:schemeClr val="dk1"/>
          </a:fontRef>
        </p:style>
        <p:txBody>
          <a:bodyPr/>
          <a:lstStyle/>
          <a:p>
            <a:pPr marL="0" indent="0">
              <a:buNone/>
            </a:pPr>
            <a:r>
              <a:rPr lang="en-US" b="1" dirty="0" smtClean="0">
                <a:solidFill>
                  <a:schemeClr val="tx1"/>
                </a:solidFill>
              </a:rPr>
              <a:t>Correct answer: ( B) At least 15 to 20 air exchanges per hour </a:t>
            </a:r>
          </a:p>
          <a:p>
            <a:pPr marL="0" indent="0">
              <a:buNone/>
            </a:pPr>
            <a:r>
              <a:rPr lang="en-US" b="1" dirty="0" smtClean="0">
                <a:solidFill>
                  <a:schemeClr val="tx1"/>
                </a:solidFill>
              </a:rPr>
              <a:t>Rationale: </a:t>
            </a:r>
            <a:r>
              <a:rPr lang="en-US" dirty="0" smtClean="0">
                <a:solidFill>
                  <a:schemeClr val="tx1"/>
                </a:solidFill>
              </a:rPr>
              <a:t>Airborne precautions are used to prevent transmission of infectious organisms that remain suspended in the air and travel great distances. These diseases include measles, smallpox, chickenpox, pulmonary tuberculosis, avian influenza, and possibly SARS- associated coronavirus. In acute care and long term care settings, patients should be placed in an airborne infection isolation room (AIIR) with negative air pressure relative to the corridor and at least 6 to 12 air exchanges with direct exhaust of air to the outside. Air pressure should be monitored daily with visual indications (</a:t>
            </a:r>
            <a:r>
              <a:rPr lang="en-US" dirty="0" err="1" smtClean="0">
                <a:solidFill>
                  <a:schemeClr val="tx1"/>
                </a:solidFill>
              </a:rPr>
              <a:t>eg</a:t>
            </a:r>
            <a:r>
              <a:rPr lang="en-US" dirty="0" smtClean="0">
                <a:solidFill>
                  <a:schemeClr val="tx1"/>
                </a:solidFill>
              </a:rPr>
              <a:t>, smoke tubes, flutter strips). The door should be kept shut. </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15</a:t>
            </a:fld>
            <a:endParaRPr lang="en-US"/>
          </a:p>
        </p:txBody>
      </p:sp>
    </p:spTree>
    <p:extLst>
      <p:ext uri="{BB962C8B-B14F-4D97-AF65-F5344CB8AC3E}">
        <p14:creationId xmlns:p14="http://schemas.microsoft.com/office/powerpoint/2010/main" val="10583418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633"/>
            <a:ext cx="8229600" cy="873078"/>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smtClean="0"/>
              <a:t>8. The Infection </a:t>
            </a:r>
            <a:r>
              <a:rPr lang="en-US" dirty="0" err="1" smtClean="0"/>
              <a:t>Preventionist</a:t>
            </a:r>
            <a:r>
              <a:rPr lang="en-US" dirty="0" smtClean="0"/>
              <a:t> (IP) is assisting Employee Health with personnel tuberculosis (TB) skin testing. Which of the following represents a known tuberculin skin test (TST) conversion in a healthcare worker? </a:t>
            </a:r>
            <a:endParaRPr lang="en-US"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342900" indent="-342900">
              <a:lnSpc>
                <a:spcPct val="200000"/>
              </a:lnSpc>
              <a:buAutoNum type="alphaLcPeriod"/>
            </a:pPr>
            <a:r>
              <a:rPr lang="en-US" dirty="0" smtClean="0">
                <a:solidFill>
                  <a:schemeClr val="tx1"/>
                </a:solidFill>
              </a:rPr>
              <a:t>Prior tuberculin test results are not available, but the current results is 16mm after 48hrs</a:t>
            </a:r>
          </a:p>
          <a:p>
            <a:pPr marL="342900" indent="-342900">
              <a:lnSpc>
                <a:spcPct val="200000"/>
              </a:lnSpc>
              <a:buAutoNum type="alphaLcPeriod"/>
            </a:pPr>
            <a:r>
              <a:rPr lang="en-US" dirty="0" smtClean="0">
                <a:solidFill>
                  <a:schemeClr val="tx1"/>
                </a:solidFill>
              </a:rPr>
              <a:t>Tuberculin reaction 1 year ago was 2mm, and the current results are </a:t>
            </a:r>
            <a:r>
              <a:rPr lang="en-US" dirty="0">
                <a:solidFill>
                  <a:schemeClr val="tx1"/>
                </a:solidFill>
              </a:rPr>
              <a:t>9</a:t>
            </a:r>
            <a:r>
              <a:rPr lang="en-US" dirty="0" smtClean="0">
                <a:solidFill>
                  <a:schemeClr val="tx1"/>
                </a:solidFill>
              </a:rPr>
              <a:t>mm</a:t>
            </a:r>
          </a:p>
          <a:p>
            <a:pPr marL="342900" indent="-342900">
              <a:lnSpc>
                <a:spcPct val="200000"/>
              </a:lnSpc>
              <a:buAutoNum type="alphaLcPeriod"/>
            </a:pPr>
            <a:r>
              <a:rPr lang="en-US" dirty="0" smtClean="0">
                <a:solidFill>
                  <a:schemeClr val="tx1"/>
                </a:solidFill>
              </a:rPr>
              <a:t>A prior tuberculin reaction was not measured, but the employee states it was dime sized. The current results is 11mm </a:t>
            </a:r>
          </a:p>
          <a:p>
            <a:pPr marL="342900" indent="-342900">
              <a:lnSpc>
                <a:spcPct val="200000"/>
              </a:lnSpc>
              <a:buAutoNum type="alphaLcPeriod"/>
            </a:pPr>
            <a:r>
              <a:rPr lang="en-US" dirty="0" smtClean="0">
                <a:solidFill>
                  <a:schemeClr val="tx1"/>
                </a:solidFill>
              </a:rPr>
              <a:t>Tuberculin reaction 1 year ago was 3mm, and the current is 18mm</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16</a:t>
            </a:fld>
            <a:endParaRPr lang="en-US"/>
          </a:p>
        </p:txBody>
      </p:sp>
    </p:spTree>
    <p:extLst>
      <p:ext uri="{BB962C8B-B14F-4D97-AF65-F5344CB8AC3E}">
        <p14:creationId xmlns:p14="http://schemas.microsoft.com/office/powerpoint/2010/main" val="34978097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1051"/>
            <a:ext cx="8229600" cy="3394472"/>
          </a:xfrm>
        </p:spPr>
        <p:style>
          <a:lnRef idx="1">
            <a:schemeClr val="accent6"/>
          </a:lnRef>
          <a:fillRef idx="2">
            <a:schemeClr val="accent6"/>
          </a:fillRef>
          <a:effectRef idx="1">
            <a:schemeClr val="accent6"/>
          </a:effectRef>
          <a:fontRef idx="minor">
            <a:schemeClr val="dk1"/>
          </a:fontRef>
        </p:style>
        <p:txBody>
          <a:bodyPr/>
          <a:lstStyle/>
          <a:p>
            <a:pPr marL="0" indent="0">
              <a:buNone/>
            </a:pPr>
            <a:r>
              <a:rPr lang="en-US" b="1" dirty="0" smtClean="0">
                <a:solidFill>
                  <a:schemeClr val="tx1"/>
                </a:solidFill>
              </a:rPr>
              <a:t>Correct answer: ( D ) Tuberculin reaction 1 year ago was 3mm, and the current result is 18mm</a:t>
            </a:r>
          </a:p>
          <a:p>
            <a:pPr marL="0" indent="0">
              <a:buNone/>
            </a:pPr>
            <a:r>
              <a:rPr lang="en-US" b="1" dirty="0" smtClean="0">
                <a:solidFill>
                  <a:schemeClr val="tx1"/>
                </a:solidFill>
              </a:rPr>
              <a:t>Rationale: </a:t>
            </a:r>
            <a:r>
              <a:rPr lang="en-US" dirty="0" smtClean="0">
                <a:solidFill>
                  <a:schemeClr val="tx1"/>
                </a:solidFill>
              </a:rPr>
              <a:t>Interpretation of the TST depends on measured TST induration in millimeters, the person’s risk for being infection with M. Tuberculosis, and risk for progression to active TB if infected. The TST test should be interpreted according to the CDC guidelines. A healthcare worker without known exposure who demonstrates an </a:t>
            </a:r>
            <a:r>
              <a:rPr lang="en-US" smtClean="0">
                <a:solidFill>
                  <a:schemeClr val="tx1"/>
                </a:solidFill>
              </a:rPr>
              <a:t>increase to ≥ </a:t>
            </a:r>
            <a:r>
              <a:rPr lang="en-US" dirty="0" smtClean="0">
                <a:solidFill>
                  <a:schemeClr val="tx1"/>
                </a:solidFill>
              </a:rPr>
              <a:t>10mm is considered a positive result.</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smtClean="0"/>
              <a:t>Mount Sinai / Presentation Slide / October 27, 2014</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17</a:t>
            </a:fld>
            <a:endParaRPr lang="en-US"/>
          </a:p>
        </p:txBody>
      </p:sp>
    </p:spTree>
    <p:extLst>
      <p:ext uri="{BB962C8B-B14F-4D97-AF65-F5344CB8AC3E}">
        <p14:creationId xmlns:p14="http://schemas.microsoft.com/office/powerpoint/2010/main" val="782378356"/>
      </p:ext>
    </p:extLst>
  </p:cSld>
  <p:clrMapOvr>
    <a:masterClrMapping/>
  </p:clrMapOvr>
  <p:timing>
    <p:tnLst>
      <p:par>
        <p:cTn id="1" dur="indefinite" restart="never" nodeType="tmRoot"/>
      </p:par>
    </p:tnLst>
  </p:timing>
</p:sld>
</file>

<file path=ppt/theme/theme1.xml><?xml version="1.0" encoding="utf-8"?>
<a:theme xmlns:a="http://schemas.openxmlformats.org/drawingml/2006/main" name="Mt Sinai PPT Dark_Template 102714">
  <a:themeElements>
    <a:clrScheme name="Mount Sinai">
      <a:dk1>
        <a:srgbClr val="000000"/>
      </a:dk1>
      <a:lt1>
        <a:srgbClr val="FFFFFF"/>
      </a:lt1>
      <a:dk2>
        <a:srgbClr val="221F72"/>
      </a:dk2>
      <a:lt2>
        <a:srgbClr val="FFFFFF"/>
      </a:lt2>
      <a:accent1>
        <a:srgbClr val="00AEEF"/>
      </a:accent1>
      <a:accent2>
        <a:srgbClr val="D80B8C"/>
      </a:accent2>
      <a:accent3>
        <a:srgbClr val="221F72"/>
      </a:accent3>
      <a:accent4>
        <a:srgbClr val="B2B3B2"/>
      </a:accent4>
      <a:accent5>
        <a:srgbClr val="DDDEDD"/>
      </a:accent5>
      <a:accent6>
        <a:srgbClr val="00B9F2"/>
      </a:accent6>
      <a:hlink>
        <a:srgbClr val="767776"/>
      </a:hlink>
      <a:folHlink>
        <a:srgbClr val="77787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Mt Sinai PPT Dark_Template 102714</Template>
  <TotalTime>4502</TotalTime>
  <Words>1678</Words>
  <Application>Microsoft Office PowerPoint</Application>
  <PresentationFormat>On-screen Show (16:9)</PresentationFormat>
  <Paragraphs>111</Paragraphs>
  <Slides>17</Slides>
  <Notes>9</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Mt Sinai PPT Dark_Template 102714</vt:lpstr>
      <vt:lpstr>APIC Greater NY Chapter 13 Q&amp;A Session</vt:lpstr>
      <vt:lpstr>1. Five days after admission for pneumonia, a patient is diagnosed with active cavitary pulmonary tuberculosis.  Which of the following staff is MOST likely to have a TST conversion?</vt:lpstr>
      <vt:lpstr>Correct Answer: the nursing assistant who fed the patient (B)   Rationale: The nursing assistant had an extended duration of exposure in comparison to the other 3 scenarios.    </vt:lpstr>
      <vt:lpstr>2. Which is true about a tuberculin skin test (TST)? </vt:lpstr>
      <vt:lpstr>PowerPoint Presentation</vt:lpstr>
      <vt:lpstr>3. The optimal time to collect a sputum specimen for acid fast bacilli (AFB) testing to rule out TB would be:</vt:lpstr>
      <vt:lpstr>PowerPoint Presentation</vt:lpstr>
      <vt:lpstr>4. During annual TST, an employee’s test result was read as 10mm induration. The employee’s last TST was negative. This initial result indicates a: </vt:lpstr>
      <vt:lpstr>PowerPoint Presentation</vt:lpstr>
      <vt:lpstr>5. Which of the following Statements about TB and airborne disease among homeless individuals is most accurate?</vt:lpstr>
      <vt:lpstr>PowerPoint Presentation</vt:lpstr>
      <vt:lpstr>6.  An autopsy is ordered on a patient who was diagnosed with tuberculosis (TB). Which of the following statements is correct regarding postmortem care of a deceased TB patient?</vt:lpstr>
      <vt:lpstr>PowerPoint Presentation</vt:lpstr>
      <vt:lpstr>7.  Which of the following does not meet the requirements for an airborne isolation room?</vt:lpstr>
      <vt:lpstr>PowerPoint Presentation</vt:lpstr>
      <vt:lpstr>8. The Infection Preventionist (IP) is assisting Employee Health with personnel tuberculosis (TB) skin testing. Which of the following represents a known tuberculin skin test (TST) conversion in a healthcare worker? </vt:lpstr>
      <vt:lpstr>PowerPoint Presentation</vt:lpstr>
    </vt:vector>
  </TitlesOfParts>
  <Company>Mount Sinai Hospital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Infection Prevention</dc:title>
  <dc:creator>Kyle Willey</dc:creator>
  <cp:keywords>CIC</cp:keywords>
  <cp:lastModifiedBy>Steve</cp:lastModifiedBy>
  <cp:revision>177</cp:revision>
  <dcterms:created xsi:type="dcterms:W3CDTF">2017-05-04T10:58:31Z</dcterms:created>
  <dcterms:modified xsi:type="dcterms:W3CDTF">2018-06-21T00:55:42Z</dcterms:modified>
</cp:coreProperties>
</file>