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5" r:id="rId6"/>
    <p:sldId id="259" r:id="rId7"/>
    <p:sldId id="266" r:id="rId8"/>
    <p:sldId id="260" r:id="rId9"/>
    <p:sldId id="267" r:id="rId10"/>
    <p:sldId id="261" r:id="rId11"/>
    <p:sldId id="268" r:id="rId12"/>
    <p:sldId id="262" r:id="rId13"/>
    <p:sldId id="269" r:id="rId14"/>
    <p:sldId id="2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p:scale>
          <a:sx n="105" d="100"/>
          <a:sy n="105" d="100"/>
        </p:scale>
        <p:origin x="-96" y="-17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3879826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22029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1337329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593348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2801346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4060233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350675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1269314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1295813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3311009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530B90-3FC1-415E-948D-1D383BC76446}"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6AE742-A33F-47D7-9A70-4BA46423E6AC}" type="slidenum">
              <a:rPr lang="en-US" smtClean="0"/>
              <a:t>‹#›</a:t>
            </a:fld>
            <a:endParaRPr lang="en-US" dirty="0"/>
          </a:p>
        </p:txBody>
      </p:sp>
    </p:spTree>
    <p:extLst>
      <p:ext uri="{BB962C8B-B14F-4D97-AF65-F5344CB8AC3E}">
        <p14:creationId xmlns:p14="http://schemas.microsoft.com/office/powerpoint/2010/main" val="1894027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530B90-3FC1-415E-948D-1D383BC76446}" type="datetimeFigureOut">
              <a:rPr lang="en-US" smtClean="0"/>
              <a:t>1/16/2018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6AE742-A33F-47D7-9A70-4BA46423E6AC}" type="slidenum">
              <a:rPr lang="en-US" smtClean="0"/>
              <a:t>‹#›</a:t>
            </a:fld>
            <a:endParaRPr lang="en-US" dirty="0"/>
          </a:p>
        </p:txBody>
      </p:sp>
    </p:spTree>
    <p:extLst>
      <p:ext uri="{BB962C8B-B14F-4D97-AF65-F5344CB8AC3E}">
        <p14:creationId xmlns:p14="http://schemas.microsoft.com/office/powerpoint/2010/main" val="790903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Times" panose="02020603050405020304" pitchFamily="18" charset="0"/>
                <a:cs typeface="Times" panose="02020603050405020304" pitchFamily="18" charset="0"/>
              </a:rPr>
              <a:t>Question  &amp; Answer Session</a:t>
            </a:r>
            <a:endParaRPr lang="en-US" sz="2800" b="1" dirty="0">
              <a:latin typeface="Times" panose="02020603050405020304" pitchFamily="18" charset="0"/>
              <a:cs typeface="Times" panose="02020603050405020304" pitchFamily="18" charset="0"/>
            </a:endParaRPr>
          </a:p>
        </p:txBody>
      </p:sp>
      <p:sp>
        <p:nvSpPr>
          <p:cNvPr id="3" name="Subtitle 2"/>
          <p:cNvSpPr>
            <a:spLocks noGrp="1"/>
          </p:cNvSpPr>
          <p:nvPr>
            <p:ph type="subTitle" idx="1"/>
          </p:nvPr>
        </p:nvSpPr>
        <p:spPr/>
        <p:txBody>
          <a:bodyPr>
            <a:normAutofit lnSpcReduction="10000"/>
          </a:bodyPr>
          <a:lstStyle/>
          <a:p>
            <a:endParaRPr lang="en-US" b="1" dirty="0" smtClean="0">
              <a:latin typeface="Times" panose="02020603050405020304" pitchFamily="18" charset="0"/>
              <a:cs typeface="Times" panose="02020603050405020304" pitchFamily="18" charset="0"/>
            </a:endParaRPr>
          </a:p>
          <a:p>
            <a:r>
              <a:rPr lang="en-US" b="1" dirty="0" smtClean="0">
                <a:latin typeface="Times" panose="02020603050405020304" pitchFamily="18" charset="0"/>
                <a:cs typeface="Times" panose="02020603050405020304" pitchFamily="18" charset="0"/>
              </a:rPr>
              <a:t>Sandra </a:t>
            </a:r>
            <a:r>
              <a:rPr lang="en-US" b="1" dirty="0">
                <a:latin typeface="Times" panose="02020603050405020304" pitchFamily="18" charset="0"/>
                <a:cs typeface="Times" panose="02020603050405020304" pitchFamily="18" charset="0"/>
              </a:rPr>
              <a:t>Hamilton-Titus MBA, MSN, RN, CMSRN</a:t>
            </a:r>
            <a:endParaRPr lang="en-US" b="1" dirty="0" smtClean="0">
              <a:latin typeface="Times" panose="02020603050405020304" pitchFamily="18" charset="0"/>
              <a:cs typeface="Times" panose="02020603050405020304" pitchFamily="18" charset="0"/>
            </a:endParaRPr>
          </a:p>
          <a:p>
            <a:r>
              <a:rPr lang="en-US" b="1" dirty="0" smtClean="0">
                <a:latin typeface="Times" panose="02020603050405020304" pitchFamily="18" charset="0"/>
                <a:cs typeface="Times" panose="02020603050405020304" pitchFamily="18" charset="0"/>
              </a:rPr>
              <a:t>Lenox Hill Hospital Northwell Health</a:t>
            </a:r>
          </a:p>
          <a:p>
            <a:r>
              <a:rPr lang="en-US" b="1" dirty="0" smtClean="0">
                <a:latin typeface="Times" panose="02020603050405020304" pitchFamily="18" charset="0"/>
                <a:cs typeface="Times" panose="02020603050405020304" pitchFamily="18" charset="0"/>
              </a:rPr>
              <a:t>01/17/201</a:t>
            </a:r>
            <a:r>
              <a:rPr lang="en-US" dirty="0" smtClean="0">
                <a:latin typeface="Times" panose="02020603050405020304" pitchFamily="18" charset="0"/>
                <a:cs typeface="Times" panose="02020603050405020304" pitchFamily="18" charset="0"/>
              </a:rPr>
              <a:t>8</a:t>
            </a:r>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526388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89409" y="3139177"/>
            <a:ext cx="9118242" cy="2811026"/>
          </a:xfrm>
          <a:prstGeom prst="rect">
            <a:avLst/>
          </a:prstGeom>
        </p:spPr>
        <p:txBody>
          <a:bodyPr wrap="square">
            <a:spAutoFit/>
          </a:bodyPr>
          <a:lstStyle/>
          <a:p>
            <a:pPr marL="342900" indent="-342900">
              <a:lnSpc>
                <a:spcPts val="1920"/>
              </a:lnSpc>
              <a:spcAft>
                <a:spcPts val="1500"/>
              </a:spcAft>
              <a:buAutoNum type="arabicPeriod"/>
            </a:pPr>
            <a:r>
              <a:rPr lang="en-US" b="1"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Which of the following statements regarding Clostridium difficile spores is NOT true?</a:t>
            </a:r>
          </a:p>
          <a:p>
            <a:pPr>
              <a:lnSpc>
                <a:spcPts val="1920"/>
              </a:lnSpc>
              <a:spcAft>
                <a:spcPts val="1500"/>
              </a:spcAft>
            </a:pPr>
            <a:r>
              <a:rPr lang="en-US" dirty="0" smtClean="0">
                <a:latin typeface="Times New Roman" panose="02020603050405020304" pitchFamily="18" charset="0"/>
                <a:cs typeface="Times New Roman" panose="02020603050405020304" pitchFamily="18" charset="0"/>
              </a:rPr>
              <a:t>A. Hand </a:t>
            </a:r>
            <a:r>
              <a:rPr lang="en-US" dirty="0">
                <a:latin typeface="Times New Roman" panose="02020603050405020304" pitchFamily="18" charset="0"/>
                <a:cs typeface="Times New Roman" panose="02020603050405020304" pitchFamily="18" charset="0"/>
              </a:rPr>
              <a:t>washing is the most effective method to prevent </a:t>
            </a:r>
            <a:r>
              <a:rPr lang="en-US" i="1" dirty="0">
                <a:latin typeface="Times New Roman" panose="02020603050405020304" pitchFamily="18" charset="0"/>
                <a:cs typeface="Times New Roman" panose="02020603050405020304" pitchFamily="18" charset="0"/>
              </a:rPr>
              <a:t>C. difficile</a:t>
            </a:r>
            <a:r>
              <a:rPr lang="en-US" dirty="0">
                <a:latin typeface="Times New Roman" panose="02020603050405020304" pitchFamily="18" charset="0"/>
                <a:cs typeface="Times New Roman" panose="02020603050405020304" pitchFamily="18" charset="0"/>
              </a:rPr>
              <a:t> transmission. </a:t>
            </a:r>
            <a:endParaRPr lang="en-US" dirty="0" smtClean="0">
              <a:latin typeface="Times New Roman" panose="02020603050405020304" pitchFamily="18" charset="0"/>
              <a:cs typeface="Times New Roman" panose="02020603050405020304" pitchFamily="18" charset="0"/>
            </a:endParaRPr>
          </a:p>
          <a:p>
            <a:pPr>
              <a:lnSpc>
                <a:spcPts val="1920"/>
              </a:lnSpc>
              <a:spcAft>
                <a:spcPts val="1500"/>
              </a:spcAft>
            </a:pP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B. </a:t>
            </a:r>
            <a:r>
              <a:rPr lang="en-US" dirty="0">
                <a:latin typeface="Times New Roman" panose="02020603050405020304" pitchFamily="18" charset="0"/>
                <a:cs typeface="Times New Roman" panose="02020603050405020304" pitchFamily="18" charset="0"/>
              </a:rPr>
              <a:t>Spores are noninfectious forms of the organism</a:t>
            </a:r>
            <a:r>
              <a:rPr lang="en-US" dirty="0" smtClean="0">
                <a:latin typeface="Times New Roman" panose="02020603050405020304" pitchFamily="18" charset="0"/>
                <a:cs typeface="Times New Roman" panose="02020603050405020304" pitchFamily="18" charset="0"/>
              </a:rPr>
              <a:t>.</a:t>
            </a:r>
          </a:p>
          <a:p>
            <a:pPr>
              <a:lnSpc>
                <a:spcPts val="1920"/>
              </a:lnSpc>
              <a:spcAft>
                <a:spcPts val="1500"/>
              </a:spcAft>
            </a:pP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C. </a:t>
            </a:r>
            <a:r>
              <a:rPr lang="en-US" dirty="0">
                <a:latin typeface="Times New Roman" panose="02020603050405020304" pitchFamily="18" charset="0"/>
                <a:cs typeface="Times New Roman" panose="02020603050405020304" pitchFamily="18" charset="0"/>
              </a:rPr>
              <a:t>Ingestion triggers spore activation to their disease-causing form. </a:t>
            </a:r>
            <a:endParaRPr lang="en-US" dirty="0" smtClean="0">
              <a:latin typeface="Times New Roman" panose="02020603050405020304" pitchFamily="18" charset="0"/>
              <a:cs typeface="Times New Roman" panose="02020603050405020304" pitchFamily="18" charset="0"/>
            </a:endParaRPr>
          </a:p>
          <a:p>
            <a:pPr>
              <a:lnSpc>
                <a:spcPts val="1920"/>
              </a:lnSpc>
              <a:spcAft>
                <a:spcPts val="1500"/>
              </a:spcAft>
            </a:pP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D. </a:t>
            </a:r>
            <a:r>
              <a:rPr lang="en-US" dirty="0">
                <a:latin typeface="Times New Roman" panose="02020603050405020304" pitchFamily="18" charset="0"/>
                <a:cs typeface="Times New Roman" panose="02020603050405020304" pitchFamily="18" charset="0"/>
              </a:rPr>
              <a:t>Spores can be recovered from computer keyboards and window coverings. </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2319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7136" y="1799067"/>
            <a:ext cx="10422082" cy="2669962"/>
          </a:xfrm>
          <a:prstGeom prst="rect">
            <a:avLst/>
          </a:prstGeom>
        </p:spPr>
        <p:txBody>
          <a:bodyPr wrap="square">
            <a:spAutoFit/>
          </a:bodyPr>
          <a:lstStyle/>
          <a:p>
            <a:pPr marL="342900" indent="-342900">
              <a:lnSpc>
                <a:spcPts val="1920"/>
              </a:lnSpc>
              <a:spcAft>
                <a:spcPts val="1500"/>
              </a:spcAft>
              <a:buAutoNum type="arabicPeriod"/>
            </a:pPr>
            <a:r>
              <a:rPr lang="en-US"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a manner similar to the spores of Bacillus anthracis, an outermost layer of Clostridium difficile spores called the </a:t>
            </a:r>
            <a:r>
              <a:rPr lang="en-US"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exosporium</a:t>
            </a:r>
            <a:r>
              <a:rPr lang="en-US"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renders these microbes sticky, which enables them to adhere to health care workers' hands or environmental surfaces, such as computer keyboards, window coverings, and telephones, used by clinical staff. </a:t>
            </a:r>
          </a:p>
          <a:p>
            <a:pPr lvl="1">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most effective prevention strategy is barrier protection, as in rigorous adherence to glove use, which should always be followed by thorough hand washing. </a:t>
            </a:r>
          </a:p>
          <a:p>
            <a:pPr lvl="1">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Although many commercial products claim to rid hands of spores, their success rates are less than that of barrier methods. Spores are the noninfectious forms of the organisms, which are activated following ingestion to their disease-causing form.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0821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76530" y="2190200"/>
            <a:ext cx="8564450" cy="3054682"/>
          </a:xfrm>
          <a:prstGeom prst="rect">
            <a:avLst/>
          </a:prstGeom>
        </p:spPr>
        <p:txBody>
          <a:bodyPr wrap="square">
            <a:spAutoFit/>
          </a:bodyPr>
          <a:lstStyle/>
          <a:p>
            <a:pPr>
              <a:lnSpc>
                <a:spcPts val="1920"/>
              </a:lnSpc>
              <a:spcAft>
                <a:spcPts val="1500"/>
              </a:spcAft>
            </a:pPr>
            <a:r>
              <a:rPr lang="en-US" b="1" dirty="0" smtClean="0">
                <a:solidFill>
                  <a:srgbClr val="222222"/>
                </a:solidFill>
                <a:effectLst/>
                <a:latin typeface="Times" panose="02020603050405020304" pitchFamily="18" charset="0"/>
                <a:ea typeface="Times New Roman" panose="02020603050405020304" pitchFamily="18" charset="0"/>
              </a:rPr>
              <a:t>2</a:t>
            </a:r>
            <a:r>
              <a:rPr lang="en-US" b="1"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Identify the TRUE statement regarding </a:t>
            </a:r>
            <a:r>
              <a:rPr lang="en-US" b="1"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enterococcal</a:t>
            </a:r>
            <a:r>
              <a:rPr lang="en-US" b="1"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infections in the United States:</a:t>
            </a:r>
            <a:endParaRPr lang="en-US"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920"/>
              </a:lnSpc>
              <a:spcAft>
                <a:spcPts val="1500"/>
              </a:spcAft>
            </a:pP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A. Most human </a:t>
            </a: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enterococcal</a:t>
            </a: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infections are due to Enterococcus </a:t>
            </a: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avium</a:t>
            </a: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a:lnSpc>
                <a:spcPts val="1920"/>
              </a:lnSpc>
              <a:spcAft>
                <a:spcPts val="1500"/>
              </a:spcAft>
            </a:pP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B. Enterococci are normal inhabitants of the gastrointestinal tract.</a:t>
            </a:r>
          </a:p>
          <a:p>
            <a:pPr>
              <a:lnSpc>
                <a:spcPts val="1920"/>
              </a:lnSpc>
              <a:spcAft>
                <a:spcPts val="1500"/>
              </a:spcAft>
            </a:pP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C. Enterococci rarely show resistance to vancomycin.</a:t>
            </a:r>
          </a:p>
          <a:p>
            <a:pPr>
              <a:lnSpc>
                <a:spcPts val="1920"/>
              </a:lnSpc>
              <a:spcAft>
                <a:spcPts val="1500"/>
              </a:spcAft>
            </a:pP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dirty="0" smtClean="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D. Gram stain typically reveals gram-negative diplococci in short chain</a:t>
            </a:r>
            <a:r>
              <a:rPr lang="en-US" dirty="0" smtClean="0">
                <a:solidFill>
                  <a:srgbClr val="222222"/>
                </a:solidFill>
                <a:effectLst/>
                <a:latin typeface="Times" panose="02020603050405020304" pitchFamily="18" charset="0"/>
                <a:ea typeface="Times New Roman" panose="02020603050405020304" pitchFamily="18" charset="0"/>
              </a:rPr>
              <a:t>s.</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35643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7136" y="1799067"/>
            <a:ext cx="10764982" cy="2669962"/>
          </a:xfrm>
          <a:prstGeom prst="rect">
            <a:avLst/>
          </a:prstGeom>
        </p:spPr>
        <p:txBody>
          <a:bodyPr wrap="square">
            <a:spAutoFit/>
          </a:bodyPr>
          <a:lstStyle/>
          <a:p>
            <a:pPr>
              <a:lnSpc>
                <a:spcPts val="1920"/>
              </a:lnSpc>
              <a:spcAft>
                <a:spcPts val="1500"/>
              </a:spcAft>
            </a:pPr>
            <a:r>
              <a:rPr lang="en-US" b="1" dirty="0" smtClean="0">
                <a:solidFill>
                  <a:srgbClr val="000000"/>
                </a:solidFill>
                <a:effectLst/>
                <a:latin typeface="Times New Roman" panose="02020603050405020304" pitchFamily="18" charset="0"/>
                <a:ea typeface="Times New Roman" panose="02020603050405020304" pitchFamily="18" charset="0"/>
              </a:rPr>
              <a:t>2. B: </a:t>
            </a:r>
            <a:r>
              <a:rPr lang="en-US" dirty="0" smtClean="0">
                <a:solidFill>
                  <a:srgbClr val="000000"/>
                </a:solidFill>
                <a:effectLst/>
                <a:latin typeface="Times New Roman" panose="02020603050405020304" pitchFamily="18" charset="0"/>
                <a:ea typeface="Times New Roman" panose="02020603050405020304" pitchFamily="18" charset="0"/>
              </a:rPr>
              <a:t>The ubiquity and increasing antimicrobial resistance patterns among Enterococcus spp. is an infection control challenge for health care facilities worldwide. </a:t>
            </a:r>
          </a:p>
          <a:p>
            <a:pPr>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rPr>
              <a:t>Vancomycin-resistant strains are frequently reported in the United States. These enteric, facultative gram-positive cocci grow in short chains. They are normal inhabitants of the gastrointestinal tract (large bowel) and female genitourinary tract. </a:t>
            </a:r>
          </a:p>
          <a:p>
            <a:pPr>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rPr>
              <a:t>While E. faecalis causes the majority of infections and shows emerging resistance to many antibiotics, E. faecium isolates demonstrate a high degree of vancomycin resistance. Because many nosocomial </a:t>
            </a:r>
            <a:r>
              <a:rPr lang="en-US" dirty="0" smtClean="0">
                <a:solidFill>
                  <a:srgbClr val="000000"/>
                </a:solidFill>
                <a:effectLst/>
                <a:latin typeface="Times New Roman" panose="02020603050405020304" pitchFamily="18" charset="0"/>
                <a:ea typeface="Times New Roman" panose="02020603050405020304" pitchFamily="18" charset="0"/>
              </a:rPr>
              <a:t>enterococcal</a:t>
            </a:r>
            <a:r>
              <a:rPr lang="en-US" dirty="0" smtClean="0">
                <a:solidFill>
                  <a:srgbClr val="000000"/>
                </a:solidFill>
                <a:effectLst/>
                <a:latin typeface="Times New Roman" panose="02020603050405020304" pitchFamily="18" charset="0"/>
                <a:ea typeface="Times New Roman" panose="02020603050405020304" pitchFamily="18" charset="0"/>
              </a:rPr>
              <a:t> infections are transmitted by contact, these organisms are also found on skin and wounds, often as a result of hand carriage by health care workers.</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82270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8343" y="2555684"/>
            <a:ext cx="9015211" cy="3054682"/>
          </a:xfrm>
          <a:prstGeom prst="rect">
            <a:avLst/>
          </a:prstGeom>
        </p:spPr>
        <p:txBody>
          <a:bodyPr wrap="square">
            <a:spAutoFit/>
          </a:bodyPr>
          <a:lstStyle/>
          <a:p>
            <a:pPr>
              <a:lnSpc>
                <a:spcPts val="1920"/>
              </a:lnSpc>
              <a:spcAft>
                <a:spcPts val="1500"/>
              </a:spcAft>
            </a:pPr>
            <a:r>
              <a:rPr lang="en-US" b="1" dirty="0" smtClean="0">
                <a:solidFill>
                  <a:srgbClr val="222222"/>
                </a:solidFill>
                <a:effectLst/>
                <a:latin typeface="Times" panose="02020603050405020304" pitchFamily="18" charset="0"/>
                <a:ea typeface="Times New Roman" panose="02020603050405020304" pitchFamily="18" charset="0"/>
              </a:rPr>
              <a:t>3. Which of the following pathogens is the LEAST likely to be associated with nosocomial wound infections?</a:t>
            </a:r>
            <a:endParaRPr lang="en-US" dirty="0" smtClean="0">
              <a:effectLst/>
              <a:latin typeface="Times New Roman" panose="02020603050405020304" pitchFamily="18" charset="0"/>
              <a:ea typeface="Times New Roman" panose="02020603050405020304" pitchFamily="18" charset="0"/>
            </a:endParaRPr>
          </a:p>
          <a:p>
            <a:pPr>
              <a:lnSpc>
                <a:spcPts val="1920"/>
              </a:lnSpc>
              <a:spcAft>
                <a:spcPts val="1500"/>
              </a:spcAft>
            </a:pPr>
            <a:r>
              <a:rPr lang="en-US" dirty="0" smtClean="0">
                <a:solidFill>
                  <a:srgbClr val="222222"/>
                </a:solidFill>
                <a:effectLst/>
                <a:latin typeface="Times" panose="02020603050405020304" pitchFamily="18" charset="0"/>
                <a:ea typeface="Times New Roman" panose="02020603050405020304" pitchFamily="18" charset="0"/>
              </a:rPr>
              <a:t>A. Escherichia coli</a:t>
            </a:r>
          </a:p>
          <a:p>
            <a:pPr>
              <a:lnSpc>
                <a:spcPts val="1920"/>
              </a:lnSpc>
              <a:spcAft>
                <a:spcPts val="1500"/>
              </a:spcAft>
            </a:pPr>
            <a:r>
              <a:rPr lang="en-US" dirty="0" smtClean="0">
                <a:solidFill>
                  <a:srgbClr val="222222"/>
                </a:solidFill>
                <a:effectLst/>
                <a:latin typeface="Times" panose="02020603050405020304" pitchFamily="18" charset="0"/>
                <a:ea typeface="Times New Roman" panose="02020603050405020304" pitchFamily="18" charset="0"/>
              </a:rPr>
              <a:t/>
            </a:r>
            <a:br>
              <a:rPr lang="en-US" dirty="0" smtClean="0">
                <a:solidFill>
                  <a:srgbClr val="222222"/>
                </a:solidFill>
                <a:effectLst/>
                <a:latin typeface="Times" panose="02020603050405020304" pitchFamily="18" charset="0"/>
                <a:ea typeface="Times New Roman" panose="02020603050405020304" pitchFamily="18" charset="0"/>
              </a:rPr>
            </a:br>
            <a:r>
              <a:rPr lang="en-US" dirty="0" smtClean="0">
                <a:solidFill>
                  <a:srgbClr val="222222"/>
                </a:solidFill>
                <a:effectLst/>
                <a:latin typeface="Times" panose="02020603050405020304" pitchFamily="18" charset="0"/>
                <a:ea typeface="Times New Roman" panose="02020603050405020304" pitchFamily="18" charset="0"/>
              </a:rPr>
              <a:t>B. Staphylococcus aureus</a:t>
            </a:r>
          </a:p>
          <a:p>
            <a:pPr>
              <a:lnSpc>
                <a:spcPts val="1920"/>
              </a:lnSpc>
              <a:spcAft>
                <a:spcPts val="1500"/>
              </a:spcAft>
            </a:pPr>
            <a:r>
              <a:rPr lang="en-US" dirty="0" smtClean="0">
                <a:solidFill>
                  <a:srgbClr val="222222"/>
                </a:solidFill>
                <a:effectLst/>
                <a:latin typeface="Times" panose="02020603050405020304" pitchFamily="18" charset="0"/>
                <a:ea typeface="Times New Roman" panose="02020603050405020304" pitchFamily="18" charset="0"/>
              </a:rPr>
              <a:t/>
            </a:r>
            <a:br>
              <a:rPr lang="en-US" dirty="0" smtClean="0">
                <a:solidFill>
                  <a:srgbClr val="222222"/>
                </a:solidFill>
                <a:effectLst/>
                <a:latin typeface="Times" panose="02020603050405020304" pitchFamily="18" charset="0"/>
                <a:ea typeface="Times New Roman" panose="02020603050405020304" pitchFamily="18" charset="0"/>
              </a:rPr>
            </a:br>
            <a:r>
              <a:rPr lang="en-US" dirty="0" smtClean="0">
                <a:solidFill>
                  <a:srgbClr val="222222"/>
                </a:solidFill>
                <a:effectLst/>
                <a:latin typeface="Times" panose="02020603050405020304" pitchFamily="18" charset="0"/>
                <a:ea typeface="Times New Roman" panose="02020603050405020304" pitchFamily="18" charset="0"/>
              </a:rPr>
              <a:t>C. Coagulase-negative staphylococci</a:t>
            </a:r>
          </a:p>
          <a:p>
            <a:pPr>
              <a:lnSpc>
                <a:spcPts val="1920"/>
              </a:lnSpc>
              <a:spcAft>
                <a:spcPts val="1500"/>
              </a:spcAft>
            </a:pPr>
            <a:r>
              <a:rPr lang="en-US" dirty="0" smtClean="0">
                <a:solidFill>
                  <a:srgbClr val="222222"/>
                </a:solidFill>
                <a:effectLst/>
                <a:latin typeface="Times" panose="02020603050405020304" pitchFamily="18" charset="0"/>
                <a:ea typeface="Times New Roman" panose="02020603050405020304" pitchFamily="18" charset="0"/>
              </a:rPr>
              <a:t/>
            </a:r>
            <a:br>
              <a:rPr lang="en-US" dirty="0" smtClean="0">
                <a:solidFill>
                  <a:srgbClr val="222222"/>
                </a:solidFill>
                <a:effectLst/>
                <a:latin typeface="Times" panose="02020603050405020304" pitchFamily="18" charset="0"/>
                <a:ea typeface="Times New Roman" panose="02020603050405020304" pitchFamily="18" charset="0"/>
              </a:rPr>
            </a:br>
            <a:r>
              <a:rPr lang="en-US" dirty="0" smtClean="0">
                <a:solidFill>
                  <a:srgbClr val="222222"/>
                </a:solidFill>
                <a:effectLst/>
                <a:latin typeface="Times" panose="02020603050405020304" pitchFamily="18" charset="0"/>
                <a:ea typeface="Times New Roman" panose="02020603050405020304" pitchFamily="18" charset="0"/>
              </a:rPr>
              <a:t>D. Bacteroides fragilis</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9991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5964" y="1068098"/>
            <a:ext cx="10318172" cy="3593291"/>
          </a:xfrm>
          <a:prstGeom prst="rect">
            <a:avLst/>
          </a:prstGeom>
        </p:spPr>
        <p:txBody>
          <a:bodyPr wrap="square">
            <a:spAutoFit/>
          </a:bodyPr>
          <a:lstStyle/>
          <a:p>
            <a:pPr>
              <a:lnSpc>
                <a:spcPts val="1920"/>
              </a:lnSpc>
              <a:spcAft>
                <a:spcPts val="1500"/>
              </a:spcAft>
            </a:pPr>
            <a:r>
              <a:rPr lang="en-US" b="1" dirty="0" smtClean="0">
                <a:solidFill>
                  <a:srgbClr val="000000"/>
                </a:solidFill>
                <a:effectLst/>
                <a:latin typeface="Times New Roman" panose="02020603050405020304" pitchFamily="18" charset="0"/>
                <a:ea typeface="Times New Roman" panose="02020603050405020304" pitchFamily="18" charset="0"/>
              </a:rPr>
              <a:t>3. D: </a:t>
            </a:r>
            <a:r>
              <a:rPr lang="en-US" dirty="0" smtClean="0">
                <a:solidFill>
                  <a:srgbClr val="000000"/>
                </a:solidFill>
                <a:effectLst/>
                <a:latin typeface="Times New Roman" panose="02020603050405020304" pitchFamily="18" charset="0"/>
                <a:ea typeface="Times New Roman" panose="02020603050405020304" pitchFamily="18" charset="0"/>
              </a:rPr>
              <a:t>The bacterial species most commonly responsible for surgical site infections (SSI) is Staphylococcus aureus. </a:t>
            </a:r>
          </a:p>
          <a:p>
            <a:pPr>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rPr>
              <a:t>In one study, this species accounted for 20% of all SSI. Given this microbe's increasing rates of antimicrobial resistance, as in methicillin-resistant S. aureus (MRSA), these infections represent a formidable foe in terms of mortality, morbidity, and increasing health care costs. </a:t>
            </a:r>
          </a:p>
          <a:p>
            <a:pPr>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rPr>
              <a:t>Following S. aureus in frequency are those infections caused by coagulase-negative staphylococci (14%), as in S. epidermidis, frequently found on skin and mucous membranes as normal bacterial flora. These organisms are often associated with infections related to indwelling devices and catheters, and in endocarditis.</a:t>
            </a:r>
          </a:p>
          <a:p>
            <a:pPr>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rPr>
              <a:t> Following staphylococci in frequency are wound infections involving enterococcus (12%) and E. coli (8%). Although infections involving anaerobic Bacteroides fragilis are worrisome, these organisms accounted for only 2% of all SSI in the study noted, following other more frequently occurring infections related to pathogens such as Pseudomonas, Klebsiella, Proteus, and Enterobacter species.</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88713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3493" y="1967062"/>
            <a:ext cx="10573555" cy="3147015"/>
          </a:xfrm>
          <a:prstGeom prst="rect">
            <a:avLst/>
          </a:prstGeom>
        </p:spPr>
        <p:txBody>
          <a:bodyPr wrap="square">
            <a:spAutoFit/>
          </a:bodyPr>
          <a:lstStyle/>
          <a:p>
            <a:pPr fontAlgn="base">
              <a:lnSpc>
                <a:spcPts val="1870"/>
              </a:lnSpc>
              <a:spcAft>
                <a:spcPts val="1050"/>
              </a:spcAft>
            </a:pPr>
            <a:r>
              <a:rPr lang="en-US" b="1" dirty="0">
                <a:solidFill>
                  <a:srgbClr val="000000"/>
                </a:solidFill>
                <a:latin typeface="Times New Roman" panose="02020603050405020304" pitchFamily="18" charset="0"/>
                <a:ea typeface="Times New Roman" panose="02020603050405020304" pitchFamily="18" charset="0"/>
              </a:rPr>
              <a:t>4</a:t>
            </a:r>
            <a:r>
              <a:rPr lang="en-US" b="1" dirty="0" smtClean="0">
                <a:solidFill>
                  <a:srgbClr val="000000"/>
                </a:solidFill>
                <a:effectLst/>
                <a:latin typeface="Times New Roman" panose="02020603050405020304" pitchFamily="18" charset="0"/>
                <a:ea typeface="Times New Roman" panose="02020603050405020304" pitchFamily="18" charset="0"/>
              </a:rPr>
              <a:t>. An intensive care unit (ICU) patient in a metropolitan hospital is diagnosed with culture-positive non-acid-fast multidrug resistant bacteria (MDR). This occurs 1 week after admission to the same ICU of a homeless 46-year-old man with pneumonia and underlying COPD who was also diagnosed with MDR. Infection control surveillance should include all of the following EXCEPT:</a:t>
            </a:r>
            <a:endParaRPr lang="en-US" dirty="0" smtClean="0">
              <a:effectLst/>
              <a:latin typeface="Times New Roman" panose="02020603050405020304" pitchFamily="18" charset="0"/>
              <a:ea typeface="Times New Roman" panose="02020603050405020304" pitchFamily="18" charset="0"/>
            </a:endParaRPr>
          </a:p>
          <a:p>
            <a:pPr marL="342900" indent="-342900">
              <a:buAutoNum type="alphaUcPeriod"/>
            </a:pPr>
            <a: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t>Masks for patient and all caregivers</a:t>
            </a:r>
          </a:p>
          <a:p>
            <a: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t/>
            </a:r>
            <a:b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br>
            <a: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t>B. Strict hand washing precautions</a:t>
            </a:r>
          </a:p>
          <a:p>
            <a: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t/>
            </a:r>
            <a:b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br>
            <a: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t>C. Decontamination procedures for all portable chest radiography</a:t>
            </a:r>
          </a:p>
          <a:p>
            <a: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t/>
            </a:r>
            <a:b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br>
            <a:r>
              <a:rPr lang="en-US" dirty="0" smtClean="0">
                <a:solidFill>
                  <a:srgbClr val="000000"/>
                </a:solidFill>
                <a:effectLst/>
                <a:latin typeface="Times" panose="02020603050405020304" pitchFamily="18" charset="0"/>
                <a:ea typeface="Calibri" panose="020F0502020204030204" pitchFamily="34" charset="0"/>
                <a:cs typeface="Times" panose="02020603050405020304" pitchFamily="18" charset="0"/>
              </a:rPr>
              <a:t>D. Surface culture samples of shared diagnostic or invasive equipment</a:t>
            </a:r>
            <a:endParaRPr 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685013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433582"/>
            <a:ext cx="11201400" cy="2952090"/>
          </a:xfrm>
          <a:prstGeom prst="rect">
            <a:avLst/>
          </a:prstGeom>
        </p:spPr>
        <p:txBody>
          <a:bodyPr wrap="square">
            <a:spAutoFit/>
          </a:bodyPr>
          <a:lstStyle/>
          <a:p>
            <a:pPr fontAlgn="base">
              <a:lnSpc>
                <a:spcPts val="1870"/>
              </a:lnSpc>
              <a:spcAft>
                <a:spcPts val="1050"/>
              </a:spcAft>
            </a:pPr>
            <a:r>
              <a:rPr lang="en-US" b="1" dirty="0">
                <a:solidFill>
                  <a:srgbClr val="000000"/>
                </a:solidFill>
                <a:latin typeface="Times New Roman" panose="02020603050405020304" pitchFamily="18" charset="0"/>
                <a:ea typeface="Times New Roman" panose="02020603050405020304" pitchFamily="18" charset="0"/>
              </a:rPr>
              <a:t>4</a:t>
            </a:r>
            <a:r>
              <a:rPr lang="en-US" b="1" dirty="0" smtClean="0">
                <a:solidFill>
                  <a:srgbClr val="000000"/>
                </a:solidFill>
                <a:effectLst/>
                <a:latin typeface="Times New Roman" panose="02020603050405020304" pitchFamily="18" charset="0"/>
                <a:ea typeface="Times New Roman" panose="02020603050405020304" pitchFamily="18" charset="0"/>
              </a:rPr>
              <a:t>. A:</a:t>
            </a:r>
            <a:r>
              <a:rPr lang="en-US" dirty="0" smtClean="0">
                <a:solidFill>
                  <a:srgbClr val="000000"/>
                </a:solidFill>
                <a:effectLst/>
                <a:latin typeface="Times New Roman" panose="02020603050405020304" pitchFamily="18" charset="0"/>
                <a:ea typeface="Times New Roman" panose="02020603050405020304" pitchFamily="18" charset="0"/>
              </a:rPr>
              <a:t> Cross-contamination or cross-colonization may occur even with strict infection control precautions in place. Laxity in adhering to IC guidelines increases the likelihood of breaching IC standards, which may be especially hazardous with multidrug resistant organisms, particularly those that require long periods of complex antimicrobial therapy, as in multidrug-resistant tuberculosis (MDR-TB). </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With isolation of a non-acid-fast organism, contact transmission appears more likely than airborne transmission that would indicate mask precautions for patient and caregivers. </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Surface cultures of shared equipment may help isolate the infectious culprit while rigorous decontamination procedures may halt the spread of infection to new unit admissions. </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As in any outbreak occurrence, increased vigilance to hand washing techniques should be enforced because suboptimal compliance by health care workers in multiple settings is frequently reported.</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83891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3341" y="2068371"/>
            <a:ext cx="9208394" cy="3054682"/>
          </a:xfrm>
          <a:prstGeom prst="rect">
            <a:avLst/>
          </a:prstGeom>
        </p:spPr>
        <p:txBody>
          <a:bodyPr wrap="square">
            <a:spAutoFit/>
          </a:bodyPr>
          <a:lstStyle/>
          <a:p>
            <a:pPr>
              <a:lnSpc>
                <a:spcPts val="1920"/>
              </a:lnSpc>
              <a:spcAft>
                <a:spcPts val="1500"/>
              </a:spcAft>
            </a:pPr>
            <a:r>
              <a:rPr lang="en-US" b="1" dirty="0">
                <a:solidFill>
                  <a:srgbClr val="222222"/>
                </a:solidFill>
                <a:latin typeface="Times" panose="02020603050405020304" pitchFamily="18" charset="0"/>
                <a:ea typeface="Times New Roman" panose="02020603050405020304" pitchFamily="18" charset="0"/>
              </a:rPr>
              <a:t>5</a:t>
            </a:r>
            <a:r>
              <a:rPr lang="en-US" b="1" dirty="0" smtClean="0">
                <a:solidFill>
                  <a:srgbClr val="222222"/>
                </a:solidFill>
                <a:effectLst/>
                <a:latin typeface="Times" panose="02020603050405020304" pitchFamily="18" charset="0"/>
                <a:ea typeface="Times New Roman" panose="02020603050405020304" pitchFamily="18" charset="0"/>
              </a:rPr>
              <a:t>. A hospital's IP reported postsurgical wound infections by classification in a group of patients. Which was classified correctly as clean-contaminated (class II)?</a:t>
            </a:r>
            <a:endParaRPr lang="en-US" dirty="0" smtClean="0">
              <a:effectLst/>
              <a:latin typeface="Times New Roman" panose="02020603050405020304" pitchFamily="18" charset="0"/>
              <a:ea typeface="Times New Roman" panose="02020603050405020304" pitchFamily="18" charset="0"/>
            </a:endParaRPr>
          </a:p>
          <a:p>
            <a:pPr>
              <a:lnSpc>
                <a:spcPts val="1920"/>
              </a:lnSpc>
              <a:spcAft>
                <a:spcPts val="1500"/>
              </a:spcAft>
            </a:pPr>
            <a:r>
              <a:rPr lang="en-US" dirty="0" smtClean="0">
                <a:solidFill>
                  <a:srgbClr val="222222"/>
                </a:solidFill>
                <a:effectLst/>
                <a:latin typeface="Times" panose="02020603050405020304" pitchFamily="18" charset="0"/>
                <a:ea typeface="Times New Roman" panose="02020603050405020304" pitchFamily="18" charset="0"/>
              </a:rPr>
              <a:t>A. Closed reduction of </a:t>
            </a:r>
            <a:r>
              <a:rPr lang="en-US" dirty="0" smtClean="0">
                <a:solidFill>
                  <a:srgbClr val="222222"/>
                </a:solidFill>
                <a:effectLst/>
                <a:latin typeface="Times" panose="02020603050405020304" pitchFamily="18" charset="0"/>
                <a:ea typeface="Times New Roman" panose="02020603050405020304" pitchFamily="18" charset="0"/>
              </a:rPr>
              <a:t>Colles</a:t>
            </a:r>
            <a:r>
              <a:rPr lang="en-US" dirty="0" smtClean="0">
                <a:solidFill>
                  <a:srgbClr val="222222"/>
                </a:solidFill>
                <a:effectLst/>
                <a:latin typeface="Times" panose="02020603050405020304" pitchFamily="18" charset="0"/>
                <a:ea typeface="Times New Roman" panose="02020603050405020304" pitchFamily="18" charset="0"/>
              </a:rPr>
              <a:t> fracture in 74-year-old woman</a:t>
            </a:r>
          </a:p>
          <a:p>
            <a:pPr>
              <a:lnSpc>
                <a:spcPts val="1920"/>
              </a:lnSpc>
              <a:spcAft>
                <a:spcPts val="1500"/>
              </a:spcAft>
            </a:pPr>
            <a:r>
              <a:rPr lang="en-US" dirty="0" smtClean="0">
                <a:solidFill>
                  <a:srgbClr val="222222"/>
                </a:solidFill>
                <a:effectLst/>
                <a:latin typeface="Times" panose="02020603050405020304" pitchFamily="18" charset="0"/>
                <a:ea typeface="Times New Roman" panose="02020603050405020304" pitchFamily="18" charset="0"/>
              </a:rPr>
              <a:t/>
            </a:r>
            <a:br>
              <a:rPr lang="en-US" dirty="0" smtClean="0">
                <a:solidFill>
                  <a:srgbClr val="222222"/>
                </a:solidFill>
                <a:effectLst/>
                <a:latin typeface="Times" panose="02020603050405020304" pitchFamily="18" charset="0"/>
                <a:ea typeface="Times New Roman" panose="02020603050405020304" pitchFamily="18" charset="0"/>
              </a:rPr>
            </a:br>
            <a:r>
              <a:rPr lang="en-US" dirty="0" smtClean="0">
                <a:solidFill>
                  <a:srgbClr val="222222"/>
                </a:solidFill>
                <a:effectLst/>
                <a:latin typeface="Times" panose="02020603050405020304" pitchFamily="18" charset="0"/>
                <a:ea typeface="Times New Roman" panose="02020603050405020304" pitchFamily="18" charset="0"/>
              </a:rPr>
              <a:t>B. Emergency appendectomy and abscess evacuation in febrile 18-year-old man </a:t>
            </a:r>
          </a:p>
          <a:p>
            <a:pPr>
              <a:lnSpc>
                <a:spcPts val="1920"/>
              </a:lnSpc>
              <a:spcAft>
                <a:spcPts val="1500"/>
              </a:spcAft>
            </a:pPr>
            <a:r>
              <a:rPr lang="en-US" dirty="0" smtClean="0">
                <a:solidFill>
                  <a:srgbClr val="222222"/>
                </a:solidFill>
                <a:effectLst/>
                <a:latin typeface="Times" panose="02020603050405020304" pitchFamily="18" charset="0"/>
                <a:ea typeface="Times New Roman" panose="02020603050405020304" pitchFamily="18" charset="0"/>
              </a:rPr>
              <a:t/>
            </a:r>
            <a:br>
              <a:rPr lang="en-US" dirty="0" smtClean="0">
                <a:solidFill>
                  <a:srgbClr val="222222"/>
                </a:solidFill>
                <a:effectLst/>
                <a:latin typeface="Times" panose="02020603050405020304" pitchFamily="18" charset="0"/>
                <a:ea typeface="Times New Roman" panose="02020603050405020304" pitchFamily="18" charset="0"/>
              </a:rPr>
            </a:br>
            <a:r>
              <a:rPr lang="en-US" dirty="0" smtClean="0">
                <a:solidFill>
                  <a:srgbClr val="222222"/>
                </a:solidFill>
                <a:effectLst/>
                <a:latin typeface="Times" panose="02020603050405020304" pitchFamily="18" charset="0"/>
                <a:ea typeface="Times New Roman" panose="02020603050405020304" pitchFamily="18" charset="0"/>
              </a:rPr>
              <a:t>C. Elective thoracotomy with right upper lobectomy in 52-year-old smoker</a:t>
            </a:r>
          </a:p>
          <a:p>
            <a:pPr>
              <a:lnSpc>
                <a:spcPts val="1920"/>
              </a:lnSpc>
              <a:spcAft>
                <a:spcPts val="1500"/>
              </a:spcAft>
            </a:pPr>
            <a:r>
              <a:rPr lang="en-US" dirty="0" smtClean="0">
                <a:solidFill>
                  <a:srgbClr val="222222"/>
                </a:solidFill>
                <a:effectLst/>
                <a:latin typeface="Times" panose="02020603050405020304" pitchFamily="18" charset="0"/>
                <a:ea typeface="Times New Roman" panose="02020603050405020304" pitchFamily="18" charset="0"/>
              </a:rPr>
              <a:t/>
            </a:r>
            <a:br>
              <a:rPr lang="en-US" dirty="0" smtClean="0">
                <a:solidFill>
                  <a:srgbClr val="222222"/>
                </a:solidFill>
                <a:effectLst/>
                <a:latin typeface="Times" panose="02020603050405020304" pitchFamily="18" charset="0"/>
                <a:ea typeface="Times New Roman" panose="02020603050405020304" pitchFamily="18" charset="0"/>
              </a:rPr>
            </a:br>
            <a:r>
              <a:rPr lang="en-US" dirty="0" smtClean="0">
                <a:solidFill>
                  <a:srgbClr val="222222"/>
                </a:solidFill>
                <a:effectLst/>
                <a:latin typeface="Times" panose="02020603050405020304" pitchFamily="18" charset="0"/>
                <a:ea typeface="Times New Roman" panose="02020603050405020304" pitchFamily="18" charset="0"/>
              </a:rPr>
              <a:t>D. Stab wound to abdomen with intestinal perforation in 25-year-old man</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07589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9873" y="1677239"/>
            <a:ext cx="10141527" cy="2669962"/>
          </a:xfrm>
          <a:prstGeom prst="rect">
            <a:avLst/>
          </a:prstGeom>
        </p:spPr>
        <p:txBody>
          <a:bodyPr wrap="square">
            <a:spAutoFit/>
          </a:bodyPr>
          <a:lstStyle/>
          <a:p>
            <a:pPr>
              <a:lnSpc>
                <a:spcPts val="1920"/>
              </a:lnSpc>
              <a:spcAft>
                <a:spcPts val="1500"/>
              </a:spcAft>
            </a:pPr>
            <a:r>
              <a:rPr lang="en-US" b="1" dirty="0">
                <a:solidFill>
                  <a:srgbClr val="000000"/>
                </a:solidFill>
                <a:latin typeface="Times New Roman" panose="02020603050405020304" pitchFamily="18" charset="0"/>
                <a:ea typeface="Times New Roman" panose="02020603050405020304" pitchFamily="18" charset="0"/>
              </a:rPr>
              <a:t>5</a:t>
            </a:r>
            <a:r>
              <a:rPr lang="en-US" b="1" dirty="0" smtClean="0">
                <a:solidFill>
                  <a:srgbClr val="000000"/>
                </a:solidFill>
                <a:effectLst/>
                <a:latin typeface="Times New Roman" panose="02020603050405020304" pitchFamily="18" charset="0"/>
                <a:ea typeface="Times New Roman" panose="02020603050405020304" pitchFamily="18" charset="0"/>
              </a:rPr>
              <a:t>. C: </a:t>
            </a:r>
            <a:r>
              <a:rPr lang="en-US" dirty="0" smtClean="0">
                <a:solidFill>
                  <a:srgbClr val="000000"/>
                </a:solidFill>
                <a:effectLst/>
                <a:latin typeface="Times New Roman" panose="02020603050405020304" pitchFamily="18" charset="0"/>
                <a:ea typeface="Times New Roman" panose="02020603050405020304" pitchFamily="18" charset="0"/>
              </a:rPr>
              <a:t>Clean-contaminated or class II surgical wounds may involve entry into parts of the body that normally contain flora, such as the respiratory or urinary tracts; however, in order to qualify as class II, such procedures must be elective and not violate aseptic technique nor show evidence of an infectious process. </a:t>
            </a:r>
          </a:p>
          <a:p>
            <a:pPr>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rPr>
              <a:t>By definition, the closed wrist fracture reduction does not involve a break in skin and would be a class I procedure. The emergency appendectomy with evidence of abscess implicates perforation and infection, and is thus a class IV wound. </a:t>
            </a:r>
          </a:p>
          <a:p>
            <a:pPr>
              <a:lnSpc>
                <a:spcPts val="1920"/>
              </a:lnSpc>
              <a:spcAft>
                <a:spcPts val="1500"/>
              </a:spcAft>
            </a:pPr>
            <a:r>
              <a:rPr lang="en-US" dirty="0" smtClean="0">
                <a:solidFill>
                  <a:srgbClr val="000000"/>
                </a:solidFill>
                <a:effectLst/>
                <a:latin typeface="Times New Roman" panose="02020603050405020304" pitchFamily="18" charset="0"/>
                <a:ea typeface="Times New Roman" panose="02020603050405020304" pitchFamily="18" charset="0"/>
              </a:rPr>
              <a:t>The elective thoracotomy with right upper lobe resection involves the respiratory tract, a potential source of contamination. However, surgery was elective and did not note infection or break in technique, so it is correctly classified as clean-contaminated.</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38409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7583" y="2459504"/>
            <a:ext cx="10547797" cy="3234219"/>
          </a:xfrm>
          <a:prstGeom prst="rect">
            <a:avLst/>
          </a:prstGeom>
        </p:spPr>
        <p:txBody>
          <a:bodyPr wrap="square">
            <a:spAutoFit/>
          </a:bodyPr>
          <a:lstStyle/>
          <a:p>
            <a:pPr fontAlgn="base">
              <a:lnSpc>
                <a:spcPts val="1870"/>
              </a:lnSpc>
              <a:spcAft>
                <a:spcPts val="1050"/>
              </a:spcAft>
            </a:pPr>
            <a:r>
              <a:rPr lang="en-US" b="1" dirty="0">
                <a:solidFill>
                  <a:srgbClr val="000000"/>
                </a:solidFill>
                <a:latin typeface="Times New Roman" panose="02020603050405020304" pitchFamily="18" charset="0"/>
                <a:ea typeface="Times New Roman" panose="02020603050405020304" pitchFamily="18" charset="0"/>
              </a:rPr>
              <a:t>6</a:t>
            </a:r>
            <a:r>
              <a:rPr lang="en-US" b="1" dirty="0" smtClean="0">
                <a:solidFill>
                  <a:srgbClr val="000000"/>
                </a:solidFill>
                <a:effectLst/>
                <a:latin typeface="Times New Roman" panose="02020603050405020304" pitchFamily="18" charset="0"/>
                <a:ea typeface="Times New Roman" panose="02020603050405020304" pitchFamily="18" charset="0"/>
              </a:rPr>
              <a:t>. What percentage of nosocomial infections is believed to be caused by bacterial contamination carried by hands of caregivers and health care workers?</a:t>
            </a:r>
            <a:endParaRPr lang="en-US" dirty="0" smtClean="0">
              <a:effectLst/>
              <a:latin typeface="Times New Roman" panose="02020603050405020304" pitchFamily="18" charset="0"/>
              <a:ea typeface="Times New Roman" panose="02020603050405020304" pitchFamily="18" charset="0"/>
            </a:endParaRPr>
          </a:p>
          <a:p>
            <a:pPr marL="342900" indent="-342900" fontAlgn="base">
              <a:lnSpc>
                <a:spcPts val="1870"/>
              </a:lnSpc>
              <a:spcAft>
                <a:spcPts val="1050"/>
              </a:spcAft>
              <a:buAutoNum type="alphaUcPeriod"/>
            </a:pPr>
            <a:r>
              <a:rPr lang="en-US" dirty="0" smtClean="0">
                <a:solidFill>
                  <a:srgbClr val="000000"/>
                </a:solidFill>
                <a:effectLst/>
                <a:latin typeface="Times New Roman" panose="02020603050405020304" pitchFamily="18" charset="0"/>
                <a:ea typeface="Times New Roman" panose="02020603050405020304" pitchFamily="18" charset="0"/>
              </a:rPr>
              <a:t>50%</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
            </a:r>
            <a:br>
              <a:rPr lang="en-US" dirty="0" smtClean="0">
                <a:solidFill>
                  <a:srgbClr val="000000"/>
                </a:solidFill>
                <a:effectLst/>
                <a:latin typeface="Times New Roman" panose="02020603050405020304" pitchFamily="18" charset="0"/>
                <a:ea typeface="Times New Roman" panose="02020603050405020304" pitchFamily="18" charset="0"/>
              </a:rPr>
            </a:br>
            <a:r>
              <a:rPr lang="en-US" dirty="0" smtClean="0">
                <a:solidFill>
                  <a:srgbClr val="000000"/>
                </a:solidFill>
                <a:effectLst/>
                <a:latin typeface="Times New Roman" panose="02020603050405020304" pitchFamily="18" charset="0"/>
                <a:ea typeface="Times New Roman" panose="02020603050405020304" pitchFamily="18" charset="0"/>
              </a:rPr>
              <a:t>B. 33%</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
            </a:r>
            <a:br>
              <a:rPr lang="en-US" dirty="0" smtClean="0">
                <a:solidFill>
                  <a:srgbClr val="000000"/>
                </a:solidFill>
                <a:effectLst/>
                <a:latin typeface="Times New Roman" panose="02020603050405020304" pitchFamily="18" charset="0"/>
                <a:ea typeface="Times New Roman" panose="02020603050405020304" pitchFamily="18" charset="0"/>
              </a:rPr>
            </a:br>
            <a:r>
              <a:rPr lang="en-US" dirty="0" smtClean="0">
                <a:solidFill>
                  <a:srgbClr val="000000"/>
                </a:solidFill>
                <a:effectLst/>
                <a:latin typeface="Times New Roman" panose="02020603050405020304" pitchFamily="18" charset="0"/>
                <a:ea typeface="Times New Roman" panose="02020603050405020304" pitchFamily="18" charset="0"/>
              </a:rPr>
              <a:t>C. 25%</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
            </a:r>
            <a:br>
              <a:rPr lang="en-US" dirty="0" smtClean="0">
                <a:solidFill>
                  <a:srgbClr val="000000"/>
                </a:solidFill>
                <a:effectLst/>
                <a:latin typeface="Times New Roman" panose="02020603050405020304" pitchFamily="18" charset="0"/>
                <a:ea typeface="Times New Roman" panose="02020603050405020304" pitchFamily="18" charset="0"/>
              </a:rPr>
            </a:br>
            <a:r>
              <a:rPr lang="en-US" dirty="0" smtClean="0">
                <a:solidFill>
                  <a:srgbClr val="000000"/>
                </a:solidFill>
                <a:effectLst/>
                <a:latin typeface="Times New Roman" panose="02020603050405020304" pitchFamily="18" charset="0"/>
                <a:ea typeface="Times New Roman" panose="02020603050405020304" pitchFamily="18" charset="0"/>
              </a:rPr>
              <a:t>D. 15%</a:t>
            </a:r>
          </a:p>
          <a:p>
            <a:pPr marL="342900" indent="-342900" fontAlgn="base">
              <a:lnSpc>
                <a:spcPts val="1870"/>
              </a:lnSpc>
              <a:spcAft>
                <a:spcPts val="1050"/>
              </a:spcAft>
              <a:buAutoNum type="alphaUcPeriod"/>
            </a:pP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8586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500" y="1189926"/>
            <a:ext cx="10702636" cy="3439403"/>
          </a:xfrm>
          <a:prstGeom prst="rect">
            <a:avLst/>
          </a:prstGeom>
        </p:spPr>
        <p:txBody>
          <a:bodyPr wrap="square">
            <a:spAutoFit/>
          </a:bodyPr>
          <a:lstStyle/>
          <a:p>
            <a:pPr fontAlgn="base">
              <a:lnSpc>
                <a:spcPts val="1870"/>
              </a:lnSpc>
              <a:spcAft>
                <a:spcPts val="1050"/>
              </a:spcAft>
            </a:pPr>
            <a:r>
              <a:rPr lang="en-US" b="1" dirty="0">
                <a:solidFill>
                  <a:srgbClr val="000000"/>
                </a:solidFill>
                <a:latin typeface="Times New Roman" panose="02020603050405020304" pitchFamily="18" charset="0"/>
                <a:ea typeface="Times New Roman" panose="02020603050405020304" pitchFamily="18" charset="0"/>
              </a:rPr>
              <a:t>6</a:t>
            </a:r>
            <a:r>
              <a:rPr lang="en-US" b="1" dirty="0" smtClean="0">
                <a:solidFill>
                  <a:srgbClr val="000000"/>
                </a:solidFill>
                <a:effectLst/>
                <a:latin typeface="Times New Roman" panose="02020603050405020304" pitchFamily="18" charset="0"/>
                <a:ea typeface="Times New Roman" panose="02020603050405020304" pitchFamily="18" charset="0"/>
              </a:rPr>
              <a:t>. D:</a:t>
            </a:r>
            <a:r>
              <a:rPr lang="en-US" dirty="0" smtClean="0">
                <a:solidFill>
                  <a:srgbClr val="000000"/>
                </a:solidFill>
                <a:effectLst/>
                <a:latin typeface="Times New Roman" panose="02020603050405020304" pitchFamily="18" charset="0"/>
                <a:ea typeface="Times New Roman" panose="02020603050405020304" pitchFamily="18" charset="0"/>
              </a:rPr>
              <a:t> Many studies attribute about 15% of nosocomial infections to contamination caused by hand carriage of pathogens by health care workers. </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These incidents may occur via direct patient-to-patient contact or with intermediary static objects that may be contact-contaminated, from computer keyboards, pens, or even radiologic equipment. </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The latter is a common occurrence in ICU settings where portable radiography is employed. Many health care workers erroneously believe (or become complacent through years of clinical practice) that the use of gloves trumps the need for meticulous hand hygiene, or do not understand or follow the need for proper hand washing even after gloves are removed.</a:t>
            </a:r>
          </a:p>
          <a:p>
            <a:pPr fontAlgn="base">
              <a:lnSpc>
                <a:spcPts val="1870"/>
              </a:lnSpc>
              <a:spcAft>
                <a:spcPts val="1050"/>
              </a:spcAft>
            </a:pPr>
            <a:r>
              <a:rPr lang="en-US" dirty="0" smtClean="0">
                <a:solidFill>
                  <a:srgbClr val="000000"/>
                </a:solidFill>
                <a:effectLst/>
                <a:latin typeface="Times New Roman" panose="02020603050405020304" pitchFamily="18" charset="0"/>
                <a:ea typeface="Times New Roman" panose="02020603050405020304" pitchFamily="18" charset="0"/>
              </a:rPr>
              <a:t> Particularly in settings where gloved health care workers come into contact with potentially devastating pathogens (e.g., C. difficile, antibiotic-resistant strains, MRSA), it is imperative that hand washing and other infection-control strategies be ingrained in staff, with appropriate reminders, surveillance, and continuing education as necessary.</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6881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9255" y="3234652"/>
            <a:ext cx="9611590" cy="468077"/>
          </a:xfrm>
          <a:prstGeom prst="rect">
            <a:avLst/>
          </a:prstGeom>
        </p:spPr>
        <p:txBody>
          <a:bodyPr wrap="square">
            <a:spAutoFit/>
          </a:bodyPr>
          <a:lstStyle/>
          <a:p>
            <a:pPr algn="ctr">
              <a:lnSpc>
                <a:spcPct val="107000"/>
              </a:lnSpc>
              <a:spcAft>
                <a:spcPts val="800"/>
              </a:spcAft>
            </a:pP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Thank You!</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5213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1130</Words>
  <Application>Microsoft Office PowerPoint</Application>
  <PresentationFormat>Custom</PresentationFormat>
  <Paragraphs>57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Question  &amp; Answer Session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Northwell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Sandra Hamilton-Titus MBA, MSN, RN, CMSRN</dc:title>
  <dc:creator>Hamilton-Titus, Sandra A</dc:creator>
  <cp:lastModifiedBy>Steve</cp:lastModifiedBy>
  <cp:revision>8</cp:revision>
  <dcterms:created xsi:type="dcterms:W3CDTF">2018-01-16T20:38:31Z</dcterms:created>
  <dcterms:modified xsi:type="dcterms:W3CDTF">2018-01-17T04:33:53Z</dcterms:modified>
</cp:coreProperties>
</file>