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7"/>
  </p:notesMasterIdLst>
  <p:sldIdLst>
    <p:sldId id="363" r:id="rId2"/>
    <p:sldId id="364" r:id="rId3"/>
    <p:sldId id="377" r:id="rId4"/>
    <p:sldId id="376" r:id="rId5"/>
    <p:sldId id="379" r:id="rId6"/>
    <p:sldId id="378" r:id="rId7"/>
    <p:sldId id="380" r:id="rId8"/>
    <p:sldId id="381" r:id="rId9"/>
    <p:sldId id="382" r:id="rId10"/>
    <p:sldId id="383" r:id="rId11"/>
    <p:sldId id="372" r:id="rId12"/>
    <p:sldId id="384" r:id="rId13"/>
    <p:sldId id="385" r:id="rId14"/>
    <p:sldId id="386" r:id="rId15"/>
    <p:sldId id="375" r:id="rId1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119" autoAdjust="0"/>
  </p:normalViewPr>
  <p:slideViewPr>
    <p:cSldViewPr snapToGrid="0" snapToObjects="1">
      <p:cViewPr>
        <p:scale>
          <a:sx n="90" d="100"/>
          <a:sy n="90" d="100"/>
        </p:scale>
        <p:origin x="-1608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704750707604"/>
          <c:y val="9.7723343581969199E-2"/>
          <c:w val="0.77007002897981702"/>
          <c:h val="0.59124886754938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'SICU-histoG (2)'!$B$1</c:f>
              <c:strCache>
                <c:ptCount val="1"/>
                <c:pt idx="0">
                  <c:v>Number of Cases</c:v>
                </c:pt>
              </c:strCache>
            </c:strRef>
          </c:tx>
          <c:invertIfNegative val="0"/>
          <c:cat>
            <c:strRef>
              <c:f>'SICU-histoG (2)'!$A$2:$A$12</c:f>
              <c:strCache>
                <c:ptCount val="11"/>
                <c:pt idx="0">
                  <c:v>Jan-2014</c:v>
                </c:pt>
                <c:pt idx="1">
                  <c:v>Feb-2014</c:v>
                </c:pt>
                <c:pt idx="2">
                  <c:v>Mar-2014</c:v>
                </c:pt>
                <c:pt idx="3">
                  <c:v>Apr-2014</c:v>
                </c:pt>
                <c:pt idx="4">
                  <c:v>May-2014</c:v>
                </c:pt>
                <c:pt idx="5">
                  <c:v>June 2014</c:v>
                </c:pt>
                <c:pt idx="6">
                  <c:v>July 2014</c:v>
                </c:pt>
                <c:pt idx="7">
                  <c:v>Aug 2014</c:v>
                </c:pt>
                <c:pt idx="8">
                  <c:v>Sept 2014</c:v>
                </c:pt>
                <c:pt idx="9">
                  <c:v>Oct 2014</c:v>
                </c:pt>
                <c:pt idx="10">
                  <c:v>Nov 2014</c:v>
                </c:pt>
              </c:strCache>
            </c:strRef>
          </c:cat>
          <c:val>
            <c:numRef>
              <c:f>'SICU-histoG (2)'!$B$2:$B$12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242560"/>
        <c:axId val="98244480"/>
      </c:barChart>
      <c:lineChart>
        <c:grouping val="stacked"/>
        <c:varyColors val="0"/>
        <c:ser>
          <c:idx val="2"/>
          <c:order val="1"/>
          <c:tx>
            <c:strRef>
              <c:f>'SICU-histoG (2)'!$D$1</c:f>
              <c:strCache>
                <c:ptCount val="1"/>
                <c:pt idx="0">
                  <c:v>Rate per 1000 patient days</c:v>
                </c:pt>
              </c:strCache>
            </c:strRef>
          </c:tx>
          <c:spPr>
            <a:ln>
              <a:solidFill>
                <a:srgbClr val="FF0000"/>
              </a:solidFill>
            </a:ln>
            <a:effectLst/>
          </c:spPr>
          <c:marker>
            <c:symbol val="circle"/>
            <c:size val="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</c:marker>
          <c:cat>
            <c:strRef>
              <c:f>'SICU-histoG (2)'!$A$2:$A$12</c:f>
              <c:strCache>
                <c:ptCount val="11"/>
                <c:pt idx="0">
                  <c:v>Jan-2014</c:v>
                </c:pt>
                <c:pt idx="1">
                  <c:v>Feb-2014</c:v>
                </c:pt>
                <c:pt idx="2">
                  <c:v>Mar-2014</c:v>
                </c:pt>
                <c:pt idx="3">
                  <c:v>Apr-2014</c:v>
                </c:pt>
                <c:pt idx="4">
                  <c:v>May-2014</c:v>
                </c:pt>
                <c:pt idx="5">
                  <c:v>June 2014</c:v>
                </c:pt>
                <c:pt idx="6">
                  <c:v>July 2014</c:v>
                </c:pt>
                <c:pt idx="7">
                  <c:v>Aug 2014</c:v>
                </c:pt>
                <c:pt idx="8">
                  <c:v>Sept 2014</c:v>
                </c:pt>
                <c:pt idx="9">
                  <c:v>Oct 2014</c:v>
                </c:pt>
                <c:pt idx="10">
                  <c:v>Nov 2014</c:v>
                </c:pt>
              </c:strCache>
            </c:strRef>
          </c:cat>
          <c:val>
            <c:numRef>
              <c:f>'SICU-histoG (2)'!$D$2:$D$12</c:f>
              <c:numCache>
                <c:formatCode>0.0</c:formatCode>
                <c:ptCount val="11"/>
                <c:pt idx="0">
                  <c:v>2.7100271002710028</c:v>
                </c:pt>
                <c:pt idx="1">
                  <c:v>5.3619302949061662</c:v>
                </c:pt>
                <c:pt idx="2">
                  <c:v>10.723860589812331</c:v>
                </c:pt>
                <c:pt idx="3">
                  <c:v>7.9787234042553203</c:v>
                </c:pt>
                <c:pt idx="4">
                  <c:v>13.19261213720317</c:v>
                </c:pt>
                <c:pt idx="5">
                  <c:v>5.1020408163265278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251904"/>
        <c:axId val="98246016"/>
      </c:lineChart>
      <c:catAx>
        <c:axId val="98242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/>
                <a:cs typeface="Calibri"/>
              </a:defRPr>
            </a:pPr>
            <a:endParaRPr lang="en-US"/>
          </a:p>
        </c:txPr>
        <c:crossAx val="98244480"/>
        <c:crosses val="autoZero"/>
        <c:auto val="1"/>
        <c:lblAlgn val="ctr"/>
        <c:lblOffset val="100"/>
        <c:noMultiLvlLbl val="0"/>
      </c:catAx>
      <c:valAx>
        <c:axId val="98244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/>
                <a:cs typeface="Calibri"/>
              </a:defRPr>
            </a:pPr>
            <a:endParaRPr lang="en-US"/>
          </a:p>
        </c:txPr>
        <c:crossAx val="98242560"/>
        <c:crosses val="autoZero"/>
        <c:crossBetween val="between"/>
      </c:valAx>
      <c:valAx>
        <c:axId val="9824601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/>
                <a:cs typeface="Calibri"/>
              </a:defRPr>
            </a:pPr>
            <a:endParaRPr lang="en-US"/>
          </a:p>
        </c:txPr>
        <c:crossAx val="98251904"/>
        <c:crosses val="max"/>
        <c:crossBetween val="between"/>
      </c:valAx>
      <c:catAx>
        <c:axId val="98251904"/>
        <c:scaling>
          <c:orientation val="minMax"/>
        </c:scaling>
        <c:delete val="1"/>
        <c:axPos val="b"/>
        <c:majorTickMark val="out"/>
        <c:minorTickMark val="none"/>
        <c:tickLblPos val="nextTo"/>
        <c:crossAx val="9824601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152597554706455"/>
          <c:y val="0.82084175282074001"/>
          <c:w val="0.66468936970093695"/>
          <c:h val="8.3647937704154504E-2"/>
        </c:manualLayout>
      </c:layout>
      <c:overlay val="0"/>
      <c:txPr>
        <a:bodyPr/>
        <a:lstStyle/>
        <a:p>
          <a:pPr>
            <a:defRPr sz="1400">
              <a:latin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0.93929</cdr:x>
      <cdr:y>0.22008</cdr:y>
    </cdr:from>
    <cdr:to>
      <cdr:x>0.98027</cdr:x>
      <cdr:y>0.57915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94401" y="1085891"/>
          <a:ext cx="257175" cy="1771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/>
        <a:lstStyle xmlns:a="http://schemas.openxmlformats.org/drawingml/2006/main"/>
        <a:p xmlns:a="http://schemas.openxmlformats.org/drawingml/2006/main">
          <a:r>
            <a:rPr lang="en-US" sz="1600" dirty="0">
              <a:latin typeface="Calibri"/>
              <a:cs typeface="Calibri"/>
            </a:rPr>
            <a:t>rate per 1,000 patient days</a:t>
          </a:r>
        </a:p>
      </cdr:txBody>
    </cdr:sp>
  </cdr:relSizeAnchor>
  <cdr:relSizeAnchor xmlns:cdr="http://schemas.openxmlformats.org/drawingml/2006/chartDrawing">
    <cdr:from>
      <cdr:x>0.03618</cdr:x>
      <cdr:y>0.35715</cdr:y>
    </cdr:from>
    <cdr:to>
      <cdr:x>0.06957</cdr:x>
      <cdr:y>0.52896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7027" y="1762165"/>
          <a:ext cx="209550" cy="847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latin typeface="Calibri"/>
              <a:cs typeface="Calibri"/>
            </a:rPr>
            <a:t># of cases</a:t>
          </a:r>
        </a:p>
      </cdr:txBody>
    </cdr:sp>
  </cdr:relSizeAnchor>
  <cdr:relSizeAnchor xmlns:cdr="http://schemas.openxmlformats.org/drawingml/2006/chartDrawing">
    <cdr:from>
      <cdr:x>0.42626</cdr:x>
      <cdr:y>0.01738</cdr:y>
    </cdr:from>
    <cdr:to>
      <cdr:x>0.6934</cdr:x>
      <cdr:y>0.10232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74952" y="85765"/>
          <a:ext cx="1676400" cy="419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0.52644</cdr:x>
      <cdr:y>0.0946</cdr:y>
    </cdr:from>
    <cdr:to>
      <cdr:x>0.66456</cdr:x>
      <cdr:y>0.22588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303601" y="466765"/>
          <a:ext cx="866775" cy="6477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ln xmlns:a="http://schemas.openxmlformats.org/drawingml/2006/main" w="3175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>
              <a:latin typeface="Calibri"/>
              <a:cs typeface="Calibri"/>
            </a:rPr>
            <a:t>closed ICU</a:t>
          </a:r>
          <a:r>
            <a:rPr lang="en-US" sz="1600" baseline="0" dirty="0">
              <a:latin typeface="Calibri"/>
              <a:cs typeface="Calibri"/>
            </a:rPr>
            <a:t> for terminal cleaning</a:t>
          </a:r>
          <a:endParaRPr lang="en-US" sz="1600" dirty="0">
            <a:latin typeface="Calibri"/>
            <a:cs typeface="Calibri"/>
          </a:endParaRPr>
        </a:p>
      </cdr:txBody>
    </cdr:sp>
  </cdr:relSizeAnchor>
  <cdr:relSizeAnchor xmlns:cdr="http://schemas.openxmlformats.org/drawingml/2006/chartDrawing">
    <cdr:from>
      <cdr:x>0.43233</cdr:x>
      <cdr:y>0.16603</cdr:y>
    </cdr:from>
    <cdr:to>
      <cdr:x>0.52871</cdr:x>
      <cdr:y>0.19306</cdr:y>
    </cdr:to>
    <cdr:cxnSp macro="">
      <cdr:nvCxnSpPr>
        <cdr:cNvPr id="8" name="Straight Arrow Connector 7"/>
        <cdr:cNvCxnSpPr/>
      </cdr:nvCxnSpPr>
      <cdr:spPr>
        <a:xfrm xmlns:a="http://schemas.openxmlformats.org/drawingml/2006/main" flipH="1">
          <a:off x="2713052" y="819190"/>
          <a:ext cx="604838" cy="1333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0.61928</cdr:x>
      <cdr:y>0.2973</cdr:y>
    </cdr:from>
    <cdr:to>
      <cdr:x>0.82951</cdr:x>
      <cdr:y>0.49485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318493" y="2004903"/>
          <a:ext cx="1805460" cy="13322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ln xmlns:a="http://schemas.openxmlformats.org/drawingml/2006/main" w="3175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>
              <a:latin typeface="+mj-lt"/>
            </a:rPr>
            <a:t>Discontinued respiratory </a:t>
          </a:r>
          <a:r>
            <a:rPr lang="en-US" sz="1600" dirty="0">
              <a:latin typeface="+mj-lt"/>
              <a:cs typeface="Calibri"/>
            </a:rPr>
            <a:t>surveillance</a:t>
          </a:r>
          <a:r>
            <a:rPr lang="en-US" sz="1600" dirty="0">
              <a:latin typeface="+mj-lt"/>
            </a:rPr>
            <a:t> and ATP audit</a:t>
          </a:r>
        </a:p>
      </cdr:txBody>
    </cdr:sp>
  </cdr:relSizeAnchor>
  <cdr:relSizeAnchor xmlns:cdr="http://schemas.openxmlformats.org/drawingml/2006/chartDrawing">
    <cdr:from>
      <cdr:x>0.69729</cdr:x>
      <cdr:y>0.49706</cdr:y>
    </cdr:from>
    <cdr:to>
      <cdr:x>0.69947</cdr:x>
      <cdr:y>0.67182</cdr:y>
    </cdr:to>
    <cdr:cxnSp macro="">
      <cdr:nvCxnSpPr>
        <cdr:cNvPr id="12" name="Straight Arrow Connector 11"/>
        <cdr:cNvCxnSpPr/>
      </cdr:nvCxnSpPr>
      <cdr:spPr>
        <a:xfrm xmlns:a="http://schemas.openxmlformats.org/drawingml/2006/main">
          <a:off x="5988424" y="3352053"/>
          <a:ext cx="18757" cy="11785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38BEF1-A7A4-944B-BE33-004837EA016B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1F26DFB-9E9D-F442-8EF2-91DCAB3872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06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26DFB-9E9D-F442-8EF2-91DCAB3872E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20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26DFB-9E9D-F442-8EF2-91DCAB3872E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43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26DFB-9E9D-F442-8EF2-91DCAB3872E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back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6192" cy="6867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0">
                <a:solidFill>
                  <a:srgbClr val="FFFFFF"/>
                </a:solidFill>
                <a:latin typeface="Calibri" pitchFamily="34" charset="0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72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backtoc-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6192" cy="686714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bg1"/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9990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backtoc-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6192" cy="68671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3600" b="1" cap="none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33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Mount Sinai / Presentation Slide / December 5,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5200"/>
              </a:lnSpc>
              <a:buNone/>
              <a:defRPr sz="5100" b="1">
                <a:solidFill>
                  <a:srgbClr val="666666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3822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086"/>
            <a:ext cx="8229600" cy="4525963"/>
          </a:xfrm>
        </p:spPr>
        <p:txBody>
          <a:bodyPr/>
          <a:lstStyle>
            <a:lvl1pPr>
              <a:lnSpc>
                <a:spcPct val="100000"/>
              </a:lnSpc>
              <a:defRPr sz="3000">
                <a:latin typeface="Calibri"/>
                <a:cs typeface="Calibri"/>
              </a:defRPr>
            </a:lvl1pPr>
            <a:lvl2pPr>
              <a:lnSpc>
                <a:spcPct val="100000"/>
              </a:lnSpc>
              <a:defRPr sz="2800">
                <a:latin typeface="Calibri"/>
                <a:cs typeface="Calibri"/>
              </a:defRPr>
            </a:lvl2pPr>
            <a:lvl3pPr>
              <a:lnSpc>
                <a:spcPct val="100000"/>
              </a:lnSpc>
              <a:defRPr sz="2400">
                <a:latin typeface="Calibri"/>
                <a:cs typeface="Calibri"/>
              </a:defRPr>
            </a:lvl3pPr>
            <a:lvl4pPr>
              <a:lnSpc>
                <a:spcPct val="100000"/>
              </a:lnSpc>
              <a:defRPr sz="2000">
                <a:latin typeface="Calibri"/>
                <a:cs typeface="Calibri"/>
              </a:defRPr>
            </a:lvl4pPr>
            <a:lvl5pPr>
              <a:lnSpc>
                <a:spcPct val="100000"/>
              </a:lnSpc>
              <a:defRPr sz="20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58B9-5941-294C-BF5B-9B7E0EFFC149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AFFD-DBAF-FA4E-A46A-AB4F95212F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0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28pt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6705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8025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1.jpeg" descr="image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75" y="6721475"/>
            <a:ext cx="9150350" cy="146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2.jpeg" descr="image2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0"/>
            <a:ext cx="9155115" cy="68659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515840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6096"/>
            <a:ext cx="82296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6422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E7D63523-73D7-614F-B62C-31315533CF74}" type="datetime1">
              <a:rPr lang="en-US" smtClean="0"/>
              <a:pPr/>
              <a:t>9/16/2015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Mount Sinai / Presentation Slide / December 5, 2012</a:t>
            </a:r>
            <a:endParaRPr lang="en-US"/>
          </a:p>
        </p:txBody>
      </p:sp>
      <p:pic>
        <p:nvPicPr>
          <p:cNvPr id="9" name="Picture 8" descr="pptback-02.jp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72" y="6721475"/>
            <a:ext cx="9153144" cy="1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4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72" r:id="rId7"/>
    <p:sldLayoutId id="2147483673" r:id="rId8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70000"/>
        <a:buFont typeface="Lucida Grande"/>
        <a:buChar char="▶"/>
        <a:defRPr sz="18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0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 idx="4294967295"/>
          </p:nvPr>
        </p:nvSpPr>
        <p:spPr>
          <a:xfrm>
            <a:off x="989013" y="533400"/>
            <a:ext cx="8154987" cy="4267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 defTabSz="642937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bg1"/>
                </a:solidFill>
                <a:latin typeface="Calibri"/>
                <a:cs typeface="Calibri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  <a:t>Eradication of a </a:t>
            </a:r>
            <a:r>
              <a:rPr lang="en-US" sz="3600" i="1" dirty="0" err="1" smtClean="0">
                <a:solidFill>
                  <a:schemeClr val="bg1"/>
                </a:solidFill>
                <a:latin typeface="Calibri"/>
                <a:cs typeface="Calibri"/>
              </a:rPr>
              <a:t>Burkholderia</a:t>
            </a:r>
            <a:r>
              <a:rPr lang="en-US" sz="3600" i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600" i="1" dirty="0" err="1" smtClean="0">
                <a:solidFill>
                  <a:schemeClr val="bg1"/>
                </a:solidFill>
                <a:latin typeface="Calibri"/>
                <a:cs typeface="Calibri"/>
              </a:rPr>
              <a:t>cepacia</a:t>
            </a:r>
            <a:r>
              <a:rPr lang="en-US" sz="3600" i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  <a:t>Outbreak in an Intensive Care Unit </a:t>
            </a:r>
            <a:b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  <a:t>by a Bundled Environmental </a:t>
            </a:r>
            <a:b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  <a:t>Hygiene Approach</a:t>
            </a:r>
            <a:b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  <a:t/>
            </a:r>
            <a:br>
              <a:rPr lang="en-US" sz="3600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en-US" sz="2700" dirty="0" smtClean="0">
                <a:solidFill>
                  <a:schemeClr val="bg1"/>
                </a:solidFill>
                <a:latin typeface="Calibri"/>
                <a:cs typeface="Calibri"/>
              </a:rPr>
              <a:t>Elsa Santos-Cruz BSc, CIC</a:t>
            </a:r>
            <a:br>
              <a:rPr lang="en-US" sz="2700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en-US" sz="2700" dirty="0" smtClean="0">
                <a:solidFill>
                  <a:schemeClr val="bg1"/>
                </a:solidFill>
                <a:latin typeface="Calibri"/>
                <a:cs typeface="Calibri"/>
              </a:rPr>
              <a:t>September 16</a:t>
            </a:r>
            <a:r>
              <a:rPr lang="en-US" sz="2700" dirty="0" smtClean="0">
                <a:solidFill>
                  <a:schemeClr val="bg1"/>
                </a:solidFill>
                <a:latin typeface="Calibri"/>
                <a:cs typeface="Calibri"/>
              </a:rPr>
              <a:t>, 2015</a:t>
            </a:r>
            <a:endParaRPr sz="27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3784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11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Mount Sinai Hospital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1,171 </a:t>
            </a:r>
            <a:r>
              <a:rPr lang="en-US" dirty="0" smtClean="0"/>
              <a:t>bed Academic </a:t>
            </a:r>
            <a:r>
              <a:rPr lang="en-US" dirty="0" smtClean="0"/>
              <a:t>Tertiary Care Center on Upper East Side of New York City</a:t>
            </a:r>
          </a:p>
          <a:p>
            <a:pPr lvl="1"/>
            <a:r>
              <a:rPr lang="en-US" dirty="0" smtClean="0"/>
              <a:t>Heart, Abdominal Organ, and Bone Marrow Transplantation</a:t>
            </a:r>
          </a:p>
          <a:p>
            <a:r>
              <a:rPr lang="en-US" dirty="0" smtClean="0"/>
              <a:t>Includes 6 Adult Intensive Care Units</a:t>
            </a:r>
          </a:p>
          <a:p>
            <a:r>
              <a:rPr lang="en-US" dirty="0" smtClean="0"/>
              <a:t>6.5 number of ICPs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85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patients identified as colonized and/or infected with </a:t>
            </a:r>
            <a:r>
              <a:rPr lang="en-US" i="1" dirty="0" smtClean="0"/>
              <a:t>B. </a:t>
            </a:r>
            <a:r>
              <a:rPr lang="en-US" i="1" dirty="0" err="1" smtClean="0"/>
              <a:t>cepacia</a:t>
            </a:r>
            <a:r>
              <a:rPr lang="en-US" i="1" dirty="0" smtClean="0"/>
              <a:t> </a:t>
            </a:r>
            <a:r>
              <a:rPr lang="en-US" dirty="0" smtClean="0"/>
              <a:t>complex over </a:t>
            </a:r>
            <a:r>
              <a:rPr lang="en-US" dirty="0"/>
              <a:t>a</a:t>
            </a:r>
            <a:r>
              <a:rPr lang="en-US" dirty="0" smtClean="0"/>
              <a:t> months</a:t>
            </a:r>
          </a:p>
          <a:p>
            <a:r>
              <a:rPr lang="en-US" dirty="0" smtClean="0"/>
              <a:t>Increased prevalence prompts and outbreak investigation</a:t>
            </a:r>
          </a:p>
          <a:p>
            <a:pPr lvl="1"/>
            <a:r>
              <a:rPr lang="en-US" dirty="0" smtClean="0"/>
              <a:t>Retrospective chart review</a:t>
            </a:r>
          </a:p>
          <a:p>
            <a:pPr lvl="1"/>
            <a:r>
              <a:rPr lang="en-US" dirty="0" smtClean="0"/>
              <a:t>Observation of Environmental Hygiene</a:t>
            </a:r>
          </a:p>
          <a:p>
            <a:pPr lvl="1"/>
            <a:r>
              <a:rPr lang="en-US" dirty="0" smtClean="0"/>
              <a:t>Observation of Clinical Practices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5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Burkholderia</a:t>
            </a:r>
            <a:r>
              <a:rPr lang="en-US" i="1" dirty="0" smtClean="0"/>
              <a:t> </a:t>
            </a:r>
            <a:r>
              <a:rPr lang="en-US" i="1" dirty="0" err="1" smtClean="0"/>
              <a:t>cepacia</a:t>
            </a:r>
            <a:r>
              <a:rPr lang="en-US" i="1" dirty="0" smtClean="0"/>
              <a:t> </a:t>
            </a:r>
            <a:r>
              <a:rPr lang="en-US" dirty="0" smtClean="0"/>
              <a:t>complex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Multidrug-resistant Gram-negative bacilli</a:t>
            </a:r>
          </a:p>
          <a:p>
            <a:endParaRPr lang="en-US" sz="600" dirty="0" smtClean="0"/>
          </a:p>
          <a:p>
            <a:pPr lvl="1"/>
            <a:r>
              <a:rPr lang="en-US" dirty="0" smtClean="0"/>
              <a:t>9 </a:t>
            </a:r>
            <a:r>
              <a:rPr lang="en-US" dirty="0" err="1" smtClean="0"/>
              <a:t>genomovars</a:t>
            </a:r>
            <a:endParaRPr lang="en-US" dirty="0" smtClean="0"/>
          </a:p>
          <a:p>
            <a:pPr lvl="1"/>
            <a:r>
              <a:rPr lang="en-US" dirty="0" smtClean="0"/>
              <a:t>Found in soil, water, fruit, and vegetables</a:t>
            </a:r>
          </a:p>
          <a:p>
            <a:pPr lvl="1"/>
            <a:endParaRPr lang="en-US" sz="600" dirty="0" smtClean="0"/>
          </a:p>
          <a:p>
            <a:r>
              <a:rPr lang="en-US" dirty="0" smtClean="0"/>
              <a:t>Most commonly seen as a pathogen in cystic fibrosis patients</a:t>
            </a:r>
          </a:p>
          <a:p>
            <a:pPr lvl="1"/>
            <a:endParaRPr lang="en-US" sz="600" dirty="0" smtClean="0"/>
          </a:p>
          <a:p>
            <a:pPr marL="457200" lvl="1" indent="0">
              <a:buNone/>
            </a:pPr>
            <a:endParaRPr lang="en-US" sz="600" dirty="0" smtClean="0"/>
          </a:p>
          <a:p>
            <a:r>
              <a:rPr lang="en-US" dirty="0" smtClean="0"/>
              <a:t>Rarely identified at MSH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5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Terminal Clean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Environmental cultures obtained from high-touch surfaces </a:t>
            </a:r>
          </a:p>
          <a:p>
            <a:r>
              <a:rPr lang="en-US" dirty="0" smtClean="0"/>
              <a:t>Respiratory surveillance samples obtained on admission to unit and weekly</a:t>
            </a:r>
          </a:p>
          <a:p>
            <a:r>
              <a:rPr lang="en-US" dirty="0" smtClean="0"/>
              <a:t>Patients relocated and ICU closed for terminal cleaning</a:t>
            </a:r>
          </a:p>
          <a:p>
            <a:pPr lvl="1"/>
            <a:r>
              <a:rPr lang="en-US" dirty="0" smtClean="0"/>
              <a:t>Unused medications and supplies were discarded</a:t>
            </a:r>
          </a:p>
          <a:p>
            <a:pPr lvl="1"/>
            <a:r>
              <a:rPr lang="en-US" dirty="0" smtClean="0"/>
              <a:t>Bedside storage cabinet was discarded</a:t>
            </a:r>
          </a:p>
          <a:p>
            <a:pPr lvl="1"/>
            <a:r>
              <a:rPr lang="en-US" dirty="0" smtClean="0"/>
              <a:t>Detail cleaning of all areas in the room using approved hospital disinfectant- Quaternary ammonia, and Bleach wipes, and the use of Ultraviolet germicidal irradiation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43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Repopulating the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Ventilators Replaced</a:t>
            </a:r>
          </a:p>
          <a:p>
            <a:r>
              <a:rPr lang="en-US" dirty="0"/>
              <a:t>Patients and staff </a:t>
            </a:r>
            <a:r>
              <a:rPr lang="en-US" dirty="0" err="1"/>
              <a:t>cohorted</a:t>
            </a:r>
            <a:r>
              <a:rPr lang="en-US" dirty="0"/>
              <a:t> based on </a:t>
            </a:r>
            <a:r>
              <a:rPr lang="en-US" i="1" dirty="0"/>
              <a:t>B. </a:t>
            </a:r>
            <a:r>
              <a:rPr lang="en-US" i="1" dirty="0" err="1"/>
              <a:t>cepacia</a:t>
            </a:r>
            <a:r>
              <a:rPr lang="en-US" i="1" dirty="0"/>
              <a:t> </a:t>
            </a:r>
            <a:r>
              <a:rPr lang="en-US" dirty="0" smtClean="0"/>
              <a:t>status</a:t>
            </a:r>
          </a:p>
          <a:p>
            <a:r>
              <a:rPr lang="en-US" dirty="0" smtClean="0"/>
              <a:t>Adenosine triphosphate (ATP) testing and post cleaning environmental sampling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8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Pre-cleaning environmental cultures revealed </a:t>
            </a:r>
            <a:r>
              <a:rPr lang="en-US" i="1" dirty="0" smtClean="0"/>
              <a:t>B. </a:t>
            </a:r>
            <a:r>
              <a:rPr lang="en-US" i="1" dirty="0" err="1" smtClean="0"/>
              <a:t>cepacia</a:t>
            </a:r>
            <a:r>
              <a:rPr lang="en-US" i="1" dirty="0" smtClean="0"/>
              <a:t> </a:t>
            </a:r>
            <a:r>
              <a:rPr lang="en-US" dirty="0" smtClean="0"/>
              <a:t>complex from multiple high touch surfaces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5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Room A:  Respiratory Carrier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524000" y="1397000"/>
          <a:ext cx="60960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29650"/>
              </p:ext>
            </p:extLst>
          </p:nvPr>
        </p:nvGraphicFramePr>
        <p:xfrm>
          <a:off x="191733" y="1333628"/>
          <a:ext cx="8759392" cy="52554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3970"/>
                <a:gridCol w="2064154"/>
                <a:gridCol w="3311268"/>
              </a:tblGrid>
              <a:tr h="94129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/>
                          <a:cs typeface="Calibri"/>
                        </a:rPr>
                        <a:t>Sink Surface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kern="1200" dirty="0" err="1" smtClean="0">
                          <a:latin typeface="Calibri"/>
                          <a:cs typeface="Calibri"/>
                        </a:rPr>
                        <a:t>Burkholderia</a:t>
                      </a:r>
                      <a:r>
                        <a:rPr lang="en-US" sz="2000" i="1" kern="120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000" i="1" kern="1200" dirty="0" err="1" smtClean="0">
                          <a:latin typeface="Calibri"/>
                          <a:cs typeface="Calibri"/>
                        </a:rPr>
                        <a:t>cepacia</a:t>
                      </a:r>
                      <a:r>
                        <a:rPr lang="en-US" sz="2000" i="1" kern="120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000" kern="1200" dirty="0" smtClean="0">
                          <a:latin typeface="Calibri"/>
                          <a:cs typeface="Calibri"/>
                        </a:rPr>
                        <a:t>group and other Gram-negative organisms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3094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/>
                          <a:cs typeface="Calibri"/>
                        </a:rPr>
                        <a:t>Outside</a:t>
                      </a:r>
                      <a:r>
                        <a:rPr lang="en-US" sz="2400" baseline="0" dirty="0" smtClean="0">
                          <a:latin typeface="Calibri"/>
                          <a:cs typeface="Calibri"/>
                        </a:rPr>
                        <a:t> of Glove Box      in Room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kern="1200" dirty="0" err="1" smtClean="0">
                          <a:latin typeface="Calibri"/>
                          <a:cs typeface="Calibri"/>
                        </a:rPr>
                        <a:t>Burkholderia</a:t>
                      </a:r>
                      <a:r>
                        <a:rPr lang="en-US" sz="2000" i="1" kern="120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000" i="1" kern="1200" dirty="0" err="1" smtClean="0">
                          <a:latin typeface="Calibri"/>
                          <a:cs typeface="Calibri"/>
                        </a:rPr>
                        <a:t>cepacia</a:t>
                      </a:r>
                      <a:r>
                        <a:rPr lang="en-US" sz="2000" i="1" kern="120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000" kern="1200" dirty="0" smtClean="0">
                          <a:latin typeface="Calibri"/>
                          <a:cs typeface="Calibri"/>
                        </a:rPr>
                        <a:t>group and other Gram-negative organisms</a:t>
                      </a:r>
                      <a:endParaRPr lang="en-US" sz="2000" dirty="0" smtClean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6082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/>
                          <a:cs typeface="Calibri"/>
                        </a:rPr>
                        <a:t>Bedside Monitor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>
                          <a:latin typeface="Calibri"/>
                          <a:cs typeface="Calibri"/>
                        </a:rPr>
                        <a:t>Streptococcus</a:t>
                      </a:r>
                      <a:r>
                        <a:rPr lang="en-US" sz="2000" baseline="0" dirty="0" smtClean="0">
                          <a:latin typeface="Calibri"/>
                          <a:cs typeface="Calibri"/>
                        </a:rPr>
                        <a:t> spp.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3552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/>
                          <a:cs typeface="Calibri"/>
                        </a:rPr>
                        <a:t>WOW Keyboard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/>
                          <a:cs typeface="Calibri"/>
                        </a:rPr>
                        <a:t>Coagulase</a:t>
                      </a:r>
                      <a:r>
                        <a:rPr lang="en-US" sz="2000" baseline="0" dirty="0" smtClean="0">
                          <a:latin typeface="Calibri"/>
                          <a:cs typeface="Calibri"/>
                        </a:rPr>
                        <a:t>-negative </a:t>
                      </a:r>
                      <a:r>
                        <a:rPr lang="en-US" sz="2000" i="1" baseline="0" dirty="0" err="1" smtClean="0">
                          <a:latin typeface="Calibri"/>
                          <a:cs typeface="Calibri"/>
                        </a:rPr>
                        <a:t>Staphyloccus</a:t>
                      </a:r>
                      <a:endParaRPr lang="en-US" sz="2000" i="1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2229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/>
                          <a:cs typeface="Calibri"/>
                        </a:rPr>
                        <a:t>Top Shelf in Room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cs typeface="Calibri"/>
                        </a:rPr>
                        <a:t>Coagulase</a:t>
                      </a:r>
                      <a:r>
                        <a:rPr lang="en-US" sz="2000" baseline="0" dirty="0" smtClean="0">
                          <a:latin typeface="Calibri"/>
                          <a:cs typeface="Calibri"/>
                        </a:rPr>
                        <a:t>-negative </a:t>
                      </a:r>
                      <a:r>
                        <a:rPr lang="en-US" sz="2000" i="1" baseline="0" dirty="0" err="1" smtClean="0">
                          <a:latin typeface="Calibri"/>
                          <a:cs typeface="Calibri"/>
                        </a:rPr>
                        <a:t>Staphyloccus</a:t>
                      </a:r>
                      <a:endParaRPr lang="en-US" sz="2000" i="1" dirty="0" smtClean="0">
                        <a:latin typeface="Calibri"/>
                        <a:cs typeface="Calibri"/>
                      </a:endParaRPr>
                    </a:p>
                    <a:p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2" name="Picture 3" descr="H:\Personal\My Pictures\2014-05-15\0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58" y="1323171"/>
            <a:ext cx="1523999" cy="97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:\Personal\My Pictures\2014-05-15\01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59" y="2297334"/>
            <a:ext cx="1523999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:\Personal\My Pictures\2014-05-15\02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59" y="3346823"/>
            <a:ext cx="1523999" cy="106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H:\Personal\My Pictures\2014-05-15\01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58" y="4452470"/>
            <a:ext cx="1524000" cy="103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:\Personal\My Pictures\2014-05-15\02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79" y="5602940"/>
            <a:ext cx="1531779" cy="10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98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Room B: “Clean” Room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503137"/>
              </p:ext>
            </p:extLst>
          </p:nvPr>
        </p:nvGraphicFramePr>
        <p:xfrm>
          <a:off x="457200" y="1493838"/>
          <a:ext cx="3429000" cy="44536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9000"/>
              </a:tblGrid>
              <a:tr h="966379">
                <a:tc>
                  <a:txBody>
                    <a:bodyPr/>
                    <a:lstStyle/>
                    <a:p>
                      <a:r>
                        <a:rPr lang="en-US" sz="2400" baseline="0" dirty="0" smtClean="0">
                          <a:latin typeface="Calibri"/>
                          <a:cs typeface="Calibri"/>
                        </a:rPr>
                        <a:t>Flat surface of ventilator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966379">
                <a:tc>
                  <a:txBody>
                    <a:bodyPr/>
                    <a:lstStyle/>
                    <a:p>
                      <a:endParaRPr lang="en-US" sz="2400" baseline="0" dirty="0" smtClean="0">
                        <a:latin typeface="Calibri"/>
                        <a:cs typeface="Calibri"/>
                      </a:endParaRPr>
                    </a:p>
                    <a:p>
                      <a:r>
                        <a:rPr lang="en-US" sz="2400" baseline="0" dirty="0" smtClean="0">
                          <a:latin typeface="Calibri"/>
                          <a:cs typeface="Calibri"/>
                        </a:rPr>
                        <a:t>Patient bed side storage cabinet inside of the top draw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966379">
                <a:tc>
                  <a:txBody>
                    <a:bodyPr/>
                    <a:lstStyle/>
                    <a:p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96637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/>
                          <a:cs typeface="Calibri"/>
                        </a:rPr>
                        <a:t>Glov</a:t>
                      </a:r>
                      <a:r>
                        <a:rPr lang="en-US" sz="2400" baseline="0" dirty="0" smtClean="0">
                          <a:latin typeface="Calibri"/>
                          <a:cs typeface="Calibri"/>
                        </a:rPr>
                        <a:t>es box outer surface, inside the patient’s room.</a:t>
                      </a:r>
                      <a:endParaRPr lang="en-US" sz="2400" dirty="0" smtClean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4" descr="H:\Personal\My Pictures\2014-05-15\02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824" y="2966740"/>
            <a:ext cx="20574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:\Personal\My Pictures\2014-05-15\01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824" y="1268184"/>
            <a:ext cx="2068287" cy="155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H:\Personal\My Pictures\2014-05-15\02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824" y="4597355"/>
            <a:ext cx="2031997" cy="152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83294" y="3032462"/>
            <a:ext cx="22620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Calibri"/>
                <a:cs typeface="Calibri"/>
              </a:rPr>
              <a:t>Burkholderia</a:t>
            </a: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i="1" dirty="0" err="1">
                <a:latin typeface="Calibri"/>
                <a:cs typeface="Calibri"/>
              </a:rPr>
              <a:t>cepacia</a:t>
            </a: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group and other Gram-negative organisms</a:t>
            </a:r>
          </a:p>
          <a:p>
            <a:endParaRPr lang="en-US" dirty="0"/>
          </a:p>
        </p:txBody>
      </p:sp>
      <p:sp>
        <p:nvSpPr>
          <p:cNvPr id="12" name="Right Brace 11"/>
          <p:cNvSpPr/>
          <p:nvPr/>
        </p:nvSpPr>
        <p:spPr>
          <a:xfrm>
            <a:off x="6364941" y="1268184"/>
            <a:ext cx="418353" cy="4853169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7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619473"/>
              </p:ext>
            </p:extLst>
          </p:nvPr>
        </p:nvGraphicFramePr>
        <p:xfrm>
          <a:off x="406400" y="114300"/>
          <a:ext cx="8588188" cy="674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206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months after terminal cleaning, </a:t>
            </a:r>
            <a:r>
              <a:rPr lang="en-US" dirty="0" err="1" smtClean="0"/>
              <a:t>cohorting</a:t>
            </a:r>
            <a:r>
              <a:rPr lang="en-US" dirty="0" smtClean="0"/>
              <a:t>, </a:t>
            </a:r>
            <a:r>
              <a:rPr lang="en-US" dirty="0" smtClean="0"/>
              <a:t>&amp; enhanced </a:t>
            </a:r>
            <a:r>
              <a:rPr lang="en-US" dirty="0" smtClean="0"/>
              <a:t>daily cleaning with ATP </a:t>
            </a:r>
            <a:r>
              <a:rPr lang="en-US" dirty="0" smtClean="0"/>
              <a:t>audit, </a:t>
            </a:r>
            <a:r>
              <a:rPr lang="en-US" dirty="0" smtClean="0"/>
              <a:t>no further cases of </a:t>
            </a:r>
            <a:r>
              <a:rPr lang="en-US" i="1" dirty="0" smtClean="0"/>
              <a:t>B. </a:t>
            </a:r>
            <a:r>
              <a:rPr lang="en-US" i="1" dirty="0" err="1" smtClean="0"/>
              <a:t>cepacia</a:t>
            </a:r>
            <a:endParaRPr lang="en-US" i="1" dirty="0" smtClean="0"/>
          </a:p>
          <a:p>
            <a:r>
              <a:rPr lang="en-US" dirty="0" smtClean="0"/>
              <a:t>Audit and respiratory surveillance discontinued</a:t>
            </a:r>
          </a:p>
          <a:p>
            <a:r>
              <a:rPr lang="en-US" dirty="0" smtClean="0"/>
              <a:t>Continuation of enhanced daily cleaning and terminal cleaning at discharge with no further cases for 5 months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AFFD-DBAF-FA4E-A46A-AB4F95212F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1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</a:t>
            </a:r>
            <a:r>
              <a:rPr lang="en-US" sz="2800" dirty="0" smtClean="0"/>
              <a:t>mplementation </a:t>
            </a:r>
            <a:r>
              <a:rPr lang="en-US" sz="2800" dirty="0"/>
              <a:t>of </a:t>
            </a:r>
            <a:r>
              <a:rPr lang="en-US" sz="2800" dirty="0" smtClean="0"/>
              <a:t>a daily </a:t>
            </a:r>
            <a:r>
              <a:rPr lang="en-US" sz="2800" dirty="0"/>
              <a:t>and terminal cleaning </a:t>
            </a:r>
            <a:r>
              <a:rPr lang="en-US" sz="2800" dirty="0" smtClean="0"/>
              <a:t>bundle </a:t>
            </a:r>
            <a:r>
              <a:rPr lang="en-US" sz="2800" dirty="0"/>
              <a:t>eliminated horizontal spread by eradicating the organism from the patient </a:t>
            </a:r>
            <a:r>
              <a:rPr lang="en-US" sz="2800" dirty="0" smtClean="0"/>
              <a:t>environment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HAI MDRO incidence in the ICU decreased by 63%</a:t>
            </a:r>
          </a:p>
          <a:p>
            <a:pPr marL="0" indent="0">
              <a:buNone/>
            </a:pPr>
            <a:r>
              <a:rPr lang="en-US" sz="2800" dirty="0" smtClean="0"/>
              <a:t>    compared to the </a:t>
            </a:r>
            <a:r>
              <a:rPr lang="en-US" sz="2800" dirty="0" smtClean="0"/>
              <a:t>pre-cleaning </a:t>
            </a:r>
            <a:r>
              <a:rPr lang="en-US" sz="2800" dirty="0" smtClean="0"/>
              <a:t>period.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Rolling out a similar bundled approach to tackle other MDROs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5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634992">
              <a:lnSpc>
                <a:spcPts val="2600"/>
              </a:lnSpc>
              <a:spcBef>
                <a:spcPts val="500"/>
              </a:spcBef>
              <a:defRPr sz="1800"/>
            </a:pPr>
            <a:r>
              <a:rPr lang="en-US" altLang="en-US" sz="4000" dirty="0" smtClean="0"/>
              <a:t> Gopi </a:t>
            </a:r>
            <a:r>
              <a:rPr lang="en-US" altLang="en-US" sz="4000" dirty="0" err="1" smtClean="0"/>
              <a:t>Patel,MD</a:t>
            </a:r>
            <a:endParaRPr lang="en-US" altLang="en-US" sz="4000" dirty="0" smtClean="0"/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defRPr sz="1800"/>
            </a:pPr>
            <a:endParaRPr lang="en-US" altLang="en-US" sz="4000" dirty="0" smtClean="0"/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defRPr sz="1800"/>
            </a:pPr>
            <a:r>
              <a:rPr lang="en-US" altLang="en-US" sz="4000" dirty="0" smtClean="0"/>
              <a:t> Nathaniel </a:t>
            </a:r>
            <a:r>
              <a:rPr lang="en-US" altLang="en-US" sz="4000" dirty="0"/>
              <a:t>Bravo, RN, </a:t>
            </a:r>
            <a:r>
              <a:rPr lang="en-US" altLang="en-US" sz="4000" dirty="0" smtClean="0"/>
              <a:t>MA,CIC</a:t>
            </a:r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buNone/>
              <a:defRPr sz="1800"/>
            </a:pPr>
            <a:endParaRPr lang="en-US" altLang="en-US" sz="4000" dirty="0" smtClean="0"/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defRPr sz="1800"/>
            </a:pPr>
            <a:r>
              <a:rPr lang="en-US" altLang="en-US" sz="4000" dirty="0" smtClean="0"/>
              <a:t> Michell </a:t>
            </a:r>
            <a:r>
              <a:rPr lang="en-US" altLang="en-US" sz="4000" dirty="0"/>
              <a:t>Reyes, MT, </a:t>
            </a:r>
            <a:r>
              <a:rPr lang="en-US" altLang="en-US" sz="4000" dirty="0" smtClean="0"/>
              <a:t>CIC</a:t>
            </a:r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buNone/>
              <a:defRPr sz="1800"/>
            </a:pPr>
            <a:endParaRPr lang="en-US" altLang="en-US" sz="4000" dirty="0" smtClean="0"/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defRPr sz="1800"/>
            </a:pPr>
            <a:r>
              <a:rPr lang="en-US" altLang="en-US" sz="4000" dirty="0" smtClean="0"/>
              <a:t> Roopa </a:t>
            </a:r>
            <a:r>
              <a:rPr lang="en-US" altLang="en-US" sz="4000" dirty="0"/>
              <a:t>Kohli-Seth, </a:t>
            </a:r>
            <a:r>
              <a:rPr lang="en-US" altLang="en-US" sz="4000" dirty="0" smtClean="0"/>
              <a:t>MD</a:t>
            </a:r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buNone/>
              <a:defRPr sz="1800"/>
            </a:pPr>
            <a:endParaRPr lang="en-US" altLang="en-US" sz="4000" dirty="0" smtClean="0"/>
          </a:p>
          <a:p>
            <a:pPr marL="0" lvl="0" indent="0" defTabSz="634992">
              <a:lnSpc>
                <a:spcPts val="2600"/>
              </a:lnSpc>
              <a:spcBef>
                <a:spcPts val="500"/>
              </a:spcBef>
              <a:defRPr sz="1800"/>
            </a:pPr>
            <a:r>
              <a:rPr lang="en-US" altLang="en-US" sz="4000" dirty="0" smtClean="0"/>
              <a:t> Fran </a:t>
            </a:r>
            <a:r>
              <a:rPr lang="en-US" altLang="en-US" sz="4000" dirty="0"/>
              <a:t>Wallach, MD</a:t>
            </a:r>
            <a:br>
              <a:rPr lang="en-US" altLang="en-US" sz="4000" dirty="0"/>
            </a:br>
            <a:endParaRPr lang="en-US" altLang="en-US" sz="4000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6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untSinai">
  <a:themeElements>
    <a:clrScheme name="M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7775</TotalTime>
  <Words>445</Words>
  <Application>Microsoft Office PowerPoint</Application>
  <PresentationFormat>On-screen Show (4:3)</PresentationFormat>
  <Paragraphs>95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MountSinai</vt:lpstr>
      <vt:lpstr> Eradication of a Burkholderia cepacia Outbreak in an Intensive Care Unit  by a Bundled Environmental  Hygiene Approach  Elsa Santos-Cruz BSc, CIC September 16, 2015</vt:lpstr>
      <vt:lpstr>Disclosures</vt:lpstr>
      <vt:lpstr>The Mount Sinai Hospital</vt:lpstr>
      <vt:lpstr>Background</vt:lpstr>
      <vt:lpstr>Burkholderia cepacia complex</vt:lpstr>
      <vt:lpstr>Terminal Clean</vt:lpstr>
      <vt:lpstr>Repopulating the Unit</vt:lpstr>
      <vt:lpstr>Results</vt:lpstr>
      <vt:lpstr>Room A:  Respiratory Carrier</vt:lpstr>
      <vt:lpstr>Room B: “Clean” Room </vt:lpstr>
      <vt:lpstr>PowerPoint Presentation</vt:lpstr>
      <vt:lpstr>Results</vt:lpstr>
      <vt:lpstr>Conclusions</vt:lpstr>
      <vt:lpstr>Future Directions</vt:lpstr>
      <vt:lpstr>Thank You</vt:lpstr>
    </vt:vector>
  </TitlesOfParts>
  <Company>Icahn School of Medicine at Mount Sinai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Gopi Patel</dc:creator>
  <cp:lastModifiedBy>Steve</cp:lastModifiedBy>
  <cp:revision>270</cp:revision>
  <dcterms:created xsi:type="dcterms:W3CDTF">2014-08-13T13:32:25Z</dcterms:created>
  <dcterms:modified xsi:type="dcterms:W3CDTF">2015-09-16T04:16:12Z</dcterms:modified>
</cp:coreProperties>
</file>