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30" y="-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fld id="{6C8D0694-8A7A-4F46-A88C-9FBD732DB7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89330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E56A77-1330-4F1D-A331-9C969BCBE50B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E56A77-1330-4F1D-A331-9C969BCBE50B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9405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CE22DB-EAD0-4D9E-9A41-B3F84BD8D17D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4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40215F-BF4B-4BF4-AE45-3B469DB1320E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5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C13016-EA93-4070-912F-6EDAA8276F75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6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56A9FE6-CB00-444F-A3B3-1486FD0A25B7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7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81589B9-BA91-4872-B697-792215E7F95C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8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7C16016-B47A-4D99-B5BE-784C224C1CC7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9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7A1EE9F-6EB8-4BAE-877E-79C7DF40D048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0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441867B-36A9-4DC3-A446-E23FA3F899B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15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31DA3AF-7A3D-42F3-B1A7-5F2A5534187F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2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5006AC2-858D-4F9A-9DCB-14B28584A3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5651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079C6C2-5A20-408F-BA69-95C852358C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808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6E9F384-1DFC-45B6-8311-E2F84017C8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0482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88FB2E5-CBD7-40AB-85A2-25D3FCCC95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0280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595F2D1-EE58-4600-9C20-46883D0E0D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673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89D9482-E4F2-407C-8C64-1DF17DAF6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5853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12EE5A6-013B-4F31-B9C8-9812546905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8001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4AD5A46-B58B-478B-A4F1-9D28968402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32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2452520-355F-44D2-A4BE-A5AA87FB46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2044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F9110B5-227B-4FF5-8C35-153454246A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421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1C2E57B-68DE-40CB-8B24-F79D677916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5151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7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03238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448050" y="6886575"/>
            <a:ext cx="3194050" cy="519113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7227888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fld id="{85BBF701-B1C3-4BF0-99B0-30447F85D4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409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fld id="{CE6044F0-23EF-42A0-84CD-401FB48E2D5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544511" y="1798637"/>
            <a:ext cx="9070975" cy="3173412"/>
          </a:xfrm>
          <a:ln/>
        </p:spPr>
        <p:txBody>
          <a:bodyPr tIns="31752"/>
          <a:lstStyle/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3600" dirty="0" smtClean="0"/>
              <a:t>APIC Greater NY Chapter 13</a:t>
            </a:r>
            <a:br>
              <a:rPr lang="en-US" altLang="en-US" sz="3600" dirty="0" smtClean="0"/>
            </a:br>
            <a:r>
              <a:rPr lang="en-US" altLang="en-US" sz="3600" dirty="0" smtClean="0"/>
              <a:t>CIC Q&amp;A Session</a:t>
            </a:r>
            <a:br>
              <a:rPr lang="en-US" altLang="en-US" sz="3600" dirty="0" smtClean="0"/>
            </a:br>
            <a:r>
              <a:rPr lang="en-US" altLang="en-US" sz="3600" dirty="0" smtClean="0"/>
              <a:t>February 19, 2020</a:t>
            </a:r>
            <a:br>
              <a:rPr lang="en-US" altLang="en-US" sz="3600" dirty="0" smtClean="0"/>
            </a:br>
            <a:r>
              <a:rPr lang="en-US" altLang="en-US" sz="3600" dirty="0"/>
              <a:t/>
            </a:r>
            <a:br>
              <a:rPr lang="en-US" altLang="en-US" sz="3600" dirty="0"/>
            </a:br>
            <a:r>
              <a:rPr lang="en-US" altLang="en-US" sz="3600" dirty="0" smtClean="0"/>
              <a:t>Amal Eickelman BSN RN RNC-NIC CLC</a:t>
            </a:r>
            <a:br>
              <a:rPr lang="en-US" altLang="en-US" sz="3600" dirty="0" smtClean="0"/>
            </a:br>
            <a:r>
              <a:rPr lang="en-US" altLang="en-US" sz="3600" dirty="0" smtClean="0"/>
              <a:t>NYU Langone Health</a:t>
            </a:r>
            <a:endParaRPr lang="en-US" altLang="en-US" sz="3600" dirty="0"/>
          </a:p>
        </p:txBody>
      </p:sp>
      <p:pic>
        <p:nvPicPr>
          <p:cNvPr id="6" name="Picture 5" descr="GreaterNewYork_APIC-ChptrLogo-web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696" y="503237"/>
            <a:ext cx="4850606" cy="10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2339975"/>
          </a:xfrm>
          <a:ln/>
        </p:spPr>
        <p:txBody>
          <a:bodyPr tIns="31752"/>
          <a:lstStyle/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3600" dirty="0" smtClean="0"/>
              <a:t>Q1</a:t>
            </a:r>
            <a:br>
              <a:rPr lang="en-US" altLang="en-US" sz="3600" dirty="0" smtClean="0"/>
            </a:br>
            <a:r>
              <a:rPr lang="en-US" altLang="en-US" sz="3600" dirty="0" smtClean="0"/>
              <a:t>When </a:t>
            </a:r>
            <a:r>
              <a:rPr lang="en-US" altLang="en-US" sz="3600" dirty="0"/>
              <a:t>calculating rates of CAUTI on a unit in a six-month period, the denominator must include: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917700" y="2641600"/>
            <a:ext cx="7061200" cy="3263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215900" indent="-215900"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altLang="en-US"/>
              <a:t> All patients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altLang="en-US"/>
              <a:t> All patients with urinary catheters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altLang="en-US"/>
              <a:t> All patients with CAUTI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altLang="en-US"/>
              <a:t> All patients with urinary catheters minus those with CAUTI</a:t>
            </a:r>
          </a:p>
        </p:txBody>
      </p:sp>
    </p:spTree>
    <p:extLst>
      <p:ext uri="{BB962C8B-B14F-4D97-AF65-F5344CB8AC3E}">
        <p14:creationId xmlns:p14="http://schemas.microsoft.com/office/powerpoint/2010/main" val="14422459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body"/>
          </p:nvPr>
        </p:nvSpPr>
        <p:spPr>
          <a:xfrm>
            <a:off x="503238" y="1231900"/>
            <a:ext cx="9070975" cy="5526088"/>
          </a:xfrm>
          <a:ln/>
        </p:spPr>
        <p:txBody>
          <a:bodyPr tIns="28224" anchor="t"/>
          <a:lstStyle/>
          <a:p>
            <a:pPr marL="431800" indent="-323850" algn="l">
              <a:spcAft>
                <a:spcPts val="1413"/>
              </a:spcAft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3200" dirty="0" smtClean="0"/>
              <a:t>Answer 1: </a:t>
            </a:r>
            <a:r>
              <a:rPr lang="en-US" altLang="en-US" sz="3200" dirty="0"/>
              <a:t>B </a:t>
            </a:r>
          </a:p>
          <a:p>
            <a:pPr marL="431800" indent="-323850" algn="l">
              <a:spcAft>
                <a:spcPts val="1413"/>
              </a:spcAft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dirty="0"/>
              <a:t>When calculating rates of CAUTI on a unit in a six-month period, the denominator must include </a:t>
            </a:r>
            <a:r>
              <a:rPr lang="en-US" altLang="en-US" sz="2800" u="sng" dirty="0"/>
              <a:t>only those at risk</a:t>
            </a:r>
            <a:r>
              <a:rPr lang="en-US" altLang="en-US" sz="2800" dirty="0"/>
              <a:t>. In this case, the denominator would include </a:t>
            </a:r>
            <a:r>
              <a:rPr lang="en-US" altLang="en-US" sz="2800" u="sng" dirty="0"/>
              <a:t>all patients with urinary catheters and exclude all others</a:t>
            </a:r>
            <a:r>
              <a:rPr lang="en-US" altLang="en-US" sz="2800" dirty="0"/>
              <a:t>. The numerator is the number of events or CAUTIs that occurred. Rates measure the probability of an event (such as a CAUTI) occurring and may be utilized to compare different populations. Rates include incidence, prevalence, point prevalence, and attack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2339975"/>
          </a:xfrm>
          <a:ln/>
        </p:spPr>
        <p:txBody>
          <a:bodyPr tIns="31752"/>
          <a:lstStyle/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3600" dirty="0" smtClean="0"/>
              <a:t>Q2 </a:t>
            </a:r>
            <a:br>
              <a:rPr lang="en-US" altLang="en-US" sz="3600" dirty="0" smtClean="0"/>
            </a:br>
            <a:r>
              <a:rPr lang="en-US" altLang="en-US" sz="3600" dirty="0" smtClean="0"/>
              <a:t>What </a:t>
            </a:r>
            <a:r>
              <a:rPr lang="en-US" altLang="en-US" sz="3600" dirty="0"/>
              <a:t>is the usual contact time for low-level disinfection of noncritical patient environmental surfaces and equipment: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917700" y="2641600"/>
            <a:ext cx="7061200" cy="28321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215900" indent="-215900"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altLang="en-US"/>
              <a:t> 1 Minute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altLang="en-US"/>
              <a:t> 5 Minutes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altLang="en-US"/>
              <a:t> 10 Minutes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altLang="en-US"/>
              <a:t> 15 Minutes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body"/>
          </p:nvPr>
        </p:nvSpPr>
        <p:spPr>
          <a:xfrm>
            <a:off x="503238" y="990600"/>
            <a:ext cx="9070975" cy="5767388"/>
          </a:xfrm>
          <a:ln/>
        </p:spPr>
        <p:txBody>
          <a:bodyPr tIns="28224" anchor="t"/>
          <a:lstStyle/>
          <a:p>
            <a:pPr marL="431800" indent="-323850" algn="l">
              <a:spcAft>
                <a:spcPts val="1413"/>
              </a:spcAft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3200" dirty="0" smtClean="0"/>
              <a:t>Answer 2: </a:t>
            </a:r>
            <a:r>
              <a:rPr lang="en-US" altLang="en-US" sz="3200" dirty="0"/>
              <a:t>A </a:t>
            </a:r>
          </a:p>
          <a:p>
            <a:pPr marL="431800" indent="-323850" algn="l">
              <a:spcAft>
                <a:spcPts val="1413"/>
              </a:spcAft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dirty="0"/>
              <a:t>The usual contact time for </a:t>
            </a:r>
            <a:r>
              <a:rPr lang="en-US" altLang="en-US" sz="2800" u="sng" dirty="0"/>
              <a:t>low-level disinfection</a:t>
            </a:r>
            <a:r>
              <a:rPr lang="en-US" altLang="en-US" sz="2800" dirty="0"/>
              <a:t> of a</a:t>
            </a:r>
            <a:r>
              <a:rPr lang="en-US" altLang="en-US" sz="2800" u="sng" dirty="0"/>
              <a:t> noncritical patient environmental surfaces and equipment is one (1) minute</a:t>
            </a:r>
            <a:r>
              <a:rPr lang="en-US" altLang="en-US" sz="2800" dirty="0"/>
              <a:t>. The CDC recommends this time period, but the EPA requires following of directions on the EPA-approved labels, so some recommend a longer time period, such as 10 minutes. However, since liquid disinfectants typically dry in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>
                <a:solidFill>
                  <a:schemeClr val="tx1"/>
                </a:solidFill>
              </a:rPr>
              <a:t>1.2 </a:t>
            </a:r>
            <a:r>
              <a:rPr lang="en-US" altLang="en-US" sz="2800" dirty="0"/>
              <a:t>to 2 minutes, this would require repeated applications, so the one-minute timeframe is usually followed. The thoroughness of the cleaning is more important than the duration of disinfection.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425575"/>
          </a:xfrm>
          <a:ln/>
        </p:spPr>
        <p:txBody>
          <a:bodyPr tIns="31752"/>
          <a:lstStyle/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3600" dirty="0" smtClean="0"/>
              <a:t>Q3</a:t>
            </a:r>
            <a:br>
              <a:rPr lang="en-US" altLang="en-US" sz="3600" dirty="0" smtClean="0"/>
            </a:br>
            <a:r>
              <a:rPr lang="en-US" altLang="en-US" sz="3600" dirty="0" smtClean="0"/>
              <a:t>Which </a:t>
            </a:r>
            <a:r>
              <a:rPr lang="en-US" altLang="en-US" sz="3600" dirty="0"/>
              <a:t>of the following is an example of passive or indirect transmission: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850900" y="1727200"/>
            <a:ext cx="8128000" cy="45497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215900" indent="-215900"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 Eating chicken infected with </a:t>
            </a:r>
            <a:r>
              <a:rPr lang="en-US" altLang="en-US" i="1"/>
              <a:t>Salmonella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 Eating food contaminated with hepatitis A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 Breathing in droplets of someone infected with influenza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 Having unprotected sex with a person with HIV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body"/>
          </p:nvPr>
        </p:nvSpPr>
        <p:spPr>
          <a:xfrm>
            <a:off x="503238" y="990600"/>
            <a:ext cx="9070975" cy="5767388"/>
          </a:xfrm>
          <a:ln/>
        </p:spPr>
        <p:txBody>
          <a:bodyPr tIns="28224" anchor="t"/>
          <a:lstStyle/>
          <a:p>
            <a:pPr marL="431800" indent="-323850" algn="l">
              <a:spcAft>
                <a:spcPts val="1413"/>
              </a:spcAft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3200" dirty="0" smtClean="0"/>
              <a:t>Answer 3: </a:t>
            </a:r>
            <a:r>
              <a:rPr lang="en-US" altLang="en-US" sz="3200" dirty="0"/>
              <a:t>B </a:t>
            </a:r>
          </a:p>
          <a:p>
            <a:pPr marL="431800" indent="-323850" algn="l">
              <a:spcAft>
                <a:spcPts val="1413"/>
              </a:spcAft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u="sng" dirty="0"/>
              <a:t>Passive or indirect</a:t>
            </a:r>
            <a:r>
              <a:rPr lang="en-US" altLang="en-US" sz="2800" dirty="0"/>
              <a:t> transmission occurs when an organism is </a:t>
            </a:r>
            <a:r>
              <a:rPr lang="en-US" altLang="en-US" sz="2800" u="sng" dirty="0"/>
              <a:t>present and does not replicate</a:t>
            </a:r>
            <a:r>
              <a:rPr lang="en-US" altLang="en-US" sz="2800" dirty="0"/>
              <a:t> within the source, such as when hepatitis A contaminates food that someone then eats, resulting in infection. The hepatitis virus does not replicate in the food, so the </a:t>
            </a:r>
            <a:r>
              <a:rPr lang="en-US" altLang="en-US" sz="2800" u="sng" dirty="0"/>
              <a:t>loading dose is generally small</a:t>
            </a:r>
            <a:r>
              <a:rPr lang="en-US" altLang="en-US" sz="2800" dirty="0"/>
              <a:t>. </a:t>
            </a:r>
          </a:p>
          <a:p>
            <a:pPr marL="431800" indent="-323850" algn="l">
              <a:spcAft>
                <a:spcPts val="1413"/>
              </a:spcAft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i="1" dirty="0"/>
              <a:t>Salmonella</a:t>
            </a:r>
            <a:r>
              <a:rPr lang="en-US" altLang="en-US" sz="2800" dirty="0"/>
              <a:t>, however, replicates in chicken, so it produces a large loading dose, which spreads infection to someone ingesting the meat, and is an example of active direct transmission from a common source.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26988"/>
            <a:ext cx="9070975" cy="3186112"/>
          </a:xfrm>
          <a:ln/>
        </p:spPr>
        <p:txBody>
          <a:bodyPr tIns="28224"/>
          <a:lstStyle/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3200" dirty="0" smtClean="0"/>
              <a:t>Q4 </a:t>
            </a:r>
            <a:br>
              <a:rPr lang="en-US" altLang="en-US" sz="3200" dirty="0" smtClean="0"/>
            </a:br>
            <a:r>
              <a:rPr lang="en-US" altLang="en-US" sz="3200" dirty="0" smtClean="0"/>
              <a:t>A </a:t>
            </a:r>
            <a:r>
              <a:rPr lang="en-US" altLang="en-US" sz="3200" dirty="0"/>
              <a:t>group of staff on one hospital unit cooperated to develop a plan to implement preventive strategies, resulting in a  50% decline in SSI with subsequent adoption of these strategies by other units. This is an example of: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917700" y="2997200"/>
            <a:ext cx="7061200" cy="29845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215900" indent="-215900"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altLang="en-US"/>
              <a:t> Social support system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altLang="en-US"/>
              <a:t> Positive deviance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altLang="en-US"/>
              <a:t> Modeling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altLang="en-US"/>
              <a:t> Mentoring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body"/>
          </p:nvPr>
        </p:nvSpPr>
        <p:spPr>
          <a:xfrm>
            <a:off x="503238" y="495300"/>
            <a:ext cx="9070975" cy="6350000"/>
          </a:xfrm>
          <a:ln/>
        </p:spPr>
        <p:txBody>
          <a:bodyPr tIns="28224" anchor="t"/>
          <a:lstStyle/>
          <a:p>
            <a:pPr marL="431800" indent="-323850" algn="l">
              <a:spcAft>
                <a:spcPts val="1413"/>
              </a:spcAft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3200" dirty="0" smtClean="0"/>
              <a:t>Answer 4: </a:t>
            </a:r>
            <a:r>
              <a:rPr lang="en-US" altLang="en-US" sz="3200" dirty="0"/>
              <a:t>B </a:t>
            </a:r>
          </a:p>
          <a:p>
            <a:pPr marL="431800" indent="-323850" algn="l">
              <a:spcAft>
                <a:spcPts val="1413"/>
              </a:spcAft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600" u="sng" dirty="0"/>
              <a:t>Positive deviance</a:t>
            </a:r>
            <a:r>
              <a:rPr lang="en-US" altLang="en-US" sz="2600" dirty="0"/>
              <a:t> is a behavioral approach to change that is based on the fact that </a:t>
            </a:r>
            <a:r>
              <a:rPr lang="en-US" altLang="en-US" sz="2600" u="sng" dirty="0"/>
              <a:t>some individuals or groups develop methods that results in better outcomes</a:t>
            </a:r>
            <a:r>
              <a:rPr lang="en-US" altLang="en-US" sz="2600" dirty="0"/>
              <a:t> than others and that others can learn from these deviations. Positive deviance is based on four steps:</a:t>
            </a:r>
          </a:p>
          <a:p>
            <a:pPr marL="1295400" lvl="2" indent="-287338" algn="l"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600" dirty="0"/>
              <a:t>Define the problem</a:t>
            </a:r>
          </a:p>
          <a:p>
            <a:pPr marL="1295400" lvl="2" indent="-287338" algn="l"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600" dirty="0"/>
              <a:t>Determine the presence of positive deviance</a:t>
            </a:r>
          </a:p>
          <a:p>
            <a:pPr marL="1295400" lvl="2" indent="-287338" algn="l"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600" dirty="0"/>
              <a:t>Discover the practices or behaviors the deviants use</a:t>
            </a:r>
          </a:p>
          <a:p>
            <a:pPr marL="1295400" lvl="2" indent="-287338" algn="l"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600" dirty="0"/>
              <a:t>Design a program based on those practices</a:t>
            </a:r>
          </a:p>
          <a:p>
            <a:pPr marL="1295400" lvl="2" indent="-287338" algn="l">
              <a:spcAft>
                <a:spcPts val="850"/>
              </a:spcAft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sz="1200" dirty="0"/>
          </a:p>
          <a:p>
            <a:pPr marL="431800" indent="-323850" algn="l">
              <a:spcAft>
                <a:spcPts val="1413"/>
              </a:spcAft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600" dirty="0"/>
              <a:t>When another unit utilizes the practices developed by the group exhibiting positive deviance, this is referred to as “scaling up.”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26988"/>
            <a:ext cx="9070975" cy="3143249"/>
          </a:xfrm>
          <a:ln/>
        </p:spPr>
        <p:txBody>
          <a:bodyPr tIns="28224"/>
          <a:lstStyle/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3200" dirty="0" smtClean="0"/>
              <a:t>Q5</a:t>
            </a:r>
            <a:br>
              <a:rPr lang="en-US" altLang="en-US" sz="3200" dirty="0" smtClean="0"/>
            </a:br>
            <a:r>
              <a:rPr lang="en-US" altLang="en-US" sz="3200" dirty="0" smtClean="0"/>
              <a:t>According </a:t>
            </a:r>
            <a:r>
              <a:rPr lang="en-US" altLang="en-US" sz="3200" dirty="0"/>
              <a:t>to the second </a:t>
            </a:r>
            <a:r>
              <a:rPr lang="en-US" altLang="en-US" sz="3200" dirty="0" smtClean="0"/>
              <a:t>IOM (Institute of Medicine) </a:t>
            </a:r>
            <a:r>
              <a:rPr lang="en-US" altLang="en-US" sz="3200" dirty="0"/>
              <a:t>report, </a:t>
            </a:r>
            <a:r>
              <a:rPr lang="en-US" altLang="en-US" sz="3200" i="1" dirty="0"/>
              <a:t>Crossing the Quality Chasm: A New Health System for the 21</a:t>
            </a:r>
            <a:r>
              <a:rPr lang="en-US" altLang="en-US" sz="3200" i="1" baseline="33000" dirty="0"/>
              <a:t>st</a:t>
            </a:r>
            <a:r>
              <a:rPr lang="en-US" altLang="en-US" sz="3200" i="1" dirty="0"/>
              <a:t> Century</a:t>
            </a:r>
            <a:r>
              <a:rPr lang="en-US" altLang="en-US" sz="3200" dirty="0"/>
              <a:t>, the primary aim of the healthcare system should be on: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917700" y="2781300"/>
            <a:ext cx="4394200" cy="3162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215900" indent="-215900"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 Efficiency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 Patient safety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 Equity</a:t>
            </a:r>
          </a:p>
          <a:p>
            <a:pPr marL="215900" indent="-215900">
              <a:lnSpc>
                <a:spcPct val="140000"/>
              </a:lnSpc>
              <a:spcAft>
                <a:spcPct val="0"/>
              </a:spcAft>
              <a:buFont typeface="Times New Roman" panose="02020603050405020304" pitchFamily="18" charset="0"/>
              <a:buAutoNum type="alphaU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 Effectiveness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body"/>
          </p:nvPr>
        </p:nvSpPr>
        <p:spPr>
          <a:xfrm>
            <a:off x="503238" y="990600"/>
            <a:ext cx="9070975" cy="4914900"/>
          </a:xfrm>
          <a:ln/>
        </p:spPr>
        <p:txBody>
          <a:bodyPr tIns="28224" anchor="t"/>
          <a:lstStyle/>
          <a:p>
            <a:pPr marL="431800" indent="-323850" algn="l">
              <a:spcAft>
                <a:spcPts val="1413"/>
              </a:spcAft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3200" dirty="0" smtClean="0"/>
              <a:t>Answer 5: </a:t>
            </a:r>
            <a:r>
              <a:rPr lang="en-US" altLang="en-US" sz="3200" dirty="0"/>
              <a:t>B </a:t>
            </a:r>
          </a:p>
          <a:p>
            <a:pPr marL="431800" indent="-323850" algn="l">
              <a:spcAft>
                <a:spcPts val="1413"/>
              </a:spcAft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dirty="0"/>
              <a:t>While all of these are important, the IOM states that the </a:t>
            </a:r>
            <a:r>
              <a:rPr lang="en-US" altLang="en-US" sz="2800" u="sng" dirty="0"/>
              <a:t>primary aim</a:t>
            </a:r>
            <a:r>
              <a:rPr lang="en-US" altLang="en-US" sz="2800" dirty="0"/>
              <a:t> of the healthcare system should be on </a:t>
            </a:r>
            <a:r>
              <a:rPr lang="en-US" altLang="en-US" sz="2800" u="sng" dirty="0"/>
              <a:t>patient safety</a:t>
            </a:r>
            <a:r>
              <a:rPr lang="en-US" altLang="en-US" sz="2800" dirty="0"/>
              <a:t> with safe care provided in a safe environment. While </a:t>
            </a:r>
            <a:r>
              <a:rPr lang="en-US" altLang="en-US" sz="2800" dirty="0" smtClean="0">
                <a:solidFill>
                  <a:schemeClr val="tx1"/>
                </a:solidFill>
              </a:rPr>
              <a:t>errors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occur, the goal is to prevent harm to the patient as well as the harm to the healthcare provider. </a:t>
            </a:r>
            <a:endParaRPr lang="en-US" altLang="en-US" sz="2800" dirty="0" smtClean="0"/>
          </a:p>
          <a:p>
            <a:pPr marL="431800" indent="-323850" algn="l">
              <a:spcAft>
                <a:spcPts val="1413"/>
              </a:spcAft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dirty="0" smtClean="0"/>
              <a:t>The </a:t>
            </a:r>
            <a:r>
              <a:rPr lang="en-US" altLang="en-US" sz="2800" dirty="0"/>
              <a:t>IOM </a:t>
            </a:r>
            <a:r>
              <a:rPr lang="en-US" altLang="en-US" sz="2800" dirty="0" smtClean="0">
                <a:solidFill>
                  <a:schemeClr val="tx1"/>
                </a:solidFill>
              </a:rPr>
              <a:t>also</a:t>
            </a:r>
            <a:r>
              <a:rPr lang="en-US" altLang="en-US" sz="2800" dirty="0" smtClean="0"/>
              <a:t> stresses </a:t>
            </a:r>
            <a:r>
              <a:rPr lang="en-US" altLang="en-US" sz="2800" dirty="0"/>
              <a:t>the importance of patient-centered approaches that consider the values and needs of the patient, effectiveness that relates to use of evidence-based care, efficiency, and equity.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579</Words>
  <Application>Microsoft Office PowerPoint</Application>
  <PresentationFormat>Custom</PresentationFormat>
  <Paragraphs>55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APIC Greater NY Chapter 13 CIC Q&amp;A Session February 19, 2020  Amal Eickelman BSN RN RNC-NIC CLC NYU Langone Health</vt:lpstr>
      <vt:lpstr>Q1 When calculating rates of CAUTI on a unit in a six-month period, the denominator must include:</vt:lpstr>
      <vt:lpstr>PowerPoint Presentation</vt:lpstr>
      <vt:lpstr>Q2  What is the usual contact time for low-level disinfection of noncritical patient environmental surfaces and equipment:</vt:lpstr>
      <vt:lpstr>PowerPoint Presentation</vt:lpstr>
      <vt:lpstr>Q3 Which of the following is an example of passive or indirect transmission:</vt:lpstr>
      <vt:lpstr>PowerPoint Presentation</vt:lpstr>
      <vt:lpstr>Q4  A group of staff on one hospital unit cooperated to develop a plan to implement preventive strategies, resulting in a  50% decline in SSI with subsequent adoption of these strategies by other units. This is an example of:</vt:lpstr>
      <vt:lpstr>PowerPoint Presentation</vt:lpstr>
      <vt:lpstr>Q5 According to the second IOM (Institute of Medicine) report, Crossing the Quality Chasm: A New Health System for the 21st Century, the primary aim of the healthcare system should be on: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APIC Greater NY Chapter 13 CIC Q&amp;A Session February 19, 2020  Amal Eickelman BSN RN RNC-NIC CLC NYU Langone Health</dc:title>
  <dc:creator>Adam Herron</dc:creator>
  <cp:lastModifiedBy>Steven Bock</cp:lastModifiedBy>
  <cp:revision>4</cp:revision>
  <cp:lastPrinted>1601-01-01T00:00:00Z</cp:lastPrinted>
  <dcterms:created xsi:type="dcterms:W3CDTF">2020-02-19T02:48:00Z</dcterms:created>
  <dcterms:modified xsi:type="dcterms:W3CDTF">2020-02-20T02:46:05Z</dcterms:modified>
</cp:coreProperties>
</file>