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ppt/comments/comment2.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6" r:id="rId4"/>
    <p:sldId id="265" r:id="rId5"/>
    <p:sldId id="259" r:id="rId6"/>
    <p:sldId id="260" r:id="rId7"/>
    <p:sldId id="261" r:id="rId8"/>
    <p:sldId id="264" r:id="rId9"/>
    <p:sldId id="262" r:id="rId10"/>
    <p:sldId id="263"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ss, Marie" initials="MM" lastIdx="1" clrIdx="0">
    <p:extLst>
      <p:ext uri="{19B8F6BF-5375-455C-9EA6-DF929625EA0E}">
        <p15:presenceInfo xmlns:p15="http://schemas.microsoft.com/office/powerpoint/2012/main" userId="S-1-5-21-1177238915-1035525444-1606980848-19666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88" d="100"/>
          <a:sy n="88" d="100"/>
        </p:scale>
        <p:origin x="114" y="2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6-28T13:56:37.731" idx="1">
    <p:pos x="10" y="10"/>
    <p:text/>
    <p:extLst>
      <p:ext uri="{C676402C-5697-4E1C-873F-D02D1690AC5C}">
        <p15:threadingInfo xmlns:p15="http://schemas.microsoft.com/office/powerpoint/2012/main" timeZoneBias="24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2-06-28T13:56:37.731" idx="1">
    <p:pos x="10" y="10"/>
    <p:text/>
    <p:extLst>
      <p:ext uri="{C676402C-5697-4E1C-873F-D02D1690AC5C}">
        <p15:threadingInfo xmlns:p15="http://schemas.microsoft.com/office/powerpoint/2012/main" timeZoneBias="24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9/19/2022</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9/19/2022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9/19/2022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9/19/2022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9/19/2022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9/19/2022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smtClean="0"/>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9/19/2022</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9/19/2022</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apic.org/50th-anniversary-timeline/"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apic.org/50th-anniversary-timeline/"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Celebrating APIC’s 50</a:t>
            </a:r>
            <a:r>
              <a:rPr lang="en-US" baseline="30000" dirty="0" smtClean="0"/>
              <a:t>th</a:t>
            </a:r>
            <a:r>
              <a:rPr lang="en-US" dirty="0" smtClean="0"/>
              <a:t> anniversary</a:t>
            </a:r>
            <a:endParaRPr lang="en-US" dirty="0"/>
          </a:p>
        </p:txBody>
      </p:sp>
      <p:pic>
        <p:nvPicPr>
          <p:cNvPr id="4" name="Picture 3"/>
          <p:cNvPicPr>
            <a:picLocks noChangeAspect="1"/>
          </p:cNvPicPr>
          <p:nvPr/>
        </p:nvPicPr>
        <p:blipFill>
          <a:blip r:embed="rId2"/>
          <a:stretch>
            <a:fillRect/>
          </a:stretch>
        </p:blipFill>
        <p:spPr>
          <a:xfrm>
            <a:off x="4482766" y="3729501"/>
            <a:ext cx="2857500" cy="581025"/>
          </a:xfrm>
          <a:prstGeom prst="rect">
            <a:avLst/>
          </a:prstGeom>
        </p:spPr>
      </p:pic>
    </p:spTree>
    <p:extLst>
      <p:ext uri="{BB962C8B-B14F-4D97-AF65-F5344CB8AC3E}">
        <p14:creationId xmlns:p14="http://schemas.microsoft.com/office/powerpoint/2010/main" val="611701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971" y="391887"/>
            <a:ext cx="10575883" cy="1461868"/>
          </a:xfrm>
        </p:spPr>
        <p:txBody>
          <a:bodyPr/>
          <a:lstStyle/>
          <a:p>
            <a:r>
              <a:rPr lang="en-US" dirty="0" smtClean="0"/>
              <a:t>Beginnings</a:t>
            </a:r>
            <a:endParaRPr lang="en-US" dirty="0"/>
          </a:p>
        </p:txBody>
      </p:sp>
      <p:sp>
        <p:nvSpPr>
          <p:cNvPr id="3" name="Content Placeholder 2"/>
          <p:cNvSpPr>
            <a:spLocks noGrp="1"/>
          </p:cNvSpPr>
          <p:nvPr>
            <p:ph idx="1"/>
          </p:nvPr>
        </p:nvSpPr>
        <p:spPr>
          <a:xfrm>
            <a:off x="163286" y="1853755"/>
            <a:ext cx="11027228" cy="3656709"/>
          </a:xfrm>
        </p:spPr>
        <p:txBody>
          <a:bodyPr>
            <a:normAutofit/>
          </a:bodyPr>
          <a:lstStyle/>
          <a:p>
            <a:r>
              <a:rPr lang="en-US" dirty="0" smtClean="0"/>
              <a:t>1969: Claire </a:t>
            </a:r>
            <a:r>
              <a:rPr lang="en-US" dirty="0" err="1" smtClean="0"/>
              <a:t>Coppage</a:t>
            </a:r>
            <a:r>
              <a:rPr lang="en-US" dirty="0" smtClean="0"/>
              <a:t>, organizer of a CDC training program for nurse epidemiologists, </a:t>
            </a:r>
            <a:br>
              <a:rPr lang="en-US" dirty="0" smtClean="0"/>
            </a:br>
            <a:r>
              <a:rPr lang="en-US" dirty="0" smtClean="0"/>
              <a:t>         recruits class members to serve on a national steering committee.</a:t>
            </a:r>
            <a:br>
              <a:rPr lang="en-US" dirty="0" smtClean="0"/>
            </a:br>
            <a:endParaRPr lang="en-US" dirty="0" smtClean="0"/>
          </a:p>
          <a:p>
            <a:r>
              <a:rPr lang="en-US" dirty="0" smtClean="0"/>
              <a:t>1972:  APIC is established. Patricia Lynch is elected as the first APIC president</a:t>
            </a:r>
            <a:r>
              <a:rPr lang="en-US" dirty="0"/>
              <a:t>.</a:t>
            </a:r>
            <a:r>
              <a:rPr lang="en-US" dirty="0" smtClean="0"/>
              <a:t>  </a:t>
            </a:r>
            <a:br>
              <a:rPr lang="en-US" dirty="0" smtClean="0"/>
            </a:br>
            <a:r>
              <a:rPr lang="en-US" dirty="0" smtClean="0"/>
              <a:t>          APIC-New England</a:t>
            </a:r>
            <a:r>
              <a:rPr lang="en-US" dirty="0"/>
              <a:t>, founded by Carole DeMille and other </a:t>
            </a:r>
            <a:r>
              <a:rPr lang="en-US" dirty="0" smtClean="0"/>
              <a:t>ICPs, becomes APIC’s first chapter. </a:t>
            </a:r>
            <a:br>
              <a:rPr lang="en-US" dirty="0" smtClean="0"/>
            </a:br>
            <a:endParaRPr lang="en-US" dirty="0" smtClean="0"/>
          </a:p>
          <a:p>
            <a:r>
              <a:rPr lang="en-US" dirty="0" smtClean="0"/>
              <a:t>1973:  APIC’s first national conference is held in Toronto.</a:t>
            </a:r>
          </a:p>
          <a:p>
            <a:pPr marL="0" indent="0">
              <a:buNone/>
            </a:pPr>
            <a:endParaRPr lang="en-US" dirty="0" smtClean="0"/>
          </a:p>
          <a:p>
            <a:endParaRPr lang="en-US" dirty="0" smtClean="0"/>
          </a:p>
          <a:p>
            <a:endParaRPr lang="en-US" dirty="0"/>
          </a:p>
        </p:txBody>
      </p:sp>
      <p:sp>
        <p:nvSpPr>
          <p:cNvPr id="5" name="TextBox 4"/>
          <p:cNvSpPr txBox="1"/>
          <p:nvPr/>
        </p:nvSpPr>
        <p:spPr>
          <a:xfrm>
            <a:off x="478972" y="5312229"/>
            <a:ext cx="10846524" cy="461665"/>
          </a:xfrm>
          <a:prstGeom prst="rect">
            <a:avLst/>
          </a:prstGeom>
          <a:noFill/>
        </p:spPr>
        <p:txBody>
          <a:bodyPr wrap="square" rtlCol="0">
            <a:spAutoFit/>
          </a:bodyPr>
          <a:lstStyle/>
          <a:p>
            <a:r>
              <a:rPr lang="en-US" sz="1200" dirty="0">
                <a:hlinkClick r:id="rId2"/>
              </a:rPr>
              <a:t>https://apic.org/50th-anniversary-timeline</a:t>
            </a:r>
            <a:r>
              <a:rPr lang="en-US" sz="1200" dirty="0" smtClean="0">
                <a:hlinkClick r:id="rId2"/>
              </a:rPr>
              <a:t>/</a:t>
            </a:r>
            <a:endParaRPr lang="en-US" sz="1200" dirty="0" smtClean="0"/>
          </a:p>
          <a:p>
            <a:r>
              <a:rPr lang="en-US" sz="1200" dirty="0"/>
              <a:t>https://apic.org/Resource_/TinyMceFileManager/History/PS1204_HIST_REVISED_NO_ADS.pdf</a:t>
            </a:r>
          </a:p>
        </p:txBody>
      </p:sp>
      <p:pic>
        <p:nvPicPr>
          <p:cNvPr id="4" name="Picture 3"/>
          <p:cNvPicPr>
            <a:picLocks noChangeAspect="1"/>
          </p:cNvPicPr>
          <p:nvPr/>
        </p:nvPicPr>
        <p:blipFill>
          <a:blip r:embed="rId3"/>
          <a:stretch>
            <a:fillRect/>
          </a:stretch>
        </p:blipFill>
        <p:spPr>
          <a:xfrm>
            <a:off x="9633858" y="4021573"/>
            <a:ext cx="2223026" cy="1948542"/>
          </a:xfrm>
          <a:prstGeom prst="rect">
            <a:avLst/>
          </a:prstGeom>
        </p:spPr>
      </p:pic>
      <p:pic>
        <p:nvPicPr>
          <p:cNvPr id="6" name="Picture 5"/>
          <p:cNvPicPr>
            <a:picLocks noChangeAspect="1"/>
          </p:cNvPicPr>
          <p:nvPr/>
        </p:nvPicPr>
        <p:blipFill>
          <a:blip r:embed="rId4"/>
          <a:stretch>
            <a:fillRect/>
          </a:stretch>
        </p:blipFill>
        <p:spPr>
          <a:xfrm>
            <a:off x="5355770" y="114814"/>
            <a:ext cx="5699083" cy="1584090"/>
          </a:xfrm>
          <a:prstGeom prst="rect">
            <a:avLst/>
          </a:prstGeom>
        </p:spPr>
      </p:pic>
    </p:spTree>
    <p:extLst>
      <p:ext uri="{BB962C8B-B14F-4D97-AF65-F5344CB8AC3E}">
        <p14:creationId xmlns:p14="http://schemas.microsoft.com/office/powerpoint/2010/main" val="50084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991852" y="503730"/>
            <a:ext cx="5641279" cy="4230960"/>
          </a:xfrm>
          <a:prstGeom prst="rect">
            <a:avLst/>
          </a:prstGeom>
        </p:spPr>
      </p:pic>
      <p:sp>
        <p:nvSpPr>
          <p:cNvPr id="5" name="TextBox 4"/>
          <p:cNvSpPr txBox="1"/>
          <p:nvPr/>
        </p:nvSpPr>
        <p:spPr>
          <a:xfrm>
            <a:off x="2991852" y="5173579"/>
            <a:ext cx="4957011" cy="369332"/>
          </a:xfrm>
          <a:prstGeom prst="rect">
            <a:avLst/>
          </a:prstGeom>
          <a:noFill/>
        </p:spPr>
        <p:txBody>
          <a:bodyPr wrap="square" rtlCol="0">
            <a:spAutoFit/>
          </a:bodyPr>
          <a:lstStyle/>
          <a:p>
            <a:r>
              <a:rPr lang="en-US" dirty="0"/>
              <a:t>https://apic.org/50th-anniversary-timeline/</a:t>
            </a:r>
          </a:p>
        </p:txBody>
      </p:sp>
    </p:spTree>
    <p:extLst>
      <p:ext uri="{BB962C8B-B14F-4D97-AF65-F5344CB8AC3E}">
        <p14:creationId xmlns:p14="http://schemas.microsoft.com/office/powerpoint/2010/main" val="3408380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971" y="391887"/>
            <a:ext cx="10575883" cy="1461868"/>
          </a:xfrm>
        </p:spPr>
        <p:txBody>
          <a:bodyPr/>
          <a:lstStyle/>
          <a:p>
            <a:r>
              <a:rPr lang="en-US" dirty="0" smtClean="0"/>
              <a:t>breakthroughs</a:t>
            </a:r>
            <a:endParaRPr lang="en-US" dirty="0"/>
          </a:p>
        </p:txBody>
      </p:sp>
      <p:sp>
        <p:nvSpPr>
          <p:cNvPr id="3" name="Content Placeholder 2"/>
          <p:cNvSpPr>
            <a:spLocks noGrp="1"/>
          </p:cNvSpPr>
          <p:nvPr>
            <p:ph idx="1"/>
          </p:nvPr>
        </p:nvSpPr>
        <p:spPr>
          <a:xfrm>
            <a:off x="163286" y="1853755"/>
            <a:ext cx="10134600" cy="3828588"/>
          </a:xfrm>
        </p:spPr>
        <p:txBody>
          <a:bodyPr>
            <a:normAutofit fontScale="92500" lnSpcReduction="10000"/>
          </a:bodyPr>
          <a:lstStyle/>
          <a:p>
            <a:r>
              <a:rPr lang="en-US" dirty="0"/>
              <a:t>1974:  The CDC released </a:t>
            </a:r>
            <a:r>
              <a:rPr lang="en-US" dirty="0" smtClean="0"/>
              <a:t>a nationwide study, the </a:t>
            </a:r>
            <a:r>
              <a:rPr lang="en-US" i="1" dirty="0"/>
              <a:t>Study on the Efficacy of Nosocomial Infection </a:t>
            </a:r>
            <a:r>
              <a:rPr lang="en-US" i="1" dirty="0" smtClean="0"/>
              <a:t/>
            </a:r>
            <a:br>
              <a:rPr lang="en-US" i="1" dirty="0" smtClean="0"/>
            </a:br>
            <a:r>
              <a:rPr lang="en-US" i="1" dirty="0" smtClean="0"/>
              <a:t>         Control</a:t>
            </a:r>
            <a:r>
              <a:rPr lang="en-US" dirty="0"/>
              <a:t>, also known </a:t>
            </a:r>
            <a:r>
              <a:rPr lang="en-US" dirty="0" smtClean="0"/>
              <a:t>as </a:t>
            </a:r>
            <a:r>
              <a:rPr lang="en-US" dirty="0"/>
              <a:t>the SENIC </a:t>
            </a:r>
            <a:r>
              <a:rPr lang="en-US" dirty="0" smtClean="0"/>
              <a:t>Project. Results determined that hospitals with IP </a:t>
            </a:r>
            <a:br>
              <a:rPr lang="en-US" dirty="0" smtClean="0"/>
            </a:br>
            <a:r>
              <a:rPr lang="en-US" dirty="0" smtClean="0"/>
              <a:t>         programs experienced significantly lower rates of HAIs than hospitals without IPs.</a:t>
            </a:r>
            <a:br>
              <a:rPr lang="en-US" dirty="0" smtClean="0"/>
            </a:br>
            <a:endParaRPr lang="en-US" dirty="0"/>
          </a:p>
          <a:p>
            <a:r>
              <a:rPr lang="en-US" dirty="0" smtClean="0"/>
              <a:t>1976:  Ebola outbreak in Zaire; Legionella is discovered after an outbreak at an American </a:t>
            </a:r>
            <a:br>
              <a:rPr lang="en-US" dirty="0" smtClean="0"/>
            </a:br>
            <a:r>
              <a:rPr lang="en-US" dirty="0" smtClean="0"/>
              <a:t>          Legion convention in Philadelphia.</a:t>
            </a:r>
          </a:p>
          <a:p>
            <a:pPr marL="0" indent="0">
              <a:buNone/>
            </a:pPr>
            <a:endParaRPr lang="en-US" dirty="0" smtClean="0"/>
          </a:p>
          <a:p>
            <a:r>
              <a:rPr lang="en-US" dirty="0" smtClean="0"/>
              <a:t>1978:  APIC </a:t>
            </a:r>
            <a:r>
              <a:rPr lang="en-US" dirty="0"/>
              <a:t>participates </a:t>
            </a:r>
            <a:r>
              <a:rPr lang="en-US" dirty="0" smtClean="0"/>
              <a:t>in the first “</a:t>
            </a:r>
            <a:r>
              <a:rPr lang="en-US" dirty="0"/>
              <a:t>Infection Control Nurse” international </a:t>
            </a:r>
            <a:r>
              <a:rPr lang="en-US" dirty="0" smtClean="0"/>
              <a:t>conference, </a:t>
            </a:r>
            <a:br>
              <a:rPr lang="en-US" dirty="0" smtClean="0"/>
            </a:br>
            <a:r>
              <a:rPr lang="en-US" dirty="0" smtClean="0"/>
              <a:t>         sponsored </a:t>
            </a:r>
            <a:r>
              <a:rPr lang="en-US" dirty="0"/>
              <a:t>by </a:t>
            </a:r>
            <a:r>
              <a:rPr lang="en-US" dirty="0" smtClean="0"/>
              <a:t>the </a:t>
            </a:r>
            <a:r>
              <a:rPr lang="en-US" dirty="0"/>
              <a:t>World Health Organization in Denmark and releases first position </a:t>
            </a:r>
            <a:r>
              <a:rPr lang="en-US" dirty="0" smtClean="0"/>
              <a:t/>
            </a:r>
            <a:br>
              <a:rPr lang="en-US" dirty="0" smtClean="0"/>
            </a:br>
            <a:r>
              <a:rPr lang="en-US" dirty="0" smtClean="0"/>
              <a:t>         statement entitled, “</a:t>
            </a:r>
            <a:r>
              <a:rPr lang="en-US" dirty="0"/>
              <a:t>Statement on Infection Control Programs</a:t>
            </a:r>
            <a:r>
              <a:rPr lang="en-US" dirty="0" smtClean="0"/>
              <a:t>”.</a:t>
            </a:r>
            <a:endParaRPr lang="en-US" dirty="0"/>
          </a:p>
          <a:p>
            <a:endParaRPr lang="en-US" dirty="0" smtClean="0"/>
          </a:p>
          <a:p>
            <a:endParaRPr lang="en-US" dirty="0" smtClean="0"/>
          </a:p>
          <a:p>
            <a:endParaRPr lang="en-US" dirty="0"/>
          </a:p>
        </p:txBody>
      </p:sp>
      <p:sp>
        <p:nvSpPr>
          <p:cNvPr id="5" name="TextBox 4"/>
          <p:cNvSpPr txBox="1"/>
          <p:nvPr/>
        </p:nvSpPr>
        <p:spPr>
          <a:xfrm>
            <a:off x="87086" y="5774341"/>
            <a:ext cx="11092543" cy="276999"/>
          </a:xfrm>
          <a:prstGeom prst="rect">
            <a:avLst/>
          </a:prstGeom>
          <a:noFill/>
        </p:spPr>
        <p:txBody>
          <a:bodyPr wrap="square" rtlCol="0">
            <a:spAutoFit/>
          </a:bodyPr>
          <a:lstStyle/>
          <a:p>
            <a:r>
              <a:rPr lang="en-US" sz="1200" dirty="0">
                <a:hlinkClick r:id="rId2"/>
              </a:rPr>
              <a:t>https://apic.org/50th-anniversary-timeline</a:t>
            </a:r>
            <a:r>
              <a:rPr lang="en-US" sz="1200" dirty="0" smtClean="0">
                <a:hlinkClick r:id="rId2"/>
              </a:rPr>
              <a:t>/</a:t>
            </a:r>
            <a:r>
              <a:rPr lang="en-US" sz="1200" dirty="0" smtClean="0"/>
              <a:t> https</a:t>
            </a:r>
            <a:r>
              <a:rPr lang="en-US" sz="1200" dirty="0"/>
              <a:t>://apic.org/Resource_/TinyMceFileManager/History/PS1204_HIST_REVISED_NO_ADS.pdf</a:t>
            </a:r>
          </a:p>
        </p:txBody>
      </p:sp>
      <p:pic>
        <p:nvPicPr>
          <p:cNvPr id="7" name="Picture 6"/>
          <p:cNvPicPr>
            <a:picLocks noChangeAspect="1"/>
          </p:cNvPicPr>
          <p:nvPr/>
        </p:nvPicPr>
        <p:blipFill>
          <a:blip r:embed="rId3"/>
          <a:stretch>
            <a:fillRect/>
          </a:stretch>
        </p:blipFill>
        <p:spPr>
          <a:xfrm>
            <a:off x="9203585" y="237347"/>
            <a:ext cx="2547257" cy="1616408"/>
          </a:xfrm>
          <a:prstGeom prst="rect">
            <a:avLst/>
          </a:prstGeom>
        </p:spPr>
      </p:pic>
      <p:pic>
        <p:nvPicPr>
          <p:cNvPr id="8" name="Picture 7"/>
          <p:cNvPicPr>
            <a:picLocks noChangeAspect="1"/>
          </p:cNvPicPr>
          <p:nvPr/>
        </p:nvPicPr>
        <p:blipFill>
          <a:blip r:embed="rId4"/>
          <a:stretch>
            <a:fillRect/>
          </a:stretch>
        </p:blipFill>
        <p:spPr>
          <a:xfrm>
            <a:off x="9586853" y="2492412"/>
            <a:ext cx="2179035" cy="3050649"/>
          </a:xfrm>
          <a:prstGeom prst="rect">
            <a:avLst/>
          </a:prstGeom>
        </p:spPr>
      </p:pic>
    </p:spTree>
    <p:extLst>
      <p:ext uri="{BB962C8B-B14F-4D97-AF65-F5344CB8AC3E}">
        <p14:creationId xmlns:p14="http://schemas.microsoft.com/office/powerpoint/2010/main" val="15802222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APIC’s Impact Grows</a:t>
            </a:r>
            <a:endParaRPr lang="en-US" dirty="0"/>
          </a:p>
        </p:txBody>
      </p:sp>
      <p:sp>
        <p:nvSpPr>
          <p:cNvPr id="3" name="Content Placeholder 2"/>
          <p:cNvSpPr>
            <a:spLocks noGrp="1"/>
          </p:cNvSpPr>
          <p:nvPr>
            <p:ph idx="1"/>
          </p:nvPr>
        </p:nvSpPr>
        <p:spPr>
          <a:xfrm>
            <a:off x="293914" y="1853754"/>
            <a:ext cx="10670865" cy="4234225"/>
          </a:xfrm>
        </p:spPr>
        <p:txBody>
          <a:bodyPr>
            <a:normAutofit/>
          </a:bodyPr>
          <a:lstStyle/>
          <a:p>
            <a:r>
              <a:rPr lang="en-US" dirty="0" smtClean="0"/>
              <a:t>1980:  The first issue of the American Journal of Infection Control (AJIC) is published.</a:t>
            </a:r>
          </a:p>
          <a:p>
            <a:r>
              <a:rPr lang="en-US" dirty="0" smtClean="0"/>
              <a:t>1981:  The APIC Certification Association (later known as CBIC) is established; </a:t>
            </a:r>
            <a:br>
              <a:rPr lang="en-US" dirty="0" smtClean="0"/>
            </a:br>
            <a:r>
              <a:rPr lang="en-US" dirty="0" smtClean="0"/>
              <a:t>          first AIDS cases are identified in California.</a:t>
            </a:r>
          </a:p>
          <a:p>
            <a:r>
              <a:rPr lang="en-US" dirty="0" smtClean="0"/>
              <a:t>1983:  First CBIC certification exam is administered.  </a:t>
            </a:r>
          </a:p>
          <a:p>
            <a:r>
              <a:rPr lang="en-US" dirty="0" smtClean="0"/>
              <a:t>1985:  U.S. faces TB resurgence due to HIV.</a:t>
            </a:r>
          </a:p>
          <a:p>
            <a:r>
              <a:rPr lang="en-US" dirty="0" smtClean="0"/>
              <a:t>1986:  </a:t>
            </a:r>
            <a:r>
              <a:rPr lang="en-US" i="1" dirty="0" smtClean="0"/>
              <a:t>International Infection Prevention Week </a:t>
            </a:r>
            <a:r>
              <a:rPr lang="en-US" dirty="0" smtClean="0"/>
              <a:t>is established be President Reagan; </a:t>
            </a:r>
            <a:br>
              <a:rPr lang="en-US" dirty="0" smtClean="0"/>
            </a:br>
            <a:r>
              <a:rPr lang="en-US" dirty="0" smtClean="0"/>
              <a:t>          Infection control becomes a Condition of Participation by CMS (then known as the    </a:t>
            </a:r>
            <a:br>
              <a:rPr lang="en-US" dirty="0" smtClean="0"/>
            </a:br>
            <a:r>
              <a:rPr lang="en-US" dirty="0" smtClean="0"/>
              <a:t>          Health Care Financing Administration;  APIC membership reaches 7,000+ members.</a:t>
            </a:r>
          </a:p>
        </p:txBody>
      </p:sp>
      <p:pic>
        <p:nvPicPr>
          <p:cNvPr id="4" name="Picture 3"/>
          <p:cNvPicPr>
            <a:picLocks noChangeAspect="1"/>
          </p:cNvPicPr>
          <p:nvPr/>
        </p:nvPicPr>
        <p:blipFill>
          <a:blip r:embed="rId2"/>
          <a:stretch>
            <a:fillRect/>
          </a:stretch>
        </p:blipFill>
        <p:spPr>
          <a:xfrm>
            <a:off x="6253216" y="3070945"/>
            <a:ext cx="1948081" cy="782598"/>
          </a:xfrm>
          <a:prstGeom prst="rect">
            <a:avLst/>
          </a:prstGeom>
        </p:spPr>
      </p:pic>
      <p:pic>
        <p:nvPicPr>
          <p:cNvPr id="6" name="Picture 5"/>
          <p:cNvPicPr>
            <a:picLocks noChangeAspect="1"/>
          </p:cNvPicPr>
          <p:nvPr/>
        </p:nvPicPr>
        <p:blipFill>
          <a:blip r:embed="rId3"/>
          <a:stretch>
            <a:fillRect/>
          </a:stretch>
        </p:blipFill>
        <p:spPr>
          <a:xfrm>
            <a:off x="9603266" y="71585"/>
            <a:ext cx="2588734" cy="3899281"/>
          </a:xfrm>
          <a:prstGeom prst="rect">
            <a:avLst/>
          </a:prstGeom>
        </p:spPr>
      </p:pic>
    </p:spTree>
    <p:extLst>
      <p:ext uri="{BB962C8B-B14F-4D97-AF65-F5344CB8AC3E}">
        <p14:creationId xmlns:p14="http://schemas.microsoft.com/office/powerpoint/2010/main" val="1469283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Organizational Changes</a:t>
            </a:r>
            <a:endParaRPr lang="en-US" dirty="0"/>
          </a:p>
        </p:txBody>
      </p:sp>
      <p:sp>
        <p:nvSpPr>
          <p:cNvPr id="3" name="Content Placeholder 2"/>
          <p:cNvSpPr>
            <a:spLocks noGrp="1"/>
          </p:cNvSpPr>
          <p:nvPr>
            <p:ph idx="1"/>
          </p:nvPr>
        </p:nvSpPr>
        <p:spPr>
          <a:xfrm>
            <a:off x="435429" y="2046514"/>
            <a:ext cx="10619425" cy="3419831"/>
          </a:xfrm>
        </p:spPr>
        <p:txBody>
          <a:bodyPr>
            <a:normAutofit/>
          </a:bodyPr>
          <a:lstStyle/>
          <a:p>
            <a:r>
              <a:rPr lang="en-US" dirty="0" smtClean="0"/>
              <a:t>1989:  CDC holds field courses,  “Management Skills for ICNs”. </a:t>
            </a:r>
            <a:br>
              <a:rPr lang="en-US" dirty="0" smtClean="0"/>
            </a:br>
            <a:r>
              <a:rPr lang="en-US" dirty="0" smtClean="0"/>
              <a:t>          This NYC class includes professionals who are now well-known NYS leads!</a:t>
            </a:r>
          </a:p>
          <a:p>
            <a:r>
              <a:rPr lang="en-US" dirty="0" smtClean="0"/>
              <a:t>1993–1994:  APIC changes its name to Association for Professionals in Infection Control </a:t>
            </a:r>
            <a:br>
              <a:rPr lang="en-US" dirty="0" smtClean="0"/>
            </a:br>
            <a:r>
              <a:rPr lang="en-US" dirty="0" smtClean="0"/>
              <a:t>                  and Epidemiology, establishes its office in Washington D.C., hires its first </a:t>
            </a:r>
            <a:br>
              <a:rPr lang="en-US" dirty="0" smtClean="0"/>
            </a:br>
            <a:r>
              <a:rPr lang="en-US" dirty="0" smtClean="0"/>
              <a:t>                  CEO and starts its Research Foundation.</a:t>
            </a:r>
          </a:p>
          <a:p>
            <a:r>
              <a:rPr lang="en-US" dirty="0" smtClean="0"/>
              <a:t>1995:  APIC publishes its first hand hygiene guideline, authored by Dr. Elaine Larson. Dr. </a:t>
            </a:r>
            <a:br>
              <a:rPr lang="en-US" dirty="0" smtClean="0"/>
            </a:br>
            <a:r>
              <a:rPr lang="en-US" dirty="0" smtClean="0"/>
              <a:t>         Larson becomes Editor of AJIC, a position she holds for 25 years, until her </a:t>
            </a:r>
            <a:br>
              <a:rPr lang="en-US" dirty="0" smtClean="0"/>
            </a:br>
            <a:r>
              <a:rPr lang="en-US" dirty="0" smtClean="0"/>
              <a:t>         retirement in 2019. </a:t>
            </a:r>
          </a:p>
        </p:txBody>
      </p:sp>
      <p:pic>
        <p:nvPicPr>
          <p:cNvPr id="4" name="Picture 3"/>
          <p:cNvPicPr>
            <a:picLocks noChangeAspect="1"/>
          </p:cNvPicPr>
          <p:nvPr/>
        </p:nvPicPr>
        <p:blipFill>
          <a:blip r:embed="rId2"/>
          <a:stretch>
            <a:fillRect/>
          </a:stretch>
        </p:blipFill>
        <p:spPr>
          <a:xfrm>
            <a:off x="9111343" y="230177"/>
            <a:ext cx="3055326" cy="2055823"/>
          </a:xfrm>
          <a:prstGeom prst="rect">
            <a:avLst/>
          </a:prstGeom>
        </p:spPr>
      </p:pic>
    </p:spTree>
    <p:extLst>
      <p:ext uri="{BB962C8B-B14F-4D97-AF65-F5344CB8AC3E}">
        <p14:creationId xmlns:p14="http://schemas.microsoft.com/office/powerpoint/2010/main" val="16076072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380999"/>
            <a:ext cx="10352315" cy="1066799"/>
          </a:xfrm>
        </p:spPr>
        <p:txBody>
          <a:bodyPr/>
          <a:lstStyle/>
          <a:p>
            <a:r>
              <a:rPr lang="en-US" dirty="0" smtClean="0"/>
              <a:t>APIC Expands</a:t>
            </a:r>
            <a:endParaRPr lang="en-US" dirty="0"/>
          </a:p>
        </p:txBody>
      </p:sp>
      <p:sp>
        <p:nvSpPr>
          <p:cNvPr id="3" name="Content Placeholder 2"/>
          <p:cNvSpPr>
            <a:spLocks noGrp="1"/>
          </p:cNvSpPr>
          <p:nvPr>
            <p:ph idx="1"/>
          </p:nvPr>
        </p:nvSpPr>
        <p:spPr>
          <a:xfrm>
            <a:off x="119744" y="1970314"/>
            <a:ext cx="11625942" cy="4049486"/>
          </a:xfrm>
        </p:spPr>
        <p:txBody>
          <a:bodyPr>
            <a:normAutofit/>
          </a:bodyPr>
          <a:lstStyle/>
          <a:p>
            <a:r>
              <a:rPr lang="en-US" dirty="0" smtClean="0"/>
              <a:t>1996:  </a:t>
            </a:r>
            <a:r>
              <a:rPr lang="en-US" i="1" dirty="0" smtClean="0"/>
              <a:t>APIC </a:t>
            </a:r>
            <a:r>
              <a:rPr lang="en-US" i="1" dirty="0"/>
              <a:t>Infection Control and Applied Epidemiology: Principles and </a:t>
            </a:r>
            <a:r>
              <a:rPr lang="en-US" i="1" dirty="0" smtClean="0"/>
              <a:t>Practice </a:t>
            </a:r>
            <a:r>
              <a:rPr lang="en-US" dirty="0" smtClean="0"/>
              <a:t>is published (Currently known as </a:t>
            </a:r>
            <a:br>
              <a:rPr lang="en-US" dirty="0" smtClean="0"/>
            </a:br>
            <a:r>
              <a:rPr lang="en-US" dirty="0" smtClean="0"/>
              <a:t>         </a:t>
            </a:r>
            <a:r>
              <a:rPr lang="en-US" i="1" dirty="0" smtClean="0"/>
              <a:t>APIC Text</a:t>
            </a:r>
            <a:r>
              <a:rPr lang="en-US" dirty="0" smtClean="0"/>
              <a:t>).  The APIC.org website is launched!</a:t>
            </a:r>
          </a:p>
          <a:p>
            <a:r>
              <a:rPr lang="en-US" dirty="0" smtClean="0"/>
              <a:t>2000:  The APIC Guideline for Endoscopy is published. Endemic measles eliminated in the U.S.</a:t>
            </a:r>
            <a:endParaRPr lang="en-US" dirty="0"/>
          </a:p>
          <a:p>
            <a:r>
              <a:rPr lang="en-US" dirty="0" smtClean="0"/>
              <a:t>2002:  APIC/CBIC is represented on TJC Infection Control Advisory Panel.</a:t>
            </a:r>
          </a:p>
          <a:p>
            <a:r>
              <a:rPr lang="en-US" dirty="0" smtClean="0"/>
              <a:t>2003:  The SARS-</a:t>
            </a:r>
            <a:r>
              <a:rPr lang="en-US" dirty="0" err="1" smtClean="0"/>
              <a:t>CoV</a:t>
            </a:r>
            <a:r>
              <a:rPr lang="en-US" dirty="0" smtClean="0"/>
              <a:t> (Severe Acute Respiratory Syndrome) pandemic begins. Canada requests US IPs to </a:t>
            </a:r>
            <a:br>
              <a:rPr lang="en-US" dirty="0" smtClean="0"/>
            </a:br>
            <a:r>
              <a:rPr lang="en-US" dirty="0" smtClean="0"/>
              <a:t>          assist.  Ann Marie Pettis and Linda Greene, future APIC presidents, respond to the call. </a:t>
            </a:r>
          </a:p>
        </p:txBody>
      </p:sp>
      <p:pic>
        <p:nvPicPr>
          <p:cNvPr id="4" name="Picture 3"/>
          <p:cNvPicPr>
            <a:picLocks noChangeAspect="1"/>
          </p:cNvPicPr>
          <p:nvPr/>
        </p:nvPicPr>
        <p:blipFill>
          <a:blip r:embed="rId2"/>
          <a:stretch>
            <a:fillRect/>
          </a:stretch>
        </p:blipFill>
        <p:spPr>
          <a:xfrm>
            <a:off x="8338458" y="272885"/>
            <a:ext cx="2873977" cy="1283025"/>
          </a:xfrm>
          <a:prstGeom prst="rect">
            <a:avLst/>
          </a:prstGeom>
        </p:spPr>
      </p:pic>
    </p:spTree>
    <p:extLst>
      <p:ext uri="{BB962C8B-B14F-4D97-AF65-F5344CB8AC3E}">
        <p14:creationId xmlns:p14="http://schemas.microsoft.com/office/powerpoint/2010/main" val="4500233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380999"/>
            <a:ext cx="10352315" cy="1066799"/>
          </a:xfrm>
        </p:spPr>
        <p:txBody>
          <a:bodyPr/>
          <a:lstStyle/>
          <a:p>
            <a:r>
              <a:rPr lang="en-US" dirty="0" smtClean="0"/>
              <a:t>APIC on the move</a:t>
            </a:r>
            <a:endParaRPr lang="en-US" dirty="0"/>
          </a:p>
        </p:txBody>
      </p:sp>
      <p:sp>
        <p:nvSpPr>
          <p:cNvPr id="3" name="Content Placeholder 2"/>
          <p:cNvSpPr>
            <a:spLocks noGrp="1"/>
          </p:cNvSpPr>
          <p:nvPr>
            <p:ph idx="1"/>
          </p:nvPr>
        </p:nvSpPr>
        <p:spPr>
          <a:xfrm>
            <a:off x="119744" y="1970314"/>
            <a:ext cx="11625942" cy="4049486"/>
          </a:xfrm>
        </p:spPr>
        <p:txBody>
          <a:bodyPr>
            <a:normAutofit/>
          </a:bodyPr>
          <a:lstStyle/>
          <a:p>
            <a:r>
              <a:rPr lang="en-US" dirty="0" smtClean="0"/>
              <a:t>2005:  APIC releases position paper on mandatory public reporting of HAIs, published in AJIC. Paves the way for state, then federal HAI reporting to CDC’s NNIS, which later became NHSN.  APIC publishes a State of the Science Report entitled, The Economic Impact of  Infection Control”.</a:t>
            </a:r>
          </a:p>
          <a:p>
            <a:r>
              <a:rPr lang="en-US" dirty="0" smtClean="0"/>
              <a:t>2006:  Membership tops 10,000!</a:t>
            </a:r>
          </a:p>
          <a:p>
            <a:r>
              <a:rPr lang="en-US" dirty="0" smtClean="0"/>
              <a:t>2007:  APIC’s first major research study about MRSA prevalence is published.</a:t>
            </a:r>
          </a:p>
          <a:p>
            <a:r>
              <a:rPr lang="en-US" dirty="0" smtClean="0"/>
              <a:t>2008:  The term, “Infection </a:t>
            </a:r>
            <a:r>
              <a:rPr lang="en-US" dirty="0" err="1"/>
              <a:t>P</a:t>
            </a:r>
            <a:r>
              <a:rPr lang="en-US" dirty="0" err="1" smtClean="0"/>
              <a:t>reventionist</a:t>
            </a:r>
            <a:r>
              <a:rPr lang="en-US" dirty="0" smtClean="0"/>
              <a:t>” is coined by APIC.</a:t>
            </a:r>
            <a:endParaRPr lang="en-US" dirty="0"/>
          </a:p>
        </p:txBody>
      </p:sp>
      <p:pic>
        <p:nvPicPr>
          <p:cNvPr id="5" name="Picture 4"/>
          <p:cNvPicPr>
            <a:picLocks noChangeAspect="1"/>
          </p:cNvPicPr>
          <p:nvPr/>
        </p:nvPicPr>
        <p:blipFill>
          <a:blip r:embed="rId2"/>
          <a:stretch>
            <a:fillRect/>
          </a:stretch>
        </p:blipFill>
        <p:spPr>
          <a:xfrm>
            <a:off x="6627733" y="242001"/>
            <a:ext cx="4401164" cy="1467055"/>
          </a:xfrm>
          <a:prstGeom prst="rect">
            <a:avLst/>
          </a:prstGeom>
        </p:spPr>
      </p:pic>
    </p:spTree>
    <p:extLst>
      <p:ext uri="{BB962C8B-B14F-4D97-AF65-F5344CB8AC3E}">
        <p14:creationId xmlns:p14="http://schemas.microsoft.com/office/powerpoint/2010/main" val="21824336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Emerging Threats</a:t>
            </a:r>
            <a:endParaRPr lang="en-US" dirty="0"/>
          </a:p>
        </p:txBody>
      </p:sp>
      <p:sp>
        <p:nvSpPr>
          <p:cNvPr id="3" name="Content Placeholder 2"/>
          <p:cNvSpPr>
            <a:spLocks noGrp="1"/>
          </p:cNvSpPr>
          <p:nvPr>
            <p:ph idx="1"/>
          </p:nvPr>
        </p:nvSpPr>
        <p:spPr>
          <a:xfrm>
            <a:off x="87087" y="2013857"/>
            <a:ext cx="10967768" cy="3973286"/>
          </a:xfrm>
        </p:spPr>
        <p:txBody>
          <a:bodyPr>
            <a:normAutofit/>
          </a:bodyPr>
          <a:lstStyle/>
          <a:p>
            <a:r>
              <a:rPr lang="en-US" dirty="0" smtClean="0"/>
              <a:t>2008:  APIC holds first national conference on C. </a:t>
            </a:r>
            <a:r>
              <a:rPr lang="en-US" i="1" dirty="0" smtClean="0"/>
              <a:t>difficile</a:t>
            </a:r>
            <a:r>
              <a:rPr lang="en-US" dirty="0" smtClean="0"/>
              <a:t>.  The APIC/SHEA Guideline, </a:t>
            </a:r>
            <a:r>
              <a:rPr lang="en-US" i="1" dirty="0" smtClean="0"/>
              <a:t>Infection </a:t>
            </a:r>
            <a:br>
              <a:rPr lang="en-US" i="1" dirty="0" smtClean="0"/>
            </a:br>
            <a:r>
              <a:rPr lang="en-US" i="1" dirty="0" smtClean="0"/>
              <a:t>         Prevention and Control in the Long-Term Care Facility, </a:t>
            </a:r>
            <a:r>
              <a:rPr lang="en-US" dirty="0" smtClean="0"/>
              <a:t>is published.</a:t>
            </a:r>
          </a:p>
          <a:p>
            <a:r>
              <a:rPr lang="en-US" dirty="0" smtClean="0"/>
              <a:t>2012:  APIC develops the first competency model for an Infection </a:t>
            </a:r>
            <a:r>
              <a:rPr lang="en-US" dirty="0" err="1" smtClean="0"/>
              <a:t>Preventionist</a:t>
            </a:r>
            <a:r>
              <a:rPr lang="en-US" dirty="0" smtClean="0"/>
              <a:t>.</a:t>
            </a:r>
          </a:p>
          <a:p>
            <a:r>
              <a:rPr lang="en-US" dirty="0" smtClean="0"/>
              <a:t>2014:  Ebola outbreak in West Africa begins;  APIC members provide on the ground </a:t>
            </a:r>
            <a:br>
              <a:rPr lang="en-US" dirty="0" smtClean="0"/>
            </a:br>
            <a:r>
              <a:rPr lang="en-US" dirty="0" smtClean="0"/>
              <a:t>          training and assist in response;  APIC testifies before congress that only 6% of IPs </a:t>
            </a:r>
            <a:br>
              <a:rPr lang="en-US" dirty="0" smtClean="0"/>
            </a:br>
            <a:r>
              <a:rPr lang="en-US" dirty="0" smtClean="0"/>
              <a:t>          feel well-prepared to receive an Ebola patient</a:t>
            </a:r>
          </a:p>
          <a:p>
            <a:r>
              <a:rPr lang="en-US" dirty="0" smtClean="0"/>
              <a:t>2019:  The arrival of SARS-CoV-2.</a:t>
            </a:r>
          </a:p>
          <a:p>
            <a:r>
              <a:rPr lang="en-US" dirty="0" smtClean="0"/>
              <a:t>2020:  WHO declares COVID-19 a global pandemic. In December 2020,  the First COVID-19 vaccine, </a:t>
            </a:r>
            <a:br>
              <a:rPr lang="en-US" dirty="0" smtClean="0"/>
            </a:br>
            <a:r>
              <a:rPr lang="en-US" dirty="0" smtClean="0"/>
              <a:t>         developed by Pfizer-</a:t>
            </a:r>
            <a:r>
              <a:rPr lang="en-US" dirty="0" err="1" smtClean="0"/>
              <a:t>BioNTech</a:t>
            </a:r>
            <a:r>
              <a:rPr lang="en-US" dirty="0" smtClean="0"/>
              <a:t>, is released under EUA for U.S. public aged 16 years and older.</a:t>
            </a:r>
            <a:endParaRPr lang="en-US" dirty="0"/>
          </a:p>
        </p:txBody>
      </p:sp>
      <p:pic>
        <p:nvPicPr>
          <p:cNvPr id="4" name="Picture 3"/>
          <p:cNvPicPr>
            <a:picLocks noChangeAspect="1"/>
          </p:cNvPicPr>
          <p:nvPr/>
        </p:nvPicPr>
        <p:blipFill>
          <a:blip r:embed="rId2"/>
          <a:stretch>
            <a:fillRect/>
          </a:stretch>
        </p:blipFill>
        <p:spPr>
          <a:xfrm>
            <a:off x="8778536" y="74652"/>
            <a:ext cx="2276318" cy="1779102"/>
          </a:xfrm>
          <a:prstGeom prst="rect">
            <a:avLst/>
          </a:prstGeom>
        </p:spPr>
      </p:pic>
    </p:spTree>
    <p:extLst>
      <p:ext uri="{BB962C8B-B14F-4D97-AF65-F5344CB8AC3E}">
        <p14:creationId xmlns:p14="http://schemas.microsoft.com/office/powerpoint/2010/main" val="2841576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9486" y="359229"/>
            <a:ext cx="10815370" cy="1396555"/>
          </a:xfrm>
        </p:spPr>
        <p:txBody>
          <a:bodyPr/>
          <a:lstStyle/>
          <a:p>
            <a:r>
              <a:rPr lang="en-US" dirty="0" smtClean="0"/>
              <a:t>APIC and Infection Prevention: </a:t>
            </a:r>
            <a:br>
              <a:rPr lang="en-US" dirty="0" smtClean="0"/>
            </a:br>
            <a:r>
              <a:rPr lang="en-US" dirty="0" smtClean="0"/>
              <a:t>Looking Back, Moving Forward</a:t>
            </a:r>
            <a:endParaRPr lang="en-US" dirty="0"/>
          </a:p>
        </p:txBody>
      </p:sp>
      <p:sp>
        <p:nvSpPr>
          <p:cNvPr id="3" name="Content Placeholder 2"/>
          <p:cNvSpPr>
            <a:spLocks noGrp="1"/>
          </p:cNvSpPr>
          <p:nvPr>
            <p:ph idx="1"/>
          </p:nvPr>
        </p:nvSpPr>
        <p:spPr>
          <a:xfrm>
            <a:off x="87087" y="2013857"/>
            <a:ext cx="10967768" cy="3973286"/>
          </a:xfrm>
        </p:spPr>
        <p:txBody>
          <a:bodyPr>
            <a:normAutofit/>
          </a:bodyPr>
          <a:lstStyle/>
          <a:p>
            <a:r>
              <a:rPr lang="en-US" dirty="0" smtClean="0"/>
              <a:t>2021:  APIC creates the IP Academic Pathway to accelerate careers of new IPs. </a:t>
            </a:r>
            <a:br>
              <a:rPr lang="en-US" dirty="0" smtClean="0"/>
            </a:br>
            <a:r>
              <a:rPr lang="en-US" dirty="0" smtClean="0"/>
              <a:t>          The first virtual APIC conference is held.</a:t>
            </a:r>
            <a:br>
              <a:rPr lang="en-US" dirty="0" smtClean="0"/>
            </a:br>
            <a:endParaRPr lang="en-US" dirty="0" smtClean="0"/>
          </a:p>
          <a:p>
            <a:r>
              <a:rPr lang="en-US" dirty="0" smtClean="0"/>
              <a:t>2022:  APIC celebrates its 50</a:t>
            </a:r>
            <a:r>
              <a:rPr lang="en-US" baseline="30000" dirty="0" smtClean="0"/>
              <a:t>th</a:t>
            </a:r>
            <a:r>
              <a:rPr lang="en-US" dirty="0" smtClean="0"/>
              <a:t> anniversary!</a:t>
            </a:r>
          </a:p>
          <a:p>
            <a:pPr marL="0" indent="0">
              <a:buNone/>
            </a:pPr>
            <a:endParaRPr lang="en-US" dirty="0" smtClean="0"/>
          </a:p>
        </p:txBody>
      </p:sp>
      <p:pic>
        <p:nvPicPr>
          <p:cNvPr id="4" name="Picture 3"/>
          <p:cNvPicPr>
            <a:picLocks noChangeAspect="1"/>
          </p:cNvPicPr>
          <p:nvPr/>
        </p:nvPicPr>
        <p:blipFill>
          <a:blip r:embed="rId2"/>
          <a:stretch>
            <a:fillRect/>
          </a:stretch>
        </p:blipFill>
        <p:spPr>
          <a:xfrm>
            <a:off x="8726487" y="2579914"/>
            <a:ext cx="2984771" cy="1866390"/>
          </a:xfrm>
          <a:prstGeom prst="rect">
            <a:avLst/>
          </a:prstGeom>
        </p:spPr>
      </p:pic>
      <p:pic>
        <p:nvPicPr>
          <p:cNvPr id="5" name="Picture 4"/>
          <p:cNvPicPr>
            <a:picLocks noChangeAspect="1"/>
          </p:cNvPicPr>
          <p:nvPr/>
        </p:nvPicPr>
        <p:blipFill>
          <a:blip r:embed="rId3"/>
          <a:stretch>
            <a:fillRect/>
          </a:stretch>
        </p:blipFill>
        <p:spPr>
          <a:xfrm>
            <a:off x="1680607" y="4048604"/>
            <a:ext cx="5841422" cy="1576667"/>
          </a:xfrm>
          <a:prstGeom prst="rect">
            <a:avLst/>
          </a:prstGeom>
        </p:spPr>
      </p:pic>
    </p:spTree>
    <p:extLst>
      <p:ext uri="{BB962C8B-B14F-4D97-AF65-F5344CB8AC3E}">
        <p14:creationId xmlns:p14="http://schemas.microsoft.com/office/powerpoint/2010/main" val="212725330"/>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TM10001114[[fn=Gallery]]</Template>
  <TotalTime>3031</TotalTime>
  <Words>260</Words>
  <Application>Microsoft Office PowerPoint</Application>
  <PresentationFormat>Widescreen</PresentationFormat>
  <Paragraphs>45</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Gill Sans MT</vt:lpstr>
      <vt:lpstr>Gallery</vt:lpstr>
      <vt:lpstr>Celebrating APIC’s 50th anniversary</vt:lpstr>
      <vt:lpstr>Beginnings</vt:lpstr>
      <vt:lpstr>PowerPoint Presentation</vt:lpstr>
      <vt:lpstr>breakthroughs</vt:lpstr>
      <vt:lpstr>APIC’s Impact Grows</vt:lpstr>
      <vt:lpstr>Organizational Changes</vt:lpstr>
      <vt:lpstr>APIC Expands</vt:lpstr>
      <vt:lpstr>APIC on the move</vt:lpstr>
      <vt:lpstr>Emerging Threats</vt:lpstr>
      <vt:lpstr>APIC and Infection Prevention:  Looking Back, Moving Forward</vt:lpstr>
    </vt:vector>
  </TitlesOfParts>
  <Company>The Mount Sinai Health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Celebrating APIC’s 50th anniversary</dc:title>
  <dc:creator>Walits, Emily</dc:creator>
  <cp:lastModifiedBy>Moss, Marie</cp:lastModifiedBy>
  <cp:revision>23</cp:revision>
  <dcterms:created xsi:type="dcterms:W3CDTF">2022-06-28T14:04:41Z</dcterms:created>
  <dcterms:modified xsi:type="dcterms:W3CDTF">2022-09-19T17:02:58Z</dcterms:modified>
</cp:coreProperties>
</file>