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61"/>
  </p:notesMasterIdLst>
  <p:handoutMasterIdLst>
    <p:handoutMasterId r:id="rId62"/>
  </p:handoutMasterIdLst>
  <p:sldIdLst>
    <p:sldId id="256" r:id="rId2"/>
    <p:sldId id="410" r:id="rId3"/>
    <p:sldId id="257" r:id="rId4"/>
    <p:sldId id="294" r:id="rId5"/>
    <p:sldId id="324" r:id="rId6"/>
    <p:sldId id="408" r:id="rId7"/>
    <p:sldId id="319" r:id="rId8"/>
    <p:sldId id="278" r:id="rId9"/>
    <p:sldId id="369" r:id="rId10"/>
    <p:sldId id="276" r:id="rId11"/>
    <p:sldId id="284" r:id="rId12"/>
    <p:sldId id="302" r:id="rId13"/>
    <p:sldId id="270" r:id="rId14"/>
    <p:sldId id="271" r:id="rId15"/>
    <p:sldId id="272" r:id="rId16"/>
    <p:sldId id="285" r:id="rId17"/>
    <p:sldId id="312" r:id="rId18"/>
    <p:sldId id="372" r:id="rId19"/>
    <p:sldId id="373" r:id="rId20"/>
    <p:sldId id="374" r:id="rId21"/>
    <p:sldId id="375" r:id="rId22"/>
    <p:sldId id="376" r:id="rId23"/>
    <p:sldId id="377" r:id="rId24"/>
    <p:sldId id="379" r:id="rId25"/>
    <p:sldId id="264" r:id="rId26"/>
    <p:sldId id="279" r:id="rId27"/>
    <p:sldId id="378" r:id="rId28"/>
    <p:sldId id="297" r:id="rId29"/>
    <p:sldId id="381" r:id="rId30"/>
    <p:sldId id="380" r:id="rId31"/>
    <p:sldId id="315" r:id="rId32"/>
    <p:sldId id="382" r:id="rId33"/>
    <p:sldId id="383" r:id="rId34"/>
    <p:sldId id="277" r:id="rId35"/>
    <p:sldId id="274" r:id="rId36"/>
    <p:sldId id="317" r:id="rId37"/>
    <p:sldId id="384" r:id="rId38"/>
    <p:sldId id="385" r:id="rId39"/>
    <p:sldId id="386" r:id="rId40"/>
    <p:sldId id="387" r:id="rId41"/>
    <p:sldId id="388" r:id="rId42"/>
    <p:sldId id="399" r:id="rId43"/>
    <p:sldId id="389" r:id="rId44"/>
    <p:sldId id="390" r:id="rId45"/>
    <p:sldId id="391" r:id="rId46"/>
    <p:sldId id="392" r:id="rId47"/>
    <p:sldId id="393" r:id="rId48"/>
    <p:sldId id="396" r:id="rId49"/>
    <p:sldId id="394" r:id="rId50"/>
    <p:sldId id="395" r:id="rId51"/>
    <p:sldId id="397" r:id="rId52"/>
    <p:sldId id="400" r:id="rId53"/>
    <p:sldId id="401" r:id="rId54"/>
    <p:sldId id="402" r:id="rId55"/>
    <p:sldId id="405" r:id="rId56"/>
    <p:sldId id="404" r:id="rId57"/>
    <p:sldId id="406" r:id="rId58"/>
    <p:sldId id="301" r:id="rId59"/>
    <p:sldId id="320" r:id="rId6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FF00FF"/>
    <a:srgbClr val="FFFF00"/>
    <a:srgbClr val="0099FF"/>
    <a:srgbClr val="FFCC00"/>
    <a:srgbClr val="66FF99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>
        <p:scale>
          <a:sx n="114" d="100"/>
          <a:sy n="114" d="100"/>
        </p:scale>
        <p:origin x="-8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FC3C8-0E4B-4A3C-A83F-0AC7CFC303B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0D9A82-789D-49DF-9582-C399909E9F52}">
      <dgm:prSet phldrT="[Text]" custT="1"/>
      <dgm:spPr/>
      <dgm:t>
        <a:bodyPr/>
        <a:lstStyle/>
        <a:p>
          <a:r>
            <a:rPr lang="en-US" altLang="en-US" sz="2100" b="1" dirty="0" smtClean="0">
              <a:solidFill>
                <a:schemeClr val="tx1"/>
              </a:solidFill>
            </a:rPr>
            <a:t>Pathogen</a:t>
          </a:r>
        </a:p>
        <a:p>
          <a:r>
            <a:rPr lang="en-US" sz="1800" b="1" dirty="0" smtClean="0">
              <a:solidFill>
                <a:schemeClr val="tx1"/>
              </a:solidFill>
            </a:rPr>
            <a:t>disease –causing bacteria</a:t>
          </a:r>
          <a:endParaRPr lang="en-US" sz="1800" dirty="0">
            <a:solidFill>
              <a:schemeClr val="tx1"/>
            </a:solidFill>
          </a:endParaRPr>
        </a:p>
      </dgm:t>
    </dgm:pt>
    <dgm:pt modelId="{B0209DC0-6876-47B0-8648-D71E7BBFA17B}" type="parTrans" cxnId="{E1566664-D03F-4724-BDEB-81C08E994D6A}">
      <dgm:prSet/>
      <dgm:spPr/>
      <dgm:t>
        <a:bodyPr/>
        <a:lstStyle/>
        <a:p>
          <a:endParaRPr lang="en-US"/>
        </a:p>
      </dgm:t>
    </dgm:pt>
    <dgm:pt modelId="{F32F2B32-D335-4D48-9766-F999094AA8A4}" type="sibTrans" cxnId="{E1566664-D03F-4724-BDEB-81C08E994D6A}">
      <dgm:prSet/>
      <dgm:spPr>
        <a:ln w="22225"/>
      </dgm:spPr>
      <dgm:t>
        <a:bodyPr/>
        <a:lstStyle/>
        <a:p>
          <a:endParaRPr lang="en-US"/>
        </a:p>
      </dgm:t>
    </dgm:pt>
    <dgm:pt modelId="{ED44EE33-7700-4A6F-A8E3-2D5F6DEE5F49}">
      <dgm:prSet phldrT="[Text]" custT="1"/>
      <dgm:spPr/>
      <dgm:t>
        <a:bodyPr/>
        <a:lstStyle/>
        <a:p>
          <a:r>
            <a:rPr lang="en-US" altLang="en-US" sz="2200" b="1" dirty="0" smtClean="0">
              <a:solidFill>
                <a:schemeClr val="tx1"/>
              </a:solidFill>
            </a:rPr>
            <a:t>Source</a:t>
          </a:r>
        </a:p>
        <a:p>
          <a:r>
            <a:rPr lang="en-US" altLang="en-US" sz="1800" b="1" dirty="0" smtClean="0">
              <a:solidFill>
                <a:schemeClr val="tx1"/>
              </a:solidFill>
            </a:rPr>
            <a:t>reservoir that allows pathogens to survive </a:t>
          </a:r>
          <a:r>
            <a:rPr lang="en-US" altLang="en-US" sz="2200" b="1" dirty="0" smtClean="0">
              <a:solidFill>
                <a:schemeClr val="tx1"/>
              </a:solidFill>
            </a:rPr>
            <a:t> </a:t>
          </a:r>
          <a:endParaRPr lang="en-US" sz="2200" dirty="0">
            <a:solidFill>
              <a:schemeClr val="tx1"/>
            </a:solidFill>
          </a:endParaRPr>
        </a:p>
      </dgm:t>
    </dgm:pt>
    <dgm:pt modelId="{F6666D2D-ECDE-4FF3-9589-B568A1013BCF}" type="parTrans" cxnId="{66EBDFDD-FEC5-487C-BF01-50EDF72ECA96}">
      <dgm:prSet/>
      <dgm:spPr/>
      <dgm:t>
        <a:bodyPr/>
        <a:lstStyle/>
        <a:p>
          <a:endParaRPr lang="en-US"/>
        </a:p>
      </dgm:t>
    </dgm:pt>
    <dgm:pt modelId="{F3DDEDC1-FCF9-401A-A359-E4D66E24C150}" type="sibTrans" cxnId="{66EBDFDD-FEC5-487C-BF01-50EDF72ECA96}">
      <dgm:prSet/>
      <dgm:spPr>
        <a:ln w="22225"/>
      </dgm:spPr>
      <dgm:t>
        <a:bodyPr/>
        <a:lstStyle/>
        <a:p>
          <a:endParaRPr lang="en-US"/>
        </a:p>
      </dgm:t>
    </dgm:pt>
    <dgm:pt modelId="{E555EBFF-D87D-4103-9D20-C95867629873}">
      <dgm:prSet phldrT="[Text]" custT="1"/>
      <dgm:spPr/>
      <dgm:t>
        <a:bodyPr/>
        <a:lstStyle/>
        <a:p>
          <a:r>
            <a:rPr lang="en-US" altLang="en-US" sz="2200" b="1" dirty="0" smtClean="0">
              <a:solidFill>
                <a:schemeClr val="tx1"/>
              </a:solidFill>
            </a:rPr>
            <a:t>Mode</a:t>
          </a:r>
        </a:p>
        <a:p>
          <a:r>
            <a:rPr lang="en-US" sz="1800" b="1" dirty="0" smtClean="0">
              <a:solidFill>
                <a:schemeClr val="tx1"/>
              </a:solidFill>
            </a:rPr>
            <a:t>transmission from  source to host</a:t>
          </a:r>
          <a:endParaRPr lang="en-US" sz="1800" dirty="0">
            <a:solidFill>
              <a:schemeClr val="tx1"/>
            </a:solidFill>
          </a:endParaRPr>
        </a:p>
      </dgm:t>
    </dgm:pt>
    <dgm:pt modelId="{9C6D9A1E-3622-4863-A0A6-54B0833DC062}" type="parTrans" cxnId="{09A390FD-0D61-450B-99B8-C7DD034BD004}">
      <dgm:prSet/>
      <dgm:spPr/>
      <dgm:t>
        <a:bodyPr/>
        <a:lstStyle/>
        <a:p>
          <a:endParaRPr lang="en-US"/>
        </a:p>
      </dgm:t>
    </dgm:pt>
    <dgm:pt modelId="{2AE4E146-8B1B-4800-87FD-ABFA0CD69E89}" type="sibTrans" cxnId="{09A390FD-0D61-450B-99B8-C7DD034BD004}">
      <dgm:prSet/>
      <dgm:spPr>
        <a:ln w="22225"/>
      </dgm:spPr>
      <dgm:t>
        <a:bodyPr/>
        <a:lstStyle/>
        <a:p>
          <a:endParaRPr lang="en-US"/>
        </a:p>
      </dgm:t>
    </dgm:pt>
    <dgm:pt modelId="{59C0A204-BE98-4AEE-8506-2C51B3E57674}">
      <dgm:prSet phldrT="[Text]"/>
      <dgm:spPr/>
      <dgm:t>
        <a:bodyPr/>
        <a:lstStyle/>
        <a:p>
          <a:r>
            <a:rPr lang="en-US" altLang="en-US" b="1" dirty="0" smtClean="0">
              <a:solidFill>
                <a:schemeClr val="tx1"/>
              </a:solidFill>
            </a:rPr>
            <a:t>Entry</a:t>
          </a:r>
        </a:p>
        <a:p>
          <a:r>
            <a:rPr lang="en-US" b="1" dirty="0" smtClean="0">
              <a:solidFill>
                <a:schemeClr val="tx1"/>
              </a:solidFill>
            </a:rPr>
            <a:t>pathogen may enter the host</a:t>
          </a:r>
          <a:endParaRPr lang="en-US" dirty="0">
            <a:solidFill>
              <a:schemeClr val="tx1"/>
            </a:solidFill>
          </a:endParaRPr>
        </a:p>
      </dgm:t>
    </dgm:pt>
    <dgm:pt modelId="{B64F85AC-1927-44B3-A907-C4A15A1A8BD8}" type="parTrans" cxnId="{B12BE2D3-5BD1-465D-95FA-8BC85D8CFD7F}">
      <dgm:prSet/>
      <dgm:spPr/>
      <dgm:t>
        <a:bodyPr/>
        <a:lstStyle/>
        <a:p>
          <a:endParaRPr lang="en-US"/>
        </a:p>
      </dgm:t>
    </dgm:pt>
    <dgm:pt modelId="{F0866CBA-CC39-4A3E-91FE-960B4B45AD7B}" type="sibTrans" cxnId="{B12BE2D3-5BD1-465D-95FA-8BC85D8CFD7F}">
      <dgm:prSet/>
      <dgm:spPr>
        <a:ln w="22225"/>
      </dgm:spPr>
      <dgm:t>
        <a:bodyPr/>
        <a:lstStyle/>
        <a:p>
          <a:endParaRPr lang="en-US"/>
        </a:p>
      </dgm:t>
    </dgm:pt>
    <dgm:pt modelId="{997E69AA-C526-4EF1-ADE9-4A788ACC9A7D}">
      <dgm:prSet phldrT="[Text]"/>
      <dgm:spPr/>
      <dgm:t>
        <a:bodyPr/>
        <a:lstStyle/>
        <a:p>
          <a:r>
            <a:rPr lang="en-US" altLang="en-US" b="1" dirty="0" smtClean="0">
              <a:solidFill>
                <a:schemeClr val="tx1"/>
              </a:solidFill>
            </a:rPr>
            <a:t>Susceptible </a:t>
          </a:r>
        </a:p>
        <a:p>
          <a:r>
            <a:rPr lang="en-US" altLang="en-US" b="1" dirty="0" smtClean="0">
              <a:solidFill>
                <a:schemeClr val="tx1"/>
              </a:solidFill>
            </a:rPr>
            <a:t>Host</a:t>
          </a:r>
        </a:p>
        <a:p>
          <a:r>
            <a:rPr lang="en-US" b="1" dirty="0" smtClean="0">
              <a:solidFill>
                <a:schemeClr val="tx1"/>
              </a:solidFill>
            </a:rPr>
            <a:t>one who is not immune</a:t>
          </a:r>
          <a:endParaRPr lang="en-US" dirty="0">
            <a:solidFill>
              <a:schemeClr val="tx1"/>
            </a:solidFill>
          </a:endParaRPr>
        </a:p>
      </dgm:t>
    </dgm:pt>
    <dgm:pt modelId="{FEC9B0AC-2FD2-4051-BC99-2074B0514021}" type="parTrans" cxnId="{3231180F-B97B-4269-9D60-7D2772541BA3}">
      <dgm:prSet/>
      <dgm:spPr/>
      <dgm:t>
        <a:bodyPr/>
        <a:lstStyle/>
        <a:p>
          <a:endParaRPr lang="en-US"/>
        </a:p>
      </dgm:t>
    </dgm:pt>
    <dgm:pt modelId="{D229E511-EE7A-4A40-A2AD-CC53ED97653B}" type="sibTrans" cxnId="{3231180F-B97B-4269-9D60-7D2772541BA3}">
      <dgm:prSet/>
      <dgm:spPr>
        <a:ln w="22225"/>
      </dgm:spPr>
      <dgm:t>
        <a:bodyPr/>
        <a:lstStyle/>
        <a:p>
          <a:endParaRPr lang="en-US"/>
        </a:p>
      </dgm:t>
    </dgm:pt>
    <dgm:pt modelId="{1E6C96B2-E17D-4B1A-9978-59D2B29C66A8}" type="pres">
      <dgm:prSet presAssocID="{ADCFC3C8-0E4B-4A3C-A83F-0AC7CFC303B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BD5355-B39D-48D1-912F-2301FC97D090}" type="pres">
      <dgm:prSet presAssocID="{FB0D9A82-789D-49DF-9582-C399909E9F5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D6B85-3429-4261-890E-0F5BF658E74E}" type="pres">
      <dgm:prSet presAssocID="{FB0D9A82-789D-49DF-9582-C399909E9F52}" presName="spNode" presStyleCnt="0"/>
      <dgm:spPr/>
    </dgm:pt>
    <dgm:pt modelId="{B7023DC4-B9E4-4F8D-8B63-BDC81A86C7FD}" type="pres">
      <dgm:prSet presAssocID="{F32F2B32-D335-4D48-9766-F999094AA8A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60B7288A-3E6B-4A99-8ACD-3A0DDF460A51}" type="pres">
      <dgm:prSet presAssocID="{ED44EE33-7700-4A6F-A8E3-2D5F6DEE5F49}" presName="node" presStyleLbl="node1" presStyleIdx="1" presStyleCnt="5" custScaleY="134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4D78A-DB5F-4281-8FCD-9325F9E766F3}" type="pres">
      <dgm:prSet presAssocID="{ED44EE33-7700-4A6F-A8E3-2D5F6DEE5F49}" presName="spNode" presStyleCnt="0"/>
      <dgm:spPr/>
    </dgm:pt>
    <dgm:pt modelId="{38E1DB83-9092-4CDD-9D74-304E1E6FEA39}" type="pres">
      <dgm:prSet presAssocID="{F3DDEDC1-FCF9-401A-A359-E4D66E24C150}" presName="sibTrans" presStyleLbl="sibTrans1D1" presStyleIdx="1" presStyleCnt="5"/>
      <dgm:spPr/>
      <dgm:t>
        <a:bodyPr/>
        <a:lstStyle/>
        <a:p>
          <a:endParaRPr lang="en-US"/>
        </a:p>
      </dgm:t>
    </dgm:pt>
    <dgm:pt modelId="{819CA463-B920-45DE-B994-43F7D3867ACA}" type="pres">
      <dgm:prSet presAssocID="{E555EBFF-D87D-4103-9D20-C9586762987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60EED-B5EA-488C-8124-0F5917BEC74A}" type="pres">
      <dgm:prSet presAssocID="{E555EBFF-D87D-4103-9D20-C95867629873}" presName="spNode" presStyleCnt="0"/>
      <dgm:spPr/>
    </dgm:pt>
    <dgm:pt modelId="{30D64043-A3B7-4A2C-B6AE-389B63A1BEEE}" type="pres">
      <dgm:prSet presAssocID="{2AE4E146-8B1B-4800-87FD-ABFA0CD69E89}" presName="sibTrans" presStyleLbl="sibTrans1D1" presStyleIdx="2" presStyleCnt="5"/>
      <dgm:spPr/>
      <dgm:t>
        <a:bodyPr/>
        <a:lstStyle/>
        <a:p>
          <a:endParaRPr lang="en-US"/>
        </a:p>
      </dgm:t>
    </dgm:pt>
    <dgm:pt modelId="{FFFF287D-3D8B-4190-B945-695843BBB235}" type="pres">
      <dgm:prSet presAssocID="{59C0A204-BE98-4AEE-8506-2C51B3E57674}" presName="node" presStyleLbl="node1" presStyleIdx="3" presStyleCnt="5" custRadScaleRad="99202" custRadScaleInc="176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27B8C-B0A7-409F-8FE9-65959A0DD619}" type="pres">
      <dgm:prSet presAssocID="{59C0A204-BE98-4AEE-8506-2C51B3E57674}" presName="spNode" presStyleCnt="0"/>
      <dgm:spPr/>
    </dgm:pt>
    <dgm:pt modelId="{8CDAFA2D-079D-4BD6-8562-40BE0D35D590}" type="pres">
      <dgm:prSet presAssocID="{F0866CBA-CC39-4A3E-91FE-960B4B45AD7B}" presName="sibTrans" presStyleLbl="sibTrans1D1" presStyleIdx="3" presStyleCnt="5"/>
      <dgm:spPr/>
      <dgm:t>
        <a:bodyPr/>
        <a:lstStyle/>
        <a:p>
          <a:endParaRPr lang="en-US"/>
        </a:p>
      </dgm:t>
    </dgm:pt>
    <dgm:pt modelId="{E8B4587E-098A-45DB-A447-87D7A529C5BB}" type="pres">
      <dgm:prSet presAssocID="{997E69AA-C526-4EF1-ADE9-4A788ACC9A7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54B36-0A07-485D-954F-4E741AD3CA91}" type="pres">
      <dgm:prSet presAssocID="{997E69AA-C526-4EF1-ADE9-4A788ACC9A7D}" presName="spNode" presStyleCnt="0"/>
      <dgm:spPr/>
    </dgm:pt>
    <dgm:pt modelId="{663BA14E-8EB9-42D3-AA0A-589851D68F0C}" type="pres">
      <dgm:prSet presAssocID="{D229E511-EE7A-4A40-A2AD-CC53ED97653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2591CEAE-EF0C-498F-AD5D-0750D1264E09}" type="presOf" srcId="{ED44EE33-7700-4A6F-A8E3-2D5F6DEE5F49}" destId="{60B7288A-3E6B-4A99-8ACD-3A0DDF460A51}" srcOrd="0" destOrd="0" presId="urn:microsoft.com/office/officeart/2005/8/layout/cycle5"/>
    <dgm:cxn modelId="{3E8C4274-220D-4F9E-A87B-B4D8C23B4A84}" type="presOf" srcId="{ADCFC3C8-0E4B-4A3C-A83F-0AC7CFC303B5}" destId="{1E6C96B2-E17D-4B1A-9978-59D2B29C66A8}" srcOrd="0" destOrd="0" presId="urn:microsoft.com/office/officeart/2005/8/layout/cycle5"/>
    <dgm:cxn modelId="{B4C00E3C-D862-48E0-8ABE-96E617812D01}" type="presOf" srcId="{F32F2B32-D335-4D48-9766-F999094AA8A4}" destId="{B7023DC4-B9E4-4F8D-8B63-BDC81A86C7FD}" srcOrd="0" destOrd="0" presId="urn:microsoft.com/office/officeart/2005/8/layout/cycle5"/>
    <dgm:cxn modelId="{B12BE2D3-5BD1-465D-95FA-8BC85D8CFD7F}" srcId="{ADCFC3C8-0E4B-4A3C-A83F-0AC7CFC303B5}" destId="{59C0A204-BE98-4AEE-8506-2C51B3E57674}" srcOrd="3" destOrd="0" parTransId="{B64F85AC-1927-44B3-A907-C4A15A1A8BD8}" sibTransId="{F0866CBA-CC39-4A3E-91FE-960B4B45AD7B}"/>
    <dgm:cxn modelId="{3231180F-B97B-4269-9D60-7D2772541BA3}" srcId="{ADCFC3C8-0E4B-4A3C-A83F-0AC7CFC303B5}" destId="{997E69AA-C526-4EF1-ADE9-4A788ACC9A7D}" srcOrd="4" destOrd="0" parTransId="{FEC9B0AC-2FD2-4051-BC99-2074B0514021}" sibTransId="{D229E511-EE7A-4A40-A2AD-CC53ED97653B}"/>
    <dgm:cxn modelId="{E71BF591-5293-485D-939E-A91F98A4D12C}" type="presOf" srcId="{2AE4E146-8B1B-4800-87FD-ABFA0CD69E89}" destId="{30D64043-A3B7-4A2C-B6AE-389B63A1BEEE}" srcOrd="0" destOrd="0" presId="urn:microsoft.com/office/officeart/2005/8/layout/cycle5"/>
    <dgm:cxn modelId="{1F4E575D-079D-424A-81F3-70F4C32EBA2B}" type="presOf" srcId="{F0866CBA-CC39-4A3E-91FE-960B4B45AD7B}" destId="{8CDAFA2D-079D-4BD6-8562-40BE0D35D590}" srcOrd="0" destOrd="0" presId="urn:microsoft.com/office/officeart/2005/8/layout/cycle5"/>
    <dgm:cxn modelId="{66EBDFDD-FEC5-487C-BF01-50EDF72ECA96}" srcId="{ADCFC3C8-0E4B-4A3C-A83F-0AC7CFC303B5}" destId="{ED44EE33-7700-4A6F-A8E3-2D5F6DEE5F49}" srcOrd="1" destOrd="0" parTransId="{F6666D2D-ECDE-4FF3-9589-B568A1013BCF}" sibTransId="{F3DDEDC1-FCF9-401A-A359-E4D66E24C150}"/>
    <dgm:cxn modelId="{586C0386-8A46-4E82-8288-2CBAB656B68C}" type="presOf" srcId="{D229E511-EE7A-4A40-A2AD-CC53ED97653B}" destId="{663BA14E-8EB9-42D3-AA0A-589851D68F0C}" srcOrd="0" destOrd="0" presId="urn:microsoft.com/office/officeart/2005/8/layout/cycle5"/>
    <dgm:cxn modelId="{E2760223-978F-4292-90B1-99B62A886392}" type="presOf" srcId="{997E69AA-C526-4EF1-ADE9-4A788ACC9A7D}" destId="{E8B4587E-098A-45DB-A447-87D7A529C5BB}" srcOrd="0" destOrd="0" presId="urn:microsoft.com/office/officeart/2005/8/layout/cycle5"/>
    <dgm:cxn modelId="{918BB052-20E3-4C32-A44F-4F0A00D70E66}" type="presOf" srcId="{F3DDEDC1-FCF9-401A-A359-E4D66E24C150}" destId="{38E1DB83-9092-4CDD-9D74-304E1E6FEA39}" srcOrd="0" destOrd="0" presId="urn:microsoft.com/office/officeart/2005/8/layout/cycle5"/>
    <dgm:cxn modelId="{09A390FD-0D61-450B-99B8-C7DD034BD004}" srcId="{ADCFC3C8-0E4B-4A3C-A83F-0AC7CFC303B5}" destId="{E555EBFF-D87D-4103-9D20-C95867629873}" srcOrd="2" destOrd="0" parTransId="{9C6D9A1E-3622-4863-A0A6-54B0833DC062}" sibTransId="{2AE4E146-8B1B-4800-87FD-ABFA0CD69E89}"/>
    <dgm:cxn modelId="{E1566664-D03F-4724-BDEB-81C08E994D6A}" srcId="{ADCFC3C8-0E4B-4A3C-A83F-0AC7CFC303B5}" destId="{FB0D9A82-789D-49DF-9582-C399909E9F52}" srcOrd="0" destOrd="0" parTransId="{B0209DC0-6876-47B0-8648-D71E7BBFA17B}" sibTransId="{F32F2B32-D335-4D48-9766-F999094AA8A4}"/>
    <dgm:cxn modelId="{4B00B531-75A5-42EF-AB65-443FE5B6429F}" type="presOf" srcId="{FB0D9A82-789D-49DF-9582-C399909E9F52}" destId="{07BD5355-B39D-48D1-912F-2301FC97D090}" srcOrd="0" destOrd="0" presId="urn:microsoft.com/office/officeart/2005/8/layout/cycle5"/>
    <dgm:cxn modelId="{2F770E8B-B406-4AD1-A3B1-D2F56874CBAC}" type="presOf" srcId="{E555EBFF-D87D-4103-9D20-C95867629873}" destId="{819CA463-B920-45DE-B994-43F7D3867ACA}" srcOrd="0" destOrd="0" presId="urn:microsoft.com/office/officeart/2005/8/layout/cycle5"/>
    <dgm:cxn modelId="{84A979E9-7521-417F-BBDC-F61BCFE6E8E2}" type="presOf" srcId="{59C0A204-BE98-4AEE-8506-2C51B3E57674}" destId="{FFFF287D-3D8B-4190-B945-695843BBB235}" srcOrd="0" destOrd="0" presId="urn:microsoft.com/office/officeart/2005/8/layout/cycle5"/>
    <dgm:cxn modelId="{0037947E-8F5F-4518-A340-0B98ED8903A4}" type="presParOf" srcId="{1E6C96B2-E17D-4B1A-9978-59D2B29C66A8}" destId="{07BD5355-B39D-48D1-912F-2301FC97D090}" srcOrd="0" destOrd="0" presId="urn:microsoft.com/office/officeart/2005/8/layout/cycle5"/>
    <dgm:cxn modelId="{2383E8A0-F2DF-4E65-ACA3-41B1801E8B77}" type="presParOf" srcId="{1E6C96B2-E17D-4B1A-9978-59D2B29C66A8}" destId="{AC8D6B85-3429-4261-890E-0F5BF658E74E}" srcOrd="1" destOrd="0" presId="urn:microsoft.com/office/officeart/2005/8/layout/cycle5"/>
    <dgm:cxn modelId="{F380189D-5AB6-46C5-A285-5EA79C840657}" type="presParOf" srcId="{1E6C96B2-E17D-4B1A-9978-59D2B29C66A8}" destId="{B7023DC4-B9E4-4F8D-8B63-BDC81A86C7FD}" srcOrd="2" destOrd="0" presId="urn:microsoft.com/office/officeart/2005/8/layout/cycle5"/>
    <dgm:cxn modelId="{540A2E32-D60B-40A8-AA1F-5C086A310C61}" type="presParOf" srcId="{1E6C96B2-E17D-4B1A-9978-59D2B29C66A8}" destId="{60B7288A-3E6B-4A99-8ACD-3A0DDF460A51}" srcOrd="3" destOrd="0" presId="urn:microsoft.com/office/officeart/2005/8/layout/cycle5"/>
    <dgm:cxn modelId="{85B15D50-00E6-4F6E-A266-46C2208ADBE0}" type="presParOf" srcId="{1E6C96B2-E17D-4B1A-9978-59D2B29C66A8}" destId="{B2E4D78A-DB5F-4281-8FCD-9325F9E766F3}" srcOrd="4" destOrd="0" presId="urn:microsoft.com/office/officeart/2005/8/layout/cycle5"/>
    <dgm:cxn modelId="{E4320367-C563-47E8-B49A-B837FC32FF1B}" type="presParOf" srcId="{1E6C96B2-E17D-4B1A-9978-59D2B29C66A8}" destId="{38E1DB83-9092-4CDD-9D74-304E1E6FEA39}" srcOrd="5" destOrd="0" presId="urn:microsoft.com/office/officeart/2005/8/layout/cycle5"/>
    <dgm:cxn modelId="{1D4149BC-C3AA-42E9-9950-B2F80E31CAE1}" type="presParOf" srcId="{1E6C96B2-E17D-4B1A-9978-59D2B29C66A8}" destId="{819CA463-B920-45DE-B994-43F7D3867ACA}" srcOrd="6" destOrd="0" presId="urn:microsoft.com/office/officeart/2005/8/layout/cycle5"/>
    <dgm:cxn modelId="{FF3130E7-9F7B-4ACC-B266-B8685B0425B5}" type="presParOf" srcId="{1E6C96B2-E17D-4B1A-9978-59D2B29C66A8}" destId="{B0060EED-B5EA-488C-8124-0F5917BEC74A}" srcOrd="7" destOrd="0" presId="urn:microsoft.com/office/officeart/2005/8/layout/cycle5"/>
    <dgm:cxn modelId="{7C301C62-43FD-4159-9DC8-CB753A469A3A}" type="presParOf" srcId="{1E6C96B2-E17D-4B1A-9978-59D2B29C66A8}" destId="{30D64043-A3B7-4A2C-B6AE-389B63A1BEEE}" srcOrd="8" destOrd="0" presId="urn:microsoft.com/office/officeart/2005/8/layout/cycle5"/>
    <dgm:cxn modelId="{9D071194-F51C-4C7C-9CFD-D196895A77C2}" type="presParOf" srcId="{1E6C96B2-E17D-4B1A-9978-59D2B29C66A8}" destId="{FFFF287D-3D8B-4190-B945-695843BBB235}" srcOrd="9" destOrd="0" presId="urn:microsoft.com/office/officeart/2005/8/layout/cycle5"/>
    <dgm:cxn modelId="{4E3D3566-A0C7-4B0A-B5D2-A5E475D99C44}" type="presParOf" srcId="{1E6C96B2-E17D-4B1A-9978-59D2B29C66A8}" destId="{95827B8C-B0A7-409F-8FE9-65959A0DD619}" srcOrd="10" destOrd="0" presId="urn:microsoft.com/office/officeart/2005/8/layout/cycle5"/>
    <dgm:cxn modelId="{BA4C681A-E90B-453B-BC7E-C269F1995332}" type="presParOf" srcId="{1E6C96B2-E17D-4B1A-9978-59D2B29C66A8}" destId="{8CDAFA2D-079D-4BD6-8562-40BE0D35D590}" srcOrd="11" destOrd="0" presId="urn:microsoft.com/office/officeart/2005/8/layout/cycle5"/>
    <dgm:cxn modelId="{1AE7F528-87E9-4866-A493-2519D69B9BAD}" type="presParOf" srcId="{1E6C96B2-E17D-4B1A-9978-59D2B29C66A8}" destId="{E8B4587E-098A-45DB-A447-87D7A529C5BB}" srcOrd="12" destOrd="0" presId="urn:microsoft.com/office/officeart/2005/8/layout/cycle5"/>
    <dgm:cxn modelId="{B47AB45B-8D53-4502-9F7C-B0EF14A9A84D}" type="presParOf" srcId="{1E6C96B2-E17D-4B1A-9978-59D2B29C66A8}" destId="{36054B36-0A07-485D-954F-4E741AD3CA91}" srcOrd="13" destOrd="0" presId="urn:microsoft.com/office/officeart/2005/8/layout/cycle5"/>
    <dgm:cxn modelId="{CAD23954-0ECE-49A5-87F5-66A1A698EA03}" type="presParOf" srcId="{1E6C96B2-E17D-4B1A-9978-59D2B29C66A8}" destId="{663BA14E-8EB9-42D3-AA0A-589851D68F0C}" srcOrd="14" destOrd="0" presId="urn:microsoft.com/office/officeart/2005/8/layout/cycle5"/>
  </dgm:cxnLst>
  <dgm:bg/>
  <dgm:whole>
    <a:ln w="63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D5355-B39D-48D1-912F-2301FC97D090}">
      <dsp:nvSpPr>
        <dsp:cNvPr id="0" name=""/>
        <dsp:cNvSpPr/>
      </dsp:nvSpPr>
      <dsp:spPr>
        <a:xfrm>
          <a:off x="2922240" y="567"/>
          <a:ext cx="1927919" cy="1253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100" b="1" kern="1200" dirty="0" smtClean="0">
              <a:solidFill>
                <a:schemeClr val="tx1"/>
              </a:solidFill>
            </a:rPr>
            <a:t>Pathogen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disease –causing bacteria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983414" y="61741"/>
        <a:ext cx="1805571" cy="1130799"/>
      </dsp:txXfrm>
    </dsp:sp>
    <dsp:sp modelId="{B7023DC4-B9E4-4F8D-8B63-BDC81A86C7FD}">
      <dsp:nvSpPr>
        <dsp:cNvPr id="0" name=""/>
        <dsp:cNvSpPr/>
      </dsp:nvSpPr>
      <dsp:spPr>
        <a:xfrm>
          <a:off x="1382030" y="627141"/>
          <a:ext cx="5008339" cy="5008339"/>
        </a:xfrm>
        <a:custGeom>
          <a:avLst/>
          <a:gdLst/>
          <a:ahLst/>
          <a:cxnLst/>
          <a:rect l="0" t="0" r="0" b="0"/>
          <a:pathLst>
            <a:path>
              <a:moveTo>
                <a:pt x="3680537" y="293508"/>
              </a:moveTo>
              <a:arcTo wR="2504169" hR="2504169" stAng="17881137" swAng="983381"/>
            </a:path>
          </a:pathLst>
        </a:custGeom>
        <a:noFill/>
        <a:ln w="22225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7288A-3E6B-4A99-8ACD-3A0DDF460A51}">
      <dsp:nvSpPr>
        <dsp:cNvPr id="0" name=""/>
        <dsp:cNvSpPr/>
      </dsp:nvSpPr>
      <dsp:spPr>
        <a:xfrm>
          <a:off x="5303847" y="1514557"/>
          <a:ext cx="1927919" cy="16858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200" b="1" kern="1200" dirty="0" smtClean="0">
              <a:solidFill>
                <a:schemeClr val="tx1"/>
              </a:solidFill>
            </a:rPr>
            <a:t>Source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 smtClean="0">
              <a:solidFill>
                <a:schemeClr val="tx1"/>
              </a:solidFill>
            </a:rPr>
            <a:t>reservoir that allows pathogens to survive </a:t>
          </a:r>
          <a:r>
            <a:rPr lang="en-US" altLang="en-US" sz="2200" b="1" kern="1200" dirty="0" smtClean="0">
              <a:solidFill>
                <a:schemeClr val="tx1"/>
              </a:solidFill>
            </a:rPr>
            <a:t> 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5386143" y="1596853"/>
        <a:ext cx="1763327" cy="1521255"/>
      </dsp:txXfrm>
    </dsp:sp>
    <dsp:sp modelId="{38E1DB83-9092-4CDD-9D74-304E1E6FEA39}">
      <dsp:nvSpPr>
        <dsp:cNvPr id="0" name=""/>
        <dsp:cNvSpPr/>
      </dsp:nvSpPr>
      <dsp:spPr>
        <a:xfrm>
          <a:off x="1382030" y="627141"/>
          <a:ext cx="5008339" cy="5008339"/>
        </a:xfrm>
        <a:custGeom>
          <a:avLst/>
          <a:gdLst/>
          <a:ahLst/>
          <a:cxnLst/>
          <a:rect l="0" t="0" r="0" b="0"/>
          <a:pathLst>
            <a:path>
              <a:moveTo>
                <a:pt x="4984130" y="2851537"/>
              </a:moveTo>
              <a:arcTo wR="2504169" hR="2504169" stAng="478412" swAng="1176429"/>
            </a:path>
          </a:pathLst>
        </a:custGeom>
        <a:noFill/>
        <a:ln w="22225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CA463-B920-45DE-B994-43F7D3867ACA}">
      <dsp:nvSpPr>
        <dsp:cNvPr id="0" name=""/>
        <dsp:cNvSpPr/>
      </dsp:nvSpPr>
      <dsp:spPr>
        <a:xfrm>
          <a:off x="4394154" y="4530653"/>
          <a:ext cx="1927919" cy="1253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200" b="1" kern="1200" dirty="0" smtClean="0">
              <a:solidFill>
                <a:schemeClr val="tx1"/>
              </a:solidFill>
            </a:rPr>
            <a:t>Mode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transmission from  source to host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55328" y="4591827"/>
        <a:ext cx="1805571" cy="1130799"/>
      </dsp:txXfrm>
    </dsp:sp>
    <dsp:sp modelId="{30D64043-A3B7-4A2C-B6AE-389B63A1BEEE}">
      <dsp:nvSpPr>
        <dsp:cNvPr id="0" name=""/>
        <dsp:cNvSpPr/>
      </dsp:nvSpPr>
      <dsp:spPr>
        <a:xfrm>
          <a:off x="1425822" y="618476"/>
          <a:ext cx="5008339" cy="5008339"/>
        </a:xfrm>
        <a:custGeom>
          <a:avLst/>
          <a:gdLst/>
          <a:ahLst/>
          <a:cxnLst/>
          <a:rect l="0" t="0" r="0" b="0"/>
          <a:pathLst>
            <a:path>
              <a:moveTo>
                <a:pt x="2740761" y="4997138"/>
              </a:moveTo>
              <a:arcTo wR="2504169" hR="2504169" stAng="5074719" swAng="961090"/>
            </a:path>
          </a:pathLst>
        </a:custGeom>
        <a:noFill/>
        <a:ln w="22225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F287D-3D8B-4190-B945-695843BBB235}">
      <dsp:nvSpPr>
        <dsp:cNvPr id="0" name=""/>
        <dsp:cNvSpPr/>
      </dsp:nvSpPr>
      <dsp:spPr>
        <a:xfrm>
          <a:off x="1317825" y="4401323"/>
          <a:ext cx="1927919" cy="1253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b="1" kern="1200" dirty="0" smtClean="0">
              <a:solidFill>
                <a:schemeClr val="tx1"/>
              </a:solidFill>
            </a:rPr>
            <a:t>Entry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pathogen may enter the host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1378999" y="4462497"/>
        <a:ext cx="1805571" cy="1130799"/>
      </dsp:txXfrm>
    </dsp:sp>
    <dsp:sp modelId="{8CDAFA2D-079D-4BD6-8562-40BE0D35D590}">
      <dsp:nvSpPr>
        <dsp:cNvPr id="0" name=""/>
        <dsp:cNvSpPr/>
      </dsp:nvSpPr>
      <dsp:spPr>
        <a:xfrm>
          <a:off x="1383874" y="591499"/>
          <a:ext cx="5008339" cy="5008339"/>
        </a:xfrm>
        <a:custGeom>
          <a:avLst/>
          <a:gdLst/>
          <a:ahLst/>
          <a:cxnLst/>
          <a:rect l="0" t="0" r="0" b="0"/>
          <a:pathLst>
            <a:path>
              <a:moveTo>
                <a:pt x="229636" y="3551722"/>
              </a:moveTo>
              <a:arcTo wR="2504169" hR="2504169" stAng="9316274" swAng="1235189"/>
            </a:path>
          </a:pathLst>
        </a:custGeom>
        <a:noFill/>
        <a:ln w="22225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4587E-098A-45DB-A447-87D7A529C5BB}">
      <dsp:nvSpPr>
        <dsp:cNvPr id="0" name=""/>
        <dsp:cNvSpPr/>
      </dsp:nvSpPr>
      <dsp:spPr>
        <a:xfrm>
          <a:off x="540633" y="1730906"/>
          <a:ext cx="1927919" cy="1253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b="1" kern="1200" dirty="0" smtClean="0">
              <a:solidFill>
                <a:schemeClr val="tx1"/>
              </a:solidFill>
            </a:rPr>
            <a:t>Susceptible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b="1" kern="1200" dirty="0" smtClean="0">
              <a:solidFill>
                <a:schemeClr val="tx1"/>
              </a:solidFill>
            </a:rPr>
            <a:t>Host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one who is not immune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601807" y="1792080"/>
        <a:ext cx="1805571" cy="1130799"/>
      </dsp:txXfrm>
    </dsp:sp>
    <dsp:sp modelId="{663BA14E-8EB9-42D3-AA0A-589851D68F0C}">
      <dsp:nvSpPr>
        <dsp:cNvPr id="0" name=""/>
        <dsp:cNvSpPr/>
      </dsp:nvSpPr>
      <dsp:spPr>
        <a:xfrm>
          <a:off x="1382030" y="627141"/>
          <a:ext cx="5008339" cy="5008339"/>
        </a:xfrm>
        <a:custGeom>
          <a:avLst/>
          <a:gdLst/>
          <a:ahLst/>
          <a:cxnLst/>
          <a:rect l="0" t="0" r="0" b="0"/>
          <a:pathLst>
            <a:path>
              <a:moveTo>
                <a:pt x="602261" y="875179"/>
              </a:moveTo>
              <a:arcTo wR="2504169" hR="2504169" stAng="13234809" swAng="1212124"/>
            </a:path>
          </a:pathLst>
        </a:custGeom>
        <a:noFill/>
        <a:ln w="22225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87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294188"/>
            <a:ext cx="5084763" cy="407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480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5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65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6656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75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6759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86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6861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696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3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706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7066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72916A3-101E-4C5B-8BB5-4E9F7A771A85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27475" y="0"/>
            <a:ext cx="3006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07/16/96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27475" y="8591550"/>
            <a:ext cx="30067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##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591550"/>
            <a:ext cx="30035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30035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000" i="1"/>
              <a:t>*</a:t>
            </a:r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</p:grpSp>
      <p:sp>
        <p:nvSpPr>
          <p:cNvPr id="583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5A2F3-5AC1-4A57-A416-A85265398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4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20122-6B1E-4DF9-B60F-03CD3D78B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76654-8554-4E52-83EC-9FE8FCD49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7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67014-D373-4E46-BE7B-8B3DCA897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6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B2701-867B-4413-8977-15286AD12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33D6B-4B43-4A72-9958-CFEE5FEE5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53413-3989-4B9D-BCFC-D111888A6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9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8B8C2-2CF5-4D99-B8EF-A9A124190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8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64259-B382-44E9-B6B1-AFCBA56FB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76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657A0-5A7B-45CF-8FDD-482FF2C067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0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5FB06-F113-42FB-BF51-8D6CE33B6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0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097BC-A2B6-472C-9AD6-D0DC7EE63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4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Times New Roman" pitchFamily="18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fld id="{D00EDA49-3852-4D5E-B8EC-28905FBF9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6E6">
            <a:alpha val="749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80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5760" cy="53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/>
            </a:p>
          </p:txBody>
        </p:sp>
        <p:sp>
          <p:nvSpPr>
            <p:cNvPr id="3081" name="Rectangle 3"/>
            <p:cNvSpPr>
              <a:spLocks noChangeArrowheads="1"/>
            </p:cNvSpPr>
            <p:nvPr/>
          </p:nvSpPr>
          <p:spPr bwMode="auto">
            <a:xfrm>
              <a:off x="0" y="3147"/>
              <a:ext cx="5760" cy="1173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076" name="Oval 17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1C6D9A"/>
              </a:gs>
              <a:gs pos="100000">
                <a:srgbClr val="1C6D9A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077" name="Rectangle 18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078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762000" y="914400"/>
            <a:ext cx="8153400" cy="3733800"/>
          </a:xfrm>
          <a:noFill/>
        </p:spPr>
        <p:txBody>
          <a:bodyPr lIns="90488" tIns="44450" rIns="90488" bIns="44450" anchor="ctr"/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Infection Control Training</a:t>
            </a:r>
            <a:br>
              <a:rPr lang="en-US" altLang="en-US" smtClean="0"/>
            </a:br>
            <a:r>
              <a:rPr lang="en-US" altLang="en-US" smtClean="0"/>
              <a:t>in</a:t>
            </a: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mtClean="0"/>
              <a:t>Dental Health Care</a:t>
            </a:r>
          </a:p>
        </p:txBody>
      </p:sp>
      <p:sp>
        <p:nvSpPr>
          <p:cNvPr id="3079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105400"/>
            <a:ext cx="6781800" cy="1752600"/>
          </a:xfrm>
          <a:noFill/>
        </p:spPr>
        <p:txBody>
          <a:bodyPr lIns="90488" tIns="44450" rIns="90488" bIns="44450"/>
          <a:lstStyle/>
          <a:p>
            <a:pPr algn="ctr" eaLnBrk="1" hangingPunct="1"/>
            <a:r>
              <a:rPr lang="en-US" altLang="en-US" smtClean="0"/>
              <a:t>Elsa Santos – Cruz,BSc.,CIC</a:t>
            </a:r>
          </a:p>
          <a:p>
            <a:pPr algn="ctr" eaLnBrk="1" hangingPunct="1"/>
            <a:r>
              <a:rPr lang="en-US" altLang="en-US" smtClean="0"/>
              <a:t>Infection Preventionist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8D4E47-F2C4-47AC-8C86-A9FD1B6969A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000" smtClean="0"/>
          </a:p>
        </p:txBody>
      </p:sp>
      <p:pic>
        <p:nvPicPr>
          <p:cNvPr id="4099" name="Picture 8" descr="C:\Documents and Settings\Brianne Myers\Local Settings\Temporary Internet Files\Content.IE5\U1Z70HGM\logo_work_in_progress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"/>
            <a:ext cx="4684713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9" descr="C:\Documents and Settings\Brianne Myers\Local Settings\Temporary Internet Files\Content.IE5\7F2DFRHX\Working-Together-73857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3048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2"/>
          <p:cNvSpPr txBox="1">
            <a:spLocks noChangeArrowheads="1"/>
          </p:cNvSpPr>
          <p:nvPr/>
        </p:nvSpPr>
        <p:spPr bwMode="auto">
          <a:xfrm>
            <a:off x="4114800" y="3810000"/>
            <a:ext cx="381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The great aim of education is not knowledge but action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By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Herbert Spencer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C1690B-828F-4DF2-B46F-E521736B4C0B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000" smtClean="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12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noFill/>
        </p:spPr>
        <p:txBody>
          <a:bodyPr lIns="90488" tIns="44450" rIns="90488" bIns="44450" anchorCtr="1"/>
          <a:lstStyle/>
          <a:p>
            <a:pPr eaLnBrk="1" hangingPunct="1"/>
            <a:r>
              <a:rPr lang="en-US" altLang="en-US" sz="2800" smtClean="0"/>
              <a:t>Objectives</a:t>
            </a:r>
          </a:p>
        </p:txBody>
      </p:sp>
      <p:sp>
        <p:nvSpPr>
          <p:cNvPr id="512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5105400"/>
          </a:xfrm>
          <a:noFill/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sym typeface="Wingdings 3" pitchFamily="18" charset="2"/>
              </a:rPr>
              <a:t></a:t>
            </a:r>
            <a:r>
              <a:rPr lang="en-US" altLang="en-US" sz="2800" dirty="0" smtClean="0"/>
              <a:t>Define healthcare-associated disease transmission, engineering controls, safe injection practices and work practice control;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sym typeface="Wingdings 3" pitchFamily="18" charset="2"/>
              </a:rPr>
              <a:t></a:t>
            </a:r>
            <a:r>
              <a:rPr lang="en-US" altLang="en-US" sz="2800" dirty="0" smtClean="0"/>
              <a:t> Describe specific high-risk procedure and practices that increase dental health-care personnel (DHCP) and patient exposure to other potentially infectious material (OPIM);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sym typeface="Wingdings 3" pitchFamily="18" charset="2"/>
              </a:rPr>
              <a:t></a:t>
            </a:r>
            <a:r>
              <a:rPr lang="en-US" altLang="en-US" sz="2800" dirty="0" smtClean="0"/>
              <a:t> Describe specific measures to prevent transmission of bloodborne pathogens from  patient to patient, DHCP to patient and patient to DHCP via contaminated equipment;</a:t>
            </a:r>
          </a:p>
          <a:p>
            <a:pPr eaLnBrk="1" hangingPunct="1"/>
            <a:endParaRPr lang="en-US" alt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4F6412-4A51-4444-A5E4-BB02C03C4978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0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Objectives cont.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83552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altLang="en-US" sz="2800" smtClean="0">
                <a:sym typeface="Wingdings 3" pitchFamily="18" charset="2"/>
              </a:rPr>
              <a:t></a:t>
            </a:r>
            <a:r>
              <a:rPr lang="en-US" altLang="en-US" smtClean="0"/>
              <a:t> Identify work practice controls designed to eliminate the transmission of bloodborne pathogens during the use of sharp instrument and</a:t>
            </a:r>
          </a:p>
          <a:p>
            <a:pPr eaLnBrk="1" hangingPunct="1">
              <a:buFont typeface="Wingdings 3" pitchFamily="18" charset="2"/>
              <a:buNone/>
            </a:pP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sym typeface="Wingdings 3" pitchFamily="18" charset="2"/>
              </a:rPr>
              <a:t></a:t>
            </a:r>
            <a:r>
              <a:rPr lang="en-US" altLang="en-US" sz="2800" smtClean="0"/>
              <a:t> </a:t>
            </a:r>
            <a:r>
              <a:rPr lang="en-US" altLang="en-US" smtClean="0"/>
              <a:t>Identify where engineering or work practice controls can be utilized to prevent exposure to bloodborne pathogens</a:t>
            </a:r>
          </a:p>
        </p:txBody>
      </p:sp>
      <p:pic>
        <p:nvPicPr>
          <p:cNvPr id="6149" name="Picture 6" descr="C:\Users\HOME\AppData\Local\Microsoft\Windows\Temporary Internet Files\Content.IE5\QT2RPIUK\MC9000159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1000"/>
            <a:ext cx="281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7525"/>
          </a:xfrm>
        </p:spPr>
        <p:txBody>
          <a:bodyPr/>
          <a:lstStyle/>
          <a:p>
            <a:r>
              <a:rPr lang="en-US" altLang="en-US" smtClean="0"/>
              <a:t>Definition:</a:t>
            </a:r>
          </a:p>
          <a:p>
            <a:endParaRPr lang="en-US" altLang="en-US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Infection</a:t>
            </a:r>
            <a:r>
              <a:rPr lang="en-US" altLang="en-US" sz="1800" smtClean="0"/>
              <a:t> -</a:t>
            </a:r>
            <a:r>
              <a:rPr lang="en-US" altLang="en-US" sz="1800" smtClean="0">
                <a:solidFill>
                  <a:srgbClr val="FF3300"/>
                </a:solidFill>
              </a:rPr>
              <a:t> </a:t>
            </a:r>
            <a:r>
              <a:rPr lang="en-US" altLang="en-US" sz="1800" smtClean="0"/>
              <a:t>a condition in which the body is invaded by micro-organisms which may cause damage to the body system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Control </a:t>
            </a:r>
            <a:r>
              <a:rPr lang="en-US" altLang="en-US" sz="1800" smtClean="0"/>
              <a:t>–</a:t>
            </a:r>
            <a:r>
              <a:rPr lang="en-US" altLang="en-US" sz="1800" smtClean="0">
                <a:solidFill>
                  <a:srgbClr val="FF3300"/>
                </a:solidFill>
              </a:rPr>
              <a:t> </a:t>
            </a:r>
            <a:r>
              <a:rPr lang="en-US" altLang="en-US" sz="1800" smtClean="0"/>
              <a:t>to regulate or maintain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Healthcare-associated infections (HAIs)</a:t>
            </a:r>
            <a:r>
              <a:rPr lang="en-US" altLang="en-US" sz="1800" smtClean="0"/>
              <a:t> – infections associated with healthcare delivery in any setting (e.g., hospital, home care).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Engineering Controls</a:t>
            </a:r>
            <a:r>
              <a:rPr lang="en-US" altLang="en-US" sz="1800" smtClean="0"/>
              <a:t> – (e.g., sharp disposal containers, safer medical devices) that isolate or remove the bloodborne pathogens hazard from the workplace.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Injection safety</a:t>
            </a:r>
            <a:r>
              <a:rPr lang="en-US" altLang="en-US" sz="1800" smtClean="0"/>
              <a:t> (or safe injection practices) – a set of measures taken to perform injections in an optimally safe manner for clients, HCWs, and others.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altLang="en-US" sz="1800" b="1" smtClean="0"/>
              <a:t>Work Practice Controls</a:t>
            </a:r>
            <a:r>
              <a:rPr lang="en-US" altLang="en-US" sz="1800" smtClean="0"/>
              <a:t> –that reduce the like hood of exposure to bloodborne pathogens by altering the manner in which a task is performed (e.g., prohibiting recapping of needles by two hand-handed technique</a:t>
            </a:r>
            <a:r>
              <a:rPr lang="en-US" altLang="en-US" sz="1600" smtClean="0"/>
              <a:t>).</a:t>
            </a:r>
          </a:p>
          <a:p>
            <a:endParaRPr lang="en-US" altLang="en-US" sz="180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A8378B-6E3F-4C55-BB3C-BE07F5B4250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82114F-2BF1-42D5-93EE-2DEF608405B2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000" smtClean="0"/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533400"/>
          <a:ext cx="7772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sz="3200" smtClean="0"/>
              <a:t>Breaking the chain of infection-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3200" b="1" smtClean="0"/>
              <a:t>Applied to all health care workers</a:t>
            </a:r>
            <a:endParaRPr lang="en-US" altLang="en-US" b="1" smtClean="0"/>
          </a:p>
        </p:txBody>
      </p:sp>
      <p:pic>
        <p:nvPicPr>
          <p:cNvPr id="9219" name="Picture 2" descr="C:\Users\HOME\AppData\Local\Microsoft\Windows\Temporary Internet Files\Content.IE5\3W08UODQ\MC900359009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381000"/>
            <a:ext cx="1809750" cy="1581150"/>
          </a:xfrm>
          <a:noFill/>
        </p:spPr>
      </p:pic>
      <p:pic>
        <p:nvPicPr>
          <p:cNvPr id="9220" name="Picture 7" descr="C:\Users\HOME\AppData\Local\Microsoft\Windows\Temporary Internet Files\Content.IE5\3W08UODQ\MC90038909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1651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2971800" y="2057400"/>
            <a:ext cx="5334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A licensed health care </a:t>
            </a:r>
            <a:r>
              <a:rPr lang="en-US" altLang="en-US" sz="2400" dirty="0" smtClean="0"/>
              <a:t>provider </a:t>
            </a:r>
            <a:r>
              <a:rPr lang="en-US" altLang="en-US" sz="2400" dirty="0"/>
              <a:t>can lose their license </a:t>
            </a:r>
            <a:r>
              <a:rPr lang="en-US" altLang="en-US" sz="2400" dirty="0" smtClean="0"/>
              <a:t>if </a:t>
            </a:r>
            <a:r>
              <a:rPr lang="en-US" altLang="en-US" sz="2400" dirty="0"/>
              <a:t>they do not  practice proper infection control protocols.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Opportunistic micro-organisms live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in warm and most </a:t>
            </a:r>
            <a:r>
              <a:rPr lang="en-US" altLang="en-US" sz="2400" dirty="0" smtClean="0"/>
              <a:t>environments.</a:t>
            </a: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A88648-0FA3-48AC-A145-EA02B6A113BE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0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tx1"/>
                </a:solidFill>
                <a:latin typeface="Book Antiqua" pitchFamily="18" charset="0"/>
              </a:rPr>
              <a:t>Standard Precautions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530725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DHCP shall assume that </a:t>
            </a:r>
            <a:r>
              <a:rPr lang="en-US" altLang="en-US" b="1" smtClean="0"/>
              <a:t>all </a:t>
            </a:r>
            <a:r>
              <a:rPr lang="en-US" altLang="en-US" smtClean="0"/>
              <a:t>blood or other potentially infectious material from </a:t>
            </a:r>
            <a:r>
              <a:rPr lang="en-US" altLang="en-US" b="1" smtClean="0"/>
              <a:t> any patient </a:t>
            </a:r>
            <a:r>
              <a:rPr lang="en-US" altLang="en-US" smtClean="0"/>
              <a:t>is contaminated with a pathogen such as HIV or HBV. 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This policy is regardless of the patients location, age, diagnosis, or the quantity of blood or body fluid generated.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pic>
        <p:nvPicPr>
          <p:cNvPr id="10245" name="Picture 6" descr="C:\Users\HOME\AppData\Local\Microsoft\Windows\Temporary Internet Files\Content.IE5\QT2RPIUK\MC90002348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"/>
            <a:ext cx="2286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Personnel Health Element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 smtClean="0"/>
              <a:t>	1</a:t>
            </a:r>
            <a:r>
              <a:rPr lang="en-US" sz="2400" dirty="0" smtClean="0"/>
              <a:t>. Education and training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400" dirty="0" smtClean="0"/>
              <a:t>	2. Immunizations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400" dirty="0" smtClean="0"/>
              <a:t>	3. Exposure prevention and post -exposure management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400" dirty="0" smtClean="0"/>
              <a:t>	4. Medical condition management and of work related illness and restriction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400" dirty="0" smtClean="0"/>
              <a:t>	5. Health record maintenance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632A6E-B431-4000-B13F-DF6F2B72251C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BC0466-8D64-4429-9505-9AF8C415D956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0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Occupational exposure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27275"/>
            <a:ext cx="8229600" cy="4530725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3600" i="1" smtClean="0"/>
              <a:t>Occupational exposures should be considered urgent medical concerns to ensure timely post exposure management and administration of HBIG, hepatitis B vaccine, and/or HIV PEP.</a:t>
            </a:r>
          </a:p>
        </p:txBody>
      </p:sp>
      <p:pic>
        <p:nvPicPr>
          <p:cNvPr id="12293" name="Picture 8" descr="C:\Users\HOME\AppData\Local\Microsoft\Windows\Temporary Internet Files\Content.IE5\3W08UODQ\MC90033255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33400"/>
            <a:ext cx="184308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56F235-E507-459D-92D7-A6D7434F8400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0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n-US" sz="3400" smtClean="0">
                <a:solidFill>
                  <a:schemeClr val="tx1"/>
                </a:solidFill>
              </a:rPr>
              <a:t>Occupational Exposures</a:t>
            </a:r>
            <a:br>
              <a:rPr lang="en-US" altLang="en-US" sz="3400" smtClean="0">
                <a:solidFill>
                  <a:schemeClr val="tx1"/>
                </a:solidFill>
              </a:rPr>
            </a:br>
            <a:endParaRPr lang="en-US" altLang="en-US" sz="3400" smtClean="0">
              <a:solidFill>
                <a:schemeClr val="tx1"/>
              </a:solidFill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3600" b="1" i="1" smtClean="0"/>
              <a:t>Occupational Exposure</a:t>
            </a:r>
            <a:r>
              <a:rPr lang="en-US" altLang="en-US" sz="3600" smtClean="0"/>
              <a:t> </a:t>
            </a:r>
          </a:p>
          <a:p>
            <a:pPr eaLnBrk="1" hangingPunct="1">
              <a:buClrTx/>
              <a:buFont typeface="Wingdings" pitchFamily="2" charset="2"/>
              <a:buNone/>
            </a:pPr>
            <a:r>
              <a:rPr lang="en-US" altLang="en-US" sz="3600" smtClean="0"/>
              <a:t>  means reasonably anticipated skin, eye, mucous membrane, or parenteral contact with blood or other potentially infectious materials that results from the performance of a DHCP’s duties.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pic>
        <p:nvPicPr>
          <p:cNvPr id="13317" name="Picture 5" descr="C:\Users\HOME\AppData\Local\Microsoft\Windows\Temporary Internet Files\Content.IE5\GNSOWKVI\MC90039087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"/>
            <a:ext cx="24003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8A699E-D666-4DEC-91FE-5C338A85ADD2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000" smtClean="0"/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Other Potentially infectious material (OPIM)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/>
              <a:t>Blood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Cerebrospinal fluid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Pleural fluid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Pericardial fluid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Peritoneal fluid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Amniotic fluid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Synovial fluid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Semen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Vaginal secretions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Any visibly bloody fluid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 smtClean="0">
                <a:cs typeface="Arial" charset="0"/>
              </a:rPr>
              <a:t>Unfixed tissue</a:t>
            </a:r>
            <a:endParaRPr lang="en-US" altLang="en-US" sz="2100" smtClean="0"/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</p:txBody>
      </p:sp>
      <p:sp>
        <p:nvSpPr>
          <p:cNvPr id="14341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 smtClean="0">
                <a:solidFill>
                  <a:schemeClr val="tx2"/>
                </a:solidFill>
              </a:rPr>
              <a:t>Vomit, Saliva, Tears, Sweat, Urine and Feces are </a:t>
            </a:r>
            <a:r>
              <a:rPr lang="en-US" altLang="en-US" sz="2400" b="1" smtClean="0">
                <a:solidFill>
                  <a:schemeClr val="tx2"/>
                </a:solidFill>
              </a:rPr>
              <a:t>not considered infectious unless visibly contaminated with blood</a:t>
            </a:r>
          </a:p>
        </p:txBody>
      </p:sp>
      <p:pic>
        <p:nvPicPr>
          <p:cNvPr id="14342" name="Picture 8" descr="C:\Users\HOME\AppData\Local\Microsoft\Windows\Temporary Internet Files\Content.IE5\4G11350N\MC90004842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7BAAE6-2459-4704-B868-90D85E92694D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000" smtClean="0"/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 smtClean="0"/>
              <a:t>Exposure Procedure</a:t>
            </a:r>
          </a:p>
        </p:txBody>
      </p:sp>
      <p:sp>
        <p:nvSpPr>
          <p:cNvPr id="1536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911725"/>
          </a:xfrm>
          <a:noFill/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1.Wash the area with soap and water.  If mucous membrane (mouth) is exposed, flush with water only.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2.Report immediately to the administrative personnel in charge of OPIM exposure.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3.Complete an incident report form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4. Evaluate the source status in reference to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    Bloodborne pathogens.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/>
              <a:t>5. Plan for appropriate follow-up.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 dirty="0" smtClean="0"/>
          </a:p>
        </p:txBody>
      </p:sp>
      <p:pic>
        <p:nvPicPr>
          <p:cNvPr id="15368" name="Picture 8" descr="C:\Users\HOME\AppData\Local\Microsoft\Windows\Temporary Internet Files\Content.IE5\S2G48VTQ\MC91021728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"/>
            <a:ext cx="2492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57A2F17-3DDE-4BCB-BA5D-0B2DD9F01669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000" smtClean="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6390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algn="ctr" eaLnBrk="1" hangingPunct="1"/>
            <a:r>
              <a:rPr lang="en-US" altLang="en-US" smtClean="0"/>
              <a:t>Assessment of Exposure</a:t>
            </a:r>
          </a:p>
        </p:txBody>
      </p:sp>
      <p:sp>
        <p:nvSpPr>
          <p:cNvPr id="16391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All blood and other potentially </a:t>
            </a:r>
          </a:p>
          <a:p>
            <a:pPr eaLnBrk="1" hangingPunct="1">
              <a:buClrTx/>
              <a:buFont typeface="Wingdings" pitchFamily="2" charset="2"/>
              <a:buNone/>
            </a:pPr>
            <a:r>
              <a:rPr lang="en-US" altLang="en-US" smtClean="0"/>
              <a:t>	infectious exposures to employees are assessed for their risk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The nature of the exposure, infectiousness of the source, patient and other risk factors are evaluated</a:t>
            </a:r>
          </a:p>
        </p:txBody>
      </p:sp>
      <p:pic>
        <p:nvPicPr>
          <p:cNvPr id="16392" name="Picture 9" descr="C:\Users\HOME\AppData\Local\Microsoft\Windows\Temporary Internet Files\Content.IE5\S2G48VTQ\MC90030123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1000"/>
            <a:ext cx="1908175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F1B79A-37EE-4088-9CF1-492A622FA549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000" smtClean="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741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 sz="2800" smtClean="0"/>
              <a:t>Bloodborne Pathogens</a:t>
            </a:r>
          </a:p>
        </p:txBody>
      </p:sp>
      <p:sp>
        <p:nvSpPr>
          <p:cNvPr id="1741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229600" cy="4911725"/>
          </a:xfrm>
          <a:noFill/>
        </p:spPr>
        <p:txBody>
          <a:bodyPr lIns="90488" tIns="44450" rIns="90488" bIns="44450"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2800" dirty="0" smtClean="0"/>
              <a:t>Hepatitis B – Vaccination is an effective means of preventing Hepatitis B infection</a:t>
            </a:r>
            <a:r>
              <a:rPr lang="en-US" altLang="en-US" sz="2400" dirty="0" smtClean="0"/>
              <a:t>.</a:t>
            </a:r>
          </a:p>
          <a:p>
            <a:pPr eaLnBrk="1" hangingPunct="1">
              <a:buClrTx/>
              <a:buFont typeface="Wingdings" pitchFamily="2" charset="2"/>
              <a:buNone/>
            </a:pPr>
            <a:r>
              <a:rPr lang="en-US" altLang="en-US" sz="2400" dirty="0" smtClean="0"/>
              <a:t>   </a:t>
            </a:r>
            <a:r>
              <a:rPr lang="en-US" altLang="en-US" sz="2400" b="1" dirty="0" smtClean="0"/>
              <a:t>More infectious than HIV virus</a:t>
            </a:r>
            <a:r>
              <a:rPr lang="en-US" altLang="en-US" sz="2400" dirty="0" smtClean="0"/>
              <a:t>.</a:t>
            </a:r>
          </a:p>
          <a:p>
            <a:pPr eaLnBrk="1" hangingPunct="1"/>
            <a:endParaRPr lang="en-US" altLang="en-US" sz="2400" dirty="0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2800" dirty="0" smtClean="0"/>
              <a:t>Hepatitis C – can be transmitted through unsafe injection practices and procedures.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 dirty="0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2800" dirty="0" smtClean="0"/>
              <a:t>HIV – confidential tests require your name and other personal information.  Your family physician can get the results</a:t>
            </a:r>
          </a:p>
          <a:p>
            <a:pPr eaLnBrk="1" hangingPunct="1"/>
            <a:endParaRPr lang="en-US" altLang="en-US" sz="2800" dirty="0" smtClean="0"/>
          </a:p>
        </p:txBody>
      </p:sp>
      <p:pic>
        <p:nvPicPr>
          <p:cNvPr id="17416" name="Picture 8" descr="C:\Users\HOME\AppData\Local\Microsoft\Windows\Temporary Internet Files\Content.IE5\MIF7FAAU\MC90028075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0"/>
            <a:ext cx="3352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DB54F1B-632F-4721-A1FB-EE8C3FFEB466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000" smtClean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534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Protective Attire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87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Protective Equipment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(P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E) is specialized clothing or equipment worn  by an employee for protection against a hazard. General work clothes (e.g., uniforms, pants, shirts or blouses) not intended to function as protection against a hazard are not considered to be personal protective equipment.</a:t>
            </a:r>
          </a:p>
        </p:txBody>
      </p:sp>
      <p:pic>
        <p:nvPicPr>
          <p:cNvPr id="18437" name="Picture 5" descr="C:\Users\HOME\AppData\Local\Microsoft\Windows\Temporary Internet Files\Content.IE5\S2G48VTQ\MC90034744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198120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DE3FA8-9F24-4DB3-AC4F-0E41CA7C9AB4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0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Components of Standard Precautions:</a:t>
            </a:r>
            <a:br>
              <a:rPr lang="en-US" altLang="en-US" sz="2400" smtClean="0"/>
            </a:br>
            <a:r>
              <a:rPr lang="en-US" altLang="en-US" sz="2400" b="1" smtClean="0"/>
              <a:t>Work Practices which prevent DHCP  exposure </a:t>
            </a:r>
            <a:br>
              <a:rPr lang="en-US" altLang="en-US" sz="2400" b="1" smtClean="0"/>
            </a:br>
            <a:r>
              <a:rPr lang="en-US" altLang="en-US" sz="2400" b="1" smtClean="0"/>
              <a:t>with potentially infectious body fluids</a:t>
            </a:r>
            <a:r>
              <a:rPr lang="en-US" altLang="en-US" sz="2400" smtClean="0"/>
              <a:t>.- </a:t>
            </a:r>
            <a:r>
              <a:rPr lang="en-US" altLang="en-US" sz="2400" b="1" smtClean="0"/>
              <a:t>PPE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800" smtClean="0"/>
              <a:t>Gloves: 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300" smtClean="0"/>
              <a:t>Used when you expect your hands to have contact with any body fluid or non-intact skin or mucous membrane</a:t>
            </a:r>
          </a:p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800" smtClean="0"/>
              <a:t>Gowns: 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300" smtClean="0"/>
              <a:t>Used when you could expect to have any body fluid, non-intact skin, or mucous membrane make contact with your body/clothing</a:t>
            </a:r>
          </a:p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800" smtClean="0"/>
              <a:t>Mask, eye protection, face shield: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300" smtClean="0"/>
              <a:t>Used when you could expect to have any body fluid spray or splash toward your eyes, nose, and/or mouth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A52D49-1BDE-4819-ABED-C012C74A89E0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000" smtClean="0"/>
          </a:p>
        </p:txBody>
      </p:sp>
      <p:sp>
        <p:nvSpPr>
          <p:cNvPr id="20483" name="AutoShape 6" descr="Image result for cdc logo"/>
          <p:cNvSpPr>
            <a:spLocks noChangeAspect="1" noChangeArrowheads="1"/>
          </p:cNvSpPr>
          <p:nvPr/>
        </p:nvSpPr>
        <p:spPr bwMode="auto">
          <a:xfrm>
            <a:off x="176213" y="-1989138"/>
            <a:ext cx="5505450" cy="414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20484" name="AutoShape 8" descr="Image result for cdc logo"/>
          <p:cNvSpPr>
            <a:spLocks noChangeAspect="1" noChangeArrowheads="1"/>
          </p:cNvSpPr>
          <p:nvPr/>
        </p:nvSpPr>
        <p:spPr bwMode="auto">
          <a:xfrm>
            <a:off x="176213" y="-1989138"/>
            <a:ext cx="5505450" cy="414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pic>
        <p:nvPicPr>
          <p:cNvPr id="20485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95800"/>
            <a:ext cx="57721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4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7010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Masks, Protective eyewear, Face shields</a:t>
            </a:r>
          </a:p>
        </p:txBody>
      </p:sp>
      <p:sp>
        <p:nvSpPr>
          <p:cNvPr id="2150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smtClean="0"/>
              <a:t>Wear a surgical mask and either eye protection</a:t>
            </a:r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	with solid side shields or face shield to protect mucous membrane of the eys, nose and mouth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r>
              <a:rPr lang="en-US" altLang="en-US" sz="2400" smtClean="0"/>
              <a:t>Change masks between patients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Clean reusable face protection between patients;  if visible soiled, clean and disinfect.</a:t>
            </a:r>
          </a:p>
          <a:p>
            <a:endParaRPr lang="en-US" altLang="en-US" sz="2400" smtClean="0"/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    </a:t>
            </a: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933C8E-DDBF-4F74-9CFC-EE8A052ACA5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000" smtClean="0"/>
          </a:p>
        </p:txBody>
      </p:sp>
      <p:pic>
        <p:nvPicPr>
          <p:cNvPr id="21509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562600"/>
            <a:ext cx="7924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Protective Clothing</a:t>
            </a:r>
          </a:p>
        </p:txBody>
      </p:sp>
      <p:sp>
        <p:nvSpPr>
          <p:cNvPr id="22531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4040188" cy="4525963"/>
          </a:xfrm>
        </p:spPr>
        <p:txBody>
          <a:bodyPr/>
          <a:lstStyle/>
          <a:p>
            <a:r>
              <a:rPr lang="en-US" altLang="en-US" dirty="0" smtClean="0"/>
              <a:t>Wear  gowns, lab coat, or</a:t>
            </a:r>
          </a:p>
          <a:p>
            <a:pPr>
              <a:buFont typeface="Wingdings" pitchFamily="2" charset="2"/>
              <a:buNone/>
            </a:pPr>
            <a:r>
              <a:rPr lang="en-US" altLang="en-US" dirty="0" smtClean="0"/>
              <a:t>    uniform that covers skin and clothing likely to be soiled with infectious material</a:t>
            </a:r>
          </a:p>
          <a:p>
            <a:r>
              <a:rPr lang="en-US" altLang="en-US" dirty="0" smtClean="0"/>
              <a:t>Change if visibly soiled</a:t>
            </a:r>
          </a:p>
          <a:p>
            <a:r>
              <a:rPr lang="en-US" altLang="en-US" dirty="0" smtClean="0"/>
              <a:t>Remove all barriers before leaving the work area</a:t>
            </a:r>
          </a:p>
          <a:p>
            <a:endParaRPr lang="en-US" altLang="en-US" dirty="0" smtClean="0"/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EBE9E8-9F17-4C9E-941D-72A779FFC5AD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000" smtClean="0"/>
          </a:p>
        </p:txBody>
      </p:sp>
      <p:pic>
        <p:nvPicPr>
          <p:cNvPr id="22533" name="Content Placeholder 7"/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7" t="35684" r="13461" b="32906"/>
          <a:stretch>
            <a:fillRect/>
          </a:stretch>
        </p:blipFill>
        <p:spPr>
          <a:xfrm>
            <a:off x="5562600" y="1676400"/>
            <a:ext cx="2667000" cy="4419600"/>
          </a:xfrm>
        </p:spPr>
      </p:pic>
      <p:pic>
        <p:nvPicPr>
          <p:cNvPr id="22534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924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Recommendation for Gloving</a:t>
            </a:r>
          </a:p>
        </p:txBody>
      </p:sp>
      <p:sp>
        <p:nvSpPr>
          <p:cNvPr id="23555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mtClean="0"/>
              <a:t>Wear gloves when contact with blood, saliva and mucous membrane is possible</a:t>
            </a:r>
          </a:p>
          <a:p>
            <a:r>
              <a:rPr lang="en-US" altLang="en-US" smtClean="0"/>
              <a:t>Remove gloves after patient care</a:t>
            </a:r>
          </a:p>
          <a:p>
            <a:r>
              <a:rPr lang="en-US" altLang="en-US" smtClean="0"/>
              <a:t>Wear a new pair of gloves for each patient</a:t>
            </a:r>
          </a:p>
        </p:txBody>
      </p:sp>
      <p:sp>
        <p:nvSpPr>
          <p:cNvPr id="2355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95AB24-19CF-4B08-87F7-E7657A3890E9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000" smtClean="0"/>
          </a:p>
        </p:txBody>
      </p:sp>
      <p:pic>
        <p:nvPicPr>
          <p:cNvPr id="23557" name="Content Placeholder 5"/>
          <p:cNvPicPr>
            <a:picLocks noGrp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24" t="37393" r="17789" b="36325"/>
          <a:stretch/>
        </p:blipFill>
        <p:spPr>
          <a:xfrm>
            <a:off x="5867400" y="1828800"/>
            <a:ext cx="2299283" cy="3505200"/>
          </a:xfrm>
        </p:spPr>
      </p:pic>
      <p:pic>
        <p:nvPicPr>
          <p:cNvPr id="23558" name="Picture 12" descr="Image result for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Recommendation for Gloving</a:t>
            </a:r>
          </a:p>
        </p:txBody>
      </p:sp>
      <p:sp>
        <p:nvSpPr>
          <p:cNvPr id="24579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mtClean="0"/>
              <a:t>Remove gloves that are torn, cut or punctured</a:t>
            </a:r>
          </a:p>
        </p:txBody>
      </p:sp>
      <p:sp>
        <p:nvSpPr>
          <p:cNvPr id="24580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/>
          <a:p>
            <a:r>
              <a:rPr lang="en-US" altLang="en-US" smtClean="0"/>
              <a:t>Do not wash, disinfect or sterilize gloves for reuse</a:t>
            </a:r>
          </a:p>
        </p:txBody>
      </p:sp>
      <p:sp>
        <p:nvSpPr>
          <p:cNvPr id="2458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3219702-0ACF-4403-BD5D-3D7B08220700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000" smtClean="0"/>
          </a:p>
        </p:txBody>
      </p:sp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8" t="38461" r="19551" b="39529"/>
          <a:stretch>
            <a:fillRect/>
          </a:stretch>
        </p:blipFill>
        <p:spPr bwMode="auto">
          <a:xfrm>
            <a:off x="5562600" y="3276600"/>
            <a:ext cx="2743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7" t="46581" r="48558" b="26282"/>
          <a:stretch>
            <a:fillRect/>
          </a:stretch>
        </p:blipFill>
        <p:spPr bwMode="auto">
          <a:xfrm>
            <a:off x="1219200" y="3352800"/>
            <a:ext cx="2514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2" descr="Image result for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Latex  Allergy</a:t>
            </a:r>
          </a:p>
        </p:txBody>
      </p:sp>
      <p:sp>
        <p:nvSpPr>
          <p:cNvPr id="25603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smtClean="0"/>
              <a:t>Type 1 hypersensitivity to natural rubber latex protein</a:t>
            </a:r>
          </a:p>
          <a:p>
            <a:r>
              <a:rPr lang="en-US" altLang="en-US" sz="2400" smtClean="0"/>
              <a:t>Reactions may include nose, eye and skin reaction</a:t>
            </a:r>
          </a:p>
          <a:p>
            <a:r>
              <a:rPr lang="en-US" altLang="en-US" sz="2400" smtClean="0"/>
              <a:t>More seroius reaction may include respiratory distress – rarely shock or death</a:t>
            </a:r>
            <a:endParaRPr lang="en-US" altLang="en-US" smtClean="0"/>
          </a:p>
        </p:txBody>
      </p:sp>
      <p:sp>
        <p:nvSpPr>
          <p:cNvPr id="2560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B6BB61-526F-48D4-9306-71D99C6C5E58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000" smtClean="0"/>
          </a:p>
        </p:txBody>
      </p:sp>
      <p:pic>
        <p:nvPicPr>
          <p:cNvPr id="25605" name="Content Placeholder 5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2" t="36325" r="20354" b="29272"/>
          <a:stretch>
            <a:fillRect/>
          </a:stretch>
        </p:blipFill>
        <p:spPr>
          <a:xfrm>
            <a:off x="5638800" y="1981200"/>
            <a:ext cx="2362200" cy="3733800"/>
          </a:xfrm>
        </p:spPr>
      </p:pic>
      <p:pic>
        <p:nvPicPr>
          <p:cNvPr id="25606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pPr algn="ctr"/>
            <a:r>
              <a:rPr lang="en-US" altLang="en-US" sz="3200" smtClean="0"/>
              <a:t>General Recommendations</a:t>
            </a:r>
            <a:br>
              <a:rPr lang="en-US" altLang="en-US" sz="3200" smtClean="0"/>
            </a:br>
            <a:r>
              <a:rPr lang="en-US" altLang="en-US" sz="3200" smtClean="0"/>
              <a:t>Contact Dermatitis and Latex Allergy</a:t>
            </a:r>
            <a:br>
              <a:rPr lang="en-US" altLang="en-US" sz="3200" smtClean="0"/>
            </a:br>
            <a:endParaRPr lang="en-US" altLang="en-US" sz="3200" smtClean="0"/>
          </a:p>
        </p:txBody>
      </p:sp>
      <p:sp>
        <p:nvSpPr>
          <p:cNvPr id="26627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r>
              <a:rPr lang="en-US" altLang="en-US" smtClean="0"/>
              <a:t>Educare DHCP about reaction associated with frequent hand hygiene and glove use</a:t>
            </a:r>
          </a:p>
          <a:p>
            <a:r>
              <a:rPr lang="en-US" altLang="en-US" smtClean="0"/>
              <a:t>Get medical diagnosis</a:t>
            </a:r>
          </a:p>
          <a:p>
            <a:r>
              <a:rPr lang="en-US" altLang="en-US" smtClean="0"/>
              <a:t>Screen patients for latex allergy </a:t>
            </a:r>
          </a:p>
          <a:p>
            <a:r>
              <a:rPr lang="en-US" altLang="en-US" smtClean="0"/>
              <a:t>Ensure a latex safe environment</a:t>
            </a:r>
          </a:p>
          <a:p>
            <a:r>
              <a:rPr lang="en-US" altLang="en-US" smtClean="0"/>
              <a:t>Have latex-free kits available</a:t>
            </a:r>
          </a:p>
        </p:txBody>
      </p:sp>
      <p:sp>
        <p:nvSpPr>
          <p:cNvPr id="2662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3522CB-3CFC-4B73-9AB2-1B8BC0DB4B14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000" smtClean="0"/>
          </a:p>
        </p:txBody>
      </p:sp>
      <p:pic>
        <p:nvPicPr>
          <p:cNvPr id="26629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9973E9-A528-4C04-82DA-D592AAB5B223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000" smtClean="0"/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2765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noFill/>
        </p:spPr>
        <p:txBody>
          <a:bodyPr lIns="90488" tIns="44450" rIns="90488" bIns="44450" anchorCtr="1"/>
          <a:lstStyle/>
          <a:p>
            <a:pPr eaLnBrk="1" hangingPunct="1"/>
            <a:r>
              <a:rPr lang="en-US" altLang="en-US" sz="3400" smtClean="0"/>
              <a:t>Work Practices</a:t>
            </a:r>
          </a:p>
        </p:txBody>
      </p:sp>
      <p:sp>
        <p:nvSpPr>
          <p:cNvPr id="2765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64125"/>
          </a:xfrm>
          <a:noFill/>
        </p:spPr>
        <p:txBody>
          <a:bodyPr lIns="90488" tIns="44450" rIns="90488" bIns="44450"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Methods of reducing transmission </a:t>
            </a:r>
          </a:p>
          <a:p>
            <a:pPr eaLnBrk="1" hangingPunct="1">
              <a:buClrTx/>
              <a:buFont typeface="Wingdings" pitchFamily="2" charset="2"/>
              <a:buNone/>
            </a:pPr>
            <a:r>
              <a:rPr lang="en-US" altLang="en-US" smtClean="0"/>
              <a:t>of communicable diseases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b="1" smtClean="0"/>
              <a:t>Handwashing</a:t>
            </a:r>
            <a:r>
              <a:rPr lang="en-US" altLang="en-US" smtClean="0"/>
              <a:t>-the single most effective way to prevent infection</a:t>
            </a:r>
          </a:p>
          <a:p>
            <a:pPr marL="1371600" lvl="2" indent="-457200" eaLnBrk="1" hangingPunct="1">
              <a:buClrTx/>
              <a:buFont typeface="Arial" charset="0"/>
              <a:buAutoNum type="arabicPeriod"/>
            </a:pPr>
            <a:r>
              <a:rPr lang="en-US" altLang="en-US" sz="2400" smtClean="0"/>
              <a:t>When hands are obviously soiled</a:t>
            </a:r>
          </a:p>
          <a:p>
            <a:pPr marL="1371600" lvl="2" indent="-457200" eaLnBrk="1" hangingPunct="1">
              <a:buClrTx/>
              <a:buFont typeface="Arial" charset="0"/>
              <a:buAutoNum type="arabicPeriod"/>
            </a:pPr>
            <a:r>
              <a:rPr lang="en-US" altLang="en-US" sz="2400" smtClean="0"/>
              <a:t>After each handling of individual patients</a:t>
            </a:r>
          </a:p>
          <a:p>
            <a:pPr marL="1371600" lvl="2" indent="-457200" eaLnBrk="1" hangingPunct="1">
              <a:buClrTx/>
              <a:buFont typeface="Wingdings" pitchFamily="2" charset="2"/>
              <a:buAutoNum type="arabicPeriod" startAt="3"/>
            </a:pPr>
            <a:r>
              <a:rPr lang="en-US" altLang="en-US" sz="2400" smtClean="0"/>
              <a:t>Before putting on gloves</a:t>
            </a:r>
          </a:p>
          <a:p>
            <a:pPr marL="1371600" lvl="2" indent="-457200" eaLnBrk="1" hangingPunct="1">
              <a:buClrTx/>
              <a:buFont typeface="Wingdings" pitchFamily="2" charset="2"/>
              <a:buAutoNum type="arabicPeriod" startAt="3"/>
            </a:pPr>
            <a:r>
              <a:rPr lang="en-US" altLang="en-US" sz="2400" smtClean="0"/>
              <a:t>After removing disposable gloves</a:t>
            </a:r>
          </a:p>
          <a:p>
            <a:pPr marL="1371600" lvl="2" indent="-457200" eaLnBrk="1" hangingPunct="1">
              <a:buClrTx/>
              <a:buFont typeface="Wingdings" pitchFamily="2" charset="2"/>
              <a:buAutoNum type="arabicPeriod" startAt="3"/>
            </a:pPr>
            <a:r>
              <a:rPr lang="en-US" altLang="en-US" sz="2400" smtClean="0"/>
              <a:t>Beginning and end of shift</a:t>
            </a:r>
          </a:p>
          <a:p>
            <a:pPr marL="1371600" lvl="2" indent="-457200" eaLnBrk="1" hangingPunct="1">
              <a:buClrTx/>
              <a:buFont typeface="Wingdings" pitchFamily="2" charset="2"/>
              <a:buAutoNum type="arabicPeriod" startAt="3"/>
            </a:pPr>
            <a:endParaRPr lang="en-US" altLang="en-US" sz="2400" smtClean="0"/>
          </a:p>
        </p:txBody>
      </p:sp>
      <p:pic>
        <p:nvPicPr>
          <p:cNvPr id="27656" name="Picture 8" descr="C:\Users\HOME\AppData\Local\Microsoft\Windows\Temporary Internet Files\Content.IE5\XX1M9NFE\MC90038313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8600"/>
            <a:ext cx="1905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AFDCE6-6E8F-4D45-B36D-ADF7F0D090A1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0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tx1"/>
                </a:solidFill>
              </a:rPr>
              <a:t>Handwashing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Hands and other skin surfaces must be washed as soon as possible after contact with blood or body fluids</a:t>
            </a:r>
            <a:br>
              <a:rPr lang="en-US" altLang="en-US" smtClean="0"/>
            </a:br>
            <a:endParaRPr lang="en-US" altLang="en-US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mtClean="0"/>
              <a:t>The use of gloves </a:t>
            </a:r>
            <a:r>
              <a:rPr lang="en-US" altLang="en-US" i="1" smtClean="0"/>
              <a:t>does not</a:t>
            </a:r>
            <a:r>
              <a:rPr lang="en-US" altLang="en-US" smtClean="0"/>
              <a:t> eliminate the need for handwashing 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28677" name="Picture 5" descr="C:\Users\HOME\AppData\Local\Microsoft\Windows\Temporary Internet Files\Content.IE5\S2G48VTQ\MC90038884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33528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Alcohol-based Hand Sanitizer</a:t>
            </a:r>
          </a:p>
        </p:txBody>
      </p:sp>
      <p:sp>
        <p:nvSpPr>
          <p:cNvPr id="29699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en-US" smtClean="0"/>
              <a:t>Benefits</a:t>
            </a:r>
          </a:p>
          <a:p>
            <a:r>
              <a:rPr lang="en-US" altLang="en-US" smtClean="0"/>
              <a:t>Rapid and effective antimicrobial action</a:t>
            </a:r>
          </a:p>
          <a:p>
            <a:r>
              <a:rPr lang="en-US" altLang="en-US" smtClean="0"/>
              <a:t>Improve skin condition</a:t>
            </a:r>
          </a:p>
          <a:p>
            <a:r>
              <a:rPr lang="en-US" altLang="en-US" smtClean="0"/>
              <a:t>More accesible than sink</a:t>
            </a:r>
          </a:p>
          <a:p>
            <a:endParaRPr lang="en-US" altLang="en-US" smtClean="0"/>
          </a:p>
        </p:txBody>
      </p:sp>
      <p:sp>
        <p:nvSpPr>
          <p:cNvPr id="29700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en-US" smtClean="0"/>
              <a:t>Limitations</a:t>
            </a:r>
          </a:p>
          <a:p>
            <a:r>
              <a:rPr lang="en-US" altLang="en-US" smtClean="0"/>
              <a:t>Cannot be used if hands are visible soiled</a:t>
            </a:r>
          </a:p>
          <a:p>
            <a:r>
              <a:rPr lang="en-US" altLang="en-US" smtClean="0"/>
              <a:t>Store away from high temperature or flame</a:t>
            </a:r>
          </a:p>
          <a:p>
            <a:r>
              <a:rPr lang="en-US" altLang="en-US" smtClean="0"/>
              <a:t>Hand softener may </a:t>
            </a:r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“ build-up”</a:t>
            </a:r>
          </a:p>
          <a:p>
            <a:endParaRPr lang="en-US" altLang="en-US" smtClean="0"/>
          </a:p>
        </p:txBody>
      </p:sp>
      <p:sp>
        <p:nvSpPr>
          <p:cNvPr id="2970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CB46E8-5892-4A85-8036-7FCE156383E9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000" smtClean="0"/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58119" r="41187" b="24786"/>
          <a:stretch>
            <a:fillRect/>
          </a:stretch>
        </p:blipFill>
        <p:spPr bwMode="auto">
          <a:xfrm>
            <a:off x="2057400" y="4191000"/>
            <a:ext cx="1828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32FFDE-D644-4CAA-B1BB-0B9830163376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000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Proper disposal </a:t>
            </a:r>
            <a:br>
              <a:rPr lang="en-US" altLang="en-US" smtClean="0"/>
            </a:br>
            <a:r>
              <a:rPr lang="en-US" altLang="en-US" smtClean="0"/>
              <a:t>of waste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dirty="0" smtClean="0"/>
              <a:t>Sharp container – the receptacle must be puncture-resistant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/>
              <a:t>     Needles, sharps, and syringes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dirty="0" smtClean="0"/>
              <a:t> Contaminated materials – items soaked with blood and other infectious body fluids and blood filled IV bags and </a:t>
            </a:r>
            <a:r>
              <a:rPr lang="en-US" altLang="en-US" dirty="0" err="1" smtClean="0"/>
              <a:t>tubings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/>
              <a:t>	Red Bag –with Biohazard sign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/>
              <a:t>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dirty="0" smtClean="0"/>
          </a:p>
        </p:txBody>
      </p:sp>
      <p:pic>
        <p:nvPicPr>
          <p:cNvPr id="30725" name="Picture 5" descr="C:\Users\HOME\AppData\Local\Microsoft\Windows\Temporary Internet Files\Content.IE5\MIF7FAAU\MP90040684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8600"/>
            <a:ext cx="220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smtClean="0"/>
              <a:t>Regulated Medical Waste                     </a:t>
            </a:r>
            <a:endParaRPr lang="en-US" altLang="en-US" sz="3200" smtClean="0"/>
          </a:p>
        </p:txBody>
      </p:sp>
      <p:sp>
        <p:nvSpPr>
          <p:cNvPr id="31747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smtClean="0"/>
              <a:t>Handling and disposal of medical waste is regulated by the New York State Department of Health and the New York City Department of Sanitation.  </a:t>
            </a:r>
            <a:endParaRPr lang="en-US" altLang="en-US" smtClean="0"/>
          </a:p>
          <a:p>
            <a:r>
              <a:rPr lang="en-US" altLang="en-US" sz="2400" smtClean="0"/>
              <a:t>The OSHA Bloodborne Pathogen Standard also applies to Regulated Medical Waste</a:t>
            </a:r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317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 smtClean="0"/>
              <a:t>Regulated Medical Waste:  poses a potential risk of infection during handling and disposal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F78983-2D5E-4BF4-9B2D-D8F22C4F5047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000" smtClean="0"/>
          </a:p>
        </p:txBody>
      </p:sp>
      <p:pic>
        <p:nvPicPr>
          <p:cNvPr id="31750" name="Content Placeholder 8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9" t="47862" r="16666" b="37820"/>
          <a:stretch>
            <a:fillRect/>
          </a:stretch>
        </p:blipFill>
        <p:spPr bwMode="auto">
          <a:xfrm>
            <a:off x="5562600" y="4114800"/>
            <a:ext cx="2286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Extracted Teeth   </a:t>
            </a:r>
          </a:p>
        </p:txBody>
      </p:sp>
      <p:sp>
        <p:nvSpPr>
          <p:cNvPr id="32771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05400" cy="4530725"/>
          </a:xfrm>
        </p:spPr>
        <p:txBody>
          <a:bodyPr/>
          <a:lstStyle/>
          <a:p>
            <a:r>
              <a:rPr lang="en-US" altLang="en-US" smtClean="0"/>
              <a:t>Considered regulated medical waste</a:t>
            </a:r>
          </a:p>
          <a:p>
            <a:pPr lvl="1">
              <a:buFont typeface="Arial" charset="0"/>
              <a:buChar char="•"/>
            </a:pPr>
            <a:r>
              <a:rPr lang="en-US" altLang="en-US" smtClean="0"/>
              <a:t>Do not incinerate extracted teeth containing amalgam</a:t>
            </a:r>
          </a:p>
          <a:p>
            <a:pPr lvl="1">
              <a:buFont typeface="Arial" charset="0"/>
              <a:buChar char="•"/>
            </a:pPr>
            <a:r>
              <a:rPr lang="en-US" altLang="en-US" smtClean="0"/>
              <a:t>Clean and disinfect before sending to the lab for shade comparison </a:t>
            </a:r>
          </a:p>
          <a:p>
            <a:r>
              <a:rPr lang="en-US" altLang="en-US" smtClean="0"/>
              <a:t>Can be given back to the patient</a:t>
            </a:r>
          </a:p>
          <a:p>
            <a:endParaRPr lang="en-US" altLang="en-US" smtClean="0"/>
          </a:p>
        </p:txBody>
      </p:sp>
      <p:sp>
        <p:nvSpPr>
          <p:cNvPr id="327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3109D9-173E-48AA-B2AD-96EFEBCDD2AB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000" smtClean="0"/>
          </a:p>
        </p:txBody>
      </p:sp>
      <p:pic>
        <p:nvPicPr>
          <p:cNvPr id="32773" name="Picture 8" descr="C:\Users\HOME\AppData\Local\Microsoft\Windows\Temporary Internet Files\Content.IE5\9L4Q76HA\MC90002363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Content Placeholder 8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9" t="47862" r="16666" b="37820"/>
          <a:stretch>
            <a:fillRect/>
          </a:stretch>
        </p:blipFill>
        <p:spPr>
          <a:xfrm>
            <a:off x="6553200" y="2362200"/>
            <a:ext cx="1019175" cy="1447800"/>
          </a:xfrm>
        </p:spPr>
      </p:pic>
      <p:pic>
        <p:nvPicPr>
          <p:cNvPr id="32775" name="Picture 12" descr="Image result for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000" b="1">
                <a:solidFill>
                  <a:schemeClr val="tx2"/>
                </a:solidFill>
              </a:rPr>
              <a:t>Blood and Body Fluid Spills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457200" y="16764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/>
              <a:t>Don disposable gloves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/>
              <a:t>Cover fluid  with absorbent disposable material to remove gross material 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/>
              <a:t>Decontaminate the area with an appropriate disinfectant </a:t>
            </a:r>
          </a:p>
          <a:p>
            <a:pPr lvl="2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/>
              <a:t>Tuberculocidal disinfectant</a:t>
            </a:r>
          </a:p>
          <a:p>
            <a:pPr lvl="2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/>
              <a:t>EPA-registered disinfectant effective against HBV and HIV</a:t>
            </a:r>
          </a:p>
          <a:p>
            <a:pPr lvl="2"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altLang="en-US" sz="2100"/>
              <a:t>Bleach solution (e.g., 1:10 dilution)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/>
              <a:t>Remove disinfectant with absorbent disposable cloth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altLang="en-US" sz="2400"/>
              <a:t>Remove gloves and cleanse hands.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en-US" sz="2300" b="1"/>
          </a:p>
        </p:txBody>
      </p:sp>
      <p:pic>
        <p:nvPicPr>
          <p:cNvPr id="33796" name="Picture 4" descr="C:\Users\HOME\AppData\Local\Microsoft\Windows\Temporary Internet Files\Content.IE5\MIF7FAAU\MC9003836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"/>
            <a:ext cx="236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Dental Unit Waterline and Biofilm</a:t>
            </a:r>
          </a:p>
        </p:txBody>
      </p:sp>
      <p:sp>
        <p:nvSpPr>
          <p:cNvPr id="34819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800600" cy="46069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Microbial biofilms form in small bore tubing of dental unit</a:t>
            </a:r>
          </a:p>
          <a:p>
            <a:r>
              <a:rPr lang="en-US" altLang="en-US" smtClean="0"/>
              <a:t>Biofilm serve as a microbial reservoir</a:t>
            </a:r>
          </a:p>
          <a:p>
            <a:r>
              <a:rPr lang="en-US" altLang="en-US" smtClean="0"/>
              <a:t>Primary source of micro-organisms is municipal water supply</a:t>
            </a:r>
          </a:p>
        </p:txBody>
      </p:sp>
      <p:sp>
        <p:nvSpPr>
          <p:cNvPr id="348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52BEF7-F90D-4858-A018-68B6E28ECC78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000" smtClean="0"/>
          </a:p>
        </p:txBody>
      </p:sp>
      <p:pic>
        <p:nvPicPr>
          <p:cNvPr id="34821" name="Content Placeholder 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0" t="54488" r="16827" b="27779"/>
          <a:stretch>
            <a:fillRect/>
          </a:stretch>
        </p:blipFill>
        <p:spPr>
          <a:xfrm>
            <a:off x="6181725" y="2438400"/>
            <a:ext cx="2266950" cy="2667000"/>
          </a:xfrm>
        </p:spPr>
      </p:pic>
      <p:pic>
        <p:nvPicPr>
          <p:cNvPr id="34822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Sterile Irrigating Solutions</a:t>
            </a:r>
          </a:p>
        </p:txBody>
      </p:sp>
      <p:sp>
        <p:nvSpPr>
          <p:cNvPr id="35843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mtClean="0"/>
              <a:t>Use sterile saline or water as a coolant/ irrigator when performing surgical procedures</a:t>
            </a:r>
          </a:p>
          <a:p>
            <a:r>
              <a:rPr lang="en-US" altLang="en-US" smtClean="0"/>
              <a:t>Use devices designed for the delivery of sterile irrigating fluids</a:t>
            </a:r>
          </a:p>
        </p:txBody>
      </p:sp>
      <p:sp>
        <p:nvSpPr>
          <p:cNvPr id="358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2AD250-C686-4139-B2C4-B0540842A23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000" smtClean="0"/>
          </a:p>
        </p:txBody>
      </p:sp>
      <p:pic>
        <p:nvPicPr>
          <p:cNvPr id="35845" name="Content Placeholder 5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9" t="38034" r="18430" b="27563"/>
          <a:stretch>
            <a:fillRect/>
          </a:stretch>
        </p:blipFill>
        <p:spPr>
          <a:xfrm>
            <a:off x="5638800" y="1828800"/>
            <a:ext cx="2362200" cy="3962400"/>
          </a:xfrm>
        </p:spPr>
      </p:pic>
      <p:pic>
        <p:nvPicPr>
          <p:cNvPr id="35846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3291EE-6AAE-420C-8A27-4FD174638591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000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Safe injection practices and procedures designed to prevent disease transmission.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86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altLang="en-US" sz="2300" smtClean="0"/>
              <a:t>Parenteral Medications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2300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2300" smtClean="0"/>
              <a:t>IV tubings, bags connections, needles and syringes are single-use disposable</a:t>
            </a:r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altLang="en-US" sz="2300" smtClean="0"/>
              <a:t>Single dose vials</a:t>
            </a:r>
          </a:p>
          <a:p>
            <a:pPr lvl="1" eaLnBrk="1" hangingPunct="1">
              <a:buClrTx/>
              <a:buFont typeface="Arial" charset="0"/>
              <a:buChar char="•"/>
            </a:pPr>
            <a:r>
              <a:rPr lang="en-US" altLang="en-US" sz="2000" smtClean="0"/>
              <a:t>Do not administer to multiple patients even if the needle on the syringe is changed</a:t>
            </a:r>
          </a:p>
          <a:p>
            <a:pPr lvl="1" eaLnBrk="1" hangingPunct="1">
              <a:buClrTx/>
              <a:buFont typeface="Arial" charset="0"/>
              <a:buChar char="•"/>
            </a:pPr>
            <a:r>
              <a:rPr lang="en-US" altLang="en-US" sz="2000" smtClean="0"/>
              <a:t>Do not combine leftover content for later use </a:t>
            </a:r>
          </a:p>
          <a:p>
            <a:pPr lvl="1" eaLnBrk="1" hangingPunct="1">
              <a:buClrTx/>
              <a:buFont typeface="Arial" charset="0"/>
              <a:buChar char="•"/>
            </a:pPr>
            <a:endParaRPr lang="en-US" altLang="en-US" sz="18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800" smtClean="0"/>
          </a:p>
          <a:p>
            <a:pPr eaLnBrk="1" hangingPunct="1"/>
            <a:endParaRPr lang="en-US" altLang="en-US" sz="2800" smtClean="0"/>
          </a:p>
        </p:txBody>
      </p:sp>
      <p:pic>
        <p:nvPicPr>
          <p:cNvPr id="36869" name="Picture 5" descr="C:\Users\HOME\AppData\Local\Microsoft\Windows\Temporary Internet Files\Content.IE5\S2G48VTQ\MC9003107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141287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99D3C4-100B-4577-9F7D-9404F3534434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000" smtClean="0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789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 sz="2800" smtClean="0"/>
              <a:t>Maintenance of safe environment:</a:t>
            </a:r>
            <a:br>
              <a:rPr lang="en-US" altLang="en-US" sz="2800" smtClean="0"/>
            </a:br>
            <a:r>
              <a:rPr lang="en-US" altLang="en-US" sz="2800" smtClean="0"/>
              <a:t>Definition</a:t>
            </a:r>
          </a:p>
        </p:txBody>
      </p:sp>
      <p:sp>
        <p:nvSpPr>
          <p:cNvPr id="3789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9325"/>
          </a:xfrm>
          <a:noFill/>
        </p:spPr>
        <p:txBody>
          <a:bodyPr lIns="90488" tIns="44450" rIns="90488" bIns="44450"/>
          <a:lstStyle/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1. Contamination - the presence of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 microorganisms on an item or surface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2. Cleaning - the process of removing all foreign material from object using water and detergents.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3. Decontamination - the use of physical or chemical means to remove microorganism where they are no longer capable of transmitting infectious particles.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4. Disinfection - the use of chemical to eliminate microorganisms but not necessarily all microbial form.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dirty="0" smtClean="0"/>
              <a:t>5. Sterilization - the use of chemical and physical procedure to destroy all microbial life.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37896" name="Picture 9" descr="C:\Users\HOME\AppData\Local\Microsoft\Windows\Temporary Internet Files\Content.IE5\1KABU19L\MC90002347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1000"/>
            <a:ext cx="2133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000" b="1">
                <a:solidFill>
                  <a:schemeClr val="tx2"/>
                </a:solidFill>
              </a:rPr>
              <a:t>Cleaning, Disinfection, and Sterilization of Equipment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en-US" altLang="en-US" sz="2400" dirty="0"/>
              <a:t>Expectations of  DHCP who are not directly </a:t>
            </a:r>
          </a:p>
          <a:p>
            <a:pPr>
              <a:spcBef>
                <a:spcPts val="0"/>
              </a:spcBef>
              <a:buClrTx/>
              <a:buFontTx/>
              <a:buNone/>
            </a:pPr>
            <a:r>
              <a:rPr lang="en-US" altLang="en-US" sz="2400" dirty="0"/>
              <a:t>	responsible for cleaning and reprocessing</a:t>
            </a:r>
            <a:r>
              <a:rPr lang="en-US" altLang="en-US" sz="3600" dirty="0"/>
              <a:t> </a:t>
            </a:r>
          </a:p>
          <a:p>
            <a:pPr lvl="1">
              <a:buClrTx/>
              <a:buFont typeface="Arial" charset="0"/>
              <a:buAutoNum type="arabicPeriod"/>
            </a:pPr>
            <a:r>
              <a:rPr lang="en-US" altLang="en-US" sz="2300" dirty="0"/>
              <a:t>Knowledge of basic concepts of cleaning, disinfection, and sterilization.</a:t>
            </a:r>
          </a:p>
          <a:p>
            <a:pPr lvl="1">
              <a:buClrTx/>
              <a:buFont typeface="Arial" charset="0"/>
              <a:buAutoNum type="arabicPeriod"/>
            </a:pPr>
            <a:r>
              <a:rPr lang="en-US" altLang="en-US" sz="2300" dirty="0"/>
              <a:t>Appropriate application of safe practices for handling devices and equipment.</a:t>
            </a:r>
          </a:p>
          <a:p>
            <a:pPr lvl="1">
              <a:buClrTx/>
              <a:buFont typeface="Arial" charset="0"/>
              <a:buAutoNum type="arabicPeriod"/>
            </a:pPr>
            <a:r>
              <a:rPr lang="en-US" altLang="en-US" sz="2300" dirty="0"/>
              <a:t>Identify professional responsibility for maintaining a safe patient care environment.</a:t>
            </a:r>
          </a:p>
        </p:txBody>
      </p:sp>
      <p:pic>
        <p:nvPicPr>
          <p:cNvPr id="38916" name="Picture 5" descr="C:\Users\HOME\AppData\Local\Microsoft\Windows\Temporary Internet Files\Content.IE5\MIF7FAAU\MC9002868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066800"/>
            <a:ext cx="17335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smtClean="0"/>
              <a:t>Single-Use (Disposable) Devices</a:t>
            </a:r>
          </a:p>
        </p:txBody>
      </p:sp>
      <p:sp>
        <p:nvSpPr>
          <p:cNvPr id="39939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r>
              <a:rPr lang="en-US" altLang="en-US" dirty="0" smtClean="0"/>
              <a:t>Intended for use on one patient during a single procedure </a:t>
            </a:r>
          </a:p>
          <a:p>
            <a:r>
              <a:rPr lang="en-US" altLang="en-US" dirty="0" smtClean="0"/>
              <a:t>Usually not heat tolerant</a:t>
            </a:r>
          </a:p>
          <a:p>
            <a:r>
              <a:rPr lang="en-US" altLang="en-US" dirty="0" smtClean="0"/>
              <a:t>Can not be reliably cleaned</a:t>
            </a:r>
          </a:p>
          <a:p>
            <a:r>
              <a:rPr lang="en-US" altLang="en-US" dirty="0" smtClean="0"/>
              <a:t>Example:  Syringe needle, prophylaxis cups, and plastic orthodontic brackets</a:t>
            </a:r>
          </a:p>
          <a:p>
            <a:pPr>
              <a:buFont typeface="Wingdings" pitchFamily="2" charset="2"/>
              <a:buNone/>
            </a:pPr>
            <a:endParaRPr lang="en-US" altLang="en-US" dirty="0" smtClean="0"/>
          </a:p>
        </p:txBody>
      </p:sp>
      <p:sp>
        <p:nvSpPr>
          <p:cNvPr id="3994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4CB3CF-F2D5-404E-9955-95FC11E5306C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000" smtClean="0"/>
          </a:p>
        </p:txBody>
      </p:sp>
      <p:pic>
        <p:nvPicPr>
          <p:cNvPr id="39941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Critical Instruments</a:t>
            </a:r>
          </a:p>
        </p:txBody>
      </p:sp>
      <p:sp>
        <p:nvSpPr>
          <p:cNvPr id="4096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Penetrate mucous membrane or contact bone, bloodstream or other sterile tissue (of the mouth)</a:t>
            </a:r>
          </a:p>
          <a:p>
            <a:r>
              <a:rPr lang="en-US" altLang="en-US" smtClean="0"/>
              <a:t>Heat sterilize between uses or use single use, disposble devices</a:t>
            </a:r>
          </a:p>
          <a:p>
            <a:r>
              <a:rPr lang="en-US" altLang="en-US" smtClean="0"/>
              <a:t>Example includes surgical instruments, scaple blades, peridontal scalers, and surgical dental burs</a:t>
            </a:r>
          </a:p>
          <a:p>
            <a:endParaRPr lang="en-US" altLang="en-US" smtClean="0"/>
          </a:p>
        </p:txBody>
      </p:sp>
      <p:sp>
        <p:nvSpPr>
          <p:cNvPr id="409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B87A17-2AE4-41BC-986B-B9DA908A6157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000" smtClean="0"/>
          </a:p>
        </p:txBody>
      </p:sp>
      <p:pic>
        <p:nvPicPr>
          <p:cNvPr id="40965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Semi-critical Instruments</a:t>
            </a:r>
          </a:p>
        </p:txBody>
      </p:sp>
      <p:sp>
        <p:nvSpPr>
          <p:cNvPr id="4198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Contact mucous membrane but do not </a:t>
            </a:r>
            <a:r>
              <a:rPr lang="en-US" altLang="en-US" dirty="0" err="1" smtClean="0"/>
              <a:t>penertate</a:t>
            </a:r>
            <a:r>
              <a:rPr lang="en-US" altLang="en-US" dirty="0" smtClean="0"/>
              <a:t> soft tissue</a:t>
            </a:r>
          </a:p>
          <a:p>
            <a:pPr>
              <a:buFont typeface="Wingdings" pitchFamily="2" charset="2"/>
              <a:buNone/>
            </a:pPr>
            <a:endParaRPr lang="en-US" altLang="en-US" dirty="0" smtClean="0"/>
          </a:p>
          <a:p>
            <a:r>
              <a:rPr lang="en-US" altLang="en-US" dirty="0" smtClean="0"/>
              <a:t>Heat sterilize or high level disinfect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Example:  dental mouth mirrors, amalgam condensers, and dental </a:t>
            </a:r>
            <a:r>
              <a:rPr lang="en-US" altLang="en-US" dirty="0" err="1" smtClean="0"/>
              <a:t>handpieces</a:t>
            </a:r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419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233CF4-A40C-4F69-B737-40B0CB8069BD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000" smtClean="0"/>
          </a:p>
        </p:txBody>
      </p:sp>
      <p:pic>
        <p:nvPicPr>
          <p:cNvPr id="41989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Non-critical Instruments</a:t>
            </a:r>
          </a:p>
        </p:txBody>
      </p:sp>
      <p:sp>
        <p:nvSpPr>
          <p:cNvPr id="4301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Contact intact skin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Clean and disinfect using low to intermediate level disinfectant  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Examples:  X-ray heads, </a:t>
            </a:r>
            <a:r>
              <a:rPr lang="en-US" altLang="en-US" dirty="0" err="1" smtClean="0"/>
              <a:t>facebow</a:t>
            </a:r>
            <a:r>
              <a:rPr lang="en-US" altLang="en-US" dirty="0" smtClean="0"/>
              <a:t>, pulse oximeter, blood pressure cuff</a:t>
            </a:r>
          </a:p>
          <a:p>
            <a:endParaRPr lang="en-US" altLang="en-US" dirty="0" smtClean="0"/>
          </a:p>
        </p:txBody>
      </p:sp>
      <p:sp>
        <p:nvSpPr>
          <p:cNvPr id="4301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6D98C0-FA2E-4DED-AEBA-D789D24F6C92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000" smtClean="0"/>
          </a:p>
        </p:txBody>
      </p:sp>
      <p:pic>
        <p:nvPicPr>
          <p:cNvPr id="43013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Instrument Processing Area</a:t>
            </a:r>
          </a:p>
        </p:txBody>
      </p:sp>
      <p:sp>
        <p:nvSpPr>
          <p:cNvPr id="4403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Use a designated processing area to control quality and safety</a:t>
            </a:r>
          </a:p>
          <a:p>
            <a:r>
              <a:rPr lang="en-US" altLang="en-US" smtClean="0"/>
              <a:t>Divide processing area</a:t>
            </a:r>
          </a:p>
          <a:p>
            <a:pPr lvl="1"/>
            <a:r>
              <a:rPr lang="en-US" altLang="en-US" smtClean="0"/>
              <a:t>Receiving, cleaning, and decontamination</a:t>
            </a:r>
          </a:p>
          <a:p>
            <a:pPr lvl="1"/>
            <a:r>
              <a:rPr lang="en-US" altLang="en-US" smtClean="0"/>
              <a:t>Preparation and packaging</a:t>
            </a:r>
          </a:p>
          <a:p>
            <a:pPr lvl="1"/>
            <a:r>
              <a:rPr lang="en-US" altLang="en-US" smtClean="0"/>
              <a:t>Sterilization</a:t>
            </a:r>
          </a:p>
          <a:p>
            <a:pPr lvl="1"/>
            <a:r>
              <a:rPr lang="en-US" altLang="en-US" smtClean="0"/>
              <a:t>Storage</a:t>
            </a:r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40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0E81A5-009F-4ED7-913E-ABC7354DD6D1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Non-critical Instruments</a:t>
            </a:r>
          </a:p>
        </p:txBody>
      </p:sp>
      <p:sp>
        <p:nvSpPr>
          <p:cNvPr id="4505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Contact intact skin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Clean and disinfect using low to intermediate level disinfectant  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Examples:  X-ray heads, </a:t>
            </a:r>
            <a:r>
              <a:rPr lang="en-US" altLang="en-US" dirty="0" err="1" smtClean="0"/>
              <a:t>facebow</a:t>
            </a:r>
            <a:r>
              <a:rPr lang="en-US" altLang="en-US" dirty="0" smtClean="0"/>
              <a:t>, pulse oximeter, blood pressure cuff</a:t>
            </a:r>
          </a:p>
          <a:p>
            <a:endParaRPr lang="en-US" altLang="en-US" dirty="0" smtClean="0"/>
          </a:p>
        </p:txBody>
      </p:sp>
      <p:sp>
        <p:nvSpPr>
          <p:cNvPr id="4506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2DB8C0-5FB2-4CD5-9B4A-BB17F4096490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000" smtClean="0"/>
          </a:p>
        </p:txBody>
      </p:sp>
      <p:pic>
        <p:nvPicPr>
          <p:cNvPr id="45061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Automated Cleaning</a:t>
            </a:r>
          </a:p>
        </p:txBody>
      </p:sp>
      <p:sp>
        <p:nvSpPr>
          <p:cNvPr id="47107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mtClean="0"/>
              <a:t>Ultrasonic cleaner</a:t>
            </a:r>
          </a:p>
          <a:p>
            <a:endParaRPr lang="en-US" altLang="en-US" smtClean="0"/>
          </a:p>
          <a:p>
            <a:r>
              <a:rPr lang="en-US" altLang="en-US" smtClean="0"/>
              <a:t>Instrument washer</a:t>
            </a:r>
          </a:p>
          <a:p>
            <a:endParaRPr lang="en-US" altLang="en-US" smtClean="0"/>
          </a:p>
          <a:p>
            <a:r>
              <a:rPr lang="en-US" altLang="en-US" smtClean="0"/>
              <a:t>Washer-disinfector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47108" name="Picture 2" descr="A text description of this slide follows.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4" t="35643" r="6522" b="27393"/>
          <a:stretch>
            <a:fillRect/>
          </a:stretch>
        </p:blipFill>
        <p:spPr>
          <a:xfrm>
            <a:off x="4495800" y="2057400"/>
            <a:ext cx="3962400" cy="3657600"/>
          </a:xfrm>
          <a:noFill/>
        </p:spPr>
      </p:pic>
      <p:pic>
        <p:nvPicPr>
          <p:cNvPr id="47109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Manual Cleaning</a:t>
            </a:r>
          </a:p>
        </p:txBody>
      </p:sp>
      <p:sp>
        <p:nvSpPr>
          <p:cNvPr id="48131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altLang="en-US" smtClean="0"/>
          </a:p>
          <a:p>
            <a:r>
              <a:rPr lang="en-US" altLang="en-US" smtClean="0"/>
              <a:t>Soak until ready to clean</a:t>
            </a:r>
          </a:p>
          <a:p>
            <a:endParaRPr lang="en-US" altLang="en-US" smtClean="0"/>
          </a:p>
          <a:p>
            <a:r>
              <a:rPr lang="en-US" altLang="en-US" smtClean="0"/>
              <a:t>Wear heavy utility gloves, mask, eyeware and protective clothing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813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A12785-3DC7-422B-9DD6-7166EB29F4E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000" smtClean="0"/>
          </a:p>
        </p:txBody>
      </p:sp>
      <p:pic>
        <p:nvPicPr>
          <p:cNvPr id="6" name="Picture 2" descr="A text description of this slide follows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61000" t="32051" r="12000" b="26923"/>
          <a:stretch>
            <a:fillRect/>
          </a:stretch>
        </p:blipFill>
        <p:spPr>
          <a:xfrm>
            <a:off x="5257800" y="1447800"/>
            <a:ext cx="3124199" cy="42672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134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algn="ctr"/>
            <a:r>
              <a:rPr lang="en-US" altLang="en-US" smtClean="0"/>
              <a:t>Preparation and Packaging</a:t>
            </a:r>
          </a:p>
        </p:txBody>
      </p:sp>
      <p:sp>
        <p:nvSpPr>
          <p:cNvPr id="49155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r>
              <a:rPr lang="en-US" altLang="en-US" smtClean="0"/>
              <a:t>Critical and semi-critical items that  will be stored should be wrapped or placed in containers before heat sterilization</a:t>
            </a:r>
          </a:p>
          <a:p>
            <a:r>
              <a:rPr lang="en-US" altLang="en-US" smtClean="0"/>
              <a:t>Hinged instrument opened and unlocked</a:t>
            </a:r>
          </a:p>
          <a:p>
            <a:r>
              <a:rPr lang="en-US" altLang="en-US" smtClean="0"/>
              <a:t>Place a chemical indicator inside the pack</a:t>
            </a:r>
          </a:p>
          <a:p>
            <a:r>
              <a:rPr lang="en-US" altLang="en-US" smtClean="0"/>
              <a:t>Wear heavy-duty puncture-resistant utility gloves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915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D17999-13A3-4A19-A162-9B1C115B89D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000" smtClean="0"/>
          </a:p>
        </p:txBody>
      </p:sp>
      <p:pic>
        <p:nvPicPr>
          <p:cNvPr id="49157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Heat-Based Sterilization</a:t>
            </a:r>
          </a:p>
        </p:txBody>
      </p:sp>
      <p:sp>
        <p:nvSpPr>
          <p:cNvPr id="5017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Steam sterilization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Gravity displacement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Pre-vacuum</a:t>
            </a:r>
          </a:p>
          <a:p>
            <a:pPr lvl="1">
              <a:buClrTx/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Dry heat</a:t>
            </a:r>
          </a:p>
          <a:p>
            <a:endParaRPr lang="en-US" altLang="en-US" smtClean="0"/>
          </a:p>
          <a:p>
            <a:r>
              <a:rPr lang="en-US" altLang="en-US" smtClean="0"/>
              <a:t>Unsaturated chemical vapor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5018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451A0D-6C92-4BAD-BEFA-87615E5CBEB5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000" smtClean="0"/>
          </a:p>
        </p:txBody>
      </p:sp>
      <p:pic>
        <p:nvPicPr>
          <p:cNvPr id="50181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Sterilization Monitoring- </a:t>
            </a:r>
            <a:br>
              <a:rPr lang="en-US" altLang="en-US" smtClean="0"/>
            </a:br>
            <a:r>
              <a:rPr lang="en-US" altLang="en-US" smtClean="0"/>
              <a:t>Types of Indicators </a:t>
            </a:r>
          </a:p>
        </p:txBody>
      </p:sp>
      <p:sp>
        <p:nvSpPr>
          <p:cNvPr id="5120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Mechanical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Measure time, temperature, pressure</a:t>
            </a:r>
          </a:p>
          <a:p>
            <a:r>
              <a:rPr lang="en-US" altLang="en-US" smtClean="0"/>
              <a:t>Chemical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Change in color when physical parameter is reached</a:t>
            </a:r>
          </a:p>
          <a:p>
            <a:r>
              <a:rPr lang="en-US" altLang="en-US" smtClean="0"/>
              <a:t>Biological (spores test)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Use biological spores to assess the sterilization process directly </a:t>
            </a:r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5120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D20046-E978-480A-A0C5-1C2CA2E8CCC5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000" smtClean="0"/>
          </a:p>
        </p:txBody>
      </p:sp>
      <p:pic>
        <p:nvPicPr>
          <p:cNvPr id="51205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Storage of Sterile and Clean Items and Supplies</a:t>
            </a:r>
          </a:p>
        </p:txBody>
      </p:sp>
      <p:sp>
        <p:nvSpPr>
          <p:cNvPr id="52227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001000" cy="4759325"/>
          </a:xfrm>
        </p:spPr>
        <p:txBody>
          <a:bodyPr/>
          <a:lstStyle/>
          <a:p>
            <a:r>
              <a:rPr lang="en-US" altLang="en-US" sz="2800" smtClean="0"/>
              <a:t>Use date- or event-related shelf life practices</a:t>
            </a:r>
          </a:p>
          <a:p>
            <a:pPr>
              <a:buFont typeface="Wingdings" pitchFamily="2" charset="2"/>
              <a:buNone/>
            </a:pPr>
            <a:endParaRPr lang="en-US" altLang="en-US" sz="2800" smtClean="0"/>
          </a:p>
          <a:p>
            <a:r>
              <a:rPr lang="en-US" altLang="en-US" sz="2800" smtClean="0"/>
              <a:t>Examine wrapped items carefully prior to use</a:t>
            </a:r>
          </a:p>
          <a:p>
            <a:pPr>
              <a:buFont typeface="Wingdings" pitchFamily="2" charset="2"/>
              <a:buNone/>
            </a:pPr>
            <a:endParaRPr lang="en-US" altLang="en-US" sz="2800" smtClean="0"/>
          </a:p>
          <a:p>
            <a:r>
              <a:rPr lang="en-US" altLang="en-US" sz="2800" smtClean="0"/>
              <a:t>When packaging of sterile items is damaged, re-clean, re-wrap, and re-sterilize</a:t>
            </a:r>
          </a:p>
          <a:p>
            <a:endParaRPr lang="en-US" altLang="en-US" sz="2800" smtClean="0"/>
          </a:p>
          <a:p>
            <a:r>
              <a:rPr lang="en-US" altLang="en-US" sz="2800" smtClean="0"/>
              <a:t>Store clean items in dry, closed or covered containment</a:t>
            </a:r>
          </a:p>
          <a:p>
            <a:endParaRPr lang="en-US" altLang="en-US" sz="2800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5222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856311-721D-47BE-9CF0-424A5FBB513E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000" smtClean="0"/>
          </a:p>
        </p:txBody>
      </p:sp>
      <p:pic>
        <p:nvPicPr>
          <p:cNvPr id="52229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Categories of Environmental Surfaces</a:t>
            </a:r>
          </a:p>
        </p:txBody>
      </p:sp>
      <p:sp>
        <p:nvSpPr>
          <p:cNvPr id="5325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Clinical contact surfaces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High potential for direct contamination from spray or splatter or by contact with DHCP’s gloved hand</a:t>
            </a:r>
          </a:p>
          <a:p>
            <a:r>
              <a:rPr lang="en-US" altLang="en-US" smtClean="0"/>
              <a:t>Housekeeping surfaces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Do not come in contact with patients or devices</a:t>
            </a:r>
          </a:p>
          <a:p>
            <a:pPr lvl="1">
              <a:buClrTx/>
              <a:buFont typeface="Wingdings" pitchFamily="2" charset="2"/>
              <a:buChar char="Ø"/>
            </a:pPr>
            <a:r>
              <a:rPr lang="en-US" altLang="en-US" smtClean="0"/>
              <a:t> Limited risk of disease transmission</a:t>
            </a:r>
          </a:p>
          <a:p>
            <a:endParaRPr lang="en-US" altLang="en-US" smtClean="0"/>
          </a:p>
        </p:txBody>
      </p:sp>
      <p:sp>
        <p:nvSpPr>
          <p:cNvPr id="5325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0DD7DB-C33B-49FB-8758-C089F44E9C15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000" smtClean="0"/>
          </a:p>
        </p:txBody>
      </p:sp>
      <p:pic>
        <p:nvPicPr>
          <p:cNvPr id="53253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Clinical Contact Surfaces</a:t>
            </a:r>
          </a:p>
        </p:txBody>
      </p:sp>
      <p:sp>
        <p:nvSpPr>
          <p:cNvPr id="5427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75BFD9-43B3-4E9D-90A3-99D93F750F31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000" smtClean="0"/>
          </a:p>
        </p:txBody>
      </p:sp>
      <p:pic>
        <p:nvPicPr>
          <p:cNvPr id="54276" name="Picture 2" descr="A text description of this slide follows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15190" r="15306" b="15190"/>
          <a:stretch>
            <a:fillRect/>
          </a:stretch>
        </p:blipFill>
        <p:spPr>
          <a:xfrm>
            <a:off x="990600" y="1371600"/>
            <a:ext cx="7162800" cy="4419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General Cleaning Recommendations</a:t>
            </a:r>
          </a:p>
        </p:txBody>
      </p:sp>
      <p:sp>
        <p:nvSpPr>
          <p:cNvPr id="5529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smtClean="0"/>
              <a:t>Use barrier precautions (e.g., heavy duty utility gloves, mask, protective eyewear) when cleaning and disinfecting environmental surfaces</a:t>
            </a:r>
          </a:p>
          <a:p>
            <a:r>
              <a:rPr lang="en-US" altLang="en-US" sz="2800" dirty="0" smtClean="0"/>
              <a:t>Physical removal of microorganisms by cleaning is as important as disinfection process</a:t>
            </a:r>
          </a:p>
          <a:p>
            <a:r>
              <a:rPr lang="en-US" altLang="en-US" sz="2800" dirty="0" smtClean="0"/>
              <a:t>Follow manufacturer’s instruction for proper use of EPA-registered hospital disinfectant</a:t>
            </a:r>
          </a:p>
          <a:p>
            <a:r>
              <a:rPr lang="en-US" altLang="en-US" sz="2800" dirty="0" smtClean="0"/>
              <a:t>Do not use high-level disinfectants on environmental surfaces </a:t>
            </a:r>
          </a:p>
          <a:p>
            <a:pPr>
              <a:buFont typeface="Wingdings" pitchFamily="2" charset="2"/>
              <a:buNone/>
            </a:pPr>
            <a:endParaRPr lang="en-US" altLang="en-US" sz="2800" dirty="0" smtClean="0"/>
          </a:p>
        </p:txBody>
      </p:sp>
      <p:sp>
        <p:nvSpPr>
          <p:cNvPr id="5530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9E8F96-3227-4798-9F93-E93B959D63A6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000" smtClean="0"/>
          </a:p>
        </p:txBody>
      </p:sp>
      <p:pic>
        <p:nvPicPr>
          <p:cNvPr id="55301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400" smtClean="0"/>
              <a:t>Dental hand pieces and Other devices attached to           Air and Waterline</a:t>
            </a:r>
          </a:p>
        </p:txBody>
      </p:sp>
      <p:sp>
        <p:nvSpPr>
          <p:cNvPr id="5632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Clean and sterilize intraoral devices that can be removed from air and waterlines</a:t>
            </a:r>
          </a:p>
          <a:p>
            <a:endParaRPr lang="en-US" altLang="en-US" smtClean="0"/>
          </a:p>
          <a:p>
            <a:r>
              <a:rPr lang="en-US" altLang="en-US" smtClean="0"/>
              <a:t>Follow manufacturer’s instructions for cleaning, lubrication, and sterilization</a:t>
            </a:r>
          </a:p>
          <a:p>
            <a:endParaRPr lang="en-US" altLang="en-US" smtClean="0"/>
          </a:p>
          <a:p>
            <a:r>
              <a:rPr lang="en-US" altLang="en-US" smtClean="0"/>
              <a:t>Do not use liquid germicide or ethylene oxide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563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A671C6-3019-4D0D-82D4-DD4B17CBB304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000" smtClean="0"/>
          </a:p>
        </p:txBody>
      </p:sp>
      <p:pic>
        <p:nvPicPr>
          <p:cNvPr id="56325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400" smtClean="0"/>
              <a:t>Components of Devices Permanently Attached </a:t>
            </a:r>
            <a:br>
              <a:rPr lang="en-US" altLang="en-US" sz="2400" smtClean="0"/>
            </a:br>
            <a:r>
              <a:rPr lang="en-US" altLang="en-US" sz="2400" smtClean="0"/>
              <a:t>to Air and Waterlines</a:t>
            </a:r>
          </a:p>
        </p:txBody>
      </p:sp>
      <p:sp>
        <p:nvSpPr>
          <p:cNvPr id="5734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Do not enter patient’s mouth but may become contaminated</a:t>
            </a:r>
          </a:p>
          <a:p>
            <a:endParaRPr lang="en-US" altLang="en-US" smtClean="0"/>
          </a:p>
          <a:p>
            <a:r>
              <a:rPr lang="en-US" altLang="en-US" smtClean="0"/>
              <a:t>Use barriers and change between uses</a:t>
            </a:r>
          </a:p>
          <a:p>
            <a:endParaRPr lang="en-US" altLang="en-US" smtClean="0"/>
          </a:p>
          <a:p>
            <a:r>
              <a:rPr lang="en-US" altLang="en-US" smtClean="0"/>
              <a:t>Clean and intermediate – level disinfect the surface of devices if visibly contaminated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573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799C0D1-F3AA-4C33-B81D-84BB01566088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000" smtClean="0"/>
          </a:p>
        </p:txBody>
      </p:sp>
      <p:pic>
        <p:nvPicPr>
          <p:cNvPr id="57349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Saliva Ejectors </a:t>
            </a:r>
          </a:p>
        </p:txBody>
      </p:sp>
      <p:sp>
        <p:nvSpPr>
          <p:cNvPr id="58371" name="Content Placeholder 1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24400" cy="4530725"/>
          </a:xfrm>
        </p:spPr>
        <p:txBody>
          <a:bodyPr/>
          <a:lstStyle/>
          <a:p>
            <a:r>
              <a:rPr lang="en-US" altLang="en-US" sz="2400" smtClean="0"/>
              <a:t>Previously suctioned fluids might be retracted into the patient’s mouth when a seal is created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Do not advise patients to close their lips tightly around the tip of saliva ejectors </a:t>
            </a:r>
          </a:p>
        </p:txBody>
      </p:sp>
      <p:sp>
        <p:nvSpPr>
          <p:cNvPr id="583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3B0A20-69AC-4A3D-BE88-354E836050E7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000" smtClean="0"/>
          </a:p>
        </p:txBody>
      </p:sp>
      <p:pic>
        <p:nvPicPr>
          <p:cNvPr id="58373" name="Picture 2" descr="A text description of this slide follows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5" t="28751" r="5154" b="22501"/>
          <a:stretch>
            <a:fillRect/>
          </a:stretch>
        </p:blipFill>
        <p:spPr>
          <a:xfrm>
            <a:off x="5867400" y="1752600"/>
            <a:ext cx="2590800" cy="3581400"/>
          </a:xfrm>
          <a:noFill/>
        </p:spPr>
      </p:pic>
      <p:pic>
        <p:nvPicPr>
          <p:cNvPr id="58374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Dental Radiology</a:t>
            </a:r>
          </a:p>
        </p:txBody>
      </p:sp>
      <p:sp>
        <p:nvSpPr>
          <p:cNvPr id="5939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smtClean="0"/>
              <a:t>Wear gloves and other appropriate personal protective equipment as necessary</a:t>
            </a:r>
          </a:p>
          <a:p>
            <a:r>
              <a:rPr lang="en-US" altLang="en-US" sz="2800" dirty="0" smtClean="0"/>
              <a:t>Heat sterilize heat tolerant radiographic accessories </a:t>
            </a:r>
          </a:p>
          <a:p>
            <a:r>
              <a:rPr lang="en-US" altLang="en-US" sz="2800" dirty="0" smtClean="0"/>
              <a:t>Transport and handle exposed radiographs so that they will not become contaminated</a:t>
            </a:r>
          </a:p>
          <a:p>
            <a:r>
              <a:rPr lang="en-US" altLang="en-US" sz="2800" dirty="0" smtClean="0"/>
              <a:t>Avoid contamination of developing equipment</a:t>
            </a:r>
          </a:p>
          <a:p>
            <a:endParaRPr lang="en-US" altLang="en-US" sz="2800" dirty="0" smtClean="0"/>
          </a:p>
          <a:p>
            <a:endParaRPr lang="en-US" altLang="en-US" sz="2800" dirty="0" smtClean="0"/>
          </a:p>
        </p:txBody>
      </p:sp>
      <p:sp>
        <p:nvSpPr>
          <p:cNvPr id="5939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36C6F0-5284-4F0C-9464-59DCEB8338FF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000" smtClean="0"/>
          </a:p>
        </p:txBody>
      </p:sp>
      <p:pic>
        <p:nvPicPr>
          <p:cNvPr id="59397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Dental Laboratory</a:t>
            </a:r>
          </a:p>
        </p:txBody>
      </p:sp>
      <p:sp>
        <p:nvSpPr>
          <p:cNvPr id="60419" name="Content Placeholder 3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30725"/>
          </a:xfrm>
        </p:spPr>
        <p:txBody>
          <a:bodyPr/>
          <a:lstStyle/>
          <a:p>
            <a:r>
              <a:rPr lang="en-US" altLang="en-US" smtClean="0"/>
              <a:t>Clean and disinfect prosthesis and impressions</a:t>
            </a:r>
          </a:p>
          <a:p>
            <a:r>
              <a:rPr lang="en-US" altLang="en-US" smtClean="0"/>
              <a:t>Wear appropriate PPE until disinfection has been completed</a:t>
            </a:r>
          </a:p>
          <a:p>
            <a:r>
              <a:rPr lang="en-US" altLang="en-US" smtClean="0"/>
              <a:t>Clean and heat sterilize heat-tolerant items used in the mouth</a:t>
            </a:r>
          </a:p>
          <a:p>
            <a:endParaRPr lang="en-US" altLang="en-US" smtClean="0"/>
          </a:p>
        </p:txBody>
      </p:sp>
      <p:sp>
        <p:nvSpPr>
          <p:cNvPr id="604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D7E267-80E6-4CB5-A089-7A240EFF74D3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000" smtClean="0"/>
          </a:p>
        </p:txBody>
      </p:sp>
      <p:pic>
        <p:nvPicPr>
          <p:cNvPr id="60421" name="Picture 12" descr="Image result for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198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Preventing transmission of TB in Dental Setting</a:t>
            </a:r>
          </a:p>
        </p:txBody>
      </p:sp>
      <p:sp>
        <p:nvSpPr>
          <p:cNvPr id="61443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91200" cy="4530725"/>
          </a:xfrm>
        </p:spPr>
        <p:txBody>
          <a:bodyPr/>
          <a:lstStyle/>
          <a:p>
            <a:r>
              <a:rPr lang="en-US" altLang="en-US" smtClean="0"/>
              <a:t>Assess patients for history of TB</a:t>
            </a:r>
          </a:p>
          <a:p>
            <a:r>
              <a:rPr lang="en-US" altLang="en-US" smtClean="0"/>
              <a:t>Defer elective dental treatment</a:t>
            </a:r>
          </a:p>
          <a:p>
            <a:r>
              <a:rPr lang="en-US" altLang="en-US" smtClean="0"/>
              <a:t>If patient must be treated: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US" smtClean="0"/>
              <a:t>DHCW should wear face mask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US" smtClean="0"/>
              <a:t>Separate patient from others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US" smtClean="0"/>
              <a:t>Refer to facility with proper TB infection control precautions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US" smtClean="0"/>
          </a:p>
          <a:p>
            <a:pPr>
              <a:buClrTx/>
              <a:buFont typeface="Wingdings" pitchFamily="2" charset="2"/>
              <a:buChar char="Ø"/>
            </a:pPr>
            <a:endParaRPr lang="en-US" altLang="en-US" smtClean="0"/>
          </a:p>
          <a:p>
            <a:pPr>
              <a:buClrTx/>
              <a:buFont typeface="Wingdings" pitchFamily="2" charset="2"/>
              <a:buNone/>
            </a:pPr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9B9F35-9115-42C2-95A7-2634FFCE1A9B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000" smtClean="0"/>
          </a:p>
        </p:txBody>
      </p:sp>
      <p:pic>
        <p:nvPicPr>
          <p:cNvPr id="61445" name="Picture 2" descr="A text description of this slide follows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0" t="23685" r="6122" b="48685"/>
          <a:stretch>
            <a:fillRect/>
          </a:stretch>
        </p:blipFill>
        <p:spPr>
          <a:xfrm>
            <a:off x="6781800" y="2133600"/>
            <a:ext cx="1676400" cy="2286000"/>
          </a:xfrm>
          <a:noFill/>
        </p:spPr>
      </p:pic>
      <p:pic>
        <p:nvPicPr>
          <p:cNvPr id="61446" name="Picture 12" descr="Image result for cdc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198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95699B-34D8-4029-BB58-D3B34D2D9E46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000" smtClean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Annual Physical Examination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Yearly check of Tuberculin Skin Test–TST (PPD) for all Health Care Workers.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   If positive, annual assessment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   of Tuberculosis symptoms.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   Yearly Flu vaccination –start  on October.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/>
          </a:p>
        </p:txBody>
      </p:sp>
      <p:pic>
        <p:nvPicPr>
          <p:cNvPr id="62469" name="Picture 5" descr="C:\Users\HOME\AppData\Local\Microsoft\Windows\Temporary Internet Files\Content.IE5\GNSOWKVI\MC90028051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90800"/>
            <a:ext cx="2455863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20E262-9FB3-4434-9B11-72303DDB519A}" type="slidenum">
              <a:rPr lang="en-US" altLang="en-US" sz="1000" smtClean="0"/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000" smtClean="0"/>
          </a:p>
        </p:txBody>
      </p:sp>
      <p:sp>
        <p:nvSpPr>
          <p:cNvPr id="63491" name="TextBox 3"/>
          <p:cNvSpPr txBox="1">
            <a:spLocks noChangeArrowheads="1"/>
          </p:cNvSpPr>
          <p:nvPr/>
        </p:nvSpPr>
        <p:spPr bwMode="auto">
          <a:xfrm>
            <a:off x="1295400" y="533400"/>
            <a:ext cx="7086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/>
              <a:t>Be Safe  –  Protect Yourself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/>
              <a:t>          Do the right thing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000"/>
              <a:t>Be smart</a:t>
            </a:r>
          </a:p>
        </p:txBody>
      </p:sp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" t="28532" r="71333" b="25671"/>
          <a:stretch>
            <a:fillRect/>
          </a:stretch>
        </p:blipFill>
        <p:spPr bwMode="auto">
          <a:xfrm>
            <a:off x="2057400" y="2667000"/>
            <a:ext cx="5257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1814</TotalTime>
  <Words>2156</Words>
  <Application>Microsoft Office PowerPoint</Application>
  <PresentationFormat>On-screen Show (4:3)</PresentationFormat>
  <Paragraphs>439</Paragraphs>
  <Slides>59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Watermark</vt:lpstr>
      <vt:lpstr> Infection Control Training in Dental Health Care</vt:lpstr>
      <vt:lpstr>PowerPoint Presentation</vt:lpstr>
      <vt:lpstr>Objectives</vt:lpstr>
      <vt:lpstr>Objectives cont.</vt:lpstr>
      <vt:lpstr>PowerPoint Presentation</vt:lpstr>
      <vt:lpstr>PowerPoint Presentation</vt:lpstr>
      <vt:lpstr>Breaking the chain of infection- Applied to all health care workers</vt:lpstr>
      <vt:lpstr>Standard Precautions</vt:lpstr>
      <vt:lpstr>Personnel Health Element</vt:lpstr>
      <vt:lpstr>Occupational exposure</vt:lpstr>
      <vt:lpstr>Occupational Exposures </vt:lpstr>
      <vt:lpstr>Other Potentially infectious material (OPIM)</vt:lpstr>
      <vt:lpstr>Exposure Procedure</vt:lpstr>
      <vt:lpstr>Assessment of Exposure</vt:lpstr>
      <vt:lpstr>Bloodborne Pathogens</vt:lpstr>
      <vt:lpstr>Personal Protective Attire</vt:lpstr>
      <vt:lpstr>Components of Standard Precautions: Work Practices which prevent DHCP  exposure  with potentially infectious body fluids.- PPE</vt:lpstr>
      <vt:lpstr>PowerPoint Presentation</vt:lpstr>
      <vt:lpstr>Masks, Protective eyewear, Face shields</vt:lpstr>
      <vt:lpstr>Protective Clothing</vt:lpstr>
      <vt:lpstr>Recommendation for Gloving</vt:lpstr>
      <vt:lpstr>Recommendation for Gloving</vt:lpstr>
      <vt:lpstr>Latex  Allergy</vt:lpstr>
      <vt:lpstr>General Recommendations Contact Dermatitis and Latex Allergy </vt:lpstr>
      <vt:lpstr>Work Practices</vt:lpstr>
      <vt:lpstr>Handwashing</vt:lpstr>
      <vt:lpstr>Alcohol-based Hand Sanitizer</vt:lpstr>
      <vt:lpstr>Proper disposal  of waste</vt:lpstr>
      <vt:lpstr>Regulated Medical Waste                     </vt:lpstr>
      <vt:lpstr>Extracted Teeth   </vt:lpstr>
      <vt:lpstr>PowerPoint Presentation</vt:lpstr>
      <vt:lpstr>Dental Unit Waterline and Biofilm</vt:lpstr>
      <vt:lpstr>Sterile Irrigating Solutions</vt:lpstr>
      <vt:lpstr>Safe injection practices and procedures designed to prevent disease transmission.</vt:lpstr>
      <vt:lpstr>Maintenance of safe environment: Definition</vt:lpstr>
      <vt:lpstr>PowerPoint Presentation</vt:lpstr>
      <vt:lpstr>Single-Use (Disposable) Devices</vt:lpstr>
      <vt:lpstr>Critical Instruments</vt:lpstr>
      <vt:lpstr>Semi-critical Instruments</vt:lpstr>
      <vt:lpstr>Non-critical Instruments</vt:lpstr>
      <vt:lpstr>Instrument Processing Area</vt:lpstr>
      <vt:lpstr>Non-critical Instruments</vt:lpstr>
      <vt:lpstr>Automated Cleaning</vt:lpstr>
      <vt:lpstr>Manual Cleaning</vt:lpstr>
      <vt:lpstr>Preparation and Packaging</vt:lpstr>
      <vt:lpstr>Heat-Based Sterilization</vt:lpstr>
      <vt:lpstr>Sterilization Monitoring-  Types of Indicators </vt:lpstr>
      <vt:lpstr>Storage of Sterile and Clean Items and Supplies</vt:lpstr>
      <vt:lpstr>Categories of Environmental Surfaces</vt:lpstr>
      <vt:lpstr>Clinical Contact Surfaces</vt:lpstr>
      <vt:lpstr>General Cleaning Recommendations</vt:lpstr>
      <vt:lpstr>Dental hand pieces and Other devices attached to           Air and Waterline</vt:lpstr>
      <vt:lpstr>Components of Devices Permanently Attached  to Air and Waterlines</vt:lpstr>
      <vt:lpstr>Saliva Ejectors </vt:lpstr>
      <vt:lpstr>Dental Radiology</vt:lpstr>
      <vt:lpstr>Dental Laboratory</vt:lpstr>
      <vt:lpstr>Preventing transmission of TB in Dental Setting</vt:lpstr>
      <vt:lpstr>Annual Physical Examination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Infection Control Program</dc:title>
  <dc:creator>Elsa cruz</dc:creator>
  <cp:lastModifiedBy>Steve</cp:lastModifiedBy>
  <cp:revision>313</cp:revision>
  <cp:lastPrinted>1998-06-03T13:53:52Z</cp:lastPrinted>
  <dcterms:created xsi:type="dcterms:W3CDTF">1998-05-27T13:41:50Z</dcterms:created>
  <dcterms:modified xsi:type="dcterms:W3CDTF">2017-03-16T00:43:20Z</dcterms:modified>
</cp:coreProperties>
</file>