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70" r:id="rId9"/>
    <p:sldId id="262" r:id="rId10"/>
    <p:sldId id="264" r:id="rId11"/>
    <p:sldId id="265" r:id="rId12"/>
    <p:sldId id="266" r:id="rId13"/>
    <p:sldId id="268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4" d="100"/>
          <a:sy n="104" d="100"/>
        </p:scale>
        <p:origin x="-108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3930" y="658906"/>
            <a:ext cx="9938869" cy="1980393"/>
          </a:xfrm>
        </p:spPr>
        <p:txBody>
          <a:bodyPr/>
          <a:lstStyle/>
          <a:p>
            <a:r>
              <a:rPr lang="en-US" sz="3600" b="1" dirty="0"/>
              <a:t>Are hospital floors an underappreciated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reservoir</a:t>
            </a:r>
            <a:r>
              <a:rPr lang="en-US" sz="3600" b="1" dirty="0"/>
              <a:t> for transmission of</a:t>
            </a:r>
            <a:br>
              <a:rPr lang="en-US" sz="3600" b="1" dirty="0"/>
            </a:br>
            <a:r>
              <a:rPr lang="en-US" sz="3600" b="1" dirty="0"/>
              <a:t>health care-associated pathogens?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3929" y="3486462"/>
            <a:ext cx="10611223" cy="861420"/>
          </a:xfrm>
        </p:spPr>
        <p:txBody>
          <a:bodyPr>
            <a:normAutofit fontScale="25000" lnSpcReduction="20000"/>
          </a:bodyPr>
          <a:lstStyle/>
          <a:p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AUTHORS: Abhishek </a:t>
            </a:r>
            <a:r>
              <a:rPr lang="en-US" sz="8000" b="1" dirty="0">
                <a:latin typeface="Arial" panose="020B0604020202020204" pitchFamily="34" charset="0"/>
                <a:cs typeface="Arial" panose="020B0604020202020204" pitchFamily="34" charset="0"/>
              </a:rPr>
              <a:t>Deshpande MD, </a:t>
            </a:r>
            <a:r>
              <a:rPr lang="en-US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PhD </a:t>
            </a:r>
            <a:r>
              <a:rPr lang="en-US" sz="80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endParaRPr lang="en-US" sz="8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AJIC 45 (2017) 336-8</a:t>
            </a:r>
          </a:p>
          <a:p>
            <a:endParaRPr lang="en-US" sz="8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0" b="1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BeverlyAnn</a:t>
            </a:r>
            <a:r>
              <a:rPr lang="en-US" sz="80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Collins RN MS CIC</a:t>
            </a:r>
          </a:p>
          <a:p>
            <a:r>
              <a:rPr lang="en-US" sz="80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Kings County Hospital Center</a:t>
            </a:r>
          </a:p>
          <a:p>
            <a:r>
              <a:rPr lang="en-US" sz="80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APIC Greater NY Chapter 13 – Journal Club – 3/15/17</a:t>
            </a:r>
          </a:p>
        </p:txBody>
      </p:sp>
    </p:spTree>
    <p:extLst>
      <p:ext uri="{BB962C8B-B14F-4D97-AF65-F5344CB8AC3E}">
        <p14:creationId xmlns:p14="http://schemas.microsoft.com/office/powerpoint/2010/main" val="310342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588" y="312799"/>
            <a:ext cx="11582883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Objectives of Study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Authors endeavored to validate recent reports which documented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contamination of hands of health care workers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(HCWs)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objects/items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contaminated with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bacteria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from hospital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floors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Efforts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 disinfection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usually focus on surfaces that are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frequently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touched by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hands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of patients and HCWs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e.g.,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bed rails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 call buttons)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ealth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care facility floors are often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heavily contaminated; limited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attention has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been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paid to disinfection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of floors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because they are not frequently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touched 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loors are 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potential source of transmission because they are often contacted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by objects that are subsequently touched by hands (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e.g., shoes and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socks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70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4435" y="470647"/>
            <a:ext cx="1106424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Cleaning in each hospital entailed high-touch surfaces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 difficile </a:t>
            </a:r>
            <a:endParaRPr lang="en-US" sz="2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(CDI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isolation rooms daily with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bleach wipes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Floors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were cleaned during admission only if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visibly soiled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were mopped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quaternary ammonium-based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disinfectant after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patient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discharge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 the 5 hospitals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used ultraviolet room disinfection to supplement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cleaning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after discharge of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C. diff patient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7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8552" y="311620"/>
            <a:ext cx="1111175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Study Methods</a:t>
            </a:r>
          </a:p>
          <a:p>
            <a:endParaRPr lang="en-US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 participating Cleveland-area hospitals participated in study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BBL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CultureSwabs (Becton Dickinson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Cockeysville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MD) were used to sample 1-sq ft areas of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floor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the bathroom 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areas adjacent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the bed in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C. diff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isolation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rooms as well as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2 or 3 randomly selected non-CDI rooms on the same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patient care unit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Rooms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were cultured either during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patient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stay or after completion of cleaning after patient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discharge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After swab collection, a 2 × 2 cm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pre-moistened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gauze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pad was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used to sample an adjacent 1-sq ft area for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 difficile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broth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enrichment cultures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Cultures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were processed for MRSA, VRE,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difficile </a:t>
            </a:r>
            <a:endParaRPr lang="en-US" sz="2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least 30 rooms were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cultured in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each hospital.</a:t>
            </a:r>
          </a:p>
        </p:txBody>
      </p:sp>
    </p:spTree>
    <p:extLst>
      <p:ext uri="{BB962C8B-B14F-4D97-AF65-F5344CB8AC3E}">
        <p14:creationId xmlns:p14="http://schemas.microsoft.com/office/powerpoint/2010/main" val="322635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7882" y="474345"/>
            <a:ext cx="104618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addition to surface cultures,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point prevalence survey was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done to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assess the frequency with which high-touch objects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were present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floors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randomly selected patient rooms in each facility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was collected on 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number 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types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 high-touch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objects on floors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 assess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potential for transfer of pathogens from the floor to hands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via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fomites, research personnel picked up items in direct contact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with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floor using either their bare hands (nonisolation rooms)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sterile gloves (CDI or other isolation rooms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hands were cultured before and after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contact with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objects, whereas gloved hands were cultured only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after contact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8439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4094" y="239048"/>
            <a:ext cx="110265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RESULTS FOR ROOM CONTAMINATION</a:t>
            </a:r>
          </a:p>
          <a:p>
            <a:endParaRPr lang="en-US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total of 318 floor sites were sampled in 159 patient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rooms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 sites per room).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loor contamination was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common in CDI and non-CDI rooms, and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diff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was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most frequently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recovered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pathogen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MRSA and VRE were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recovered significantly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more often from floors in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CDI versus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non-CDI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rooms (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&lt; .05), whereas recovery of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diff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was similar in CDI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 non-CDI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rooms (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0.6)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frequency of contamination was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similar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each of the 5 hospitals and from room and bathroom floor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comparison to rooms cultured during the patient stay (n = 109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), rooms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cultured after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post-discharge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cleaning (n = 50) had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less contamination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with MRSA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(13%) and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(35%);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548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5446" y="1034989"/>
            <a:ext cx="93636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 difficile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contamination was higher after post-discharge cleaning (53%)  as compared to during hospital stay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44%)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737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70" y="207584"/>
            <a:ext cx="10959353" cy="55074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7870" y="5934670"/>
            <a:ext cx="107621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BSGulliver"/>
              </a:rPr>
              <a:t>Recovery </a:t>
            </a:r>
            <a:r>
              <a:rPr lang="en-US" dirty="0">
                <a:latin typeface="BSGulliver"/>
              </a:rPr>
              <a:t>of </a:t>
            </a:r>
            <a:r>
              <a:rPr lang="en-US" i="1" dirty="0">
                <a:latin typeface="BSGulliver-Italic"/>
              </a:rPr>
              <a:t>Clostridium difficile</a:t>
            </a:r>
            <a:r>
              <a:rPr lang="en-US" dirty="0">
                <a:latin typeface="BSGulliver"/>
              </a:rPr>
              <a:t>, methicillin-resistant </a:t>
            </a:r>
            <a:r>
              <a:rPr lang="en-US" i="1" dirty="0">
                <a:latin typeface="BSGulliver-Italic"/>
              </a:rPr>
              <a:t>Staphylococcus aureus</a:t>
            </a:r>
            <a:r>
              <a:rPr lang="en-US" dirty="0" smtClean="0">
                <a:latin typeface="BSGulliver"/>
              </a:rPr>
              <a:t>, and </a:t>
            </a:r>
            <a:r>
              <a:rPr lang="en-US" dirty="0">
                <a:latin typeface="BSGulliver"/>
              </a:rPr>
              <a:t>vancomycin-resistant enterococci from floors in patient rooms from 5 </a:t>
            </a:r>
            <a:r>
              <a:rPr lang="en-US" dirty="0" smtClean="0">
                <a:latin typeface="BSGulliver"/>
              </a:rPr>
              <a:t>hospitals in </a:t>
            </a:r>
            <a:r>
              <a:rPr lang="en-US" dirty="0">
                <a:latin typeface="BSGulliver"/>
              </a:rPr>
              <a:t>northeast Ohio.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589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7882" y="255494"/>
            <a:ext cx="10979288" cy="76636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RESULTS FOR HIGH TOUCH OBJECTS ON FLOOR</a:t>
            </a:r>
          </a:p>
          <a:p>
            <a:endParaRPr lang="en-US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occupied rooms surveyed (n = 10-25 per hospital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41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(41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%) had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 or more high-touch objects in contact with the floor (range,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1-4 objects per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room). High-touch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objects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included: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Personal items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e.g.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clothing, canes, 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cell phone chargers)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Medical devices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 supplies (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e.g.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pulse oximeter, call button, heating pad,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urinal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blood pressure cuff, wash basin, and heel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protector)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Linen such as bed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sheets, pillow, 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towels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gloved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hand cultures were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31 of the high-touch objects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MRSA, VRE, and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 difficile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recovered from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6 (18%), 2 (6%), and 1 (3%),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espectively from these cultures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686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1318" y="619541"/>
            <a:ext cx="1023769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Floors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patient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rooms were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frequently contaminated with health care-associated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pathogens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was not uncommon for high-touch objects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 in direct contact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with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floor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Touching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these objects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transfer of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pathogens to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These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results suggest that floors in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hospital rooms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could be an underappreciated source for dissemination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of pathogens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57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6176" y="304975"/>
            <a:ext cx="1116105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STUDY implications </a:t>
            </a:r>
            <a:endParaRPr lang="en-US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Because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floors are frequently contaminated, it would be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reasonable to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educate health care personnel and patients that they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should avoid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placing high-touch objects on the floor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Studies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are needed to examine the efficacy of current floor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cleaning and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disinfecting strategies in removing potential pathogens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from floors (esp.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 diff) 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since spores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were frequently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recovered from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floors in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both CDI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non-CDI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rooms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Authors also suggested that studies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are needed to assess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potential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other modes of dissemination from floors (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e.g.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shoes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wheelchairs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and other wheeled equipment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since 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recent study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suggested that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wheelchairs could be a source of pathogen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dissemination in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health care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facilities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956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3756" y="218851"/>
            <a:ext cx="11214846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STUDY LIMITATIONS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study only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studied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 difficile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spores and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 gram-positive vegetative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pathogens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Additional studies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are needed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investigate contamination of floors with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gram-negative pathogens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viruses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None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 the hospitals used sporicidal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agents 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floors and therefore the frequency of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 difficile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spore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contamination is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likely to be higher than in facilities that use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sporicidal agents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Researchers did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not determine whether non-CDI rooms with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positive floor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cultures for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 difficile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had recently housed CDI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esults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may underestimate the frequency of MRSA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 VRE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contamination on floors because the culture swab method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 less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sensitive than the gauze pad with broth enrichment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method that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was used for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 difficile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cultures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Sporicidal disinfectants are not typically used on floors</a:t>
            </a:r>
          </a:p>
        </p:txBody>
      </p:sp>
    </p:spTree>
    <p:extLst>
      <p:ext uri="{BB962C8B-B14F-4D97-AF65-F5344CB8AC3E}">
        <p14:creationId xmlns:p14="http://schemas.microsoft.com/office/powerpoint/2010/main" val="4185034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2377" y="238216"/>
            <a:ext cx="1111175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BSGulliver-Bold"/>
              </a:rPr>
              <a:t>References</a:t>
            </a:r>
          </a:p>
          <a:p>
            <a:r>
              <a:rPr lang="en-US" dirty="0">
                <a:latin typeface="BSGulliver"/>
              </a:rPr>
              <a:t>1. Donskey CJ. Does improving surface cleaning and disinfection reduce health</a:t>
            </a:r>
          </a:p>
          <a:p>
            <a:r>
              <a:rPr lang="en-US" dirty="0">
                <a:latin typeface="BSGulliver"/>
              </a:rPr>
              <a:t>care-associated infections? Am J Infect Control 2013;41:S12-9.</a:t>
            </a:r>
          </a:p>
          <a:p>
            <a:r>
              <a:rPr lang="en-US" dirty="0">
                <a:latin typeface="BSGulliver"/>
              </a:rPr>
              <a:t>2. Weber DJ, Rutala WA, Miller MB, Huslage K, Sickbert-Bennett E. Role of </a:t>
            </a:r>
            <a:r>
              <a:rPr lang="en-US" dirty="0" smtClean="0">
                <a:latin typeface="BSGulliver"/>
              </a:rPr>
              <a:t>hospital surfaces </a:t>
            </a:r>
            <a:r>
              <a:rPr lang="en-US" dirty="0">
                <a:latin typeface="BSGulliver"/>
              </a:rPr>
              <a:t>in the transmission of emerging health care-associated pathogens</a:t>
            </a:r>
            <a:r>
              <a:rPr lang="en-US" dirty="0" smtClean="0">
                <a:latin typeface="BSGulliver"/>
              </a:rPr>
              <a:t>: norovirus</a:t>
            </a:r>
            <a:r>
              <a:rPr lang="en-US" dirty="0">
                <a:latin typeface="BSGulliver"/>
              </a:rPr>
              <a:t>, </a:t>
            </a:r>
            <a:r>
              <a:rPr lang="en-US" i="1" dirty="0">
                <a:latin typeface="BSGulliver-Italic"/>
              </a:rPr>
              <a:t>Clostridium difficile</a:t>
            </a:r>
            <a:r>
              <a:rPr lang="en-US" dirty="0">
                <a:latin typeface="BSGulliver"/>
              </a:rPr>
              <a:t>, and </a:t>
            </a:r>
            <a:r>
              <a:rPr lang="en-US" i="1" dirty="0">
                <a:latin typeface="BSGulliver-Italic"/>
              </a:rPr>
              <a:t>Acinetobacter </a:t>
            </a:r>
            <a:r>
              <a:rPr lang="en-US" dirty="0">
                <a:latin typeface="BSGulliver"/>
              </a:rPr>
              <a:t>species. Am J Infect </a:t>
            </a:r>
            <a:r>
              <a:rPr lang="en-US" dirty="0" smtClean="0">
                <a:latin typeface="BSGulliver"/>
              </a:rPr>
              <a:t>Control 2010;38:S25-33</a:t>
            </a:r>
            <a:r>
              <a:rPr lang="en-US" dirty="0">
                <a:latin typeface="BSGulliver"/>
              </a:rPr>
              <a:t>.</a:t>
            </a:r>
          </a:p>
          <a:p>
            <a:r>
              <a:rPr lang="en-US" dirty="0">
                <a:latin typeface="BSGulliver"/>
              </a:rPr>
              <a:t>3. Fekety R, Kim KH, Brown D, Batts DH, Cudmore M, Silva J Jr. Epidemiology </a:t>
            </a:r>
            <a:r>
              <a:rPr lang="en-US" dirty="0" smtClean="0">
                <a:latin typeface="BSGulliver"/>
              </a:rPr>
              <a:t>of antibiotic-associated </a:t>
            </a:r>
            <a:r>
              <a:rPr lang="en-US" dirty="0">
                <a:latin typeface="BSGulliver"/>
              </a:rPr>
              <a:t>colitis; isolation of </a:t>
            </a:r>
            <a:r>
              <a:rPr lang="en-US" i="1" dirty="0">
                <a:latin typeface="BSGulliver-Italic"/>
              </a:rPr>
              <a:t>Clostridium difficile </a:t>
            </a:r>
            <a:r>
              <a:rPr lang="en-US" dirty="0">
                <a:latin typeface="BSGulliver"/>
              </a:rPr>
              <a:t>from the </a:t>
            </a:r>
            <a:r>
              <a:rPr lang="en-US" dirty="0" smtClean="0">
                <a:latin typeface="BSGulliver"/>
              </a:rPr>
              <a:t>hospital </a:t>
            </a:r>
            <a:r>
              <a:rPr lang="fr-FR" dirty="0" smtClean="0">
                <a:latin typeface="BSGulliver"/>
              </a:rPr>
              <a:t>environment</a:t>
            </a:r>
            <a:r>
              <a:rPr lang="fr-FR" dirty="0">
                <a:latin typeface="BSGulliver"/>
              </a:rPr>
              <a:t>. Am J Med 1981;70:906-8.</a:t>
            </a:r>
          </a:p>
          <a:p>
            <a:r>
              <a:rPr lang="en-US" dirty="0">
                <a:latin typeface="BSGulliver"/>
              </a:rPr>
              <a:t>4. Shanom A, Muzslay M, Wilson P. A novel quantitative sampling technique </a:t>
            </a:r>
            <a:r>
              <a:rPr lang="en-US" dirty="0" smtClean="0">
                <a:latin typeface="BSGulliver"/>
              </a:rPr>
              <a:t>for detection </a:t>
            </a:r>
            <a:r>
              <a:rPr lang="en-US" dirty="0">
                <a:latin typeface="BSGulliver"/>
              </a:rPr>
              <a:t>and monitoring of </a:t>
            </a:r>
            <a:r>
              <a:rPr lang="en-US" i="1" dirty="0">
                <a:latin typeface="BSGulliver-Italic"/>
              </a:rPr>
              <a:t>Clostridium difficile </a:t>
            </a:r>
            <a:r>
              <a:rPr lang="en-US" dirty="0">
                <a:latin typeface="BSGulliver"/>
              </a:rPr>
              <a:t>contamination in the </a:t>
            </a:r>
            <a:r>
              <a:rPr lang="en-US" dirty="0" smtClean="0">
                <a:latin typeface="BSGulliver"/>
              </a:rPr>
              <a:t>clinical </a:t>
            </a:r>
            <a:r>
              <a:rPr lang="fr-FR" dirty="0" smtClean="0">
                <a:latin typeface="BSGulliver"/>
              </a:rPr>
              <a:t>environment</a:t>
            </a:r>
            <a:r>
              <a:rPr lang="fr-FR" dirty="0">
                <a:latin typeface="BSGulliver"/>
              </a:rPr>
              <a:t>. J Clin Microbiol 2015;53:2570-4.</a:t>
            </a:r>
          </a:p>
          <a:p>
            <a:r>
              <a:rPr lang="en-US" dirty="0">
                <a:latin typeface="BSGulliver"/>
              </a:rPr>
              <a:t>5. Wong T,Woznow T, Petrie M, Murzello E, Muniak A, Kadora A, et al. </a:t>
            </a:r>
            <a:r>
              <a:rPr lang="en-US" dirty="0" smtClean="0">
                <a:latin typeface="BSGulliver"/>
              </a:rPr>
              <a:t>Postdischarge decontamination </a:t>
            </a:r>
            <a:r>
              <a:rPr lang="en-US" dirty="0">
                <a:latin typeface="BSGulliver"/>
              </a:rPr>
              <a:t>of MRSA, VRE, and </a:t>
            </a:r>
            <a:r>
              <a:rPr lang="en-US" i="1" dirty="0">
                <a:latin typeface="BSGulliver-Italic"/>
              </a:rPr>
              <a:t>Clostridium difficile </a:t>
            </a:r>
            <a:r>
              <a:rPr lang="en-US" dirty="0">
                <a:latin typeface="BSGulliver"/>
              </a:rPr>
              <a:t>isolation rooms using </a:t>
            </a:r>
            <a:r>
              <a:rPr lang="en-US" dirty="0" smtClean="0">
                <a:latin typeface="BSGulliver"/>
              </a:rPr>
              <a:t>2 commercially </a:t>
            </a:r>
            <a:r>
              <a:rPr lang="en-US" dirty="0">
                <a:latin typeface="BSGulliver"/>
              </a:rPr>
              <a:t>available automated ultraviolet-C emitting devices. Am J </a:t>
            </a:r>
            <a:r>
              <a:rPr lang="en-US" dirty="0" smtClean="0">
                <a:latin typeface="BSGulliver"/>
              </a:rPr>
              <a:t>Infect Control </a:t>
            </a:r>
            <a:r>
              <a:rPr lang="en-US" dirty="0">
                <a:latin typeface="BSGulliver"/>
              </a:rPr>
              <a:t>2016;44:416-20. Epub ahead of print.</a:t>
            </a:r>
          </a:p>
          <a:p>
            <a:r>
              <a:rPr lang="en-US" dirty="0"/>
              <a:t>6. Mahida N, Boswell T. Non-slip socks: a potential reservoir for </a:t>
            </a:r>
            <a:r>
              <a:rPr lang="en-US" dirty="0" smtClean="0"/>
              <a:t>transmitting multidrug-resistant </a:t>
            </a:r>
            <a:r>
              <a:rPr lang="en-US" dirty="0"/>
              <a:t>organisms in hospitals? J Hosp Infect </a:t>
            </a:r>
            <a:r>
              <a:rPr lang="en-US" dirty="0" smtClean="0"/>
              <a:t>2016;94:273-5</a:t>
            </a:r>
            <a:r>
              <a:rPr lang="en-US" dirty="0"/>
              <a:t>.</a:t>
            </a:r>
          </a:p>
          <a:p>
            <a:r>
              <a:rPr lang="en-US" dirty="0"/>
              <a:t>7. Koganti S, Alhmidi H, Tomas M, Cadnum JL, Jencson A, Donskey CJ. </a:t>
            </a:r>
            <a:r>
              <a:rPr lang="en-US" dirty="0" smtClean="0"/>
              <a:t>Evaluation of </a:t>
            </a:r>
            <a:r>
              <a:rPr lang="en-US" dirty="0"/>
              <a:t>hospital floors as a potential source of pathogen dissemination using </a:t>
            </a:r>
            <a:r>
              <a:rPr lang="en-US" dirty="0" smtClean="0"/>
              <a:t>a nonpathogenic </a:t>
            </a:r>
            <a:r>
              <a:rPr lang="en-US" dirty="0"/>
              <a:t>virus as a surrogate marker. Infect Control Hosp </a:t>
            </a:r>
            <a:r>
              <a:rPr lang="en-US" dirty="0" smtClean="0"/>
              <a:t>Epidemiol 2016;37:1374-7</a:t>
            </a:r>
            <a:r>
              <a:rPr lang="en-US" dirty="0"/>
              <a:t>.</a:t>
            </a:r>
          </a:p>
          <a:p>
            <a:r>
              <a:rPr lang="en-US" dirty="0"/>
              <a:t>8. Sitzlar B, Deshpande A, Fertelli D, Kundrapu S, Sethi AK, Donskey CJ. </a:t>
            </a:r>
            <a:r>
              <a:rPr lang="en-US" dirty="0" smtClean="0"/>
              <a:t>An environmental </a:t>
            </a:r>
            <a:r>
              <a:rPr lang="en-US" dirty="0"/>
              <a:t>disinfection odyssey: evaluation of sequential interventions </a:t>
            </a:r>
            <a:r>
              <a:rPr lang="en-US" dirty="0" smtClean="0"/>
              <a:t>to improve </a:t>
            </a:r>
            <a:r>
              <a:rPr lang="en-US" dirty="0"/>
              <a:t>disinfection of </a:t>
            </a:r>
            <a:r>
              <a:rPr lang="en-US" i="1" dirty="0"/>
              <a:t>Clostridium difficile </a:t>
            </a:r>
            <a:r>
              <a:rPr lang="en-US" dirty="0"/>
              <a:t>isolation rooms. Infect Control </a:t>
            </a:r>
            <a:r>
              <a:rPr lang="en-US" dirty="0" smtClean="0"/>
              <a:t>Hosp Epidemiol </a:t>
            </a:r>
            <a:r>
              <a:rPr lang="en-US" dirty="0"/>
              <a:t>2013;34:459-65.</a:t>
            </a:r>
          </a:p>
          <a:p>
            <a:r>
              <a:rPr lang="en-US" dirty="0"/>
              <a:t>9. Peretz A, Koiefman A, Dinisman E, Brodsky D, Labay K. Do wheelchairs </a:t>
            </a:r>
            <a:r>
              <a:rPr lang="en-US" dirty="0" smtClean="0"/>
              <a:t>spread pathogenic </a:t>
            </a:r>
            <a:r>
              <a:rPr lang="en-US" dirty="0"/>
              <a:t>bacteria within hospital walls? World J Microbiol </a:t>
            </a:r>
            <a:r>
              <a:rPr lang="en-US" dirty="0" smtClean="0"/>
              <a:t>Biotechnol 2014;30:385-7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6335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7" t="24387" r="54321" b="7940"/>
          <a:stretch/>
        </p:blipFill>
        <p:spPr bwMode="auto">
          <a:xfrm>
            <a:off x="1405466" y="186263"/>
            <a:ext cx="9372600" cy="643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71650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293</TotalTime>
  <Words>1408</Words>
  <Application>Microsoft Office PowerPoint</Application>
  <PresentationFormat>Custom</PresentationFormat>
  <Paragraphs>128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Ion</vt:lpstr>
      <vt:lpstr>Are hospital floors an underappreciated reservoir for transmission of health care-associated pathogens?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hospital floors an underappreciated reservoir for transmission of health care-associated pathogens?</dc:title>
  <dc:creator>beverly collins</dc:creator>
  <cp:lastModifiedBy>Steve</cp:lastModifiedBy>
  <cp:revision>20</cp:revision>
  <dcterms:created xsi:type="dcterms:W3CDTF">2017-03-12T23:51:19Z</dcterms:created>
  <dcterms:modified xsi:type="dcterms:W3CDTF">2017-03-16T00:42:08Z</dcterms:modified>
</cp:coreProperties>
</file>