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70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504D5-4E96-416C-81D1-98F69BDBBAE7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DC02C-3F93-440E-9F47-952B21E2EB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40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83931-2EC8-49B3-A6AD-0320C1500701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81DB3-A87A-481A-9EAC-2D1ABE2C8D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44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8A1BC-661E-4F89-9290-E7ED44FCB7A0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074F8-179E-41D5-92CE-A77C02F8E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834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0CE43-F9EF-41C2-8CA0-10202CEBBD52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FAAB2-5143-4A3B-A2C3-7A4F4E9FA2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27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3AED4-7504-4487-BDFC-4E739C0B594E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FCB4B-3154-46EF-BDC6-5BBC9B2C44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7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7C73B-5239-4B56-ABEE-5BC736ED2AB4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1F85-A624-48F1-A928-189E10ED06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8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A3521-0823-45AA-A6C4-063DD05E7D77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40A16-2B73-4F5F-8057-6DDC0FE62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91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D7F1B-D1E3-40A4-8AE9-825120E6ED7A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7963C-9845-46B2-AC5F-1D93E11DE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35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EA790-5986-492D-B5F9-73C17F645095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E22C5-45A4-4D6B-8AD1-96056B9C25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9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FEB69-ABE2-4E26-98C9-EFFAB7C1BA2B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BB124-86EF-4675-89A8-AC3B46E5B5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1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40622-EF25-44EE-A544-47EA49FD8195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B30B0-EFC5-4C19-B27E-8FDEA46ED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28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FE8735-7238-48D4-AF17-7A5669DBE1BE}" type="datetimeFigureOut">
              <a:rPr lang="en-US"/>
              <a:pPr>
                <a:defRPr/>
              </a:pPr>
              <a:t>1/20/2015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470F34-9103-4C62-B7FC-C60AEECF7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45" r:id="rId2"/>
    <p:sldLayoutId id="2147483754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5" r:id="rId9"/>
    <p:sldLayoutId id="2147483751" r:id="rId10"/>
    <p:sldLayoutId id="214748375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xtLst/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dirty="0" smtClean="0"/>
              <a:t>Journal Club</a:t>
            </a:r>
            <a:endParaRPr lang="en-US" sz="6600" dirty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>
              <a:lnSpc>
                <a:spcPct val="90000"/>
              </a:lnSpc>
            </a:pPr>
            <a:r>
              <a:rPr lang="en-US" altLang="en-US" sz="2800" smtClean="0"/>
              <a:t>APIC Greater NY Chapter 13</a:t>
            </a:r>
          </a:p>
          <a:p>
            <a:pPr marR="0" eaLnBrk="1" hangingPunct="1">
              <a:lnSpc>
                <a:spcPct val="90000"/>
              </a:lnSpc>
            </a:pPr>
            <a:endParaRPr lang="en-US" altLang="en-US" sz="2400" smtClean="0"/>
          </a:p>
          <a:p>
            <a:pPr marR="0" eaLnBrk="1" hangingPunct="1">
              <a:lnSpc>
                <a:spcPct val="90000"/>
              </a:lnSpc>
            </a:pPr>
            <a:endParaRPr lang="en-US" altLang="en-US" sz="2400" smtClean="0"/>
          </a:p>
          <a:p>
            <a:pPr marR="0" eaLnBrk="1" hangingPunct="1">
              <a:lnSpc>
                <a:spcPct val="90000"/>
              </a:lnSpc>
            </a:pPr>
            <a:r>
              <a:rPr lang="en-US" altLang="en-US" sz="2800" smtClean="0"/>
              <a:t>Abegail Pangan, RN, BSN, CIC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614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762000"/>
            <a:ext cx="8077200" cy="6176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71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5" t="23198" r="24695" b="15881"/>
          <a:stretch>
            <a:fillRect/>
          </a:stretch>
        </p:blipFill>
        <p:spPr>
          <a:xfrm>
            <a:off x="228600" y="685800"/>
            <a:ext cx="8610600" cy="5653088"/>
          </a:xfrm>
        </p:spPr>
      </p:pic>
      <p:sp>
        <p:nvSpPr>
          <p:cNvPr id="2" name="Rectangle 1"/>
          <p:cNvSpPr/>
          <p:nvPr/>
        </p:nvSpPr>
        <p:spPr>
          <a:xfrm>
            <a:off x="3352800" y="1152525"/>
            <a:ext cx="5181600" cy="238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38138" y="1281112"/>
            <a:ext cx="5181600" cy="119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14437" y="1866899"/>
            <a:ext cx="5181600" cy="1166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1728788"/>
            <a:ext cx="5181600" cy="119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90638" y="2007393"/>
            <a:ext cx="7015162" cy="240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3850" y="2121694"/>
            <a:ext cx="1366837" cy="128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Summary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This study investigated the impact of universal cap implementation on Central Line Associated Bloodstream Infections (CLABSI)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Association of decreased CLABSI and costs with the use of disinfectant cap on IV needleless connectors in addition to an existing standard central line bundle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Relevance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It is estimated that 200,000 to 400,000 episodes of bloodstream infections occur annually in US hospitals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Mortality rates are between 12% to 25% from CLABSIs with an estimated annual costs associated with treatment exceed $2 billion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CDC strongly recommends appropriate disinfectant of needleless connectors prior to access.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Setting and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Quasi experimental short interrupted series intervention study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430-bed tertiary care trauma I center in the US Mountain West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A </a:t>
            </a:r>
            <a:r>
              <a:rPr lang="en-US" dirty="0" err="1" smtClean="0"/>
              <a:t>luer</a:t>
            </a:r>
            <a:r>
              <a:rPr lang="en-US" dirty="0" smtClean="0"/>
              <a:t> lock disinfectant cap with 70% alcohol was implemented in all patients (newborn &amp; adults) with peripheral and central lines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Patients residing on 13 inpatient units beginning January 2012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Excluded in this study- ED, ambulatory care, surgical services, L &amp;D, postpartum and well baby nursery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 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To analyze the effect of universal IV needleless connector disinfectant cap implementation on the rate and type of CLABSI and estimated costs in a large tertiary care center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The relationship between disinfectant cap compliance and CLABSI rates is explored.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Intervention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disinfectant cap (Curos Disinfecting Port Protector) is a plastic threaded device that contains 70% isopropyl alcohol.</a:t>
            </a:r>
          </a:p>
          <a:p>
            <a:pPr eaLnBrk="1" hangingPunct="1"/>
            <a:r>
              <a:rPr lang="en-US" altLang="en-US" smtClean="0"/>
              <a:t>Effective within 3 mins of application and may be used up to 7 days</a:t>
            </a:r>
          </a:p>
          <a:p>
            <a:pPr eaLnBrk="1" hangingPunct="1"/>
            <a:r>
              <a:rPr lang="en-US" altLang="en-US" smtClean="0"/>
              <a:t>The disinfectant cap was placed universally on all needleless IV connectors</a:t>
            </a:r>
          </a:p>
          <a:p>
            <a:pPr eaLnBrk="1" hangingPunct="1"/>
            <a:r>
              <a:rPr lang="en-US" altLang="en-US" smtClean="0"/>
              <a:t>Compliance is monitored weekly and reported to each unit to encourage 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3316" name="Picture 2" descr="C:\Users\pangana\Desktop\Curos-port-protector-twi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82296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3" descr="C:\Users\pangana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86200"/>
            <a:ext cx="28956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Data collection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Compliance was determined by audits conducted 1-2 times per week beginning Feb 2012 and lasting throughout the study period</a:t>
            </a:r>
          </a:p>
          <a:p>
            <a:pPr eaLnBrk="1" hangingPunct="1"/>
            <a:r>
              <a:rPr lang="en-US" altLang="en-US" smtClean="0"/>
              <a:t>Compliance rate per central line patient = number of disinfectant caps present divided  by the number of total available needleless connectors</a:t>
            </a:r>
          </a:p>
          <a:p>
            <a:pPr eaLnBrk="1" hangingPunct="1"/>
            <a:r>
              <a:rPr lang="en-US" altLang="en-US" smtClean="0"/>
              <a:t>Data aggregated was reported to the nursing department and reported to each manager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Analysis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rate of CLABSI and costs were compared for 12 months before (2011) and after (2012).</a:t>
            </a:r>
          </a:p>
          <a:p>
            <a:pPr eaLnBrk="1" hangingPunct="1"/>
            <a:r>
              <a:rPr lang="en-US" altLang="en-US" smtClean="0"/>
              <a:t>Data was analyzed using IBM SPSS version 22.0</a:t>
            </a:r>
          </a:p>
          <a:p>
            <a:pPr eaLnBrk="1" hangingPunct="1"/>
            <a:r>
              <a:rPr lang="en-US" altLang="en-US" smtClean="0"/>
              <a:t>A generalized linear model using a Poisson distribution </a:t>
            </a:r>
          </a:p>
          <a:p>
            <a:pPr eaLnBrk="1" hangingPunct="1"/>
            <a:r>
              <a:rPr lang="en-US" altLang="en-US" smtClean="0"/>
              <a:t>Model was adjusted for the number of line days per patient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Rate of CLABSI per 1,000 line days decreased following implementation of disinfectant cap</a:t>
            </a:r>
          </a:p>
          <a:p>
            <a:pPr eaLnBrk="1" hangingPunct="1"/>
            <a:r>
              <a:rPr lang="en-US" altLang="en-US" smtClean="0"/>
              <a:t>The rate of patient infections decreased by &gt;40% with the use of disinfectant cap</a:t>
            </a:r>
          </a:p>
          <a:p>
            <a:pPr eaLnBrk="1" hangingPunct="1"/>
            <a:r>
              <a:rPr lang="en-US" altLang="en-US" smtClean="0"/>
              <a:t>After implementation- estimated annual savings of $282,840</a:t>
            </a:r>
          </a:p>
          <a:p>
            <a:pPr eaLnBrk="1" hangingPunct="1"/>
            <a:r>
              <a:rPr lang="en-US" altLang="en-US" smtClean="0"/>
              <a:t>Decrease of 68 patient hospital days and prevented one death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1741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-3009900"/>
            <a:ext cx="12573000" cy="971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Limitations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Ongoing education was implemented simultaneously  which might have affected the CLABSI rates</a:t>
            </a:r>
          </a:p>
          <a:p>
            <a:pPr eaLnBrk="1" hangingPunct="1"/>
            <a:r>
              <a:rPr lang="en-US" altLang="en-US" smtClean="0"/>
              <a:t>Use of disinfectant cap may have resulted in increased vigilance to compliance which was not measured in the study</a:t>
            </a:r>
          </a:p>
          <a:p>
            <a:pPr eaLnBrk="1" hangingPunct="1"/>
            <a:r>
              <a:rPr lang="en-US" altLang="en-US" smtClean="0"/>
              <a:t>Costs estimates were based on projections in literature- they might not reflect true costs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Conclusion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Relationship between implementation of disinfectant cap and reduced rates of CLABSI, cost, length of stay and mortality</a:t>
            </a:r>
          </a:p>
          <a:p>
            <a:pPr eaLnBrk="1" hangingPunct="1"/>
            <a:r>
              <a:rPr lang="en-US" altLang="en-US" smtClean="0"/>
              <a:t>Consider to implement new product technology </a:t>
            </a:r>
          </a:p>
          <a:p>
            <a:pPr eaLnBrk="1" hangingPunct="1"/>
            <a:r>
              <a:rPr lang="en-US" altLang="en-US" smtClean="0"/>
              <a:t>Success in implementation of quality improvement and compliance rates in CLABSI prevention</a:t>
            </a:r>
          </a:p>
          <a:p>
            <a:pPr eaLnBrk="1" hangingPunct="1"/>
            <a:r>
              <a:rPr lang="en-US" altLang="en-US" smtClean="0"/>
              <a:t>This improvement model might prove successful in other infection prevention campaigns.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Implications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Level II random assignment- Quasi experimental </a:t>
            </a:r>
          </a:p>
          <a:p>
            <a:pPr eaLnBrk="1" hangingPunct="1"/>
            <a:r>
              <a:rPr lang="en-US" altLang="en-US" smtClean="0"/>
              <a:t>Grade B- Reasonably consistent result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                 - Reasonable sample size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                 - Fairly definite conclusion with consistent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                    recommendations based on fairly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                    comprehensive literature review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                 - No control group</a:t>
            </a:r>
          </a:p>
          <a:p>
            <a:pPr eaLnBrk="1" hangingPunct="1"/>
            <a:r>
              <a:rPr lang="en-US" altLang="en-US" smtClean="0"/>
              <a:t>Other suggestions or comments?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379</TotalTime>
  <Words>577</Words>
  <Application>Microsoft Office PowerPoint</Application>
  <PresentationFormat>On-screen Show (4:3)</PresentationFormat>
  <Paragraphs>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Constantia</vt:lpstr>
      <vt:lpstr>Wingdings 2</vt:lpstr>
      <vt:lpstr>Flow</vt:lpstr>
      <vt:lpstr>Journal Club</vt:lpstr>
      <vt:lpstr>PowerPoint Presentation</vt:lpstr>
      <vt:lpstr>PowerPoint Presentation</vt:lpstr>
      <vt:lpstr>Summary </vt:lpstr>
      <vt:lpstr>Relevance</vt:lpstr>
      <vt:lpstr>Setting and design</vt:lpstr>
      <vt:lpstr>Objective </vt:lpstr>
      <vt:lpstr>Intervention</vt:lpstr>
      <vt:lpstr>PowerPoint Presentation</vt:lpstr>
      <vt:lpstr>Data collection</vt:lpstr>
      <vt:lpstr>Analysis</vt:lpstr>
      <vt:lpstr>Results</vt:lpstr>
      <vt:lpstr>PowerPoint Presentation</vt:lpstr>
      <vt:lpstr>Limitations</vt:lpstr>
      <vt:lpstr>Conclusion</vt:lpstr>
      <vt:lpstr>Implications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NOAH</dc:creator>
  <cp:lastModifiedBy>admin</cp:lastModifiedBy>
  <cp:revision>23</cp:revision>
  <dcterms:created xsi:type="dcterms:W3CDTF">2015-01-04T23:25:33Z</dcterms:created>
  <dcterms:modified xsi:type="dcterms:W3CDTF">2015-01-20T22:27:58Z</dcterms:modified>
</cp:coreProperties>
</file>