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8"/>
  </p:notesMasterIdLst>
  <p:sldIdLst>
    <p:sldId id="257" r:id="rId2"/>
    <p:sldId id="258" r:id="rId3"/>
    <p:sldId id="262" r:id="rId4"/>
    <p:sldId id="261" r:id="rId5"/>
    <p:sldId id="259" r:id="rId6"/>
    <p:sldId id="270" r:id="rId7"/>
    <p:sldId id="263" r:id="rId8"/>
    <p:sldId id="265" r:id="rId9"/>
    <p:sldId id="266" r:id="rId10"/>
    <p:sldId id="275" r:id="rId11"/>
    <p:sldId id="276" r:id="rId12"/>
    <p:sldId id="272" r:id="rId13"/>
    <p:sldId id="273" r:id="rId14"/>
    <p:sldId id="277" r:id="rId15"/>
    <p:sldId id="278" r:id="rId16"/>
    <p:sldId id="269"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000" autoAdjust="0"/>
    <p:restoredTop sz="94624" autoAdjust="0"/>
  </p:normalViewPr>
  <p:slideViewPr>
    <p:cSldViewPr snapToGrid="0">
      <p:cViewPr varScale="1">
        <p:scale>
          <a:sx n="73" d="100"/>
          <a:sy n="73" d="100"/>
        </p:scale>
        <p:origin x="84" y="372"/>
      </p:cViewPr>
      <p:guideLst>
        <p:guide orient="horz" pos="2160"/>
        <p:guide pos="3840"/>
      </p:guideLst>
    </p:cSldViewPr>
  </p:slideViewPr>
  <p:notesTextViewPr>
    <p:cViewPr>
      <p:scale>
        <a:sx n="1" d="1"/>
        <a:sy n="1" d="1"/>
      </p:scale>
      <p:origin x="0" y="0"/>
    </p:cViewPr>
  </p:notesTextViewPr>
  <p:notesViewPr>
    <p:cSldViewPr snapToGrid="0">
      <p:cViewPr>
        <p:scale>
          <a:sx n="106" d="100"/>
          <a:sy n="106" d="100"/>
        </p:scale>
        <p:origin x="1092" y="-212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D14FD6D-7E0A-4E19-9FC3-DD2E03A469C5}" type="datetimeFigureOut">
              <a:rPr lang="en-US" smtClean="0"/>
              <a:pPr/>
              <a:t>4/17/2019</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B9E9B36-A7CA-481F-9D26-330F383D0379}" type="slidenum">
              <a:rPr lang="en-US" smtClean="0"/>
              <a:pPr/>
              <a:t>‹#›</a:t>
            </a:fld>
            <a:endParaRPr lang="en-US" dirty="0"/>
          </a:p>
        </p:txBody>
      </p:sp>
    </p:spTree>
    <p:extLst>
      <p:ext uri="{BB962C8B-B14F-4D97-AF65-F5344CB8AC3E}">
        <p14:creationId xmlns:p14="http://schemas.microsoft.com/office/powerpoint/2010/main" val="3396249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dirty="0"/>
          </a:p>
        </p:txBody>
      </p:sp>
      <p:sp>
        <p:nvSpPr>
          <p:cNvPr id="4" name="Slide Number Placeholder 3"/>
          <p:cNvSpPr>
            <a:spLocks noGrp="1"/>
          </p:cNvSpPr>
          <p:nvPr>
            <p:ph type="sldNum" sz="quarter" idx="10"/>
          </p:nvPr>
        </p:nvSpPr>
        <p:spPr/>
        <p:txBody>
          <a:bodyPr/>
          <a:lstStyle/>
          <a:p>
            <a:fld id="{3B9E9B36-A7CA-481F-9D26-330F383D0379}" type="slidenum">
              <a:rPr lang="en-US" smtClean="0"/>
              <a:pPr/>
              <a:t>1</a:t>
            </a:fld>
            <a:endParaRPr lang="en-US" dirty="0"/>
          </a:p>
        </p:txBody>
      </p:sp>
    </p:spTree>
    <p:extLst>
      <p:ext uri="{BB962C8B-B14F-4D97-AF65-F5344CB8AC3E}">
        <p14:creationId xmlns:p14="http://schemas.microsoft.com/office/powerpoint/2010/main" val="129849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dirty="0"/>
          </a:p>
        </p:txBody>
      </p:sp>
      <p:sp>
        <p:nvSpPr>
          <p:cNvPr id="4" name="Slide Number Placeholder 3"/>
          <p:cNvSpPr>
            <a:spLocks noGrp="1"/>
          </p:cNvSpPr>
          <p:nvPr>
            <p:ph type="sldNum" sz="quarter" idx="10"/>
          </p:nvPr>
        </p:nvSpPr>
        <p:spPr/>
        <p:txBody>
          <a:bodyPr/>
          <a:lstStyle/>
          <a:p>
            <a:fld id="{3B9E9B36-A7CA-481F-9D26-330F383D0379}" type="slidenum">
              <a:rPr lang="en-US" smtClean="0"/>
              <a:pPr/>
              <a:t>2</a:t>
            </a:fld>
            <a:endParaRPr lang="en-US" dirty="0"/>
          </a:p>
        </p:txBody>
      </p:sp>
    </p:spTree>
    <p:extLst>
      <p:ext uri="{BB962C8B-B14F-4D97-AF65-F5344CB8AC3E}">
        <p14:creationId xmlns:p14="http://schemas.microsoft.com/office/powerpoint/2010/main" val="691289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97182" y="4635288"/>
            <a:ext cx="5608320" cy="4183380"/>
          </a:xfrm>
        </p:spPr>
        <p:txBody>
          <a:bodyPr>
            <a:normAutofit/>
          </a:bodyPr>
          <a:lstStyle/>
          <a:p>
            <a:endParaRPr lang="en-US" sz="1400" dirty="0"/>
          </a:p>
        </p:txBody>
      </p:sp>
      <p:sp>
        <p:nvSpPr>
          <p:cNvPr id="4" name="Slide Number Placeholder 3"/>
          <p:cNvSpPr>
            <a:spLocks noGrp="1"/>
          </p:cNvSpPr>
          <p:nvPr>
            <p:ph type="sldNum" sz="quarter" idx="10"/>
          </p:nvPr>
        </p:nvSpPr>
        <p:spPr/>
        <p:txBody>
          <a:bodyPr/>
          <a:lstStyle/>
          <a:p>
            <a:fld id="{3B9E9B36-A7CA-481F-9D26-330F383D0379}" type="slidenum">
              <a:rPr lang="en-US" smtClean="0"/>
              <a:pPr/>
              <a:t>3</a:t>
            </a:fld>
            <a:endParaRPr lang="en-US" dirty="0"/>
          </a:p>
        </p:txBody>
      </p:sp>
    </p:spTree>
    <p:extLst>
      <p:ext uri="{BB962C8B-B14F-4D97-AF65-F5344CB8AC3E}">
        <p14:creationId xmlns:p14="http://schemas.microsoft.com/office/powerpoint/2010/main" val="3082166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B9E9B36-A7CA-481F-9D26-330F383D0379}" type="slidenum">
              <a:rPr lang="en-US" smtClean="0"/>
              <a:pPr/>
              <a:t>4</a:t>
            </a:fld>
            <a:endParaRPr lang="en-US" dirty="0"/>
          </a:p>
        </p:txBody>
      </p:sp>
    </p:spTree>
    <p:extLst>
      <p:ext uri="{BB962C8B-B14F-4D97-AF65-F5344CB8AC3E}">
        <p14:creationId xmlns:p14="http://schemas.microsoft.com/office/powerpoint/2010/main" val="3533991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dirty="0"/>
          </a:p>
        </p:txBody>
      </p:sp>
      <p:sp>
        <p:nvSpPr>
          <p:cNvPr id="4" name="Slide Number Placeholder 3"/>
          <p:cNvSpPr>
            <a:spLocks noGrp="1"/>
          </p:cNvSpPr>
          <p:nvPr>
            <p:ph type="sldNum" sz="quarter" idx="10"/>
          </p:nvPr>
        </p:nvSpPr>
        <p:spPr/>
        <p:txBody>
          <a:bodyPr/>
          <a:lstStyle/>
          <a:p>
            <a:fld id="{3B9E9B36-A7CA-481F-9D26-330F383D0379}" type="slidenum">
              <a:rPr lang="en-US" smtClean="0"/>
              <a:pPr/>
              <a:t>5</a:t>
            </a:fld>
            <a:endParaRPr lang="en-US" dirty="0"/>
          </a:p>
        </p:txBody>
      </p:sp>
    </p:spTree>
    <p:extLst>
      <p:ext uri="{BB962C8B-B14F-4D97-AF65-F5344CB8AC3E}">
        <p14:creationId xmlns:p14="http://schemas.microsoft.com/office/powerpoint/2010/main" val="3321300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blood, urine, sputum, and methicillinresistant </a:t>
            </a:r>
            <a:r>
              <a:rPr lang="fr-FR" i="1" dirty="0"/>
              <a:t>Staphylococcus aureus nasal surveillance swabs were </a:t>
            </a:r>
            <a:r>
              <a:rPr lang="en-US" dirty="0"/>
              <a:t>specifically excluded),</a:t>
            </a:r>
          </a:p>
          <a:p>
            <a:endParaRPr lang="en-US" dirty="0"/>
          </a:p>
          <a:p>
            <a:endParaRPr lang="en-US" dirty="0"/>
          </a:p>
          <a:p>
            <a:endParaRPr lang="en-US" dirty="0"/>
          </a:p>
          <a:p>
            <a:r>
              <a:rPr lang="en-US" dirty="0"/>
              <a:t>OF THE VALIDATED RANDOM SAMPLE WILL REFER IN THE CONCLUSIONS</a:t>
            </a:r>
          </a:p>
        </p:txBody>
      </p:sp>
      <p:sp>
        <p:nvSpPr>
          <p:cNvPr id="4" name="Slide Number Placeholder 3"/>
          <p:cNvSpPr>
            <a:spLocks noGrp="1"/>
          </p:cNvSpPr>
          <p:nvPr>
            <p:ph type="sldNum" sz="quarter" idx="10"/>
          </p:nvPr>
        </p:nvSpPr>
        <p:spPr/>
        <p:txBody>
          <a:bodyPr/>
          <a:lstStyle/>
          <a:p>
            <a:fld id="{3B9E9B36-A7CA-481F-9D26-330F383D0379}" type="slidenum">
              <a:rPr lang="en-US" smtClean="0"/>
              <a:pPr/>
              <a:t>6</a:t>
            </a:fld>
            <a:endParaRPr lang="en-US" dirty="0"/>
          </a:p>
        </p:txBody>
      </p:sp>
    </p:spTree>
    <p:extLst>
      <p:ext uri="{BB962C8B-B14F-4D97-AF65-F5344CB8AC3E}">
        <p14:creationId xmlns:p14="http://schemas.microsoft.com/office/powerpoint/2010/main" val="382681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B9E9B36-A7CA-481F-9D26-330F383D0379}" type="slidenum">
              <a:rPr lang="en-US" smtClean="0"/>
              <a:pPr/>
              <a:t>7</a:t>
            </a:fld>
            <a:endParaRPr lang="en-US" dirty="0"/>
          </a:p>
        </p:txBody>
      </p:sp>
    </p:spTree>
    <p:extLst>
      <p:ext uri="{BB962C8B-B14F-4D97-AF65-F5344CB8AC3E}">
        <p14:creationId xmlns:p14="http://schemas.microsoft.com/office/powerpoint/2010/main" val="448979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9E9B36-A7CA-481F-9D26-330F383D0379}" type="slidenum">
              <a:rPr lang="en-US" smtClean="0"/>
              <a:pPr/>
              <a:t>8</a:t>
            </a:fld>
            <a:endParaRPr lang="en-US" dirty="0"/>
          </a:p>
        </p:txBody>
      </p:sp>
    </p:spTree>
    <p:extLst>
      <p:ext uri="{BB962C8B-B14F-4D97-AF65-F5344CB8AC3E}">
        <p14:creationId xmlns:p14="http://schemas.microsoft.com/office/powerpoint/2010/main" val="316323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9467" y="4335252"/>
            <a:ext cx="5919893" cy="4263918"/>
          </a:xfrm>
        </p:spPr>
        <p:txBody>
          <a:bodyPr>
            <a:normAutofit/>
          </a:bodyPr>
          <a:lstStyle/>
          <a:p>
            <a:endParaRPr lang="en-US" sz="1400" b="1" dirty="0"/>
          </a:p>
          <a:p>
            <a:endParaRPr lang="en-US" sz="1400" dirty="0"/>
          </a:p>
          <a:p>
            <a:endParaRPr lang="en-US" sz="1400" dirty="0"/>
          </a:p>
          <a:p>
            <a:endParaRPr lang="en-US" sz="1400" dirty="0"/>
          </a:p>
          <a:p>
            <a:endParaRPr lang="en-US" sz="1400" dirty="0"/>
          </a:p>
        </p:txBody>
      </p:sp>
      <p:sp>
        <p:nvSpPr>
          <p:cNvPr id="4" name="Slide Number Placeholder 3"/>
          <p:cNvSpPr>
            <a:spLocks noGrp="1"/>
          </p:cNvSpPr>
          <p:nvPr>
            <p:ph type="sldNum" sz="quarter" idx="10"/>
          </p:nvPr>
        </p:nvSpPr>
        <p:spPr/>
        <p:txBody>
          <a:bodyPr/>
          <a:lstStyle/>
          <a:p>
            <a:fld id="{3B9E9B36-A7CA-481F-9D26-330F383D0379}" type="slidenum">
              <a:rPr lang="en-US" smtClean="0"/>
              <a:pPr/>
              <a:t>9</a:t>
            </a:fld>
            <a:endParaRPr lang="en-US" dirty="0"/>
          </a:p>
        </p:txBody>
      </p:sp>
    </p:spTree>
    <p:extLst>
      <p:ext uri="{BB962C8B-B14F-4D97-AF65-F5344CB8AC3E}">
        <p14:creationId xmlns:p14="http://schemas.microsoft.com/office/powerpoint/2010/main" val="1297567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9467" y="4335252"/>
            <a:ext cx="5919893" cy="4263918"/>
          </a:xfrm>
        </p:spPr>
        <p:txBody>
          <a:bodyPr>
            <a:normAutofit/>
          </a:bodyPr>
          <a:lstStyle/>
          <a:p>
            <a:r>
              <a:rPr lang="en-US" b="1" dirty="0"/>
              <a:t>  More statistical analysis was conducted to calculate operability of probability score, that is</a:t>
            </a:r>
            <a:endParaRPr lang="en-US" dirty="0"/>
          </a:p>
        </p:txBody>
      </p:sp>
      <p:sp>
        <p:nvSpPr>
          <p:cNvPr id="4" name="Slide Number Placeholder 3"/>
          <p:cNvSpPr>
            <a:spLocks noGrp="1"/>
          </p:cNvSpPr>
          <p:nvPr>
            <p:ph type="sldNum" sz="quarter" idx="10"/>
          </p:nvPr>
        </p:nvSpPr>
        <p:spPr/>
        <p:txBody>
          <a:bodyPr/>
          <a:lstStyle/>
          <a:p>
            <a:fld id="{3B9E9B36-A7CA-481F-9D26-330F383D0379}" type="slidenum">
              <a:rPr lang="en-US" smtClean="0"/>
              <a:pPr/>
              <a:t>10</a:t>
            </a:fld>
            <a:endParaRPr lang="en-US" dirty="0"/>
          </a:p>
        </p:txBody>
      </p:sp>
    </p:spTree>
    <p:extLst>
      <p:ext uri="{BB962C8B-B14F-4D97-AF65-F5344CB8AC3E}">
        <p14:creationId xmlns:p14="http://schemas.microsoft.com/office/powerpoint/2010/main" val="2007953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6"/>
          <p:cNvSpPr>
            <a:spLocks noGrp="1" noChangeArrowheads="1"/>
          </p:cNvSpPr>
          <p:nvPr>
            <p:ph type="sldNum" sz="quarter"/>
          </p:nvPr>
        </p:nvSpPr>
        <p:spPr>
          <a:noFill/>
          <a:ln>
            <a:round/>
            <a:headEnd/>
            <a:tailEnd/>
          </a:ln>
        </p:spPr>
        <p:txBody>
          <a:bodyPr/>
          <a:lstStyle/>
          <a:p>
            <a:fld id="{D9CAFF84-8633-4341-A747-D20BBC86BBD3}" type="slidenum">
              <a:rPr lang="en-US" altLang="en-US"/>
              <a:pPr/>
              <a:t>11</a:t>
            </a:fld>
            <a:endParaRPr lang="en-US" altLang="en-US" dirty="0"/>
          </a:p>
        </p:txBody>
      </p:sp>
      <p:sp>
        <p:nvSpPr>
          <p:cNvPr id="6147" name="Rectangle 1"/>
          <p:cNvSpPr txBox="1">
            <a:spLocks noGrp="1" noRot="1" noChangeAspect="1" noChangeArrowheads="1" noTextEdit="1"/>
          </p:cNvSpPr>
          <p:nvPr>
            <p:ph type="sldImg"/>
          </p:nvPr>
        </p:nvSpPr>
        <p:spPr>
          <a:xfrm>
            <a:off x="688975" y="663575"/>
            <a:ext cx="5829300" cy="3279775"/>
          </a:xfrm>
          <a:solidFill>
            <a:srgbClr val="FFFFFF"/>
          </a:solidFill>
          <a:ln>
            <a:solidFill>
              <a:srgbClr val="000000"/>
            </a:solidFill>
            <a:miter lim="800000"/>
          </a:ln>
        </p:spPr>
      </p:sp>
      <p:sp>
        <p:nvSpPr>
          <p:cNvPr id="5" name="Notes Placeholder 4"/>
          <p:cNvSpPr>
            <a:spLocks noGrp="1"/>
          </p:cNvSpPr>
          <p:nvPr>
            <p:ph type="body" sz="quarter" idx="10"/>
          </p:nvPr>
        </p:nvSpPr>
        <p:spPr>
          <a:xfrm>
            <a:off x="701039" y="4381274"/>
            <a:ext cx="5833887" cy="4217896"/>
          </a:xfrm>
        </p:spPr>
        <p:txBody>
          <a:bodyPr>
            <a:normAutofit/>
          </a:bodyPr>
          <a:lstStyle/>
          <a:p>
            <a:endParaRPr lang="en-US" sz="1300" dirty="0"/>
          </a:p>
        </p:txBody>
      </p:sp>
    </p:spTree>
    <p:extLst>
      <p:ext uri="{BB962C8B-B14F-4D97-AF65-F5344CB8AC3E}">
        <p14:creationId xmlns:p14="http://schemas.microsoft.com/office/powerpoint/2010/main" val="2889571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9E9B36-A7CA-481F-9D26-330F383D0379}" type="slidenum">
              <a:rPr lang="en-US" smtClean="0"/>
              <a:pPr/>
              <a:t>12</a:t>
            </a:fld>
            <a:endParaRPr lang="en-US" dirty="0"/>
          </a:p>
        </p:txBody>
      </p:sp>
    </p:spTree>
    <p:extLst>
      <p:ext uri="{BB962C8B-B14F-4D97-AF65-F5344CB8AC3E}">
        <p14:creationId xmlns:p14="http://schemas.microsoft.com/office/powerpoint/2010/main" val="798991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9E9B36-A7CA-481F-9D26-330F383D0379}" type="slidenum">
              <a:rPr lang="en-US" smtClean="0"/>
              <a:pPr/>
              <a:t>13</a:t>
            </a:fld>
            <a:endParaRPr lang="en-US" dirty="0"/>
          </a:p>
        </p:txBody>
      </p:sp>
    </p:spTree>
    <p:extLst>
      <p:ext uri="{BB962C8B-B14F-4D97-AF65-F5344CB8AC3E}">
        <p14:creationId xmlns:p14="http://schemas.microsoft.com/office/powerpoint/2010/main" val="109421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9468" y="4316843"/>
            <a:ext cx="5986990" cy="4282327"/>
          </a:xfrm>
        </p:spPr>
        <p:txBody>
          <a:bodyPr/>
          <a:lstStyle/>
          <a:p>
            <a:pPr marL="174708" indent="-174708">
              <a:buFontTx/>
              <a:buChar char="-"/>
            </a:pPr>
            <a:endParaRPr lang="en-US" dirty="0"/>
          </a:p>
        </p:txBody>
      </p:sp>
      <p:sp>
        <p:nvSpPr>
          <p:cNvPr id="4" name="Slide Number Placeholder 3"/>
          <p:cNvSpPr>
            <a:spLocks noGrp="1"/>
          </p:cNvSpPr>
          <p:nvPr>
            <p:ph type="sldNum" sz="quarter" idx="10"/>
          </p:nvPr>
        </p:nvSpPr>
        <p:spPr/>
        <p:txBody>
          <a:bodyPr/>
          <a:lstStyle/>
          <a:p>
            <a:fld id="{3B9E9B36-A7CA-481F-9D26-330F383D0379}" type="slidenum">
              <a:rPr lang="en-US" smtClean="0"/>
              <a:pPr/>
              <a:t>14</a:t>
            </a:fld>
            <a:endParaRPr lang="en-US" dirty="0"/>
          </a:p>
        </p:txBody>
      </p:sp>
    </p:spTree>
    <p:extLst>
      <p:ext uri="{BB962C8B-B14F-4D97-AF65-F5344CB8AC3E}">
        <p14:creationId xmlns:p14="http://schemas.microsoft.com/office/powerpoint/2010/main" val="1479957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Antimicrobial prescriptions on their own are not sufficient to distinguish  surgeries is </a:t>
            </a:r>
          </a:p>
        </p:txBody>
      </p:sp>
      <p:sp>
        <p:nvSpPr>
          <p:cNvPr id="4" name="Slide Number Placeholder 3"/>
          <p:cNvSpPr>
            <a:spLocks noGrp="1"/>
          </p:cNvSpPr>
          <p:nvPr>
            <p:ph type="sldNum" sz="quarter" idx="5"/>
          </p:nvPr>
        </p:nvSpPr>
        <p:spPr/>
        <p:txBody>
          <a:bodyPr/>
          <a:lstStyle/>
          <a:p>
            <a:fld id="{3B9E9B36-A7CA-481F-9D26-330F383D0379}" type="slidenum">
              <a:rPr lang="en-US" smtClean="0"/>
              <a:pPr/>
              <a:t>15</a:t>
            </a:fld>
            <a:endParaRPr lang="en-US" dirty="0"/>
          </a:p>
        </p:txBody>
      </p:sp>
    </p:spTree>
    <p:extLst>
      <p:ext uri="{BB962C8B-B14F-4D97-AF65-F5344CB8AC3E}">
        <p14:creationId xmlns:p14="http://schemas.microsoft.com/office/powerpoint/2010/main" val="1072163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9E9B36-A7CA-481F-9D26-330F383D0379}" type="slidenum">
              <a:rPr lang="en-US" smtClean="0"/>
              <a:pPr/>
              <a:t>16</a:t>
            </a:fld>
            <a:endParaRPr lang="en-US" dirty="0"/>
          </a:p>
        </p:txBody>
      </p:sp>
    </p:spTree>
    <p:extLst>
      <p:ext uri="{BB962C8B-B14F-4D97-AF65-F5344CB8AC3E}">
        <p14:creationId xmlns:p14="http://schemas.microsoft.com/office/powerpoint/2010/main" val="1215215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6B80061A-ADAD-495A-9E45-582ABE592FC1}" type="datetimeFigureOut">
              <a:rPr lang="en-US" smtClean="0"/>
              <a:pPr/>
              <a:t>4/17/2019</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5C251C65-6258-41E6-8911-64CA5531C68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B80061A-ADAD-495A-9E45-582ABE592FC1}" type="datetimeFigureOut">
              <a:rPr lang="en-US" smtClean="0"/>
              <a:pPr/>
              <a:t>4/17/2019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251C65-6258-41E6-8911-64CA5531C68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B80061A-ADAD-495A-9E45-582ABE592FC1}" type="datetimeFigureOut">
              <a:rPr lang="en-US" smtClean="0"/>
              <a:pPr/>
              <a:t>4/17/2019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251C65-6258-41E6-8911-64CA5531C68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B80061A-ADAD-495A-9E45-582ABE592FC1}" type="datetimeFigureOut">
              <a:rPr lang="en-US" smtClean="0"/>
              <a:pPr/>
              <a:t>4/17/2019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251C65-6258-41E6-8911-64CA5531C68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B80061A-ADAD-495A-9E45-582ABE592FC1}" type="datetimeFigureOut">
              <a:rPr lang="en-US" smtClean="0"/>
              <a:pPr/>
              <a:t>4/17/2019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C251C65-6258-41E6-8911-64CA5531C68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6B80061A-ADAD-495A-9E45-582ABE592FC1}" type="datetimeFigureOut">
              <a:rPr lang="en-US" smtClean="0"/>
              <a:pPr/>
              <a:t>4/17/2019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C251C65-6258-41E6-8911-64CA5531C68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80061A-ADAD-495A-9E45-582ABE592FC1}" type="datetimeFigureOut">
              <a:rPr lang="en-US" smtClean="0"/>
              <a:pPr/>
              <a:t>4/17/2019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C251C65-6258-41E6-8911-64CA5531C68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B80061A-ADAD-495A-9E45-582ABE592FC1}" type="datetimeFigureOut">
              <a:rPr lang="en-US" smtClean="0"/>
              <a:pPr/>
              <a:t>4/17/2019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251C65-6258-41E6-8911-64CA5531C68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B80061A-ADAD-495A-9E45-582ABE592FC1}" type="datetimeFigureOut">
              <a:rPr lang="en-US" smtClean="0"/>
              <a:pPr/>
              <a:t>4/17/2019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69600" y="6356351"/>
            <a:ext cx="812800" cy="365125"/>
          </a:xfrm>
        </p:spPr>
        <p:txBody>
          <a:bodyPr/>
          <a:lstStyle/>
          <a:p>
            <a:fld id="{5C251C65-6258-41E6-8911-64CA5531C682}" type="slidenum">
              <a:rPr lang="en-US" smtClean="0"/>
              <a:pPr/>
              <a:t>‹#›</a:t>
            </a:fld>
            <a:endParaRPr lang="en-US" dirty="0"/>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B80061A-ADAD-495A-9E45-582ABE592FC1}" type="datetimeFigureOut">
              <a:rPr lang="en-US" smtClean="0"/>
              <a:pPr/>
              <a:t>4/17/2019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251C65-6258-41E6-8911-64CA5531C68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B80061A-ADAD-495A-9E45-582ABE592FC1}" type="datetimeFigureOut">
              <a:rPr lang="en-US" smtClean="0"/>
              <a:pPr/>
              <a:t>4/17/2019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251C65-6258-41E6-8911-64CA5531C68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B80061A-ADAD-495A-9E45-582ABE592FC1}" type="datetimeFigureOut">
              <a:rPr lang="en-US" smtClean="0"/>
              <a:pPr/>
              <a:t>4/17/2019</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C251C65-6258-41E6-8911-64CA5531C682}" type="slidenum">
              <a:rPr lang="en-US" smtClean="0"/>
              <a:pPr/>
              <a:t>‹#›</a:t>
            </a:fld>
            <a:endParaRPr lang="en-US" dirty="0"/>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medcal.or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83047" y="892366"/>
            <a:ext cx="10432972" cy="3104183"/>
          </a:xfrm>
          <a:prstGeom prst="rect">
            <a:avLst/>
          </a:prstGeom>
        </p:spPr>
        <p:txBody>
          <a:bodyPr wrap="square">
            <a:spAutoFit/>
          </a:bodyPr>
          <a:lstStyle/>
          <a:p>
            <a:pPr>
              <a:lnSpc>
                <a:spcPct val="107000"/>
              </a:lnSpc>
              <a:spcAft>
                <a:spcPts val="800"/>
              </a:spcAft>
            </a:pPr>
            <a:br>
              <a:rPr lang="en-US" sz="2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US" sz="28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US" sz="2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US" sz="28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1076446" y="1046335"/>
            <a:ext cx="10498238" cy="1477328"/>
          </a:xfrm>
          <a:prstGeom prst="rect">
            <a:avLst/>
          </a:prstGeom>
        </p:spPr>
        <p:txBody>
          <a:bodyPr wrap="square">
            <a:spAutoFit/>
          </a:bodyPr>
          <a:lstStyle/>
          <a:p>
            <a:r>
              <a:rPr lang="en-US" sz="3000" dirty="0">
                <a:latin typeface="Times New Roman" panose="02020603050405020304" pitchFamily="18" charset="0"/>
                <a:cs typeface="Times New Roman" panose="02020603050405020304" pitchFamily="18" charset="0"/>
              </a:rPr>
              <a:t>Validation of an electronic tool for flagging surgical site infections based on clinical practice patterns for triaging surveillance:</a:t>
            </a:r>
          </a:p>
          <a:p>
            <a:r>
              <a:rPr lang="en-US" sz="3000" dirty="0">
                <a:latin typeface="Times New Roman" panose="02020603050405020304" pitchFamily="18" charset="0"/>
                <a:cs typeface="Times New Roman" panose="02020603050405020304" pitchFamily="18" charset="0"/>
              </a:rPr>
              <a:t>Operational successes and barriers</a:t>
            </a:r>
          </a:p>
        </p:txBody>
      </p:sp>
      <p:sp>
        <p:nvSpPr>
          <p:cNvPr id="8" name="Rectangle 7"/>
          <p:cNvSpPr/>
          <p:nvPr/>
        </p:nvSpPr>
        <p:spPr>
          <a:xfrm>
            <a:off x="5676169" y="5825489"/>
            <a:ext cx="5038046" cy="338554"/>
          </a:xfrm>
          <a:prstGeom prst="rect">
            <a:avLst/>
          </a:prstGeom>
        </p:spPr>
        <p:txBody>
          <a:bodyPr wrap="none">
            <a:spAutoFit/>
          </a:bodyPr>
          <a:lstStyle/>
          <a:p>
            <a:pPr algn="r"/>
            <a:r>
              <a:rPr lang="en-US" sz="1600" dirty="0"/>
              <a:t>American Journal of Infection Control 46 (2018) 186-90</a:t>
            </a:r>
          </a:p>
        </p:txBody>
      </p:sp>
      <p:sp>
        <p:nvSpPr>
          <p:cNvPr id="9" name="Rectangle 8"/>
          <p:cNvSpPr/>
          <p:nvPr/>
        </p:nvSpPr>
        <p:spPr>
          <a:xfrm>
            <a:off x="960700" y="3634450"/>
            <a:ext cx="10336192" cy="2062103"/>
          </a:xfrm>
          <a:prstGeom prst="rect">
            <a:avLst/>
          </a:prstGeom>
        </p:spPr>
        <p:txBody>
          <a:bodyPr wrap="square">
            <a:spAutoFit/>
          </a:bodyPr>
          <a:lstStyle/>
          <a:p>
            <a:r>
              <a:rPr lang="en-US" sz="1400" dirty="0"/>
              <a:t>T. </a:t>
            </a:r>
            <a:r>
              <a:rPr lang="en-US" sz="1400" dirty="0">
                <a:latin typeface="Times New Roman" panose="02020603050405020304" pitchFamily="18" charset="0"/>
                <a:cs typeface="Times New Roman" panose="02020603050405020304" pitchFamily="18" charset="0"/>
              </a:rPr>
              <a:t>Pindyck</a:t>
            </a:r>
            <a:r>
              <a:rPr lang="en-US" sz="1400" dirty="0"/>
              <a:t> MD, MPH a,*, K. Gupta MD, MPH b,c, J. Strymish MD b,d, K.M. Itani MD b,c,</a:t>
            </a:r>
          </a:p>
          <a:p>
            <a:r>
              <a:rPr lang="en-US" sz="1400" dirty="0"/>
              <a:t>M.E. Carter MSPH e,f,g, Y. Suo MS e,f,g, M.T. Bessesen MD h,i, J. Topkoff RN, MS h,</a:t>
            </a:r>
          </a:p>
          <a:p>
            <a:r>
              <a:rPr lang="en-US" sz="1400" dirty="0"/>
              <a:t>A.S. Steele MSN, RN, CIC, CNOR j, A.E. Barón PhD k, A.V. Gundlapalli MD, PhD e,f,g,</a:t>
            </a:r>
          </a:p>
          <a:p>
            <a:r>
              <a:rPr lang="en-US" sz="1400" dirty="0"/>
              <a:t>W. Branch-Elliman MD, MMsc b,d</a:t>
            </a:r>
          </a:p>
          <a:p>
            <a:r>
              <a:rPr lang="en-US" sz="1200" dirty="0"/>
              <a:t>a </a:t>
            </a:r>
            <a:r>
              <a:rPr lang="en-US" sz="1200" i="1" dirty="0"/>
              <a:t>Department of Family Medicine Preventive Medicine Residency Program, University of Colorado Anschutz Medical Campus, Aurora, CO</a:t>
            </a:r>
          </a:p>
          <a:p>
            <a:r>
              <a:rPr lang="en-US" sz="1200" dirty="0"/>
              <a:t>b </a:t>
            </a:r>
            <a:r>
              <a:rPr lang="en-US" sz="1200" i="1" dirty="0"/>
              <a:t>VA Boston Healthcare System, Boston, MA, </a:t>
            </a:r>
            <a:r>
              <a:rPr lang="en-US" sz="1200" dirty="0"/>
              <a:t>c </a:t>
            </a:r>
            <a:r>
              <a:rPr lang="en-US" sz="1200" i="1" dirty="0"/>
              <a:t>Boston University School of Medicine, Boston, MA, </a:t>
            </a:r>
            <a:r>
              <a:rPr lang="en-US" sz="1200" dirty="0"/>
              <a:t>d </a:t>
            </a:r>
            <a:r>
              <a:rPr lang="en-US" sz="1200" i="1" dirty="0"/>
              <a:t>Harvard Medical School, Boston, MA</a:t>
            </a:r>
          </a:p>
          <a:p>
            <a:r>
              <a:rPr lang="en-US" sz="1200" dirty="0"/>
              <a:t>e </a:t>
            </a:r>
            <a:r>
              <a:rPr lang="en-US" sz="1200" i="1" dirty="0"/>
              <a:t>VA Salt Lake City Healthcare System, Salt Lake City, UT, </a:t>
            </a:r>
            <a:r>
              <a:rPr lang="en-US" sz="1200" dirty="0"/>
              <a:t>f </a:t>
            </a:r>
            <a:r>
              <a:rPr lang="en-US" sz="1200" i="1" dirty="0"/>
              <a:t>IDEAS Center 2.0, Salt Lake City, UT, </a:t>
            </a:r>
            <a:r>
              <a:rPr lang="en-US" sz="1200" dirty="0"/>
              <a:t>g </a:t>
            </a:r>
            <a:r>
              <a:rPr lang="en-US" sz="1200" i="1" dirty="0"/>
              <a:t>University of Utah School of Medicine, Salt Lake City, UT</a:t>
            </a:r>
          </a:p>
          <a:p>
            <a:r>
              <a:rPr lang="en-US" sz="1200" dirty="0"/>
              <a:t>h </a:t>
            </a:r>
            <a:r>
              <a:rPr lang="en-US" sz="1200" i="1" dirty="0"/>
              <a:t>Eastern Colorado VA Healthcare System, Denver, CO, </a:t>
            </a:r>
            <a:r>
              <a:rPr lang="en-US" sz="1200" dirty="0"/>
              <a:t>i </a:t>
            </a:r>
            <a:r>
              <a:rPr lang="en-US" sz="1200" i="1" dirty="0"/>
              <a:t>Department of Medicine, University of Colorado Anschutz Medical Campus, Aurora, CO</a:t>
            </a:r>
          </a:p>
          <a:p>
            <a:r>
              <a:rPr lang="en-US" sz="1200" dirty="0"/>
              <a:t>j </a:t>
            </a:r>
            <a:r>
              <a:rPr lang="en-US" sz="1200" i="1" dirty="0"/>
              <a:t>U.S. Department of Veteran Affairs, VA St. Louis Healthcare System, St. Louis, MO, </a:t>
            </a:r>
            <a:r>
              <a:rPr lang="en-US" sz="1200" dirty="0"/>
              <a:t>k </a:t>
            </a:r>
            <a:r>
              <a:rPr lang="en-US" sz="1200" i="1" dirty="0"/>
              <a:t>Department of Biostatistics and Informatics, Colorado School of Public Health, University of Colorado Anschutz Medical Campus, Aurora, CO</a:t>
            </a:r>
            <a:endParaRPr lang="en-US" sz="1200" dirty="0"/>
          </a:p>
        </p:txBody>
      </p:sp>
    </p:spTree>
    <p:extLst>
      <p:ext uri="{BB962C8B-B14F-4D97-AF65-F5344CB8AC3E}">
        <p14:creationId xmlns:p14="http://schemas.microsoft.com/office/powerpoint/2010/main" val="1644563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4231" y="1171551"/>
            <a:ext cx="10731870" cy="4389120"/>
          </a:xfrm>
        </p:spPr>
        <p:txBody>
          <a:bodyPr/>
          <a:lstStyle/>
          <a:p>
            <a:pPr marL="0" indent="0">
              <a:spcBef>
                <a:spcPts val="100"/>
              </a:spcBef>
              <a:buNone/>
            </a:pPr>
            <a:r>
              <a:rPr lang="en-US" sz="4000" b="1" dirty="0"/>
              <a:t>Goals of Study</a:t>
            </a:r>
            <a:r>
              <a:rPr lang="en-US" sz="4000" dirty="0"/>
              <a:t> </a:t>
            </a:r>
          </a:p>
          <a:p>
            <a:pPr marL="0" indent="0">
              <a:spcBef>
                <a:spcPts val="100"/>
              </a:spcBef>
              <a:buNone/>
            </a:pPr>
            <a:endParaRPr lang="en-US" sz="2000" dirty="0"/>
          </a:p>
          <a:p>
            <a:pPr>
              <a:spcBef>
                <a:spcPts val="100"/>
              </a:spcBef>
            </a:pPr>
            <a:r>
              <a:rPr lang="en-US" dirty="0"/>
              <a:t>To validate  a simple electronic triaging tool based on clinical patterns (</a:t>
            </a:r>
            <a:r>
              <a:rPr lang="en-US" i="1" dirty="0"/>
              <a:t>e.g.  clinical variables  associated with the diagnosis and treatment of SSI</a:t>
            </a:r>
            <a:r>
              <a:rPr lang="en-US" dirty="0"/>
              <a:t>) for flagging potential SSI </a:t>
            </a:r>
          </a:p>
          <a:p>
            <a:pPr>
              <a:spcBef>
                <a:spcPts val="100"/>
              </a:spcBef>
            </a:pPr>
            <a:endParaRPr lang="en-US" dirty="0"/>
          </a:p>
          <a:p>
            <a:r>
              <a:rPr lang="en-US" dirty="0"/>
              <a:t>To  identify operational challenges  to using practice pattern-based approach to  enhance current surveillance activities.</a:t>
            </a:r>
          </a:p>
        </p:txBody>
      </p:sp>
    </p:spTree>
    <p:extLst>
      <p:ext uri="{BB962C8B-B14F-4D97-AF65-F5344CB8AC3E}">
        <p14:creationId xmlns:p14="http://schemas.microsoft.com/office/powerpoint/2010/main" val="3631170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518" y="704088"/>
            <a:ext cx="10590882" cy="835345"/>
          </a:xfrm>
        </p:spPr>
        <p:txBody>
          <a:bodyPr>
            <a:normAutofit/>
          </a:bodyPr>
          <a:lstStyle/>
          <a:p>
            <a:r>
              <a:rPr lang="en-US" sz="4000" b="1" dirty="0"/>
              <a:t>Background</a:t>
            </a:r>
            <a:endParaRPr lang="en-US" sz="4000" dirty="0"/>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Currently  available methods for SSI surveillance are resource intense, have significant limitations, and impractical in many settings</a:t>
            </a:r>
          </a:p>
          <a:p>
            <a:r>
              <a:rPr lang="en-US" sz="2400" dirty="0">
                <a:latin typeface="Times New Roman" panose="02020603050405020304" pitchFamily="18" charset="0"/>
                <a:cs typeface="Times New Roman" panose="02020603050405020304" pitchFamily="18" charset="0"/>
              </a:rPr>
              <a:t>Isolated clinical markers, such as microbiology results, have low sensitivity</a:t>
            </a:r>
          </a:p>
          <a:p>
            <a:r>
              <a:rPr lang="en-US" sz="2400" dirty="0">
                <a:latin typeface="Times New Roman" panose="02020603050405020304" pitchFamily="18" charset="0"/>
                <a:cs typeface="Times New Roman" panose="02020603050405020304" pitchFamily="18" charset="0"/>
              </a:rPr>
              <a:t>Complex detection algorithms are hampered by narrow generalizability and complexity</a:t>
            </a:r>
          </a:p>
          <a:p>
            <a:r>
              <a:rPr lang="en-US" sz="2400" dirty="0">
                <a:latin typeface="Times New Roman" panose="02020603050405020304" pitchFamily="18" charset="0"/>
                <a:cs typeface="Times New Roman" panose="02020603050405020304" pitchFamily="18" charset="0"/>
              </a:rPr>
              <a:t>Manual review programs can bring inherent subjectivity to the method</a:t>
            </a:r>
          </a:p>
          <a:p>
            <a:r>
              <a:rPr lang="en-US" sz="2400" dirty="0">
                <a:latin typeface="Times New Roman" panose="02020603050405020304" pitchFamily="18" charset="0"/>
                <a:cs typeface="Times New Roman" panose="02020603050405020304" pitchFamily="18" charset="0"/>
              </a:rPr>
              <a:t>Automated SSI triaging tools based on readily available clinical and administrative variables are an attractive alternative and have the potential to expand current surveillance capacity consistently and accurately across medical institutions</a:t>
            </a:r>
          </a:p>
        </p:txBody>
      </p:sp>
    </p:spTree>
    <p:extLst>
      <p:ext uri="{BB962C8B-B14F-4D97-AF65-F5344CB8AC3E}">
        <p14:creationId xmlns:p14="http://schemas.microsoft.com/office/powerpoint/2010/main" val="69195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654" y="704088"/>
            <a:ext cx="10783746" cy="777471"/>
          </a:xfrm>
        </p:spPr>
        <p:txBody>
          <a:bodyPr>
            <a:normAutofit fontScale="90000"/>
          </a:bodyPr>
          <a:lstStyle/>
          <a:p>
            <a:r>
              <a:rPr lang="en-US" b="1" dirty="0">
                <a:latin typeface="Times New Roman" panose="02020603050405020304" pitchFamily="18" charset="0"/>
                <a:cs typeface="Times New Roman" panose="02020603050405020304" pitchFamily="18" charset="0"/>
              </a:rPr>
              <a:t> </a:t>
            </a:r>
            <a:r>
              <a:rPr lang="en-US" sz="4400" b="1" dirty="0">
                <a:latin typeface="Times New Roman" panose="02020603050405020304" pitchFamily="18" charset="0"/>
                <a:cs typeface="Times New Roman" panose="02020603050405020304" pitchFamily="18" charset="0"/>
              </a:rPr>
              <a:t>Conceptual framework</a:t>
            </a:r>
            <a:endParaRPr lang="en-US"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21175" y="1727136"/>
            <a:ext cx="10972800" cy="4389120"/>
          </a:xfrm>
        </p:spPr>
        <p:txBody>
          <a:bodyPr>
            <a:normAutofit/>
          </a:bodyPr>
          <a:lstStyle/>
          <a:p>
            <a:r>
              <a:rPr lang="en-US" sz="2000" dirty="0">
                <a:latin typeface="Times New Roman" panose="02020603050405020304" pitchFamily="18" charset="0"/>
                <a:cs typeface="Times New Roman" panose="02020603050405020304" pitchFamily="18" charset="0"/>
              </a:rPr>
              <a:t>The Veteran Affairs Surgical Quality Improvement Program (VASQIP), includes detailed manual review of a selection of surgical procedures by a trained nurse reviewer. Sampling is based on a validated method that targets major cases.</a:t>
            </a:r>
          </a:p>
          <a:p>
            <a:r>
              <a:rPr lang="en-US" sz="2000" dirty="0">
                <a:latin typeface="Times New Roman" panose="02020603050405020304" pitchFamily="18" charset="0"/>
                <a:cs typeface="Times New Roman" panose="02020603050405020304" pitchFamily="18" charset="0"/>
              </a:rPr>
              <a:t>A simple and easily automated triaging tool for identifying SSI based on clinical variables associated with the diagnosis and treatment of SSI, including antimicrobial use, was previously developed at a single Veterans Affairs (VA) medical center</a:t>
            </a:r>
          </a:p>
          <a:p>
            <a:r>
              <a:rPr lang="en-US" sz="2000" dirty="0">
                <a:latin typeface="Times New Roman" panose="02020603050405020304" pitchFamily="18" charset="0"/>
                <a:cs typeface="Times New Roman" panose="02020603050405020304" pitchFamily="18" charset="0"/>
              </a:rPr>
              <a:t>Operationalize  this tool  when applied for surveillance at two (2) VA medical centers to  expand SSI surveillance for quality assurance purpose and at the same time to validate the tool and determine operational barriers to using a </a:t>
            </a:r>
            <a:r>
              <a:rPr lang="en-US" sz="2000" i="1" dirty="0">
                <a:latin typeface="Times New Roman" panose="02020603050405020304" pitchFamily="18" charset="0"/>
                <a:cs typeface="Times New Roman" panose="02020603050405020304" pitchFamily="18" charset="0"/>
              </a:rPr>
              <a:t>practice pattern-based approach </a:t>
            </a:r>
            <a:r>
              <a:rPr lang="en-US" sz="2000" dirty="0">
                <a:latin typeface="Times New Roman" panose="02020603050405020304" pitchFamily="18" charset="0"/>
                <a:cs typeface="Times New Roman" panose="02020603050405020304" pitchFamily="18" charset="0"/>
              </a:rPr>
              <a:t>to SSI detection.</a:t>
            </a:r>
          </a:p>
        </p:txBody>
      </p:sp>
    </p:spTree>
    <p:extLst>
      <p:ext uri="{BB962C8B-B14F-4D97-AF65-F5344CB8AC3E}">
        <p14:creationId xmlns:p14="http://schemas.microsoft.com/office/powerpoint/2010/main" val="128623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8572" y="704088"/>
            <a:ext cx="10563828" cy="870069"/>
          </a:xfrm>
        </p:spPr>
        <p:txBody>
          <a:bodyPr/>
          <a:lstStyle/>
          <a:p>
            <a:r>
              <a:rPr lang="en-US" sz="4400" b="1" dirty="0"/>
              <a:t>Methods</a:t>
            </a:r>
          </a:p>
        </p:txBody>
      </p:sp>
      <p:sp>
        <p:nvSpPr>
          <p:cNvPr id="3" name="Content Placeholder 2"/>
          <p:cNvSpPr>
            <a:spLocks noGrp="1"/>
          </p:cNvSpPr>
          <p:nvPr>
            <p:ph idx="1"/>
          </p:nvPr>
        </p:nvSpPr>
        <p:spPr>
          <a:xfrm>
            <a:off x="609600" y="1935480"/>
            <a:ext cx="10972800" cy="4389120"/>
          </a:xfrm>
        </p:spPr>
        <p:txBody>
          <a:bodyPr>
            <a:normAutofit/>
          </a:bodyPr>
          <a:lstStyle/>
          <a:p>
            <a:r>
              <a:rPr lang="en-US" sz="2200" dirty="0">
                <a:latin typeface="Times New Roman" panose="02020603050405020304" pitchFamily="18" charset="0"/>
                <a:cs typeface="Times New Roman" panose="02020603050405020304" pitchFamily="18" charset="0"/>
              </a:rPr>
              <a:t>Retrospective cohort study including 2 geographically distributed level VA facilities: VA Eastern Colorado Healthcare System (Denver VA) and VA Boston Healthcare system (Boston VA), performing approximately 4,000 and 5,000 operating room surgical procedures annually, respectively, including major cardiothoracic, abdominal, orthopedic, and vascular surgeries.</a:t>
            </a:r>
          </a:p>
          <a:p>
            <a:r>
              <a:rPr lang="en-US" sz="2200" dirty="0">
                <a:latin typeface="Times New Roman" panose="02020603050405020304" pitchFamily="18" charset="0"/>
                <a:cs typeface="Times New Roman" panose="02020603050405020304" pitchFamily="18" charset="0"/>
              </a:rPr>
              <a:t>All surgeries that were manually reviewed for the presence of SSI by the Veteran Affairs Surgical Quality Improvement Program (VASQIP) during the period from October 1, 2011-September 30, 2014 were included. </a:t>
            </a:r>
          </a:p>
          <a:p>
            <a:r>
              <a:rPr lang="en-US" sz="2200" dirty="0">
                <a:latin typeface="Times New Roman" panose="02020603050405020304" pitchFamily="18" charset="0"/>
                <a:cs typeface="Times New Roman" panose="02020603050405020304" pitchFamily="18" charset="0"/>
              </a:rPr>
              <a:t>The VASQIP determination was compared with the probability score from the electronic triaging tool.</a:t>
            </a:r>
          </a:p>
        </p:txBody>
      </p:sp>
    </p:spTree>
    <p:extLst>
      <p:ext uri="{BB962C8B-B14F-4D97-AF65-F5344CB8AC3E}">
        <p14:creationId xmlns:p14="http://schemas.microsoft.com/office/powerpoint/2010/main" val="1624285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6264" y="518893"/>
            <a:ext cx="10800307" cy="979401"/>
          </a:xfrm>
        </p:spPr>
        <p:txBody>
          <a:bodyPr>
            <a:normAutofit/>
          </a:bodyPr>
          <a:lstStyle/>
          <a:p>
            <a:r>
              <a:rPr lang="en-US" sz="4000" b="1" dirty="0"/>
              <a:t>Data Collection</a:t>
            </a:r>
          </a:p>
        </p:txBody>
      </p:sp>
      <p:sp>
        <p:nvSpPr>
          <p:cNvPr id="3" name="Content Placeholder 2"/>
          <p:cNvSpPr>
            <a:spLocks noGrp="1"/>
          </p:cNvSpPr>
          <p:nvPr>
            <p:ph idx="1"/>
          </p:nvPr>
        </p:nvSpPr>
        <p:spPr>
          <a:xfrm>
            <a:off x="609600" y="1726159"/>
            <a:ext cx="10972800" cy="4389120"/>
          </a:xfrm>
        </p:spPr>
        <p:txBody>
          <a:bodyPr>
            <a:normAutofit lnSpcReduction="10000"/>
          </a:bodyPr>
          <a:lstStyle/>
          <a:p>
            <a:r>
              <a:rPr lang="en-US" dirty="0">
                <a:latin typeface="Times New Roman" panose="02020603050405020304" pitchFamily="18" charset="0"/>
                <a:cs typeface="Times New Roman" panose="02020603050405020304" pitchFamily="18" charset="0"/>
              </a:rPr>
              <a:t>Data were extracted from the VA Health Information Systems electronically.</a:t>
            </a:r>
          </a:p>
          <a:p>
            <a:r>
              <a:rPr lang="en-US" dirty="0">
                <a:latin typeface="Times New Roman" panose="02020603050405020304" pitchFamily="18" charset="0"/>
                <a:cs typeface="Times New Roman" panose="02020603050405020304" pitchFamily="18" charset="0"/>
              </a:rPr>
              <a:t>Type of surgical procedure was determined based on VASQIP entry. </a:t>
            </a:r>
          </a:p>
          <a:p>
            <a:r>
              <a:rPr lang="en-US" dirty="0">
                <a:latin typeface="Times New Roman" panose="02020603050405020304" pitchFamily="18" charset="0"/>
                <a:cs typeface="Times New Roman" panose="02020603050405020304" pitchFamily="18" charset="0"/>
              </a:rPr>
              <a:t>Variables included demographic (age and sex), potentially relevant microbiology culture orders (examples of labels include swab, tissue, fluid, abscess fluid, connective tissue, and bone),  first antimicrobial order within the postoperative window, radiology orders, and ICD-9 or most current procedural terminology codes determined a priori to be potentially indicative of SSI diagnosis. </a:t>
            </a:r>
          </a:p>
          <a:p>
            <a:r>
              <a:rPr lang="en-US" dirty="0">
                <a:latin typeface="Times New Roman" panose="02020603050405020304" pitchFamily="18" charset="0"/>
                <a:cs typeface="Times New Roman" panose="02020603050405020304" pitchFamily="18" charset="0"/>
              </a:rPr>
              <a:t>A random sample of the electronically extracted data was validated using manual chart review blinded to electronic flag to evaluate the accuracy of electronically extracted variables.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698" y="704088"/>
            <a:ext cx="10621701" cy="1143000"/>
          </a:xfrm>
        </p:spPr>
        <p:txBody>
          <a:bodyPr>
            <a:normAutofit/>
          </a:bodyPr>
          <a:lstStyle/>
          <a:p>
            <a:r>
              <a:rPr lang="en-US" sz="4000" b="1" dirty="0"/>
              <a:t>SSI Triaging Tool</a:t>
            </a:r>
          </a:p>
        </p:txBody>
      </p:sp>
      <p:sp>
        <p:nvSpPr>
          <p:cNvPr id="3" name="Content Placeholder 2"/>
          <p:cNvSpPr>
            <a:spLocks noGrp="1"/>
          </p:cNvSpPr>
          <p:nvPr>
            <p:ph idx="1"/>
          </p:nvPr>
        </p:nvSpPr>
        <p:spPr>
          <a:xfrm>
            <a:off x="609600" y="2196737"/>
            <a:ext cx="10972800" cy="4389120"/>
          </a:xfrm>
        </p:spPr>
        <p:txBody>
          <a:bodyPr>
            <a:normAutofit/>
          </a:bodyPr>
          <a:lstStyle/>
          <a:p>
            <a:pPr marL="0" indent="0">
              <a:buNone/>
            </a:pPr>
            <a:r>
              <a:rPr lang="en-US" dirty="0">
                <a:latin typeface="Times New Roman" panose="02020603050405020304" pitchFamily="18" charset="0"/>
                <a:cs typeface="Times New Roman" panose="02020603050405020304" pitchFamily="18" charset="0"/>
              </a:rPr>
              <a:t>Clinical and administrative variables included in the previously constructed electronic tool were:</a:t>
            </a:r>
          </a:p>
          <a:p>
            <a:r>
              <a:rPr lang="en-US" dirty="0">
                <a:latin typeface="Times New Roman" panose="02020603050405020304" pitchFamily="18" charset="0"/>
                <a:cs typeface="Times New Roman" panose="02020603050405020304" pitchFamily="18" charset="0"/>
              </a:rPr>
              <a:t> ICD-9 or CPT code indicative of SSI,</a:t>
            </a:r>
          </a:p>
          <a:p>
            <a:r>
              <a:rPr lang="en-US" dirty="0">
                <a:latin typeface="Times New Roman" panose="02020603050405020304" pitchFamily="18" charset="0"/>
                <a:cs typeface="Times New Roman" panose="02020603050405020304" pitchFamily="18" charset="0"/>
              </a:rPr>
              <a:t>first new antibiotic order,</a:t>
            </a:r>
          </a:p>
          <a:p>
            <a:r>
              <a:rPr lang="en-US" dirty="0">
                <a:latin typeface="Times New Roman" panose="02020603050405020304" pitchFamily="18" charset="0"/>
                <a:cs typeface="Times New Roman" panose="02020603050405020304" pitchFamily="18" charset="0"/>
              </a:rPr>
              <a:t>relevant microbiology culture order, and </a:t>
            </a:r>
          </a:p>
          <a:p>
            <a:r>
              <a:rPr lang="en-US" dirty="0">
                <a:latin typeface="Times New Roman" panose="02020603050405020304" pitchFamily="18" charset="0"/>
                <a:cs typeface="Times New Roman" panose="02020603050405020304" pitchFamily="18" charset="0"/>
              </a:rPr>
              <a:t>computed tomography (CT) or magnetic resonance imaging (MRI) radiology examination during the NHSN-defined postoperative data extraction period (30 days). </a:t>
            </a:r>
          </a:p>
        </p:txBody>
      </p:sp>
    </p:spTree>
    <p:extLst>
      <p:ext uri="{BB962C8B-B14F-4D97-AF65-F5344CB8AC3E}">
        <p14:creationId xmlns:p14="http://schemas.microsoft.com/office/powerpoint/2010/main" val="1256404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9385" y="571271"/>
            <a:ext cx="10515600" cy="879781"/>
          </a:xfrm>
        </p:spPr>
        <p:txBody>
          <a:bodyPr>
            <a:normAutofit/>
          </a:bodyPr>
          <a:lstStyle/>
          <a:p>
            <a:r>
              <a:rPr lang="en-US" sz="4000" b="1" dirty="0"/>
              <a:t>Statistical Analysis </a:t>
            </a:r>
          </a:p>
        </p:txBody>
      </p:sp>
      <p:sp>
        <p:nvSpPr>
          <p:cNvPr id="3" name="Content Placeholder 2"/>
          <p:cNvSpPr>
            <a:spLocks noGrp="1"/>
          </p:cNvSpPr>
          <p:nvPr>
            <p:ph idx="1"/>
          </p:nvPr>
        </p:nvSpPr>
        <p:spPr>
          <a:xfrm>
            <a:off x="838200" y="1451052"/>
            <a:ext cx="10515600" cy="4766868"/>
          </a:xfrm>
        </p:spPr>
        <p:txBody>
          <a:bodyPr>
            <a:noAutofit/>
          </a:bodyPr>
          <a:lstStyle/>
          <a:p>
            <a:pPr>
              <a:buNone/>
            </a:pPr>
            <a:r>
              <a:rPr lang="en-US" sz="1800" b="1" i="1" u="sng" dirty="0">
                <a:latin typeface="Times New Roman" panose="02020603050405020304" pitchFamily="18" charset="0"/>
                <a:cs typeface="Times New Roman" panose="02020603050405020304" pitchFamily="18" charset="0"/>
              </a:rPr>
              <a:t>SSI triaging tool</a:t>
            </a:r>
          </a:p>
          <a:p>
            <a:r>
              <a:rPr lang="en-US" sz="1800" dirty="0">
                <a:latin typeface="Times New Roman" panose="02020603050405020304" pitchFamily="18" charset="0"/>
                <a:cs typeface="Times New Roman" panose="02020603050405020304" pitchFamily="18" charset="0"/>
              </a:rPr>
              <a:t>The practice pattern-based SSI detection tool was applied to all VASQIP-reviewed surgical procedures during the study period, using a weighted point system to assign a surgery score:</a:t>
            </a:r>
          </a:p>
          <a:p>
            <a:pPr lvl="2">
              <a:buFont typeface="Wingdings" pitchFamily="2" charset="2"/>
              <a:buChar char="Ø"/>
            </a:pPr>
            <a:r>
              <a:rPr lang="en-US" sz="1800" dirty="0">
                <a:latin typeface="Times New Roman" panose="02020603050405020304" pitchFamily="18" charset="0"/>
                <a:cs typeface="Times New Roman" panose="02020603050405020304" pitchFamily="18" charset="0"/>
              </a:rPr>
              <a:t>Antimicrobial order = 2 points </a:t>
            </a:r>
          </a:p>
          <a:p>
            <a:pPr lvl="2">
              <a:buFont typeface="Wingdings" pitchFamily="2" charset="2"/>
              <a:buChar char="Ø"/>
            </a:pPr>
            <a:r>
              <a:rPr lang="en-US" sz="1800" dirty="0">
                <a:latin typeface="Times New Roman" panose="02020603050405020304" pitchFamily="18" charset="0"/>
                <a:cs typeface="Times New Roman" panose="02020603050405020304" pitchFamily="18" charset="0"/>
              </a:rPr>
              <a:t>Wound, tissue, or fluid specimen logged in microbiology laboratory = 1 point</a:t>
            </a:r>
          </a:p>
          <a:p>
            <a:pPr lvl="2">
              <a:buFont typeface="Wingdings" pitchFamily="2" charset="2"/>
              <a:buChar char="Ø"/>
            </a:pPr>
            <a:r>
              <a:rPr lang="en-US" sz="1800" dirty="0">
                <a:latin typeface="Times New Roman" panose="02020603050405020304" pitchFamily="18" charset="0"/>
                <a:cs typeface="Times New Roman" panose="02020603050405020304" pitchFamily="18" charset="0"/>
              </a:rPr>
              <a:t>CT or MRI order = 1 point;</a:t>
            </a:r>
          </a:p>
          <a:p>
            <a:pPr lvl="2">
              <a:buFont typeface="Wingdings" pitchFamily="2" charset="2"/>
              <a:buChar char="Ø"/>
            </a:pPr>
            <a:r>
              <a:rPr lang="en-US" sz="1800" dirty="0">
                <a:latin typeface="Times New Roman" panose="02020603050405020304" pitchFamily="18" charset="0"/>
                <a:cs typeface="Times New Roman" panose="02020603050405020304" pitchFamily="18" charset="0"/>
              </a:rPr>
              <a:t>ICD-9 or CPT code = 5 points</a:t>
            </a:r>
          </a:p>
          <a:p>
            <a:r>
              <a:rPr lang="en-US" sz="1800" dirty="0">
                <a:latin typeface="Times New Roman" panose="02020603050405020304" pitchFamily="18" charset="0"/>
                <a:cs typeface="Times New Roman" panose="02020603050405020304" pitchFamily="18" charset="0"/>
              </a:rPr>
              <a:t>SSI probability based on surgeries  score:</a:t>
            </a:r>
          </a:p>
          <a:p>
            <a:pPr lvl="2">
              <a:buFont typeface="Wingdings" pitchFamily="2" charset="2"/>
              <a:buChar char="Ø"/>
            </a:pPr>
            <a:r>
              <a:rPr lang="en-US" sz="1800" dirty="0">
                <a:latin typeface="Times New Roman" panose="02020603050405020304" pitchFamily="18" charset="0"/>
                <a:cs typeface="Times New Roman" panose="02020603050405020304" pitchFamily="18" charset="0"/>
              </a:rPr>
              <a:t>zero points =  low probability</a:t>
            </a:r>
          </a:p>
          <a:p>
            <a:pPr lvl="2">
              <a:buFont typeface="Wingdings" pitchFamily="2" charset="2"/>
              <a:buChar char="Ø"/>
            </a:pPr>
            <a:r>
              <a:rPr lang="en-US" sz="1800" dirty="0">
                <a:latin typeface="Times New Roman" panose="02020603050405020304" pitchFamily="18" charset="0"/>
                <a:cs typeface="Times New Roman" panose="02020603050405020304" pitchFamily="18" charset="0"/>
              </a:rPr>
              <a:t>1-3 points =    intermediate probability</a:t>
            </a:r>
          </a:p>
          <a:p>
            <a:pPr lvl="2">
              <a:buFont typeface="Wingdings" pitchFamily="2" charset="2"/>
              <a:buChar char="Ø"/>
            </a:pPr>
            <a:r>
              <a:rPr lang="en-US" sz="1800" u="sng" dirty="0">
                <a:latin typeface="Times New Roman" panose="02020603050405020304" pitchFamily="18" charset="0"/>
                <a:cs typeface="Times New Roman" panose="02020603050405020304" pitchFamily="18" charset="0"/>
              </a:rPr>
              <a:t>&gt;</a:t>
            </a:r>
            <a:r>
              <a:rPr lang="en-US" sz="1800" dirty="0">
                <a:latin typeface="Times New Roman" panose="02020603050405020304" pitchFamily="18" charset="0"/>
                <a:cs typeface="Times New Roman" panose="02020603050405020304" pitchFamily="18" charset="0"/>
              </a:rPr>
              <a:t>4 points =     high probability of SSI</a:t>
            </a:r>
          </a:p>
          <a:p>
            <a:r>
              <a:rPr lang="en-US" sz="1800" dirty="0">
                <a:latin typeface="Times New Roman" panose="02020603050405020304" pitchFamily="18" charset="0"/>
                <a:cs typeface="Times New Roman" panose="02020603050405020304" pitchFamily="18" charset="0"/>
              </a:rPr>
              <a:t>True SSI cases flagged in the </a:t>
            </a:r>
            <a:r>
              <a:rPr lang="en-US" sz="1800" u="sng" dirty="0">
                <a:latin typeface="Times New Roman" panose="02020603050405020304" pitchFamily="18" charset="0"/>
                <a:cs typeface="Times New Roman" panose="02020603050405020304" pitchFamily="18" charset="0"/>
              </a:rPr>
              <a:t>low-probability category (false negatives</a:t>
            </a:r>
            <a:r>
              <a:rPr lang="en-US" sz="1800" dirty="0">
                <a:latin typeface="Times New Roman" panose="02020603050405020304" pitchFamily="18" charset="0"/>
                <a:cs typeface="Times New Roman" panose="02020603050405020304" pitchFamily="18" charset="0"/>
              </a:rPr>
              <a:t>) and </a:t>
            </a:r>
            <a:r>
              <a:rPr lang="en-US" sz="1800" u="sng" dirty="0">
                <a:latin typeface="Times New Roman" panose="02020603050405020304" pitchFamily="18" charset="0"/>
                <a:cs typeface="Times New Roman" panose="02020603050405020304" pitchFamily="18" charset="0"/>
              </a:rPr>
              <a:t>high-probability noncases (false positives)</a:t>
            </a:r>
            <a:r>
              <a:rPr lang="en-US" sz="1800" dirty="0">
                <a:latin typeface="Times New Roman" panose="02020603050405020304" pitchFamily="18" charset="0"/>
                <a:cs typeface="Times New Roman" panose="02020603050405020304" pitchFamily="18" charset="0"/>
              </a:rPr>
              <a:t> at 1 facility were  reviewed to ascertain reasons for discordance between the electronic algorithm and the gold standard manual review.</a:t>
            </a:r>
          </a:p>
        </p:txBody>
      </p:sp>
    </p:spTree>
    <p:extLst>
      <p:ext uri="{BB962C8B-B14F-4D97-AF65-F5344CB8AC3E}">
        <p14:creationId xmlns:p14="http://schemas.microsoft.com/office/powerpoint/2010/main" val="1514023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1615" y="770240"/>
            <a:ext cx="10515600" cy="666506"/>
          </a:xfrm>
        </p:spPr>
        <p:txBody>
          <a:bodyPr>
            <a:normAutofit/>
          </a:bodyPr>
          <a:lstStyle/>
          <a:p>
            <a:r>
              <a:rPr lang="en-US" sz="4000" b="1" dirty="0"/>
              <a:t>Statistical  Analysis </a:t>
            </a:r>
            <a:r>
              <a:rPr lang="en-US" sz="1600" b="1" dirty="0"/>
              <a:t>– </a:t>
            </a:r>
            <a:r>
              <a:rPr lang="en-US" sz="2400" i="1" dirty="0"/>
              <a:t>cont. </a:t>
            </a:r>
          </a:p>
        </p:txBody>
      </p:sp>
      <p:sp>
        <p:nvSpPr>
          <p:cNvPr id="5" name="Content Placeholder 4"/>
          <p:cNvSpPr>
            <a:spLocks noGrp="1"/>
          </p:cNvSpPr>
          <p:nvPr>
            <p:ph idx="1"/>
          </p:nvPr>
        </p:nvSpPr>
        <p:spPr>
          <a:xfrm>
            <a:off x="478301" y="1466723"/>
            <a:ext cx="11182227" cy="4389120"/>
          </a:xfrm>
        </p:spPr>
        <p:txBody>
          <a:bodyPr>
            <a:normAutofit lnSpcReduction="10000"/>
          </a:bodyPr>
          <a:lstStyle/>
          <a:p>
            <a:pPr>
              <a:spcBef>
                <a:spcPts val="0"/>
              </a:spcBef>
            </a:pPr>
            <a:r>
              <a:rPr lang="en-US" sz="2200" dirty="0"/>
              <a:t>The sensitivity and specificity of the SSI triaging tool for each cut point (L-I-H) were calculated  to determine  how useful  is the tool</a:t>
            </a:r>
          </a:p>
          <a:p>
            <a:pPr lvl="1">
              <a:spcBef>
                <a:spcPts val="0"/>
              </a:spcBef>
              <a:buFont typeface="Wingdings" panose="05000000000000000000" pitchFamily="2" charset="2"/>
              <a:buChar char="Ø"/>
            </a:pPr>
            <a:r>
              <a:rPr lang="en-US" sz="2000" dirty="0"/>
              <a:t>Sensitivity- proportion of cases with SSI that are correctly identified by the tool</a:t>
            </a:r>
          </a:p>
          <a:p>
            <a:pPr lvl="1">
              <a:spcBef>
                <a:spcPts val="0"/>
              </a:spcBef>
              <a:buFont typeface="Wingdings" panose="05000000000000000000" pitchFamily="2" charset="2"/>
              <a:buChar char="Ø"/>
            </a:pPr>
            <a:r>
              <a:rPr lang="en-US" sz="2000" dirty="0"/>
              <a:t>Specificity- proportion of cases nonSSI that are correctly identified by the tool</a:t>
            </a:r>
          </a:p>
          <a:p>
            <a:r>
              <a:rPr lang="en-US" sz="2200" dirty="0"/>
              <a:t>Positive likelihood ratios (LRs+) and Negative likelihood ratios (LRs-) to determine the probability of SSI changes for each cut point.</a:t>
            </a:r>
          </a:p>
          <a:p>
            <a:pPr lvl="1">
              <a:buFontTx/>
              <a:buChar char="-"/>
            </a:pPr>
            <a:r>
              <a:rPr lang="en-US" sz="2000" dirty="0"/>
              <a:t>The likelihood ratio of a positive test result (LR</a:t>
            </a:r>
            <a:r>
              <a:rPr lang="en-US" sz="2000" baseline="30000" dirty="0"/>
              <a:t>+</a:t>
            </a:r>
            <a:r>
              <a:rPr lang="en-US" sz="2000" dirty="0"/>
              <a:t>) is the ratio of the probability of a positive test result  if the outcome is positive (true SSI) to the probability of a positive test result if the outcome is negative (false positive)</a:t>
            </a:r>
          </a:p>
          <a:p>
            <a:pPr lvl="1">
              <a:buFontTx/>
              <a:buChar char="-"/>
            </a:pPr>
            <a:r>
              <a:rPr lang="en-US" sz="2000" dirty="0"/>
              <a:t>The likelihood ratio of a negative test result (LR</a:t>
            </a:r>
            <a:r>
              <a:rPr lang="en-US" sz="2000" baseline="30000" dirty="0"/>
              <a:t>-)  </a:t>
            </a:r>
            <a:r>
              <a:rPr lang="en-US" sz="2000" dirty="0"/>
              <a:t>is the ratio of the probability of a negative test result if the outcome is positive (false negative)  to the probability of a negative test result if the outcome is negative (true negative)</a:t>
            </a:r>
          </a:p>
          <a:p>
            <a:pPr marL="978408" lvl="3" indent="0">
              <a:spcBef>
                <a:spcPts val="0"/>
              </a:spcBef>
              <a:buNone/>
            </a:pPr>
            <a:r>
              <a:rPr lang="en-US" dirty="0"/>
              <a:t>(LR+) = </a:t>
            </a:r>
            <a:r>
              <a:rPr lang="en-US" u="sng" dirty="0"/>
              <a:t>sensitivity</a:t>
            </a:r>
            <a:r>
              <a:rPr lang="en-US" dirty="0"/>
              <a:t>	(LR-) =  </a:t>
            </a:r>
            <a:r>
              <a:rPr lang="en-US" u="sng" dirty="0"/>
              <a:t>1-sensitivity</a:t>
            </a:r>
          </a:p>
          <a:p>
            <a:pPr marL="393192" lvl="1" indent="0">
              <a:spcBef>
                <a:spcPts val="0"/>
              </a:spcBef>
              <a:buNone/>
            </a:pPr>
            <a:r>
              <a:rPr lang="en-US" sz="2000" dirty="0"/>
              <a:t>                     1- specificity                        specificity</a:t>
            </a:r>
          </a:p>
          <a:p>
            <a:pPr marL="393192" lvl="1" indent="0">
              <a:spcBef>
                <a:spcPts val="0"/>
              </a:spcBef>
              <a:buNone/>
            </a:pPr>
            <a:endParaRPr lang="en-US" sz="2000" dirty="0"/>
          </a:p>
          <a:p>
            <a:pPr marL="393192" lvl="1" indent="0">
              <a:spcBef>
                <a:spcPts val="0"/>
              </a:spcBef>
              <a:buNone/>
            </a:pPr>
            <a:endParaRPr lang="en-US" sz="2000" dirty="0"/>
          </a:p>
          <a:p>
            <a:pPr>
              <a:spcBef>
                <a:spcPts val="0"/>
              </a:spcBef>
            </a:pPr>
            <a:endParaRPr lang="en-US" sz="1800" dirty="0"/>
          </a:p>
        </p:txBody>
      </p:sp>
    </p:spTree>
    <p:extLst>
      <p:ext uri="{BB962C8B-B14F-4D97-AF65-F5344CB8AC3E}">
        <p14:creationId xmlns:p14="http://schemas.microsoft.com/office/powerpoint/2010/main" val="887966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1615" y="770240"/>
            <a:ext cx="10515600" cy="666506"/>
          </a:xfrm>
        </p:spPr>
        <p:txBody>
          <a:bodyPr>
            <a:normAutofit/>
          </a:bodyPr>
          <a:lstStyle/>
          <a:p>
            <a:r>
              <a:rPr lang="en-US" sz="4000" b="1" dirty="0"/>
              <a:t>Statistical  Analysis </a:t>
            </a:r>
            <a:r>
              <a:rPr lang="en-US" sz="1600" b="1" dirty="0"/>
              <a:t>– </a:t>
            </a:r>
            <a:r>
              <a:rPr lang="en-US" sz="2400" i="1" dirty="0"/>
              <a:t>cont. </a:t>
            </a:r>
          </a:p>
        </p:txBody>
      </p:sp>
      <p:sp>
        <p:nvSpPr>
          <p:cNvPr id="5" name="Content Placeholder 4"/>
          <p:cNvSpPr>
            <a:spLocks noGrp="1"/>
          </p:cNvSpPr>
          <p:nvPr>
            <p:ph idx="1"/>
          </p:nvPr>
        </p:nvSpPr>
        <p:spPr>
          <a:xfrm>
            <a:off x="478302" y="1436746"/>
            <a:ext cx="11182227" cy="4795242"/>
          </a:xfrm>
        </p:spPr>
        <p:txBody>
          <a:bodyPr>
            <a:normAutofit/>
          </a:bodyPr>
          <a:lstStyle/>
          <a:p>
            <a:pPr>
              <a:spcBef>
                <a:spcPts val="0"/>
              </a:spcBef>
            </a:pPr>
            <a:r>
              <a:rPr lang="en-US" sz="2200" dirty="0">
                <a:latin typeface="Times New Roman" panose="02020603050405020304" pitchFamily="18" charset="0"/>
                <a:cs typeface="Times New Roman" panose="02020603050405020304" pitchFamily="18" charset="0"/>
              </a:rPr>
              <a:t>Receiver operator characteristic (ROC) curves were calculated to assess operability of the probability score (</a:t>
            </a:r>
            <a:r>
              <a:rPr lang="en-US" sz="1600" dirty="0">
                <a:latin typeface="Times New Roman" panose="02020603050405020304" pitchFamily="18" charset="0"/>
                <a:cs typeface="Times New Roman" panose="02020603050405020304" pitchFamily="18" charset="0"/>
              </a:rPr>
              <a:t>ROC curve analysis with Med Calc  </a:t>
            </a:r>
            <a:r>
              <a:rPr lang="en-US" sz="1600" dirty="0">
                <a:solidFill>
                  <a:srgbClr val="0070C0"/>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https://www.medcal.org</a:t>
            </a:r>
            <a:r>
              <a:rPr lang="en-US" sz="1600" dirty="0">
                <a:solidFill>
                  <a:srgbClr val="0070C0"/>
                </a:solidFill>
                <a:latin typeface="Times New Roman" panose="02020603050405020304" pitchFamily="18" charset="0"/>
                <a:cs typeface="Times New Roman" panose="02020603050405020304" pitchFamily="18" charset="0"/>
              </a:rPr>
              <a:t>)</a:t>
            </a:r>
          </a:p>
          <a:p>
            <a:pPr marL="393192" lvl="1" indent="0">
              <a:spcBef>
                <a:spcPts val="0"/>
              </a:spcBef>
              <a:buNone/>
            </a:pPr>
            <a:endParaRPr lang="en-US" sz="1600" dirty="0">
              <a:solidFill>
                <a:schemeClr val="tx2"/>
              </a:solidFill>
              <a:latin typeface="Times New Roman" panose="02020603050405020304" pitchFamily="18" charset="0"/>
              <a:cs typeface="Times New Roman" panose="02020603050405020304" pitchFamily="18" charset="0"/>
            </a:endParaRPr>
          </a:p>
          <a:p>
            <a:pPr>
              <a:spcBef>
                <a:spcPts val="0"/>
              </a:spcBef>
            </a:pPr>
            <a:r>
              <a:rPr lang="en-US" sz="2200" dirty="0">
                <a:latin typeface="Times New Roman" panose="02020603050405020304" pitchFamily="18" charset="0"/>
                <a:cs typeface="Times New Roman" panose="02020603050405020304" pitchFamily="18" charset="0"/>
              </a:rPr>
              <a:t>Area under the receiver operator curve (AUC) calculated (measure of how well a parameter can distinguish between two diagnostic groups</a:t>
            </a:r>
            <a:r>
              <a:rPr lang="en-US" sz="2200" dirty="0">
                <a:solidFill>
                  <a:schemeClr val="tx2"/>
                </a:solidFill>
                <a:latin typeface="Times New Roman" panose="02020603050405020304" pitchFamily="18" charset="0"/>
                <a:cs typeface="Times New Roman" panose="02020603050405020304" pitchFamily="18" charset="0"/>
              </a:rPr>
              <a:t>)</a:t>
            </a:r>
          </a:p>
          <a:p>
            <a:pPr marL="0" indent="0">
              <a:spcBef>
                <a:spcPts val="0"/>
              </a:spcBef>
              <a:buNone/>
            </a:pPr>
            <a:r>
              <a:rPr lang="en-US" sz="2200" dirty="0">
                <a:solidFill>
                  <a:schemeClr val="tx2"/>
                </a:solidFill>
                <a:latin typeface="Times New Roman" panose="02020603050405020304" pitchFamily="18" charset="0"/>
                <a:cs typeface="Times New Roman" panose="02020603050405020304" pitchFamily="18" charset="0"/>
              </a:rPr>
              <a:t> </a:t>
            </a:r>
          </a:p>
          <a:p>
            <a:pPr>
              <a:spcBef>
                <a:spcPts val="0"/>
              </a:spcBef>
            </a:pPr>
            <a:r>
              <a:rPr lang="en-US" sz="2200" dirty="0">
                <a:latin typeface="Times New Roman" panose="02020603050405020304" pitchFamily="18" charset="0"/>
                <a:cs typeface="Times New Roman" panose="02020603050405020304" pitchFamily="18" charset="0"/>
              </a:rPr>
              <a:t>Confidence intervals  for the AUC values were obtained via bootstrapping to ensure that algorithm accuracy was not overestimated ( a measure of accuracy to samples estimate)</a:t>
            </a:r>
          </a:p>
          <a:p>
            <a:pPr>
              <a:spcBef>
                <a:spcPts val="0"/>
              </a:spcBef>
            </a:pPr>
            <a:endParaRPr lang="en-US" sz="2200" dirty="0">
              <a:latin typeface="Times New Roman" panose="02020603050405020304" pitchFamily="18" charset="0"/>
              <a:cs typeface="Times New Roman" panose="02020603050405020304" pitchFamily="18" charset="0"/>
            </a:endParaRPr>
          </a:p>
          <a:p>
            <a:pPr>
              <a:spcBef>
                <a:spcPts val="0"/>
              </a:spcBef>
            </a:pPr>
            <a:r>
              <a:rPr lang="en-US" sz="2200" dirty="0">
                <a:latin typeface="Times New Roman" panose="02020603050405020304" pitchFamily="18" charset="0"/>
                <a:cs typeface="Times New Roman" panose="02020603050405020304" pitchFamily="18" charset="0"/>
              </a:rPr>
              <a:t>Multivariable  logistic regression  performed to confirm the independent contribution of each of the 4 clinical variables in predicting SSI (antibiotics, radiology, microbiology, infection code). </a:t>
            </a:r>
          </a:p>
          <a:p>
            <a:pPr marL="0" indent="0">
              <a:spcBef>
                <a:spcPts val="0"/>
              </a:spcBef>
              <a:buNone/>
            </a:pPr>
            <a:endParaRPr lang="en-US" sz="1800" dirty="0">
              <a:latin typeface="Times New Roman" panose="02020603050405020304" pitchFamily="18" charset="0"/>
              <a:cs typeface="Times New Roman" panose="02020603050405020304" pitchFamily="18" charset="0"/>
            </a:endParaRPr>
          </a:p>
          <a:p>
            <a:pPr marL="0" indent="0">
              <a:spcBef>
                <a:spcPts val="0"/>
              </a:spcBef>
              <a:buNone/>
            </a:pPr>
            <a:r>
              <a:rPr lang="en-US" sz="1600" dirty="0">
                <a:latin typeface="Times New Roman" panose="02020603050405020304" pitchFamily="18" charset="0"/>
                <a:cs typeface="Times New Roman" panose="02020603050405020304" pitchFamily="18" charset="0"/>
              </a:rPr>
              <a:t>All statistical analyses and power calculations were conducted using SAS version 9.4 (SAS Institute, Cary, NC) and STATA/IC version 13.1 (StataCorp. College Station. TX)</a:t>
            </a:r>
          </a:p>
          <a:p>
            <a:pPr>
              <a:spcBef>
                <a:spcPts val="0"/>
              </a:spcBef>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9280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2"/>
          <p:cNvPicPr>
            <a:picLocks noChangeAspect="1" noChangeArrowheads="1"/>
          </p:cNvPicPr>
          <p:nvPr/>
        </p:nvPicPr>
        <p:blipFill>
          <a:blip r:embed="rId3" cstate="print"/>
          <a:srcRect/>
          <a:stretch>
            <a:fillRect/>
          </a:stretch>
        </p:blipFill>
        <p:spPr bwMode="auto">
          <a:xfrm>
            <a:off x="677332" y="1341048"/>
            <a:ext cx="10168860" cy="3188749"/>
          </a:xfrm>
          <a:prstGeom prst="rect">
            <a:avLst/>
          </a:prstGeom>
          <a:solidFill>
            <a:schemeClr val="accent3">
              <a:lumMod val="20000"/>
              <a:lumOff val="80000"/>
            </a:schemeClr>
          </a:solidFill>
          <a:ln w="9525">
            <a:solidFill>
              <a:srgbClr val="0070C0">
                <a:alpha val="99000"/>
              </a:srgbClr>
            </a:solidFill>
            <a:round/>
            <a:headEnd/>
            <a:tailEnd/>
          </a:ln>
          <a:effectLst/>
        </p:spPr>
      </p:pic>
      <p:sp>
        <p:nvSpPr>
          <p:cNvPr id="5124" name="Text Box 3"/>
          <p:cNvSpPr txBox="1">
            <a:spLocks noChangeArrowheads="1"/>
          </p:cNvSpPr>
          <p:nvPr/>
        </p:nvSpPr>
        <p:spPr bwMode="auto">
          <a:xfrm>
            <a:off x="1270000" y="6477001"/>
            <a:ext cx="11006667" cy="227013"/>
          </a:xfrm>
          <a:prstGeom prst="rect">
            <a:avLst/>
          </a:prstGeom>
          <a:noFill/>
          <a:ln w="9525">
            <a:noFill/>
            <a:round/>
            <a:headEnd/>
            <a:tailEnd/>
          </a:ln>
          <a:effectLst/>
        </p:spPr>
        <p:txBody>
          <a:bodyPr lIns="90000" tIns="45000" rIns="90000" bIns="45000"/>
          <a:lstStyle/>
          <a:p>
            <a:pPr eaLnBrk="1" hangingPunct="1">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900" i="1" dirty="0">
                <a:solidFill>
                  <a:srgbClr val="FFFFFF"/>
                </a:solidFill>
              </a:rPr>
              <a:t>American Journal of Infection Control</a:t>
            </a:r>
            <a:r>
              <a:rPr lang="en-US" altLang="en-US" sz="900" dirty="0">
                <a:solidFill>
                  <a:srgbClr val="FFFFFF"/>
                </a:solidFill>
              </a:rPr>
              <a:t> 2018 46, 186-190DOI: (10.1016/j.ajic.2017.08.026) </a:t>
            </a:r>
          </a:p>
        </p:txBody>
      </p:sp>
      <p:sp>
        <p:nvSpPr>
          <p:cNvPr id="7" name="Title 1"/>
          <p:cNvSpPr txBox="1">
            <a:spLocks/>
          </p:cNvSpPr>
          <p:nvPr/>
        </p:nvSpPr>
        <p:spPr>
          <a:xfrm>
            <a:off x="677332" y="598457"/>
            <a:ext cx="10168860" cy="708001"/>
          </a:xfrm>
          <a:prstGeom prst="rect">
            <a:avLst/>
          </a:prstGeom>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2"/>
                </a:solidFill>
                <a:effectLst/>
                <a:uLnTx/>
                <a:uFillTx/>
                <a:ea typeface="+mj-ea"/>
                <a:cs typeface="+mj-cs"/>
              </a:rPr>
              <a:t>Results</a:t>
            </a:r>
            <a:endParaRPr lang="en-US" sz="4400" b="1" dirty="0">
              <a:solidFill>
                <a:schemeClr val="tx2"/>
              </a:solidFill>
              <a:ea typeface="+mj-ea"/>
              <a:cs typeface="+mj-cs"/>
            </a:endParaRPr>
          </a:p>
        </p:txBody>
      </p:sp>
      <p:sp>
        <p:nvSpPr>
          <p:cNvPr id="8" name="Rectangle 7"/>
          <p:cNvSpPr/>
          <p:nvPr/>
        </p:nvSpPr>
        <p:spPr>
          <a:xfrm>
            <a:off x="1094431" y="4564387"/>
            <a:ext cx="9329195" cy="584775"/>
          </a:xfrm>
          <a:prstGeom prst="rect">
            <a:avLst/>
          </a:prstGeom>
        </p:spPr>
        <p:txBody>
          <a:bodyPr wrap="square">
            <a:spAutoFit/>
          </a:bodyPr>
          <a:lstStyle/>
          <a:p>
            <a:r>
              <a:rPr lang="en-US" sz="1600" dirty="0">
                <a:solidFill>
                  <a:srgbClr val="0033CC"/>
                </a:solidFill>
              </a:rPr>
              <a:t>Fig 1. Surgical cases flow diagram. All 3700 cases evaluated by VASQIP: SSI-118, no SSI-3582</a:t>
            </a:r>
          </a:p>
          <a:p>
            <a:r>
              <a:rPr lang="en-US" sz="1600" i="1" dirty="0">
                <a:solidFill>
                  <a:srgbClr val="0033CC"/>
                </a:solidFill>
              </a:rPr>
              <a:t>         Practice pattern-based SSI score: Low (zero); Intermediate (1-3); High (≥4)</a:t>
            </a:r>
            <a:endParaRPr lang="en-US" sz="1600" dirty="0">
              <a:solidFill>
                <a:srgbClr val="0033CC"/>
              </a:solidFill>
            </a:endParaRPr>
          </a:p>
        </p:txBody>
      </p:sp>
      <p:sp>
        <p:nvSpPr>
          <p:cNvPr id="2" name="Rectangle 1">
            <a:extLst>
              <a:ext uri="{FF2B5EF4-FFF2-40B4-BE49-F238E27FC236}">
                <a16:creationId xmlns:a16="http://schemas.microsoft.com/office/drawing/2014/main" id="{502F279B-4829-44DB-B080-BD3A470B3BCF}"/>
              </a:ext>
            </a:extLst>
          </p:cNvPr>
          <p:cNvSpPr/>
          <p:nvPr/>
        </p:nvSpPr>
        <p:spPr>
          <a:xfrm>
            <a:off x="2958805" y="767791"/>
            <a:ext cx="1857688" cy="369332"/>
          </a:xfrm>
          <a:prstGeom prst="rect">
            <a:avLst/>
          </a:prstGeom>
        </p:spPr>
        <p:txBody>
          <a:bodyPr wrap="none">
            <a:spAutoFit/>
          </a:bodyPr>
          <a:lstStyle/>
          <a:p>
            <a:pPr lvl="0">
              <a:spcBef>
                <a:spcPct val="0"/>
              </a:spcBef>
              <a:defRPr/>
            </a:pPr>
            <a:r>
              <a:rPr lang="en-US" dirty="0">
                <a:solidFill>
                  <a:schemeClr val="tx2"/>
                </a:solidFill>
              </a:rPr>
              <a:t>Primary Analysis</a:t>
            </a:r>
          </a:p>
        </p:txBody>
      </p:sp>
      <p:sp>
        <p:nvSpPr>
          <p:cNvPr id="3" name="Rectangle 2">
            <a:extLst>
              <a:ext uri="{FF2B5EF4-FFF2-40B4-BE49-F238E27FC236}">
                <a16:creationId xmlns:a16="http://schemas.microsoft.com/office/drawing/2014/main" id="{BA894EEA-03D3-42EC-B288-95D79AC850CC}"/>
              </a:ext>
            </a:extLst>
          </p:cNvPr>
          <p:cNvSpPr/>
          <p:nvPr/>
        </p:nvSpPr>
        <p:spPr>
          <a:xfrm>
            <a:off x="677332" y="5386654"/>
            <a:ext cx="10436145" cy="707886"/>
          </a:xfrm>
          <a:prstGeom prst="rect">
            <a:avLst/>
          </a:prstGeom>
          <a:noFill/>
          <a:ln w="6350">
            <a:solidFill>
              <a:schemeClr val="accent1"/>
            </a:solidFill>
          </a:ln>
        </p:spPr>
        <p:txBody>
          <a:bodyPr wrap="square">
            <a:spAutoFit/>
          </a:bodyPr>
          <a:lstStyle/>
          <a:p>
            <a:r>
              <a:rPr lang="en-US" sz="2000" dirty="0"/>
              <a:t>Of the 153 charts randomly sampled for clinical variable validation, 100%, 96%, and 98% of radiology, antibiotics, and microbiology flags, respectively, were accurate. </a:t>
            </a:r>
          </a:p>
        </p:txBody>
      </p:sp>
      <p:sp>
        <p:nvSpPr>
          <p:cNvPr id="10" name="Title 1">
            <a:extLst>
              <a:ext uri="{FF2B5EF4-FFF2-40B4-BE49-F238E27FC236}">
                <a16:creationId xmlns:a16="http://schemas.microsoft.com/office/drawing/2014/main" id="{57AF40CF-6C06-417B-BFD6-F2BFF2ADC5FB}"/>
              </a:ext>
            </a:extLst>
          </p:cNvPr>
          <p:cNvSpPr txBox="1">
            <a:spLocks/>
          </p:cNvSpPr>
          <p:nvPr/>
        </p:nvSpPr>
        <p:spPr>
          <a:xfrm>
            <a:off x="829732" y="750857"/>
            <a:ext cx="10168860" cy="708001"/>
          </a:xfrm>
          <a:prstGeom prst="rect">
            <a:avLst/>
          </a:prstGeom>
        </p:spPr>
        <p:txBody>
          <a:bodyPr>
            <a:normAutofit fontScale="925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sz="4700" b="1" dirty="0">
              <a:solidFill>
                <a:schemeClr val="tx2"/>
              </a:solidFill>
              <a:latin typeface="+mj-lt"/>
              <a:ea typeface="+mj-ea"/>
              <a:cs typeface="+mj-cs"/>
            </a:endParaRPr>
          </a:p>
        </p:txBody>
      </p:sp>
    </p:spTree>
    <p:extLst>
      <p:ext uri="{BB962C8B-B14F-4D97-AF65-F5344CB8AC3E}">
        <p14:creationId xmlns:p14="http://schemas.microsoft.com/office/powerpoint/2010/main" val="1289244506"/>
      </p:ext>
    </p:extLst>
  </p:cSld>
  <p:clrMapOvr>
    <a:masterClrMapping/>
  </p:clrMapOvr>
  <p:transition>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74262715"/>
              </p:ext>
            </p:extLst>
          </p:nvPr>
        </p:nvGraphicFramePr>
        <p:xfrm>
          <a:off x="1736847" y="1444690"/>
          <a:ext cx="8979729" cy="5273965"/>
        </p:xfrm>
        <a:graphic>
          <a:graphicData uri="http://schemas.openxmlformats.org/drawingml/2006/table">
            <a:tbl>
              <a:tblPr>
                <a:tableStyleId>{1E171933-4619-4E11-9A3F-F7608DF75F80}</a:tableStyleId>
              </a:tblPr>
              <a:tblGrid>
                <a:gridCol w="4441929">
                  <a:extLst>
                    <a:ext uri="{9D8B030D-6E8A-4147-A177-3AD203B41FA5}">
                      <a16:colId xmlns:a16="http://schemas.microsoft.com/office/drawing/2014/main" val="20000"/>
                    </a:ext>
                  </a:extLst>
                </a:gridCol>
                <a:gridCol w="2063509">
                  <a:extLst>
                    <a:ext uri="{9D8B030D-6E8A-4147-A177-3AD203B41FA5}">
                      <a16:colId xmlns:a16="http://schemas.microsoft.com/office/drawing/2014/main" val="20001"/>
                    </a:ext>
                  </a:extLst>
                </a:gridCol>
                <a:gridCol w="2474291">
                  <a:extLst>
                    <a:ext uri="{9D8B030D-6E8A-4147-A177-3AD203B41FA5}">
                      <a16:colId xmlns:a16="http://schemas.microsoft.com/office/drawing/2014/main" val="20002"/>
                    </a:ext>
                  </a:extLst>
                </a:gridCol>
              </a:tblGrid>
              <a:tr h="0">
                <a:tc gridSpan="3">
                  <a:txBody>
                    <a:bodyPr/>
                    <a:lstStyle/>
                    <a:p>
                      <a:r>
                        <a:rPr lang="en-US" sz="1600" b="1" dirty="0"/>
                        <a:t>Table 1. Percent utilization of clinical variables in the final cohort (N = 3,700)</a:t>
                      </a:r>
                    </a:p>
                  </a:txBody>
                  <a:tcPr marL="55863" marR="55863" marT="27931" marB="27931"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0">
                <a:tc>
                  <a:txBody>
                    <a:bodyPr/>
                    <a:lstStyle/>
                    <a:p>
                      <a:endParaRPr lang="en-US" sz="1600" b="1" dirty="0"/>
                    </a:p>
                  </a:txBody>
                  <a:tcPr marL="55863" marR="55863" marT="27931" marB="27931" anchor="ctr"/>
                </a:tc>
                <a:tc>
                  <a:txBody>
                    <a:bodyPr/>
                    <a:lstStyle/>
                    <a:p>
                      <a:r>
                        <a:rPr lang="en-US" sz="1600" b="1" dirty="0"/>
                        <a:t>Final cohort (N = 3,700)</a:t>
                      </a:r>
                    </a:p>
                  </a:txBody>
                  <a:tcPr marL="55863" marR="55863" marT="27931" marB="27931" anchor="ctr"/>
                </a:tc>
                <a:tc>
                  <a:txBody>
                    <a:bodyPr/>
                    <a:lstStyle/>
                    <a:p>
                      <a:r>
                        <a:rPr lang="en-US" sz="1600" b="1" dirty="0"/>
                        <a:t>SSI cases (n = 118)</a:t>
                      </a:r>
                    </a:p>
                  </a:txBody>
                  <a:tcPr marL="55863" marR="55863" marT="27931" marB="27931" anchor="ctr"/>
                </a:tc>
                <a:extLst>
                  <a:ext uri="{0D108BD9-81ED-4DB2-BD59-A6C34878D82A}">
                    <a16:rowId xmlns:a16="http://schemas.microsoft.com/office/drawing/2014/main" val="10001"/>
                  </a:ext>
                </a:extLst>
              </a:tr>
              <a:tr h="223450">
                <a:tc>
                  <a:txBody>
                    <a:bodyPr/>
                    <a:lstStyle/>
                    <a:p>
                      <a:r>
                        <a:rPr lang="en-US" sz="1600" dirty="0">
                          <a:solidFill>
                            <a:srgbClr val="FF0000"/>
                          </a:solidFill>
                        </a:rPr>
                        <a:t>Antibiotics</a:t>
                      </a:r>
                    </a:p>
                  </a:txBody>
                  <a:tcPr marL="55863" marR="55863" marT="27931" marB="27931" anchor="ctr"/>
                </a:tc>
                <a:tc>
                  <a:txBody>
                    <a:bodyPr/>
                    <a:lstStyle/>
                    <a:p>
                      <a:r>
                        <a:rPr lang="en-US" sz="1600" dirty="0"/>
                        <a:t>1,298 (35.1)</a:t>
                      </a:r>
                    </a:p>
                  </a:txBody>
                  <a:tcPr marL="55863" marR="55863" marT="27931" marB="27931" anchor="ctr"/>
                </a:tc>
                <a:tc>
                  <a:txBody>
                    <a:bodyPr/>
                    <a:lstStyle/>
                    <a:p>
                      <a:r>
                        <a:rPr lang="en-US" sz="1600" dirty="0"/>
                        <a:t>100 (84.7)</a:t>
                      </a:r>
                    </a:p>
                  </a:txBody>
                  <a:tcPr marL="55863" marR="55863" marT="27931" marB="27931" anchor="ctr"/>
                </a:tc>
                <a:extLst>
                  <a:ext uri="{0D108BD9-81ED-4DB2-BD59-A6C34878D82A}">
                    <a16:rowId xmlns:a16="http://schemas.microsoft.com/office/drawing/2014/main" val="10002"/>
                  </a:ext>
                </a:extLst>
              </a:tr>
              <a:tr h="223450">
                <a:tc>
                  <a:txBody>
                    <a:bodyPr/>
                    <a:lstStyle/>
                    <a:p>
                      <a:r>
                        <a:rPr lang="en-US" sz="1600" dirty="0">
                          <a:solidFill>
                            <a:srgbClr val="FF0000"/>
                          </a:solidFill>
                        </a:rPr>
                        <a:t>Microbiology</a:t>
                      </a:r>
                    </a:p>
                  </a:txBody>
                  <a:tcPr marL="55863" marR="55863" marT="27931" marB="27931" anchor="ctr"/>
                </a:tc>
                <a:tc>
                  <a:txBody>
                    <a:bodyPr/>
                    <a:lstStyle/>
                    <a:p>
                      <a:r>
                        <a:rPr lang="en-US" sz="1600" dirty="0"/>
                        <a:t>321 (8.7)</a:t>
                      </a:r>
                    </a:p>
                  </a:txBody>
                  <a:tcPr marL="55863" marR="55863" marT="27931" marB="27931" anchor="ctr"/>
                </a:tc>
                <a:tc>
                  <a:txBody>
                    <a:bodyPr/>
                    <a:lstStyle/>
                    <a:p>
                      <a:r>
                        <a:rPr lang="en-US" sz="1600" dirty="0"/>
                        <a:t>63 (53.4)</a:t>
                      </a:r>
                    </a:p>
                  </a:txBody>
                  <a:tcPr marL="55863" marR="55863" marT="27931" marB="27931" anchor="ctr"/>
                </a:tc>
                <a:extLst>
                  <a:ext uri="{0D108BD9-81ED-4DB2-BD59-A6C34878D82A}">
                    <a16:rowId xmlns:a16="http://schemas.microsoft.com/office/drawing/2014/main" val="10003"/>
                  </a:ext>
                </a:extLst>
              </a:tr>
              <a:tr h="223450">
                <a:tc>
                  <a:txBody>
                    <a:bodyPr/>
                    <a:lstStyle/>
                    <a:p>
                      <a:r>
                        <a:rPr lang="en-US" sz="1600" dirty="0">
                          <a:solidFill>
                            <a:srgbClr val="FF0000"/>
                          </a:solidFill>
                        </a:rPr>
                        <a:t>Radiology</a:t>
                      </a:r>
                    </a:p>
                  </a:txBody>
                  <a:tcPr marL="55863" marR="55863" marT="27931" marB="27931" anchor="ctr"/>
                </a:tc>
                <a:tc>
                  <a:txBody>
                    <a:bodyPr/>
                    <a:lstStyle/>
                    <a:p>
                      <a:r>
                        <a:rPr lang="en-US" sz="1600" dirty="0"/>
                        <a:t>741 (20)</a:t>
                      </a:r>
                    </a:p>
                  </a:txBody>
                  <a:tcPr marL="55863" marR="55863" marT="27931" marB="27931" anchor="ctr"/>
                </a:tc>
                <a:tc>
                  <a:txBody>
                    <a:bodyPr/>
                    <a:lstStyle/>
                    <a:p>
                      <a:r>
                        <a:rPr lang="en-US" sz="1600" dirty="0"/>
                        <a:t>80 (67.8)</a:t>
                      </a:r>
                    </a:p>
                  </a:txBody>
                  <a:tcPr marL="55863" marR="55863" marT="27931" marB="27931" anchor="ctr"/>
                </a:tc>
                <a:extLst>
                  <a:ext uri="{0D108BD9-81ED-4DB2-BD59-A6C34878D82A}">
                    <a16:rowId xmlns:a16="http://schemas.microsoft.com/office/drawing/2014/main" val="10004"/>
                  </a:ext>
                </a:extLst>
              </a:tr>
              <a:tr h="223450">
                <a:tc>
                  <a:txBody>
                    <a:bodyPr/>
                    <a:lstStyle/>
                    <a:p>
                      <a:r>
                        <a:rPr lang="en-US" sz="1600" dirty="0">
                          <a:solidFill>
                            <a:srgbClr val="FF0000"/>
                          </a:solidFill>
                        </a:rPr>
                        <a:t>Infection code</a:t>
                      </a:r>
                    </a:p>
                  </a:txBody>
                  <a:tcPr marL="55863" marR="55863" marT="27931" marB="27931" anchor="ctr"/>
                </a:tc>
                <a:tc>
                  <a:txBody>
                    <a:bodyPr/>
                    <a:lstStyle/>
                    <a:p>
                      <a:r>
                        <a:rPr lang="en-US" sz="1600" dirty="0"/>
                        <a:t>118 (3.2)</a:t>
                      </a:r>
                    </a:p>
                  </a:txBody>
                  <a:tcPr marL="55863" marR="55863" marT="27931" marB="27931" anchor="ctr"/>
                </a:tc>
                <a:tc>
                  <a:txBody>
                    <a:bodyPr/>
                    <a:lstStyle/>
                    <a:p>
                      <a:r>
                        <a:rPr lang="en-US" sz="1600" dirty="0"/>
                        <a:t>18 (15.3)</a:t>
                      </a:r>
                    </a:p>
                  </a:txBody>
                  <a:tcPr marL="55863" marR="55863" marT="27931" marB="27931" anchor="ctr"/>
                </a:tc>
                <a:extLst>
                  <a:ext uri="{0D108BD9-81ED-4DB2-BD59-A6C34878D82A}">
                    <a16:rowId xmlns:a16="http://schemas.microsoft.com/office/drawing/2014/main" val="10005"/>
                  </a:ext>
                </a:extLst>
              </a:tr>
              <a:tr h="321130">
                <a:tc>
                  <a:txBody>
                    <a:bodyPr/>
                    <a:lstStyle/>
                    <a:p>
                      <a:r>
                        <a:rPr lang="en-US" sz="1600" dirty="0"/>
                        <a:t>Antibiotics and microbiology</a:t>
                      </a:r>
                    </a:p>
                  </a:txBody>
                  <a:tcPr marL="55863" marR="55863" marT="27931" marB="27931" anchor="ctr"/>
                </a:tc>
                <a:tc>
                  <a:txBody>
                    <a:bodyPr/>
                    <a:lstStyle/>
                    <a:p>
                      <a:r>
                        <a:rPr lang="en-US" sz="1600" dirty="0"/>
                        <a:t>250 (6.8)</a:t>
                      </a:r>
                    </a:p>
                  </a:txBody>
                  <a:tcPr marL="55863" marR="55863" marT="27931" marB="27931" anchor="ctr"/>
                </a:tc>
                <a:tc>
                  <a:txBody>
                    <a:bodyPr/>
                    <a:lstStyle/>
                    <a:p>
                      <a:r>
                        <a:rPr lang="en-US" sz="1600" dirty="0"/>
                        <a:t>57 (48.3)</a:t>
                      </a:r>
                    </a:p>
                  </a:txBody>
                  <a:tcPr marL="55863" marR="55863" marT="27931" marB="27931" anchor="ctr"/>
                </a:tc>
                <a:extLst>
                  <a:ext uri="{0D108BD9-81ED-4DB2-BD59-A6C34878D82A}">
                    <a16:rowId xmlns:a16="http://schemas.microsoft.com/office/drawing/2014/main" val="10006"/>
                  </a:ext>
                </a:extLst>
              </a:tr>
              <a:tr h="196309">
                <a:tc>
                  <a:txBody>
                    <a:bodyPr/>
                    <a:lstStyle/>
                    <a:p>
                      <a:r>
                        <a:rPr lang="en-US" sz="1600" dirty="0"/>
                        <a:t>Antibiotics and radiology</a:t>
                      </a:r>
                    </a:p>
                  </a:txBody>
                  <a:tcPr marL="55863" marR="55863" marT="27931" marB="27931" anchor="ctr"/>
                </a:tc>
                <a:tc>
                  <a:txBody>
                    <a:bodyPr/>
                    <a:lstStyle/>
                    <a:p>
                      <a:r>
                        <a:rPr lang="en-US" sz="1600" dirty="0"/>
                        <a:t>456 (12.3)</a:t>
                      </a:r>
                    </a:p>
                  </a:txBody>
                  <a:tcPr marL="55863" marR="55863" marT="27931" marB="27931" anchor="ctr"/>
                </a:tc>
                <a:tc>
                  <a:txBody>
                    <a:bodyPr/>
                    <a:lstStyle/>
                    <a:p>
                      <a:r>
                        <a:rPr lang="en-US" sz="1600" dirty="0"/>
                        <a:t>73 (61.9)</a:t>
                      </a:r>
                    </a:p>
                  </a:txBody>
                  <a:tcPr marL="55863" marR="55863" marT="27931" marB="27931" anchor="ctr"/>
                </a:tc>
                <a:extLst>
                  <a:ext uri="{0D108BD9-81ED-4DB2-BD59-A6C34878D82A}">
                    <a16:rowId xmlns:a16="http://schemas.microsoft.com/office/drawing/2014/main" val="10007"/>
                  </a:ext>
                </a:extLst>
              </a:tr>
              <a:tr h="285902">
                <a:tc>
                  <a:txBody>
                    <a:bodyPr/>
                    <a:lstStyle/>
                    <a:p>
                      <a:r>
                        <a:rPr lang="en-US" sz="1600" dirty="0"/>
                        <a:t>Radiology and infection code</a:t>
                      </a:r>
                    </a:p>
                  </a:txBody>
                  <a:tcPr marL="55863" marR="55863" marT="27931" marB="27931" anchor="ctr"/>
                </a:tc>
                <a:tc>
                  <a:txBody>
                    <a:bodyPr/>
                    <a:lstStyle/>
                    <a:p>
                      <a:r>
                        <a:rPr lang="en-US" sz="1600" dirty="0"/>
                        <a:t>44 (1.2)</a:t>
                      </a:r>
                    </a:p>
                  </a:txBody>
                  <a:tcPr marL="55863" marR="55863" marT="27931" marB="27931" anchor="ctr"/>
                </a:tc>
                <a:tc>
                  <a:txBody>
                    <a:bodyPr/>
                    <a:lstStyle/>
                    <a:p>
                      <a:r>
                        <a:rPr lang="en-US" sz="1600" dirty="0"/>
                        <a:t>10 (8.5)</a:t>
                      </a:r>
                    </a:p>
                  </a:txBody>
                  <a:tcPr marL="55863" marR="55863" marT="27931" marB="27931" anchor="ctr"/>
                </a:tc>
                <a:extLst>
                  <a:ext uri="{0D108BD9-81ED-4DB2-BD59-A6C34878D82A}">
                    <a16:rowId xmlns:a16="http://schemas.microsoft.com/office/drawing/2014/main" val="10008"/>
                  </a:ext>
                </a:extLst>
              </a:tr>
              <a:tr h="311553">
                <a:tc>
                  <a:txBody>
                    <a:bodyPr/>
                    <a:lstStyle/>
                    <a:p>
                      <a:r>
                        <a:rPr lang="en-US" sz="1600" dirty="0"/>
                        <a:t>Microbiology and radiology</a:t>
                      </a:r>
                    </a:p>
                  </a:txBody>
                  <a:tcPr marL="55863" marR="55863" marT="27931" marB="27931" anchor="ctr"/>
                </a:tc>
                <a:tc>
                  <a:txBody>
                    <a:bodyPr/>
                    <a:lstStyle/>
                    <a:p>
                      <a:r>
                        <a:rPr lang="en-US" sz="1600" dirty="0"/>
                        <a:t>151 (4.1)</a:t>
                      </a:r>
                    </a:p>
                  </a:txBody>
                  <a:tcPr marL="55863" marR="55863" marT="27931" marB="27931" anchor="ctr"/>
                </a:tc>
                <a:tc>
                  <a:txBody>
                    <a:bodyPr/>
                    <a:lstStyle/>
                    <a:p>
                      <a:r>
                        <a:rPr lang="en-US" sz="1600" dirty="0"/>
                        <a:t>48 (40.7)</a:t>
                      </a:r>
                    </a:p>
                  </a:txBody>
                  <a:tcPr marL="55863" marR="55863" marT="27931" marB="27931" anchor="ctr"/>
                </a:tc>
                <a:extLst>
                  <a:ext uri="{0D108BD9-81ED-4DB2-BD59-A6C34878D82A}">
                    <a16:rowId xmlns:a16="http://schemas.microsoft.com/office/drawing/2014/main" val="10009"/>
                  </a:ext>
                </a:extLst>
              </a:tr>
              <a:tr h="279330">
                <a:tc>
                  <a:txBody>
                    <a:bodyPr/>
                    <a:lstStyle/>
                    <a:p>
                      <a:r>
                        <a:rPr lang="en-US" sz="1600" dirty="0"/>
                        <a:t>Microbiology and infection code</a:t>
                      </a:r>
                    </a:p>
                  </a:txBody>
                  <a:tcPr marL="55863" marR="55863" marT="27931" marB="27931" anchor="ctr"/>
                </a:tc>
                <a:tc>
                  <a:txBody>
                    <a:bodyPr/>
                    <a:lstStyle/>
                    <a:p>
                      <a:r>
                        <a:rPr lang="en-US" sz="1600" dirty="0"/>
                        <a:t>50 (1.4)</a:t>
                      </a:r>
                    </a:p>
                  </a:txBody>
                  <a:tcPr marL="55863" marR="55863" marT="27931" marB="27931" anchor="ctr"/>
                </a:tc>
                <a:tc>
                  <a:txBody>
                    <a:bodyPr/>
                    <a:lstStyle/>
                    <a:p>
                      <a:r>
                        <a:rPr lang="en-US" sz="1600" dirty="0"/>
                        <a:t>14 (11.9)</a:t>
                      </a:r>
                    </a:p>
                  </a:txBody>
                  <a:tcPr marL="55863" marR="55863" marT="27931" marB="27931" anchor="ctr"/>
                </a:tc>
                <a:extLst>
                  <a:ext uri="{0D108BD9-81ED-4DB2-BD59-A6C34878D82A}">
                    <a16:rowId xmlns:a16="http://schemas.microsoft.com/office/drawing/2014/main" val="10010"/>
                  </a:ext>
                </a:extLst>
              </a:tr>
              <a:tr h="330831">
                <a:tc>
                  <a:txBody>
                    <a:bodyPr/>
                    <a:lstStyle/>
                    <a:p>
                      <a:r>
                        <a:rPr lang="en-US" sz="1600" dirty="0"/>
                        <a:t>Antibiotics and infection code</a:t>
                      </a:r>
                    </a:p>
                  </a:txBody>
                  <a:tcPr marL="55863" marR="55863" marT="27931" marB="27931" anchor="ctr"/>
                </a:tc>
                <a:tc>
                  <a:txBody>
                    <a:bodyPr/>
                    <a:lstStyle/>
                    <a:p>
                      <a:r>
                        <a:rPr lang="en-US" sz="1600" dirty="0"/>
                        <a:t>88 (2.4)</a:t>
                      </a:r>
                    </a:p>
                  </a:txBody>
                  <a:tcPr marL="55863" marR="55863" marT="27931" marB="27931" anchor="ctr"/>
                </a:tc>
                <a:tc>
                  <a:txBody>
                    <a:bodyPr/>
                    <a:lstStyle/>
                    <a:p>
                      <a:r>
                        <a:rPr lang="en-US" sz="1600" dirty="0"/>
                        <a:t>16 (13.6)</a:t>
                      </a:r>
                    </a:p>
                  </a:txBody>
                  <a:tcPr marL="55863" marR="55863" marT="27931" marB="27931" anchor="ctr"/>
                </a:tc>
                <a:extLst>
                  <a:ext uri="{0D108BD9-81ED-4DB2-BD59-A6C34878D82A}">
                    <a16:rowId xmlns:a16="http://schemas.microsoft.com/office/drawing/2014/main" val="10011"/>
                  </a:ext>
                </a:extLst>
              </a:tr>
              <a:tr h="375111">
                <a:tc>
                  <a:txBody>
                    <a:bodyPr/>
                    <a:lstStyle/>
                    <a:p>
                      <a:r>
                        <a:rPr lang="en-US" sz="1600" dirty="0"/>
                        <a:t>Antibiotics, microbiology, and infection code</a:t>
                      </a:r>
                    </a:p>
                  </a:txBody>
                  <a:tcPr marL="55863" marR="55863" marT="27931" marB="27931" anchor="ctr"/>
                </a:tc>
                <a:tc>
                  <a:txBody>
                    <a:bodyPr/>
                    <a:lstStyle/>
                    <a:p>
                      <a:r>
                        <a:rPr lang="en-US" sz="1600" dirty="0"/>
                        <a:t>44 (1.2)</a:t>
                      </a:r>
                    </a:p>
                  </a:txBody>
                  <a:tcPr marL="55863" marR="55863" marT="27931" marB="27931" anchor="ctr"/>
                </a:tc>
                <a:tc>
                  <a:txBody>
                    <a:bodyPr/>
                    <a:lstStyle/>
                    <a:p>
                      <a:r>
                        <a:rPr lang="en-US" sz="1600" dirty="0"/>
                        <a:t>12 (10.2)</a:t>
                      </a:r>
                    </a:p>
                  </a:txBody>
                  <a:tcPr marL="55863" marR="55863" marT="27931" marB="27931" anchor="ctr"/>
                </a:tc>
                <a:extLst>
                  <a:ext uri="{0D108BD9-81ED-4DB2-BD59-A6C34878D82A}">
                    <a16:rowId xmlns:a16="http://schemas.microsoft.com/office/drawing/2014/main" val="10012"/>
                  </a:ext>
                </a:extLst>
              </a:tr>
              <a:tr h="312516">
                <a:tc>
                  <a:txBody>
                    <a:bodyPr/>
                    <a:lstStyle/>
                    <a:p>
                      <a:r>
                        <a:rPr lang="en-US" sz="1600" dirty="0"/>
                        <a:t>Antibiotics, microbiology, and radiology</a:t>
                      </a:r>
                    </a:p>
                  </a:txBody>
                  <a:tcPr marL="55863" marR="55863" marT="27931" marB="27931" anchor="ctr"/>
                </a:tc>
                <a:tc>
                  <a:txBody>
                    <a:bodyPr/>
                    <a:lstStyle/>
                    <a:p>
                      <a:r>
                        <a:rPr lang="en-US" sz="1600" dirty="0"/>
                        <a:t>134 (3.6)</a:t>
                      </a:r>
                    </a:p>
                  </a:txBody>
                  <a:tcPr marL="55863" marR="55863" marT="27931" marB="27931" anchor="ctr"/>
                </a:tc>
                <a:tc>
                  <a:txBody>
                    <a:bodyPr/>
                    <a:lstStyle/>
                    <a:p>
                      <a:r>
                        <a:rPr lang="en-US" sz="1600" dirty="0"/>
                        <a:t>44 (37.3)</a:t>
                      </a:r>
                    </a:p>
                  </a:txBody>
                  <a:tcPr marL="55863" marR="55863" marT="27931" marB="27931" anchor="ctr"/>
                </a:tc>
                <a:extLst>
                  <a:ext uri="{0D108BD9-81ED-4DB2-BD59-A6C34878D82A}">
                    <a16:rowId xmlns:a16="http://schemas.microsoft.com/office/drawing/2014/main" val="10013"/>
                  </a:ext>
                </a:extLst>
              </a:tr>
              <a:tr h="381964">
                <a:tc>
                  <a:txBody>
                    <a:bodyPr/>
                    <a:lstStyle/>
                    <a:p>
                      <a:r>
                        <a:rPr lang="en-US" sz="1600" dirty="0"/>
                        <a:t>Infection code, microbiology, and radiology</a:t>
                      </a:r>
                    </a:p>
                  </a:txBody>
                  <a:tcPr marL="55863" marR="55863" marT="27931" marB="27931" anchor="ctr"/>
                </a:tc>
                <a:tc>
                  <a:txBody>
                    <a:bodyPr/>
                    <a:lstStyle/>
                    <a:p>
                      <a:r>
                        <a:rPr lang="en-US" sz="1600" dirty="0"/>
                        <a:t>23 (0.6)</a:t>
                      </a:r>
                    </a:p>
                  </a:txBody>
                  <a:tcPr marL="55863" marR="55863" marT="27931" marB="27931" anchor="ctr"/>
                </a:tc>
                <a:tc>
                  <a:txBody>
                    <a:bodyPr/>
                    <a:lstStyle/>
                    <a:p>
                      <a:r>
                        <a:rPr lang="en-US" sz="1600" dirty="0"/>
                        <a:t>8 (6.8)</a:t>
                      </a:r>
                    </a:p>
                  </a:txBody>
                  <a:tcPr marL="55863" marR="55863" marT="27931" marB="27931" anchor="ctr"/>
                </a:tc>
                <a:extLst>
                  <a:ext uri="{0D108BD9-81ED-4DB2-BD59-A6C34878D82A}">
                    <a16:rowId xmlns:a16="http://schemas.microsoft.com/office/drawing/2014/main" val="10014"/>
                  </a:ext>
                </a:extLst>
              </a:tr>
              <a:tr h="223450">
                <a:tc>
                  <a:txBody>
                    <a:bodyPr/>
                    <a:lstStyle/>
                    <a:p>
                      <a:r>
                        <a:rPr lang="en-US" sz="1600" dirty="0"/>
                        <a:t>All 4 variables</a:t>
                      </a:r>
                    </a:p>
                  </a:txBody>
                  <a:tcPr marL="55863" marR="55863" marT="27931" marB="27931" anchor="ctr"/>
                </a:tc>
                <a:tc>
                  <a:txBody>
                    <a:bodyPr/>
                    <a:lstStyle/>
                    <a:p>
                      <a:r>
                        <a:rPr lang="en-US" sz="1600" dirty="0"/>
                        <a:t>21 (0.6)</a:t>
                      </a:r>
                    </a:p>
                  </a:txBody>
                  <a:tcPr marL="55863" marR="55863" marT="27931" marB="27931" anchor="ctr"/>
                </a:tc>
                <a:tc>
                  <a:txBody>
                    <a:bodyPr/>
                    <a:lstStyle/>
                    <a:p>
                      <a:r>
                        <a:rPr lang="en-US" sz="1600" dirty="0"/>
                        <a:t>7 (5.9)</a:t>
                      </a:r>
                    </a:p>
                  </a:txBody>
                  <a:tcPr marL="55863" marR="55863" marT="27931" marB="27931" anchor="ctr"/>
                </a:tc>
                <a:extLst>
                  <a:ext uri="{0D108BD9-81ED-4DB2-BD59-A6C34878D82A}">
                    <a16:rowId xmlns:a16="http://schemas.microsoft.com/office/drawing/2014/main" val="10015"/>
                  </a:ext>
                </a:extLst>
              </a:tr>
            </a:tbl>
          </a:graphicData>
        </a:graphic>
      </p:graphicFrame>
      <p:sp>
        <p:nvSpPr>
          <p:cNvPr id="4" name="Rectangle 3"/>
          <p:cNvSpPr/>
          <p:nvPr/>
        </p:nvSpPr>
        <p:spPr>
          <a:xfrm>
            <a:off x="900332" y="675249"/>
            <a:ext cx="10652760" cy="769441"/>
          </a:xfrm>
          <a:prstGeom prst="rect">
            <a:avLst/>
          </a:prstGeom>
        </p:spPr>
        <p:txBody>
          <a:bodyPr wrap="square">
            <a:spAutoFit/>
          </a:bodyPr>
          <a:lstStyle/>
          <a:p>
            <a:r>
              <a:rPr lang="en-US" sz="4400" b="1" dirty="0">
                <a:solidFill>
                  <a:schemeClr val="tx2">
                    <a:lumMod val="75000"/>
                  </a:schemeClr>
                </a:solidFill>
                <a:latin typeface="Times New Roman" panose="02020603050405020304" pitchFamily="18" charset="0"/>
                <a:cs typeface="Times New Roman" panose="02020603050405020304" pitchFamily="18" charset="0"/>
              </a:rPr>
              <a:t>Results</a:t>
            </a:r>
            <a:r>
              <a:rPr lang="en-US" sz="4000" dirty="0">
                <a:solidFill>
                  <a:schemeClr val="tx2">
                    <a:lumMod val="75000"/>
                  </a:schemeClr>
                </a:solidFill>
                <a:latin typeface="Times New Roman" panose="02020603050405020304" pitchFamily="18" charset="0"/>
                <a:cs typeface="Times New Roman" panose="02020603050405020304" pitchFamily="18" charset="0"/>
              </a:rPr>
              <a:t> </a:t>
            </a:r>
            <a:r>
              <a:rPr lang="en-US" sz="1600" dirty="0">
                <a:solidFill>
                  <a:schemeClr val="tx2">
                    <a:lumMod val="75000"/>
                  </a:schemeClr>
                </a:solidFill>
                <a:latin typeface="Times New Roman" panose="02020603050405020304" pitchFamily="18" charset="0"/>
                <a:cs typeface="Times New Roman" panose="02020603050405020304" pitchFamily="18" charset="0"/>
              </a:rPr>
              <a:t>- </a:t>
            </a:r>
            <a:r>
              <a:rPr lang="en-US" dirty="0">
                <a:solidFill>
                  <a:schemeClr val="tx2">
                    <a:lumMod val="75000"/>
                  </a:schemeClr>
                </a:solidFill>
                <a:latin typeface="Times New Roman" panose="02020603050405020304" pitchFamily="18" charset="0"/>
                <a:cs typeface="Times New Roman" panose="02020603050405020304" pitchFamily="18" charset="0"/>
              </a:rPr>
              <a:t>Identification of electronic variables associated with the diagnosis and  treatment of SSI-1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13044504"/>
              </p:ext>
            </p:extLst>
          </p:nvPr>
        </p:nvGraphicFramePr>
        <p:xfrm>
          <a:off x="2145323" y="1881554"/>
          <a:ext cx="8014676" cy="2987040"/>
        </p:xfrm>
        <a:graphic>
          <a:graphicData uri="http://schemas.openxmlformats.org/drawingml/2006/table">
            <a:tbl>
              <a:tblPr>
                <a:tableStyleId>{1E171933-4619-4E11-9A3F-F7608DF75F80}</a:tableStyleId>
              </a:tblPr>
              <a:tblGrid>
                <a:gridCol w="1795877">
                  <a:extLst>
                    <a:ext uri="{9D8B030D-6E8A-4147-A177-3AD203B41FA5}">
                      <a16:colId xmlns:a16="http://schemas.microsoft.com/office/drawing/2014/main" val="20000"/>
                    </a:ext>
                  </a:extLst>
                </a:gridCol>
                <a:gridCol w="2072933">
                  <a:extLst>
                    <a:ext uri="{9D8B030D-6E8A-4147-A177-3AD203B41FA5}">
                      <a16:colId xmlns:a16="http://schemas.microsoft.com/office/drawing/2014/main" val="20001"/>
                    </a:ext>
                  </a:extLst>
                </a:gridCol>
                <a:gridCol w="2072933">
                  <a:extLst>
                    <a:ext uri="{9D8B030D-6E8A-4147-A177-3AD203B41FA5}">
                      <a16:colId xmlns:a16="http://schemas.microsoft.com/office/drawing/2014/main" val="20002"/>
                    </a:ext>
                  </a:extLst>
                </a:gridCol>
                <a:gridCol w="2072933">
                  <a:extLst>
                    <a:ext uri="{9D8B030D-6E8A-4147-A177-3AD203B41FA5}">
                      <a16:colId xmlns:a16="http://schemas.microsoft.com/office/drawing/2014/main" val="20003"/>
                    </a:ext>
                  </a:extLst>
                </a:gridCol>
              </a:tblGrid>
              <a:tr h="681111">
                <a:tc gridSpan="4">
                  <a:txBody>
                    <a:bodyPr/>
                    <a:lstStyle/>
                    <a:p>
                      <a:r>
                        <a:rPr lang="en-US" sz="2000" b="1" dirty="0"/>
                        <a:t>Table 2 Multivariable regression results for the surgical site infection tool's 4 clinical variables</a:t>
                      </a:r>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81111">
                <a:tc>
                  <a:txBody>
                    <a:bodyPr/>
                    <a:lstStyle/>
                    <a:p>
                      <a:r>
                        <a:rPr lang="en-US" sz="2000" dirty="0"/>
                        <a:t>Clinical variable</a:t>
                      </a:r>
                    </a:p>
                  </a:txBody>
                  <a:tcPr anchor="ctr"/>
                </a:tc>
                <a:tc>
                  <a:txBody>
                    <a:bodyPr/>
                    <a:lstStyle/>
                    <a:p>
                      <a:pPr algn="ctr"/>
                      <a:r>
                        <a:rPr lang="en-US" sz="2000" dirty="0"/>
                        <a:t>Odds ratio</a:t>
                      </a:r>
                    </a:p>
                  </a:txBody>
                  <a:tcPr anchor="ctr"/>
                </a:tc>
                <a:tc>
                  <a:txBody>
                    <a:bodyPr/>
                    <a:lstStyle/>
                    <a:p>
                      <a:pPr algn="ctr"/>
                      <a:r>
                        <a:rPr lang="en-US" sz="2000" dirty="0"/>
                        <a:t>95% confidence limits</a:t>
                      </a:r>
                    </a:p>
                  </a:txBody>
                  <a:tcPr anchor="ctr"/>
                </a:tc>
                <a:tc>
                  <a:txBody>
                    <a:bodyPr/>
                    <a:lstStyle/>
                    <a:p>
                      <a:pPr algn="ctr"/>
                      <a:r>
                        <a:rPr lang="en-US" sz="2000" dirty="0"/>
                        <a:t>P value</a:t>
                      </a:r>
                    </a:p>
                  </a:txBody>
                  <a:tcPr anchor="ctr"/>
                </a:tc>
                <a:extLst>
                  <a:ext uri="{0D108BD9-81ED-4DB2-BD59-A6C34878D82A}">
                    <a16:rowId xmlns:a16="http://schemas.microsoft.com/office/drawing/2014/main" val="10001"/>
                  </a:ext>
                </a:extLst>
              </a:tr>
              <a:tr h="389206">
                <a:tc>
                  <a:txBody>
                    <a:bodyPr/>
                    <a:lstStyle/>
                    <a:p>
                      <a:r>
                        <a:rPr lang="en-US" sz="2000" dirty="0"/>
                        <a:t>Antibiotics</a:t>
                      </a:r>
                    </a:p>
                  </a:txBody>
                  <a:tcPr anchor="ctr"/>
                </a:tc>
                <a:tc>
                  <a:txBody>
                    <a:bodyPr/>
                    <a:lstStyle/>
                    <a:p>
                      <a:pPr algn="ctr"/>
                      <a:r>
                        <a:rPr lang="en-US" sz="2000" dirty="0"/>
                        <a:t>3.60</a:t>
                      </a:r>
                    </a:p>
                  </a:txBody>
                  <a:tcPr anchor="ctr"/>
                </a:tc>
                <a:tc>
                  <a:txBody>
                    <a:bodyPr/>
                    <a:lstStyle/>
                    <a:p>
                      <a:pPr algn="ctr"/>
                      <a:r>
                        <a:rPr lang="en-US" sz="2000" dirty="0"/>
                        <a:t>2.25-5.73</a:t>
                      </a:r>
                    </a:p>
                  </a:txBody>
                  <a:tcPr anchor="ctr"/>
                </a:tc>
                <a:tc>
                  <a:txBody>
                    <a:bodyPr/>
                    <a:lstStyle/>
                    <a:p>
                      <a:pPr algn="ctr"/>
                      <a:r>
                        <a:rPr lang="en-US" sz="2000" dirty="0"/>
                        <a:t>&lt;.0001</a:t>
                      </a:r>
                    </a:p>
                  </a:txBody>
                  <a:tcPr anchor="ctr"/>
                </a:tc>
                <a:extLst>
                  <a:ext uri="{0D108BD9-81ED-4DB2-BD59-A6C34878D82A}">
                    <a16:rowId xmlns:a16="http://schemas.microsoft.com/office/drawing/2014/main" val="10002"/>
                  </a:ext>
                </a:extLst>
              </a:tr>
              <a:tr h="389206">
                <a:tc>
                  <a:txBody>
                    <a:bodyPr/>
                    <a:lstStyle/>
                    <a:p>
                      <a:r>
                        <a:rPr lang="en-US" sz="2000" dirty="0"/>
                        <a:t>Microbiology</a:t>
                      </a:r>
                    </a:p>
                  </a:txBody>
                  <a:tcPr anchor="ctr"/>
                </a:tc>
                <a:tc>
                  <a:txBody>
                    <a:bodyPr/>
                    <a:lstStyle/>
                    <a:p>
                      <a:pPr algn="ctr"/>
                      <a:r>
                        <a:rPr lang="en-US" sz="2000" dirty="0"/>
                        <a:t>5.52</a:t>
                      </a:r>
                    </a:p>
                  </a:txBody>
                  <a:tcPr anchor="ctr"/>
                </a:tc>
                <a:tc>
                  <a:txBody>
                    <a:bodyPr/>
                    <a:lstStyle/>
                    <a:p>
                      <a:pPr algn="ctr"/>
                      <a:r>
                        <a:rPr lang="en-US" sz="2000" dirty="0"/>
                        <a:t>3.80-8.03</a:t>
                      </a:r>
                    </a:p>
                  </a:txBody>
                  <a:tcPr anchor="ctr"/>
                </a:tc>
                <a:tc>
                  <a:txBody>
                    <a:bodyPr/>
                    <a:lstStyle/>
                    <a:p>
                      <a:pPr algn="ctr"/>
                      <a:r>
                        <a:rPr lang="en-US" sz="2000" dirty="0"/>
                        <a:t>&lt;.0001</a:t>
                      </a:r>
                    </a:p>
                  </a:txBody>
                  <a:tcPr anchor="ctr"/>
                </a:tc>
                <a:extLst>
                  <a:ext uri="{0D108BD9-81ED-4DB2-BD59-A6C34878D82A}">
                    <a16:rowId xmlns:a16="http://schemas.microsoft.com/office/drawing/2014/main" val="10003"/>
                  </a:ext>
                </a:extLst>
              </a:tr>
              <a:tr h="389206">
                <a:tc>
                  <a:txBody>
                    <a:bodyPr/>
                    <a:lstStyle/>
                    <a:p>
                      <a:r>
                        <a:rPr lang="en-US" sz="2000" dirty="0"/>
                        <a:t>Radiology</a:t>
                      </a:r>
                    </a:p>
                  </a:txBody>
                  <a:tcPr anchor="ctr"/>
                </a:tc>
                <a:tc>
                  <a:txBody>
                    <a:bodyPr/>
                    <a:lstStyle/>
                    <a:p>
                      <a:pPr algn="ctr"/>
                      <a:r>
                        <a:rPr lang="en-US" sz="2000" dirty="0"/>
                        <a:t>5.13</a:t>
                      </a:r>
                    </a:p>
                  </a:txBody>
                  <a:tcPr anchor="ctr"/>
                </a:tc>
                <a:tc>
                  <a:txBody>
                    <a:bodyPr/>
                    <a:lstStyle/>
                    <a:p>
                      <a:pPr algn="ctr"/>
                      <a:r>
                        <a:rPr lang="en-US" sz="2000" dirty="0"/>
                        <a:t>3.50-7.51</a:t>
                      </a:r>
                    </a:p>
                  </a:txBody>
                  <a:tcPr anchor="ctr"/>
                </a:tc>
                <a:tc>
                  <a:txBody>
                    <a:bodyPr/>
                    <a:lstStyle/>
                    <a:p>
                      <a:pPr algn="ctr"/>
                      <a:r>
                        <a:rPr lang="en-US" sz="2000" dirty="0"/>
                        <a:t>&lt;.0001</a:t>
                      </a:r>
                    </a:p>
                  </a:txBody>
                  <a:tcPr anchor="ctr"/>
                </a:tc>
                <a:extLst>
                  <a:ext uri="{0D108BD9-81ED-4DB2-BD59-A6C34878D82A}">
                    <a16:rowId xmlns:a16="http://schemas.microsoft.com/office/drawing/2014/main" val="10004"/>
                  </a:ext>
                </a:extLst>
              </a:tr>
              <a:tr h="389206">
                <a:tc>
                  <a:txBody>
                    <a:bodyPr/>
                    <a:lstStyle/>
                    <a:p>
                      <a:r>
                        <a:rPr lang="en-US" sz="2000" dirty="0"/>
                        <a:t>Infection code</a:t>
                      </a:r>
                    </a:p>
                  </a:txBody>
                  <a:tcPr anchor="ctr"/>
                </a:tc>
                <a:tc>
                  <a:txBody>
                    <a:bodyPr/>
                    <a:lstStyle/>
                    <a:p>
                      <a:pPr algn="ctr"/>
                      <a:r>
                        <a:rPr lang="en-US" sz="2000" dirty="0"/>
                        <a:t>2.09</a:t>
                      </a:r>
                    </a:p>
                  </a:txBody>
                  <a:tcPr anchor="ctr"/>
                </a:tc>
                <a:tc>
                  <a:txBody>
                    <a:bodyPr/>
                    <a:lstStyle/>
                    <a:p>
                      <a:pPr algn="ctr"/>
                      <a:r>
                        <a:rPr lang="en-US" sz="2000" dirty="0"/>
                        <a:t>1.20-3.64</a:t>
                      </a:r>
                    </a:p>
                  </a:txBody>
                  <a:tcPr anchor="ctr"/>
                </a:tc>
                <a:tc>
                  <a:txBody>
                    <a:bodyPr/>
                    <a:lstStyle/>
                    <a:p>
                      <a:pPr algn="ctr"/>
                      <a:r>
                        <a:rPr lang="en-US" sz="2000" dirty="0"/>
                        <a:t>.009</a:t>
                      </a:r>
                    </a:p>
                  </a:txBody>
                  <a:tcPr anchor="ctr"/>
                </a:tc>
                <a:extLst>
                  <a:ext uri="{0D108BD9-81ED-4DB2-BD59-A6C34878D82A}">
                    <a16:rowId xmlns:a16="http://schemas.microsoft.com/office/drawing/2014/main" val="10005"/>
                  </a:ext>
                </a:extLst>
              </a:tr>
            </a:tbl>
          </a:graphicData>
        </a:graphic>
      </p:graphicFrame>
      <p:sp>
        <p:nvSpPr>
          <p:cNvPr id="3" name="Rectangle 2">
            <a:extLst>
              <a:ext uri="{FF2B5EF4-FFF2-40B4-BE49-F238E27FC236}">
                <a16:creationId xmlns:a16="http://schemas.microsoft.com/office/drawing/2014/main" id="{3C59AC60-83B6-4206-A31C-2402EA73ED85}"/>
              </a:ext>
            </a:extLst>
          </p:cNvPr>
          <p:cNvSpPr/>
          <p:nvPr/>
        </p:nvSpPr>
        <p:spPr>
          <a:xfrm>
            <a:off x="1289538" y="5110481"/>
            <a:ext cx="9788769" cy="830997"/>
          </a:xfrm>
          <a:prstGeom prst="rect">
            <a:avLst/>
          </a:prstGeom>
        </p:spPr>
        <p:txBody>
          <a:bodyPr wrap="square">
            <a:spAutoFit/>
          </a:bodyPr>
          <a:lstStyle/>
          <a:p>
            <a:pPr marL="285750" indent="-285750">
              <a:buFont typeface="Arial" panose="020B0604020202020204" pitchFamily="34" charset="0"/>
              <a:buChar char="•"/>
            </a:pPr>
            <a:r>
              <a:rPr lang="en-US" sz="2400" dirty="0"/>
              <a:t>Multivariable logistic regression analysis of the 4 electronic variables demonstrated that each had independent clinical significance</a:t>
            </a:r>
          </a:p>
        </p:txBody>
      </p:sp>
      <p:sp>
        <p:nvSpPr>
          <p:cNvPr id="4" name="Rectangle 3">
            <a:extLst>
              <a:ext uri="{FF2B5EF4-FFF2-40B4-BE49-F238E27FC236}">
                <a16:creationId xmlns:a16="http://schemas.microsoft.com/office/drawing/2014/main" id="{2FCADE10-AF55-40A2-A5D7-A6235F72A0FA}"/>
              </a:ext>
            </a:extLst>
          </p:cNvPr>
          <p:cNvSpPr/>
          <p:nvPr/>
        </p:nvSpPr>
        <p:spPr>
          <a:xfrm>
            <a:off x="900332" y="675249"/>
            <a:ext cx="10652760" cy="769441"/>
          </a:xfrm>
          <a:prstGeom prst="rect">
            <a:avLst/>
          </a:prstGeom>
        </p:spPr>
        <p:txBody>
          <a:bodyPr wrap="square">
            <a:spAutoFit/>
          </a:bodyPr>
          <a:lstStyle/>
          <a:p>
            <a:r>
              <a:rPr lang="en-US" sz="4400" b="1" dirty="0">
                <a:solidFill>
                  <a:schemeClr val="tx2">
                    <a:lumMod val="75000"/>
                  </a:schemeClr>
                </a:solidFill>
                <a:latin typeface="Times New Roman" panose="02020603050405020304" pitchFamily="18" charset="0"/>
                <a:cs typeface="Times New Roman" panose="02020603050405020304" pitchFamily="18" charset="0"/>
              </a:rPr>
              <a:t>Results</a:t>
            </a:r>
            <a:r>
              <a:rPr lang="en-US" sz="4000" dirty="0">
                <a:solidFill>
                  <a:schemeClr val="tx2">
                    <a:lumMod val="75000"/>
                  </a:schemeClr>
                </a:solidFill>
                <a:latin typeface="Times New Roman" panose="02020603050405020304" pitchFamily="18" charset="0"/>
                <a:cs typeface="Times New Roman" panose="02020603050405020304" pitchFamily="18" charset="0"/>
              </a:rPr>
              <a:t> </a:t>
            </a:r>
            <a:r>
              <a:rPr lang="en-US" sz="1600" dirty="0">
                <a:solidFill>
                  <a:schemeClr val="tx2">
                    <a:lumMod val="75000"/>
                  </a:schemeClr>
                </a:solidFill>
                <a:latin typeface="Times New Roman" panose="02020603050405020304" pitchFamily="18" charset="0"/>
                <a:cs typeface="Times New Roman" panose="02020603050405020304" pitchFamily="18" charset="0"/>
              </a:rPr>
              <a:t>- </a:t>
            </a:r>
            <a:r>
              <a:rPr lang="en-US" dirty="0">
                <a:solidFill>
                  <a:schemeClr val="tx2">
                    <a:lumMod val="75000"/>
                  </a:schemeClr>
                </a:solidFill>
                <a:latin typeface="Times New Roman" panose="02020603050405020304" pitchFamily="18" charset="0"/>
                <a:cs typeface="Times New Roman" panose="02020603050405020304" pitchFamily="18" charset="0"/>
              </a:rPr>
              <a:t>Identification of electronic variables associated with the diagnosis and  treatment of SSI-2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EFF02B-DF45-4777-BD51-CAC3661F1F4A}"/>
              </a:ext>
            </a:extLst>
          </p:cNvPr>
          <p:cNvSpPr/>
          <p:nvPr/>
        </p:nvSpPr>
        <p:spPr>
          <a:xfrm>
            <a:off x="1328928" y="405646"/>
            <a:ext cx="10080674" cy="984885"/>
          </a:xfrm>
          <a:prstGeom prst="rect">
            <a:avLst/>
          </a:prstGeom>
        </p:spPr>
        <p:txBody>
          <a:bodyPr wrap="square">
            <a:spAutoFit/>
          </a:bodyPr>
          <a:lstStyle/>
          <a:p>
            <a:r>
              <a:rPr lang="en-US" sz="4000" b="1" dirty="0"/>
              <a:t>Results</a:t>
            </a:r>
          </a:p>
          <a:p>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013468287"/>
              </p:ext>
            </p:extLst>
          </p:nvPr>
        </p:nvGraphicFramePr>
        <p:xfrm>
          <a:off x="682753" y="1220713"/>
          <a:ext cx="10180319" cy="4663630"/>
        </p:xfrm>
        <a:graphic>
          <a:graphicData uri="http://schemas.openxmlformats.org/drawingml/2006/table">
            <a:tbl>
              <a:tblPr>
                <a:tableStyleId>{5DA37D80-6434-44D0-A028-1B22A696006F}</a:tableStyleId>
              </a:tblPr>
              <a:tblGrid>
                <a:gridCol w="1627286">
                  <a:extLst>
                    <a:ext uri="{9D8B030D-6E8A-4147-A177-3AD203B41FA5}">
                      <a16:colId xmlns:a16="http://schemas.microsoft.com/office/drawing/2014/main" val="20000"/>
                    </a:ext>
                  </a:extLst>
                </a:gridCol>
                <a:gridCol w="1603594">
                  <a:extLst>
                    <a:ext uri="{9D8B030D-6E8A-4147-A177-3AD203B41FA5}">
                      <a16:colId xmlns:a16="http://schemas.microsoft.com/office/drawing/2014/main" val="20001"/>
                    </a:ext>
                  </a:extLst>
                </a:gridCol>
                <a:gridCol w="1816608">
                  <a:extLst>
                    <a:ext uri="{9D8B030D-6E8A-4147-A177-3AD203B41FA5}">
                      <a16:colId xmlns:a16="http://schemas.microsoft.com/office/drawing/2014/main" val="20002"/>
                    </a:ext>
                  </a:extLst>
                </a:gridCol>
                <a:gridCol w="1584960">
                  <a:extLst>
                    <a:ext uri="{9D8B030D-6E8A-4147-A177-3AD203B41FA5}">
                      <a16:colId xmlns:a16="http://schemas.microsoft.com/office/drawing/2014/main" val="20003"/>
                    </a:ext>
                  </a:extLst>
                </a:gridCol>
                <a:gridCol w="1816436">
                  <a:extLst>
                    <a:ext uri="{9D8B030D-6E8A-4147-A177-3AD203B41FA5}">
                      <a16:colId xmlns:a16="http://schemas.microsoft.com/office/drawing/2014/main" val="20004"/>
                    </a:ext>
                  </a:extLst>
                </a:gridCol>
                <a:gridCol w="807136">
                  <a:extLst>
                    <a:ext uri="{9D8B030D-6E8A-4147-A177-3AD203B41FA5}">
                      <a16:colId xmlns:a16="http://schemas.microsoft.com/office/drawing/2014/main" val="20005"/>
                    </a:ext>
                  </a:extLst>
                </a:gridCol>
                <a:gridCol w="924299">
                  <a:extLst>
                    <a:ext uri="{9D8B030D-6E8A-4147-A177-3AD203B41FA5}">
                      <a16:colId xmlns:a16="http://schemas.microsoft.com/office/drawing/2014/main" val="20006"/>
                    </a:ext>
                  </a:extLst>
                </a:gridCol>
              </a:tblGrid>
              <a:tr h="526815">
                <a:tc gridSpan="7">
                  <a:txBody>
                    <a:bodyPr/>
                    <a:lstStyle/>
                    <a:p>
                      <a:r>
                        <a:rPr lang="en-US" sz="1500" dirty="0"/>
                        <a:t>Table 3 Triaging tool operability characteristics by probability cut point for surgical site infection flag</a:t>
                      </a:r>
                    </a:p>
                  </a:txBody>
                  <a:tcPr marL="75259" marR="75259" marT="37630" marB="3763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98709">
                <a:tc>
                  <a:txBody>
                    <a:bodyPr/>
                    <a:lstStyle/>
                    <a:p>
                      <a:pPr algn="ctr"/>
                      <a:r>
                        <a:rPr lang="en-US" sz="1600" dirty="0">
                          <a:latin typeface="Times New Roman" pitchFamily="18" charset="0"/>
                          <a:cs typeface="Times New Roman" pitchFamily="18" charset="0"/>
                        </a:rPr>
                        <a:t>Probability cut point (score)</a:t>
                      </a:r>
                    </a:p>
                  </a:txBody>
                  <a:tcPr marL="75259" marR="75259" marT="37630" marB="37630" anchor="ctr"/>
                </a:tc>
                <a:tc>
                  <a:txBody>
                    <a:bodyPr/>
                    <a:lstStyle/>
                    <a:p>
                      <a:pPr algn="ctr"/>
                      <a:r>
                        <a:rPr lang="en-US" sz="1600" dirty="0">
                          <a:latin typeface="Times New Roman" pitchFamily="18" charset="0"/>
                          <a:cs typeface="Times New Roman" pitchFamily="18" charset="0"/>
                        </a:rPr>
                        <a:t>Sensitivity </a:t>
                      </a:r>
                    </a:p>
                    <a:p>
                      <a:pPr algn="ctr"/>
                      <a:r>
                        <a:rPr lang="en-US" sz="1600" dirty="0">
                          <a:latin typeface="Times New Roman" pitchFamily="18" charset="0"/>
                          <a:cs typeface="Times New Roman" pitchFamily="18" charset="0"/>
                        </a:rPr>
                        <a:t>(95% CI)</a:t>
                      </a:r>
                    </a:p>
                  </a:txBody>
                  <a:tcPr marL="75259" marR="75259" marT="37630" marB="37630" anchor="ctr"/>
                </a:tc>
                <a:tc>
                  <a:txBody>
                    <a:bodyPr/>
                    <a:lstStyle/>
                    <a:p>
                      <a:pPr algn="ctr"/>
                      <a:r>
                        <a:rPr lang="en-US" sz="1600" dirty="0">
                          <a:latin typeface="Times New Roman" pitchFamily="18" charset="0"/>
                          <a:cs typeface="Times New Roman" pitchFamily="18" charset="0"/>
                        </a:rPr>
                        <a:t>Specificity </a:t>
                      </a:r>
                    </a:p>
                    <a:p>
                      <a:pPr algn="ctr"/>
                      <a:r>
                        <a:rPr lang="en-US" sz="1600" dirty="0">
                          <a:latin typeface="Times New Roman" pitchFamily="18" charset="0"/>
                          <a:cs typeface="Times New Roman" pitchFamily="18" charset="0"/>
                        </a:rPr>
                        <a:t>(95% CI)</a:t>
                      </a:r>
                    </a:p>
                  </a:txBody>
                  <a:tcPr marL="75259" marR="75259" marT="37630" marB="37630" anchor="ctr"/>
                </a:tc>
                <a:tc>
                  <a:txBody>
                    <a:bodyPr/>
                    <a:lstStyle/>
                    <a:p>
                      <a:pPr algn="ctr"/>
                      <a:r>
                        <a:rPr lang="en-US" sz="1600" dirty="0">
                          <a:latin typeface="Times New Roman" pitchFamily="18" charset="0"/>
                          <a:cs typeface="Times New Roman" pitchFamily="18" charset="0"/>
                        </a:rPr>
                        <a:t>PPV</a:t>
                      </a:r>
                    </a:p>
                  </a:txBody>
                  <a:tcPr marL="75259" marR="75259" marT="37630" marB="37630" anchor="ctr"/>
                </a:tc>
                <a:tc>
                  <a:txBody>
                    <a:bodyPr/>
                    <a:lstStyle/>
                    <a:p>
                      <a:pPr algn="ctr"/>
                      <a:r>
                        <a:rPr lang="en-US" sz="1600" dirty="0">
                          <a:latin typeface="Times New Roman" pitchFamily="18" charset="0"/>
                          <a:cs typeface="Times New Roman" pitchFamily="18" charset="0"/>
                        </a:rPr>
                        <a:t>NPV</a:t>
                      </a:r>
                    </a:p>
                  </a:txBody>
                  <a:tcPr marL="75259" marR="75259" marT="37630" marB="37630" anchor="ctr"/>
                </a:tc>
                <a:tc>
                  <a:txBody>
                    <a:bodyPr/>
                    <a:lstStyle/>
                    <a:p>
                      <a:pPr algn="ctr"/>
                      <a:r>
                        <a:rPr lang="en-US" sz="1600" dirty="0">
                          <a:latin typeface="Times New Roman" pitchFamily="18" charset="0"/>
                          <a:cs typeface="Times New Roman" pitchFamily="18" charset="0"/>
                        </a:rPr>
                        <a:t>LR+</a:t>
                      </a:r>
                    </a:p>
                  </a:txBody>
                  <a:tcPr marL="75259" marR="75259" marT="37630" marB="37630" anchor="ctr"/>
                </a:tc>
                <a:tc>
                  <a:txBody>
                    <a:bodyPr/>
                    <a:lstStyle/>
                    <a:p>
                      <a:pPr algn="ctr"/>
                      <a:r>
                        <a:rPr lang="en-US" sz="1600" dirty="0">
                          <a:latin typeface="Times New Roman" pitchFamily="18" charset="0"/>
                          <a:cs typeface="Times New Roman" pitchFamily="18" charset="0"/>
                        </a:rPr>
                        <a:t>LR−</a:t>
                      </a:r>
                    </a:p>
                  </a:txBody>
                  <a:tcPr marL="75259" marR="75259" marT="37630" marB="37630" anchor="ctr"/>
                </a:tc>
                <a:extLst>
                  <a:ext uri="{0D108BD9-81ED-4DB2-BD59-A6C34878D82A}">
                    <a16:rowId xmlns:a16="http://schemas.microsoft.com/office/drawing/2014/main" val="10001"/>
                  </a:ext>
                </a:extLst>
              </a:tr>
              <a:tr h="755904">
                <a:tc>
                  <a:txBody>
                    <a:bodyPr/>
                    <a:lstStyle/>
                    <a:p>
                      <a:pPr algn="ctr"/>
                      <a:r>
                        <a:rPr lang="en-US" sz="1600" dirty="0">
                          <a:latin typeface="Times New Roman" pitchFamily="18" charset="0"/>
                          <a:cs typeface="Times New Roman" pitchFamily="18" charset="0"/>
                        </a:rPr>
                        <a:t>Low probability (≥1)</a:t>
                      </a:r>
                    </a:p>
                  </a:txBody>
                  <a:tcPr marL="75259" marR="75259" marT="37630" marB="37630" anchor="ctr"/>
                </a:tc>
                <a:tc>
                  <a:txBody>
                    <a:bodyPr/>
                    <a:lstStyle/>
                    <a:p>
                      <a:r>
                        <a:rPr lang="en-US" sz="1600" dirty="0">
                          <a:latin typeface="Times New Roman" pitchFamily="18" charset="0"/>
                          <a:cs typeface="Times New Roman" pitchFamily="18" charset="0"/>
                        </a:rPr>
                        <a:t>92.4%  109/118</a:t>
                      </a:r>
                    </a:p>
                    <a:p>
                      <a:r>
                        <a:rPr lang="en-US" sz="1600" dirty="0">
                          <a:latin typeface="Times New Roman" pitchFamily="18" charset="0"/>
                          <a:cs typeface="Times New Roman" pitchFamily="18" charset="0"/>
                        </a:rPr>
                        <a:t>(87.6%-97.2%)</a:t>
                      </a:r>
                    </a:p>
                  </a:txBody>
                  <a:tcPr marL="75259" marR="75259" marT="37630" marB="37630" anchor="ctr"/>
                </a:tc>
                <a:tc>
                  <a:txBody>
                    <a:bodyPr/>
                    <a:lstStyle/>
                    <a:p>
                      <a:r>
                        <a:rPr lang="en-US" sz="1600" dirty="0">
                          <a:latin typeface="Times New Roman" pitchFamily="18" charset="0"/>
                          <a:cs typeface="Times New Roman" pitchFamily="18" charset="0"/>
                        </a:rPr>
                        <a:t>56.7%  2,032/3,582</a:t>
                      </a:r>
                    </a:p>
                    <a:p>
                      <a:r>
                        <a:rPr lang="en-US" sz="1600" dirty="0">
                          <a:latin typeface="Times New Roman" pitchFamily="18" charset="0"/>
                          <a:cs typeface="Times New Roman" pitchFamily="18" charset="0"/>
                        </a:rPr>
                        <a:t>(55.1%-58,4%)</a:t>
                      </a:r>
                    </a:p>
                  </a:txBody>
                  <a:tcPr marL="75259" marR="75259" marT="37630" marB="37630" anchor="ctr"/>
                </a:tc>
                <a:tc>
                  <a:txBody>
                    <a:bodyPr/>
                    <a:lstStyle/>
                    <a:p>
                      <a:r>
                        <a:rPr lang="en-US" sz="1600" dirty="0">
                          <a:latin typeface="Times New Roman" pitchFamily="18" charset="0"/>
                          <a:cs typeface="Times New Roman" pitchFamily="18" charset="0"/>
                        </a:rPr>
                        <a:t>6.57%</a:t>
                      </a:r>
                    </a:p>
                    <a:p>
                      <a:r>
                        <a:rPr lang="en-US" sz="1600" dirty="0">
                          <a:latin typeface="Times New Roman" pitchFamily="18" charset="0"/>
                          <a:cs typeface="Times New Roman" pitchFamily="18" charset="0"/>
                        </a:rPr>
                        <a:t>109/1,659</a:t>
                      </a:r>
                    </a:p>
                    <a:p>
                      <a:r>
                        <a:rPr lang="en-US" sz="1600" dirty="0">
                          <a:latin typeface="Times New Roman" pitchFamily="18" charset="0"/>
                          <a:cs typeface="Times New Roman" pitchFamily="18" charset="0"/>
                        </a:rPr>
                        <a:t>(5.4%-7.8%)</a:t>
                      </a:r>
                    </a:p>
                  </a:txBody>
                  <a:tcPr marL="75259" marR="75259" marT="37630" marB="37630" anchor="ctr"/>
                </a:tc>
                <a:tc>
                  <a:txBody>
                    <a:bodyPr/>
                    <a:lstStyle/>
                    <a:p>
                      <a:r>
                        <a:rPr lang="en-US" sz="1600" dirty="0">
                          <a:latin typeface="Times New Roman" pitchFamily="18" charset="0"/>
                          <a:cs typeface="Times New Roman" pitchFamily="18" charset="0"/>
                        </a:rPr>
                        <a:t>99.6%  2,032/2,041</a:t>
                      </a:r>
                    </a:p>
                    <a:p>
                      <a:r>
                        <a:rPr lang="en-US" sz="1600" dirty="0">
                          <a:latin typeface="Times New Roman" pitchFamily="18" charset="0"/>
                          <a:cs typeface="Times New Roman" pitchFamily="18" charset="0"/>
                        </a:rPr>
                        <a:t>(99.3%-99.9%)</a:t>
                      </a:r>
                    </a:p>
                  </a:txBody>
                  <a:tcPr marL="75259" marR="75259" marT="37630" marB="37630" anchor="ctr"/>
                </a:tc>
                <a:tc>
                  <a:txBody>
                    <a:bodyPr/>
                    <a:lstStyle/>
                    <a:p>
                      <a:r>
                        <a:rPr lang="en-US" sz="1600" dirty="0">
                          <a:latin typeface="Times New Roman" pitchFamily="18" charset="0"/>
                          <a:cs typeface="Times New Roman" pitchFamily="18" charset="0"/>
                        </a:rPr>
                        <a:t>2.13</a:t>
                      </a:r>
                    </a:p>
                  </a:txBody>
                  <a:tcPr marL="75259" marR="75259" marT="37630" marB="37630" anchor="ctr"/>
                </a:tc>
                <a:tc>
                  <a:txBody>
                    <a:bodyPr/>
                    <a:lstStyle/>
                    <a:p>
                      <a:r>
                        <a:rPr lang="en-US" sz="1600" dirty="0">
                          <a:latin typeface="Times New Roman" pitchFamily="18" charset="0"/>
                          <a:cs typeface="Times New Roman" pitchFamily="18" charset="0"/>
                        </a:rPr>
                        <a:t>0.13</a:t>
                      </a:r>
                    </a:p>
                  </a:txBody>
                  <a:tcPr marL="75259" marR="75259" marT="37630" marB="37630" anchor="ctr"/>
                </a:tc>
                <a:extLst>
                  <a:ext uri="{0D108BD9-81ED-4DB2-BD59-A6C34878D82A}">
                    <a16:rowId xmlns:a16="http://schemas.microsoft.com/office/drawing/2014/main" val="10002"/>
                  </a:ext>
                </a:extLst>
              </a:tr>
              <a:tr h="811708">
                <a:tc>
                  <a:txBody>
                    <a:bodyPr/>
                    <a:lstStyle/>
                    <a:p>
                      <a:pPr algn="ctr"/>
                      <a:r>
                        <a:rPr lang="en-US" sz="1600" dirty="0">
                          <a:latin typeface="Times New Roman" pitchFamily="18" charset="0"/>
                          <a:cs typeface="Times New Roman" pitchFamily="18" charset="0"/>
                        </a:rPr>
                        <a:t>Intermediate probability (≥2)</a:t>
                      </a:r>
                    </a:p>
                  </a:txBody>
                  <a:tcPr marL="75259" marR="75259" marT="37630" marB="37630" anchor="ctr"/>
                </a:tc>
                <a:tc>
                  <a:txBody>
                    <a:bodyPr/>
                    <a:lstStyle/>
                    <a:p>
                      <a:r>
                        <a:rPr lang="en-US" sz="1600" dirty="0">
                          <a:latin typeface="Times New Roman" pitchFamily="18" charset="0"/>
                          <a:cs typeface="Times New Roman" pitchFamily="18" charset="0"/>
                        </a:rPr>
                        <a:t>89.0% 105/118</a:t>
                      </a:r>
                    </a:p>
                    <a:p>
                      <a:r>
                        <a:rPr lang="en-US" sz="1600" dirty="0">
                          <a:latin typeface="Times New Roman" pitchFamily="18" charset="0"/>
                          <a:cs typeface="Times New Roman" pitchFamily="18" charset="0"/>
                        </a:rPr>
                        <a:t>(81.9%-94.0%)</a:t>
                      </a:r>
                    </a:p>
                  </a:txBody>
                  <a:tcPr marL="75259" marR="75259" marT="37630" marB="37630" anchor="ctr"/>
                </a:tc>
                <a:tc>
                  <a:txBody>
                    <a:bodyPr/>
                    <a:lstStyle/>
                    <a:p>
                      <a:r>
                        <a:rPr lang="en-US" sz="1600" dirty="0">
                          <a:latin typeface="Times New Roman" pitchFamily="18" charset="0"/>
                          <a:cs typeface="Times New Roman" pitchFamily="18" charset="0"/>
                        </a:rPr>
                        <a:t>65.4%  2,344/3,582 </a:t>
                      </a:r>
                    </a:p>
                    <a:p>
                      <a:r>
                        <a:rPr lang="en-US" sz="1600" dirty="0">
                          <a:latin typeface="Times New Roman" pitchFamily="18" charset="0"/>
                          <a:cs typeface="Times New Roman" pitchFamily="18" charset="0"/>
                        </a:rPr>
                        <a:t>(64.0%-67.0%)</a:t>
                      </a:r>
                    </a:p>
                  </a:txBody>
                  <a:tcPr marL="75259" marR="75259" marT="37630" marB="37630" anchor="ctr"/>
                </a:tc>
                <a:tc>
                  <a:txBody>
                    <a:bodyPr/>
                    <a:lstStyle/>
                    <a:p>
                      <a:r>
                        <a:rPr lang="en-US" sz="1600" dirty="0">
                          <a:latin typeface="Times New Roman" pitchFamily="18" charset="0"/>
                          <a:cs typeface="Times New Roman" pitchFamily="18" charset="0"/>
                        </a:rPr>
                        <a:t>8.3%  105/1,343</a:t>
                      </a:r>
                    </a:p>
                    <a:p>
                      <a:r>
                        <a:rPr lang="en-US" sz="1600" dirty="0">
                          <a:latin typeface="Times New Roman" pitchFamily="18" charset="0"/>
                          <a:cs typeface="Times New Roman" pitchFamily="18" charset="0"/>
                        </a:rPr>
                        <a:t>(6.4%-9.2%)</a:t>
                      </a:r>
                    </a:p>
                  </a:txBody>
                  <a:tcPr marL="75259" marR="75259" marT="37630" marB="37630" anchor="ctr"/>
                </a:tc>
                <a:tc>
                  <a:txBody>
                    <a:bodyPr/>
                    <a:lstStyle/>
                    <a:p>
                      <a:r>
                        <a:rPr lang="en-US" sz="1600" dirty="0">
                          <a:latin typeface="Times New Roman" pitchFamily="18" charset="0"/>
                          <a:cs typeface="Times New Roman" pitchFamily="18" charset="0"/>
                        </a:rPr>
                        <a:t>99.4%  2,344/2,357</a:t>
                      </a:r>
                    </a:p>
                    <a:p>
                      <a:r>
                        <a:rPr lang="en-US" sz="1600" dirty="0">
                          <a:latin typeface="Times New Roman" pitchFamily="18" charset="0"/>
                          <a:cs typeface="Times New Roman" pitchFamily="18" charset="0"/>
                        </a:rPr>
                        <a:t>(99.2%-99.8%)</a:t>
                      </a:r>
                    </a:p>
                  </a:txBody>
                  <a:tcPr marL="75259" marR="75259" marT="37630" marB="37630" anchor="ctr"/>
                </a:tc>
                <a:tc>
                  <a:txBody>
                    <a:bodyPr/>
                    <a:lstStyle/>
                    <a:p>
                      <a:r>
                        <a:rPr lang="en-US" sz="1600" dirty="0">
                          <a:latin typeface="Times New Roman" pitchFamily="18" charset="0"/>
                          <a:cs typeface="Times New Roman" pitchFamily="18" charset="0"/>
                        </a:rPr>
                        <a:t>2.57</a:t>
                      </a:r>
                    </a:p>
                  </a:txBody>
                  <a:tcPr marL="75259" marR="75259" marT="37630" marB="37630" anchor="ctr"/>
                </a:tc>
                <a:tc>
                  <a:txBody>
                    <a:bodyPr/>
                    <a:lstStyle/>
                    <a:p>
                      <a:r>
                        <a:rPr lang="en-US" sz="1600" dirty="0">
                          <a:latin typeface="Times New Roman" pitchFamily="18" charset="0"/>
                          <a:cs typeface="Times New Roman" pitchFamily="18" charset="0"/>
                        </a:rPr>
                        <a:t>0.17</a:t>
                      </a:r>
                    </a:p>
                  </a:txBody>
                  <a:tcPr marL="75259" marR="75259" marT="37630" marB="37630" anchor="ctr"/>
                </a:tc>
                <a:extLst>
                  <a:ext uri="{0D108BD9-81ED-4DB2-BD59-A6C34878D82A}">
                    <a16:rowId xmlns:a16="http://schemas.microsoft.com/office/drawing/2014/main" val="10003"/>
                  </a:ext>
                </a:extLst>
              </a:tr>
              <a:tr h="841248">
                <a:tc>
                  <a:txBody>
                    <a:bodyPr/>
                    <a:lstStyle/>
                    <a:p>
                      <a:pPr algn="ctr"/>
                      <a:r>
                        <a:rPr lang="en-US" sz="1600" dirty="0">
                          <a:latin typeface="Times New Roman" pitchFamily="18" charset="0"/>
                          <a:cs typeface="Times New Roman" pitchFamily="18" charset="0"/>
                        </a:rPr>
                        <a:t>Intermediate probability (≥3)</a:t>
                      </a:r>
                    </a:p>
                  </a:txBody>
                  <a:tcPr marL="75259" marR="75259" marT="37630" marB="37630" anchor="ctr"/>
                </a:tc>
                <a:tc>
                  <a:txBody>
                    <a:bodyPr/>
                    <a:lstStyle/>
                    <a:p>
                      <a:r>
                        <a:rPr lang="en-US" sz="1600" dirty="0">
                          <a:latin typeface="Times New Roman" pitchFamily="18" charset="0"/>
                          <a:cs typeface="Times New Roman" pitchFamily="18" charset="0"/>
                        </a:rPr>
                        <a:t>76.3%  90/118</a:t>
                      </a:r>
                    </a:p>
                    <a:p>
                      <a:r>
                        <a:rPr lang="en-US" sz="1600" dirty="0">
                          <a:latin typeface="Times New Roman" pitchFamily="18" charset="0"/>
                          <a:cs typeface="Times New Roman" pitchFamily="18" charset="0"/>
                        </a:rPr>
                        <a:t>(68.6%-83.9%)</a:t>
                      </a:r>
                    </a:p>
                  </a:txBody>
                  <a:tcPr marL="75259" marR="75259" marT="37630" marB="37630" anchor="ctr"/>
                </a:tc>
                <a:tc>
                  <a:txBody>
                    <a:bodyPr/>
                    <a:lstStyle/>
                    <a:p>
                      <a:r>
                        <a:rPr lang="en-US" sz="1600" dirty="0">
                          <a:latin typeface="Times New Roman" pitchFamily="18" charset="0"/>
                          <a:cs typeface="Times New Roman" pitchFamily="18" charset="0"/>
                        </a:rPr>
                        <a:t>85.0%  3,045/3,582</a:t>
                      </a:r>
                    </a:p>
                    <a:p>
                      <a:r>
                        <a:rPr lang="en-US" sz="1600" dirty="0">
                          <a:latin typeface="Times New Roman" pitchFamily="18" charset="0"/>
                          <a:cs typeface="Times New Roman" pitchFamily="18" charset="0"/>
                        </a:rPr>
                        <a:t>(83.8%-86.2%)</a:t>
                      </a:r>
                    </a:p>
                  </a:txBody>
                  <a:tcPr marL="75259" marR="75259" marT="37630" marB="37630" anchor="ctr"/>
                </a:tc>
                <a:tc>
                  <a:txBody>
                    <a:bodyPr/>
                    <a:lstStyle/>
                    <a:p>
                      <a:r>
                        <a:rPr lang="en-US" sz="1600" dirty="0">
                          <a:latin typeface="Times New Roman" pitchFamily="18" charset="0"/>
                          <a:cs typeface="Times New Roman" pitchFamily="18" charset="0"/>
                        </a:rPr>
                        <a:t>15.2%  90/627</a:t>
                      </a:r>
                    </a:p>
                    <a:p>
                      <a:r>
                        <a:rPr lang="en-US" sz="1600" dirty="0">
                          <a:latin typeface="Times New Roman" pitchFamily="18" charset="0"/>
                          <a:cs typeface="Times New Roman" pitchFamily="18" charset="0"/>
                        </a:rPr>
                        <a:t>(11.6%-7.1%)</a:t>
                      </a:r>
                    </a:p>
                  </a:txBody>
                  <a:tcPr marL="75259" marR="75259" marT="37630" marB="37630" anchor="ctr"/>
                </a:tc>
                <a:tc>
                  <a:txBody>
                    <a:bodyPr/>
                    <a:lstStyle/>
                    <a:p>
                      <a:r>
                        <a:rPr lang="en-US" sz="1600" dirty="0">
                          <a:latin typeface="Times New Roman" pitchFamily="18" charset="0"/>
                          <a:cs typeface="Times New Roman" pitchFamily="18" charset="0"/>
                        </a:rPr>
                        <a:t>99.0%  3,045/3,073 (98.8%-99.4%)</a:t>
                      </a:r>
                    </a:p>
                  </a:txBody>
                  <a:tcPr marL="75259" marR="75259" marT="37630" marB="37630" anchor="ctr"/>
                </a:tc>
                <a:tc>
                  <a:txBody>
                    <a:bodyPr/>
                    <a:lstStyle/>
                    <a:p>
                      <a:r>
                        <a:rPr lang="en-US" sz="1600" dirty="0">
                          <a:latin typeface="Times New Roman" pitchFamily="18" charset="0"/>
                          <a:cs typeface="Times New Roman" pitchFamily="18" charset="0"/>
                        </a:rPr>
                        <a:t>5.09</a:t>
                      </a:r>
                    </a:p>
                  </a:txBody>
                  <a:tcPr marL="75259" marR="75259" marT="37630" marB="37630" anchor="ctr"/>
                </a:tc>
                <a:tc>
                  <a:txBody>
                    <a:bodyPr/>
                    <a:lstStyle/>
                    <a:p>
                      <a:r>
                        <a:rPr lang="en-US" sz="1600" dirty="0">
                          <a:latin typeface="Times New Roman" pitchFamily="18" charset="0"/>
                          <a:cs typeface="Times New Roman" pitchFamily="18" charset="0"/>
                        </a:rPr>
                        <a:t>0.28</a:t>
                      </a:r>
                    </a:p>
                  </a:txBody>
                  <a:tcPr marL="75259" marR="75259" marT="37630" marB="37630" anchor="ctr"/>
                </a:tc>
                <a:extLst>
                  <a:ext uri="{0D108BD9-81ED-4DB2-BD59-A6C34878D82A}">
                    <a16:rowId xmlns:a16="http://schemas.microsoft.com/office/drawing/2014/main" val="10004"/>
                  </a:ext>
                </a:extLst>
              </a:tr>
              <a:tr h="978370">
                <a:tc>
                  <a:txBody>
                    <a:bodyPr/>
                    <a:lstStyle/>
                    <a:p>
                      <a:pPr algn="ctr"/>
                      <a:r>
                        <a:rPr lang="en-US" sz="1600" dirty="0">
                          <a:latin typeface="Times New Roman" pitchFamily="18" charset="0"/>
                          <a:cs typeface="Times New Roman" pitchFamily="18" charset="0"/>
                        </a:rPr>
                        <a:t>High probability (≥4)</a:t>
                      </a:r>
                    </a:p>
                  </a:txBody>
                  <a:tcPr marL="75259" marR="75259" marT="37630" marB="37630" anchor="ctr"/>
                </a:tc>
                <a:tc>
                  <a:txBody>
                    <a:bodyPr/>
                    <a:lstStyle/>
                    <a:p>
                      <a:r>
                        <a:rPr lang="en-US" sz="1600" dirty="0">
                          <a:latin typeface="Times New Roman" pitchFamily="18" charset="0"/>
                          <a:cs typeface="Times New Roman" pitchFamily="18" charset="0"/>
                        </a:rPr>
                        <a:t>46.6%  55/118</a:t>
                      </a:r>
                    </a:p>
                    <a:p>
                      <a:r>
                        <a:rPr lang="en-US" sz="1600" dirty="0">
                          <a:latin typeface="Times New Roman" pitchFamily="18" charset="0"/>
                          <a:cs typeface="Times New Roman" pitchFamily="18" charset="0"/>
                        </a:rPr>
                        <a:t>(37.6%-55.6%)</a:t>
                      </a:r>
                    </a:p>
                  </a:txBody>
                  <a:tcPr marL="75259" marR="75259" marT="37630" marB="37630" anchor="ctr"/>
                </a:tc>
                <a:tc>
                  <a:txBody>
                    <a:bodyPr/>
                    <a:lstStyle/>
                    <a:p>
                      <a:r>
                        <a:rPr lang="en-US" sz="1600" dirty="0">
                          <a:latin typeface="Times New Roman" pitchFamily="18" charset="0"/>
                          <a:cs typeface="Times New Roman" pitchFamily="18" charset="0"/>
                        </a:rPr>
                        <a:t>95.1%  3,406/3,582</a:t>
                      </a:r>
                    </a:p>
                    <a:p>
                      <a:r>
                        <a:rPr lang="en-US" sz="1600" dirty="0">
                          <a:latin typeface="Times New Roman" pitchFamily="18" charset="0"/>
                          <a:cs typeface="Times New Roman" pitchFamily="18" charset="0"/>
                        </a:rPr>
                        <a:t>(94.3%-95.8%)</a:t>
                      </a:r>
                    </a:p>
                  </a:txBody>
                  <a:tcPr marL="75259" marR="75259" marT="37630" marB="37630" anchor="ctr"/>
                </a:tc>
                <a:tc>
                  <a:txBody>
                    <a:bodyPr/>
                    <a:lstStyle/>
                    <a:p>
                      <a:r>
                        <a:rPr lang="en-US" sz="1600" dirty="0">
                          <a:latin typeface="Times New Roman" pitchFamily="18" charset="0"/>
                          <a:cs typeface="Times New Roman" pitchFamily="18" charset="0"/>
                        </a:rPr>
                        <a:t>23.8%  55/231</a:t>
                      </a:r>
                    </a:p>
                    <a:p>
                      <a:r>
                        <a:rPr lang="en-US" sz="1600" dirty="0">
                          <a:latin typeface="Times New Roman" pitchFamily="18" charset="0"/>
                          <a:cs typeface="Times New Roman" pitchFamily="18" charset="0"/>
                        </a:rPr>
                        <a:t>(18.5%-9.8%)</a:t>
                      </a:r>
                    </a:p>
                  </a:txBody>
                  <a:tcPr marL="75259" marR="75259" marT="37630" marB="37630" anchor="ctr"/>
                </a:tc>
                <a:tc>
                  <a:txBody>
                    <a:bodyPr/>
                    <a:lstStyle/>
                    <a:p>
                      <a:r>
                        <a:rPr lang="en-US" sz="1600" dirty="0">
                          <a:latin typeface="Times New Roman" pitchFamily="18" charset="0"/>
                          <a:cs typeface="Times New Roman" pitchFamily="18" charset="0"/>
                        </a:rPr>
                        <a:t>98.2%  3,406/3,469 </a:t>
                      </a:r>
                    </a:p>
                    <a:p>
                      <a:r>
                        <a:rPr lang="en-US" sz="1600" dirty="0">
                          <a:latin typeface="Times New Roman" pitchFamily="18" charset="0"/>
                          <a:cs typeface="Times New Roman" pitchFamily="18" charset="0"/>
                        </a:rPr>
                        <a:t>(97.7%-98.6%)</a:t>
                      </a:r>
                    </a:p>
                  </a:txBody>
                  <a:tcPr marL="75259" marR="75259" marT="37630" marB="37630" anchor="ctr"/>
                </a:tc>
                <a:tc>
                  <a:txBody>
                    <a:bodyPr/>
                    <a:lstStyle/>
                    <a:p>
                      <a:r>
                        <a:rPr lang="en-US" sz="1600" dirty="0">
                          <a:latin typeface="Times New Roman" pitchFamily="18" charset="0"/>
                          <a:cs typeface="Times New Roman" pitchFamily="18" charset="0"/>
                        </a:rPr>
                        <a:t>9.49</a:t>
                      </a:r>
                    </a:p>
                  </a:txBody>
                  <a:tcPr marL="75259" marR="75259" marT="37630" marB="37630" anchor="ctr"/>
                </a:tc>
                <a:tc>
                  <a:txBody>
                    <a:bodyPr/>
                    <a:lstStyle/>
                    <a:p>
                      <a:r>
                        <a:rPr lang="en-US" sz="1600" dirty="0">
                          <a:latin typeface="Times New Roman" pitchFamily="18" charset="0"/>
                          <a:cs typeface="Times New Roman" pitchFamily="18" charset="0"/>
                        </a:rPr>
                        <a:t>0.56</a:t>
                      </a:r>
                    </a:p>
                  </a:txBody>
                  <a:tcPr marL="75259" marR="75259" marT="37630" marB="37630" anchor="ctr"/>
                </a:tc>
                <a:extLst>
                  <a:ext uri="{0D108BD9-81ED-4DB2-BD59-A6C34878D82A}">
                    <a16:rowId xmlns:a16="http://schemas.microsoft.com/office/drawing/2014/main" val="10005"/>
                  </a:ext>
                </a:extLst>
              </a:tr>
            </a:tbl>
          </a:graphicData>
        </a:graphic>
      </p:graphicFrame>
      <p:sp>
        <p:nvSpPr>
          <p:cNvPr id="5121" name="Rectangle 1"/>
          <p:cNvSpPr>
            <a:spLocks noChangeArrowheads="1"/>
          </p:cNvSpPr>
          <p:nvPr/>
        </p:nvSpPr>
        <p:spPr bwMode="auto">
          <a:xfrm>
            <a:off x="561702" y="5962143"/>
            <a:ext cx="10180319"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dirty="0">
                <a:ln>
                  <a:noFill/>
                </a:ln>
                <a:solidFill>
                  <a:srgbClr val="0070C0"/>
                </a:solidFill>
                <a:effectLst/>
                <a:latin typeface="Times New Roman" pitchFamily="18" charset="0"/>
                <a:cs typeface="Times New Roman" pitchFamily="18" charset="0"/>
              </a:rPr>
              <a:t>CI</a:t>
            </a:r>
            <a:r>
              <a:rPr kumimoji="0" lang="en-US" sz="1400" b="0" i="0" u="none" strike="noStrike" cap="none" normalizeH="0" baseline="0" dirty="0">
                <a:ln>
                  <a:noFill/>
                </a:ln>
                <a:solidFill>
                  <a:srgbClr val="0070C0"/>
                </a:solidFill>
                <a:effectLst/>
                <a:latin typeface="Times New Roman" pitchFamily="18" charset="0"/>
                <a:cs typeface="Times New Roman" pitchFamily="18" charset="0"/>
              </a:rPr>
              <a:t>, confidence interval; </a:t>
            </a:r>
            <a:r>
              <a:rPr kumimoji="0" lang="en-US" sz="1400" b="0" i="1" u="none" strike="noStrike" cap="none" normalizeH="0" baseline="0" dirty="0">
                <a:ln>
                  <a:noFill/>
                </a:ln>
                <a:solidFill>
                  <a:srgbClr val="0070C0"/>
                </a:solidFill>
                <a:effectLst/>
                <a:latin typeface="Times New Roman" pitchFamily="18" charset="0"/>
                <a:cs typeface="Times New Roman" pitchFamily="18" charset="0"/>
              </a:rPr>
              <a:t>LR+</a:t>
            </a:r>
            <a:r>
              <a:rPr kumimoji="0" lang="en-US" sz="1400" b="0" i="0" u="none" strike="noStrike" cap="none" normalizeH="0" baseline="0" dirty="0">
                <a:ln>
                  <a:noFill/>
                </a:ln>
                <a:solidFill>
                  <a:srgbClr val="0070C0"/>
                </a:solidFill>
                <a:effectLst/>
                <a:latin typeface="Times New Roman" pitchFamily="18" charset="0"/>
                <a:cs typeface="Times New Roman" pitchFamily="18" charset="0"/>
              </a:rPr>
              <a:t>, positive likelihood ratio; </a:t>
            </a:r>
            <a:r>
              <a:rPr kumimoji="0" lang="en-US" sz="1400" b="0" i="1" u="none" strike="noStrike" cap="none" normalizeH="0" baseline="0" dirty="0">
                <a:ln>
                  <a:noFill/>
                </a:ln>
                <a:solidFill>
                  <a:srgbClr val="0070C0"/>
                </a:solidFill>
                <a:effectLst/>
                <a:latin typeface="Times New Roman" pitchFamily="18" charset="0"/>
                <a:cs typeface="Times New Roman" pitchFamily="18" charset="0"/>
              </a:rPr>
              <a:t>LR–</a:t>
            </a:r>
            <a:r>
              <a:rPr kumimoji="0" lang="en-US" sz="1400" b="0" i="0" u="none" strike="noStrike" cap="none" normalizeH="0" baseline="0" dirty="0">
                <a:ln>
                  <a:noFill/>
                </a:ln>
                <a:solidFill>
                  <a:srgbClr val="0070C0"/>
                </a:solidFill>
                <a:effectLst/>
                <a:latin typeface="Times New Roman" pitchFamily="18" charset="0"/>
                <a:cs typeface="Times New Roman" pitchFamily="18" charset="0"/>
              </a:rPr>
              <a:t>, negative likelihood ratio; </a:t>
            </a:r>
            <a:r>
              <a:rPr kumimoji="0" lang="en-US" sz="1400" b="0" i="1" u="none" strike="noStrike" cap="none" normalizeH="0" baseline="0" dirty="0">
                <a:ln>
                  <a:noFill/>
                </a:ln>
                <a:solidFill>
                  <a:srgbClr val="0070C0"/>
                </a:solidFill>
                <a:effectLst/>
                <a:latin typeface="Times New Roman" pitchFamily="18" charset="0"/>
                <a:cs typeface="Times New Roman" pitchFamily="18" charset="0"/>
              </a:rPr>
              <a:t>PPV</a:t>
            </a:r>
            <a:r>
              <a:rPr kumimoji="0" lang="en-US" sz="1400" b="0" i="0" u="none" strike="noStrike" cap="none" normalizeH="0" baseline="0" dirty="0">
                <a:ln>
                  <a:noFill/>
                </a:ln>
                <a:solidFill>
                  <a:srgbClr val="0070C0"/>
                </a:solidFill>
                <a:effectLst/>
                <a:latin typeface="Times New Roman" pitchFamily="18" charset="0"/>
                <a:cs typeface="Times New Roman" pitchFamily="18" charset="0"/>
              </a:rPr>
              <a:t>, positive predictive value;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dirty="0">
                <a:ln>
                  <a:noFill/>
                </a:ln>
                <a:solidFill>
                  <a:srgbClr val="0070C0"/>
                </a:solidFill>
                <a:effectLst/>
                <a:latin typeface="Times New Roman" pitchFamily="18" charset="0"/>
                <a:cs typeface="Times New Roman" pitchFamily="18" charset="0"/>
              </a:rPr>
              <a:t>NPV</a:t>
            </a:r>
            <a:r>
              <a:rPr kumimoji="0" lang="en-US" sz="1400" b="0" i="0" u="none" strike="noStrike" cap="none" normalizeH="0" baseline="0" dirty="0">
                <a:ln>
                  <a:noFill/>
                </a:ln>
                <a:solidFill>
                  <a:srgbClr val="0070C0"/>
                </a:solidFill>
                <a:effectLst/>
                <a:latin typeface="Times New Roman" pitchFamily="18" charset="0"/>
                <a:cs typeface="Times New Roman" pitchFamily="18" charset="0"/>
              </a:rPr>
              <a:t>, negative predictive value.</a:t>
            </a:r>
            <a:endParaRPr kumimoji="0" lang="en-US" sz="1400" b="0" i="0" u="none" strike="noStrike" cap="none" normalizeH="0" baseline="0" dirty="0">
              <a:ln>
                <a:noFill/>
              </a:ln>
              <a:solidFill>
                <a:srgbClr val="0070C0"/>
              </a:solidFill>
              <a:effectLst/>
              <a:latin typeface="Arial" pitchFamily="34" charset="0"/>
              <a:cs typeface="Arial" pitchFamily="34" charset="0"/>
            </a:endParaRPr>
          </a:p>
        </p:txBody>
      </p:sp>
    </p:spTree>
    <p:extLst>
      <p:ext uri="{BB962C8B-B14F-4D97-AF65-F5344CB8AC3E}">
        <p14:creationId xmlns:p14="http://schemas.microsoft.com/office/powerpoint/2010/main" val="2272593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44539-CC67-4F2B-B9CA-EFC455D91FBE}"/>
              </a:ext>
            </a:extLst>
          </p:cNvPr>
          <p:cNvSpPr>
            <a:spLocks noGrp="1"/>
          </p:cNvSpPr>
          <p:nvPr>
            <p:ph type="title"/>
          </p:nvPr>
        </p:nvSpPr>
        <p:spPr>
          <a:xfrm>
            <a:off x="865632" y="703652"/>
            <a:ext cx="10716768" cy="743712"/>
          </a:xfrm>
        </p:spPr>
        <p:txBody>
          <a:bodyPr>
            <a:normAutofit/>
          </a:bodyPr>
          <a:lstStyle/>
          <a:p>
            <a:r>
              <a:rPr lang="en-US" sz="4000" b="1" dirty="0">
                <a:solidFill>
                  <a:schemeClr val="tx1"/>
                </a:solidFill>
                <a:latin typeface="Times New Roman" panose="02020603050405020304" pitchFamily="18" charset="0"/>
                <a:cs typeface="Times New Roman" panose="02020603050405020304" pitchFamily="18" charset="0"/>
              </a:rPr>
              <a:t>Conclusions</a:t>
            </a:r>
          </a:p>
        </p:txBody>
      </p:sp>
      <p:sp>
        <p:nvSpPr>
          <p:cNvPr id="3" name="Content Placeholder 2">
            <a:extLst>
              <a:ext uri="{FF2B5EF4-FFF2-40B4-BE49-F238E27FC236}">
                <a16:creationId xmlns:a16="http://schemas.microsoft.com/office/drawing/2014/main" id="{473078FE-C3B0-4D5D-B091-60317B5F774C}"/>
              </a:ext>
            </a:extLst>
          </p:cNvPr>
          <p:cNvSpPr>
            <a:spLocks noGrp="1"/>
          </p:cNvSpPr>
          <p:nvPr>
            <p:ph idx="1"/>
          </p:nvPr>
        </p:nvSpPr>
        <p:spPr>
          <a:xfrm>
            <a:off x="609600" y="1647662"/>
            <a:ext cx="10972800" cy="4389120"/>
          </a:xfrm>
        </p:spPr>
        <p:txBody>
          <a:bodyPr>
            <a:noAutofit/>
          </a:bodyPr>
          <a:lstStyle/>
          <a:p>
            <a:r>
              <a:rPr lang="en-US" sz="2400" dirty="0">
                <a:latin typeface="Times New Roman" panose="02020603050405020304" pitchFamily="18" charset="0"/>
                <a:cs typeface="Times New Roman" panose="02020603050405020304" pitchFamily="18" charset="0"/>
              </a:rPr>
              <a:t>Result of this multicenter study similar to results of the smaller case-control investigation</a:t>
            </a:r>
          </a:p>
          <a:p>
            <a:r>
              <a:rPr lang="en-US" sz="2400" dirty="0">
                <a:latin typeface="Times New Roman" panose="02020603050405020304" pitchFamily="18" charset="0"/>
                <a:cs typeface="Times New Roman" panose="02020603050405020304" pitchFamily="18" charset="0"/>
              </a:rPr>
              <a:t>Clinical and administrative variables associated with SSI  diagnosis and treatment can be extracted reliably and with high accuracy to flag high-probability cases for further review, and low-probability cases  for exclusions</a:t>
            </a:r>
          </a:p>
          <a:p>
            <a:r>
              <a:rPr lang="en-US" sz="2400" dirty="0">
                <a:latin typeface="Times New Roman" panose="02020603050405020304" pitchFamily="18" charset="0"/>
                <a:cs typeface="Times New Roman" panose="02020603050405020304" pitchFamily="18" charset="0"/>
              </a:rPr>
              <a:t>The electronic extracted variables are readily accessible because collected by all electronic medical record system</a:t>
            </a:r>
          </a:p>
          <a:p>
            <a:r>
              <a:rPr lang="en-US" sz="2400" dirty="0">
                <a:latin typeface="Times New Roman" panose="02020603050405020304" pitchFamily="18" charset="0"/>
                <a:cs typeface="Times New Roman" panose="02020603050405020304" pitchFamily="18" charset="0"/>
              </a:rPr>
              <a:t>Antibiotic orders and microbiological orders have limited ability to distinguish surgeries with SSI from surgeries without SSI</a:t>
            </a:r>
          </a:p>
          <a:p>
            <a:r>
              <a:rPr lang="en-US" sz="2400" dirty="0">
                <a:latin typeface="Times New Roman" panose="02020603050405020304" pitchFamily="18" charset="0"/>
                <a:cs typeface="Times New Roman" panose="02020603050405020304" pitchFamily="18" charset="0"/>
              </a:rPr>
              <a:t>The SSI triaging tool (practice pattern-based) has potential benefits in increasing SSI case finding in the setting of tangible resource saving</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1824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1892" y="734664"/>
            <a:ext cx="10515600" cy="736844"/>
          </a:xfrm>
        </p:spPr>
        <p:txBody>
          <a:bodyPr>
            <a:normAutofit fontScale="90000"/>
          </a:bodyPr>
          <a:lstStyle/>
          <a:p>
            <a:r>
              <a:rPr lang="en-US" b="1" dirty="0"/>
              <a:t>Limitations</a:t>
            </a:r>
            <a:endParaRPr lang="en-US" dirty="0"/>
          </a:p>
        </p:txBody>
      </p:sp>
      <p:sp>
        <p:nvSpPr>
          <p:cNvPr id="3" name="Content Placeholder 2"/>
          <p:cNvSpPr>
            <a:spLocks noGrp="1"/>
          </p:cNvSpPr>
          <p:nvPr>
            <p:ph idx="1"/>
          </p:nvPr>
        </p:nvSpPr>
        <p:spPr>
          <a:xfrm>
            <a:off x="838200" y="1548116"/>
            <a:ext cx="10515600" cy="4863978"/>
          </a:xfrm>
        </p:spPr>
        <p:txBody>
          <a:bodyPr>
            <a:normAutofit/>
          </a:bodyPr>
          <a:lstStyle/>
          <a:p>
            <a:pPr lvl="0"/>
            <a:endParaRPr lang="en-US" sz="2000" dirty="0">
              <a:latin typeface="Times New Roman" panose="02020603050405020304" pitchFamily="18" charset="0"/>
              <a:cs typeface="Times New Roman" panose="02020603050405020304" pitchFamily="18" charset="0"/>
            </a:endParaRPr>
          </a:p>
          <a:p>
            <a:pPr lvl="0"/>
            <a:r>
              <a:rPr lang="en-US" sz="2400" dirty="0">
                <a:latin typeface="Times New Roman" panose="02020603050405020304" pitchFamily="18" charset="0"/>
                <a:cs typeface="Times New Roman" panose="02020603050405020304" pitchFamily="18" charset="0"/>
              </a:rPr>
              <a:t>VA study and applicability to other health care system may be hampered by availability of electronic health records and loss to follow-up</a:t>
            </a:r>
          </a:p>
          <a:p>
            <a:pPr lvl="0"/>
            <a:r>
              <a:rPr lang="en-US" sz="2400" dirty="0">
                <a:latin typeface="Times New Roman" panose="02020603050405020304" pitchFamily="18" charset="0"/>
                <a:cs typeface="Times New Roman" panose="02020603050405020304" pitchFamily="18" charset="0"/>
              </a:rPr>
              <a:t>The practice pattern-based electronic tool was imperfect in identify SSI in the low probability cases ( false negative)*</a:t>
            </a:r>
          </a:p>
          <a:p>
            <a:pPr marL="667512" lvl="2" indent="0">
              <a:buNone/>
            </a:pPr>
            <a:r>
              <a:rPr lang="en-US" sz="1800" dirty="0">
                <a:latin typeface="Times New Roman" panose="02020603050405020304" pitchFamily="18" charset="0"/>
                <a:cs typeface="Times New Roman" panose="02020603050405020304" pitchFamily="18" charset="0"/>
              </a:rPr>
              <a:t>*less severe SSI that do not require treatment beyond wound care or simple drainage and SSI that are diagnosed and treated outside facilities </a:t>
            </a:r>
          </a:p>
          <a:p>
            <a:pPr marL="667512" lvl="2" indent="0">
              <a:buNone/>
            </a:pPr>
            <a:endParaRPr lang="en-US" sz="1500" dirty="0">
              <a:latin typeface="Times New Roman" panose="02020603050405020304" pitchFamily="18" charset="0"/>
              <a:cs typeface="Times New Roman" panose="02020603050405020304" pitchFamily="18" charset="0"/>
            </a:endParaRPr>
          </a:p>
          <a:p>
            <a:pPr marL="370332" indent="-342900"/>
            <a:r>
              <a:rPr lang="en-US" sz="2400" dirty="0">
                <a:latin typeface="Times New Roman" panose="02020603050405020304" pitchFamily="18" charset="0"/>
                <a:cs typeface="Times New Roman" panose="02020603050405020304" pitchFamily="18" charset="0"/>
              </a:rPr>
              <a:t>The SSI triaging tool had varying degree of performance  across different centers driven by differences in clinical practice patterns between the 2 facilities, particularly in antimicrobial prescribing and collection of microbiologic cultures.</a:t>
            </a:r>
          </a:p>
        </p:txBody>
      </p:sp>
    </p:spTree>
    <p:extLst>
      <p:ext uri="{BB962C8B-B14F-4D97-AF65-F5344CB8AC3E}">
        <p14:creationId xmlns:p14="http://schemas.microsoft.com/office/powerpoint/2010/main" val="10899387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1277</TotalTime>
  <Words>2100</Words>
  <Application>Microsoft Office PowerPoint</Application>
  <PresentationFormat>Widescreen</PresentationFormat>
  <Paragraphs>250</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Constantia</vt:lpstr>
      <vt:lpstr>Times New Roman</vt:lpstr>
      <vt:lpstr>Wingdings</vt:lpstr>
      <vt:lpstr>Wingdings 2</vt:lpstr>
      <vt:lpstr>Flow</vt:lpstr>
      <vt:lpstr>PowerPoint Presentation</vt:lpstr>
      <vt:lpstr>PowerPoint Presentation</vt:lpstr>
      <vt:lpstr>Background</vt:lpstr>
      <vt:lpstr> Conceptual framework</vt:lpstr>
      <vt:lpstr>Methods</vt:lpstr>
      <vt:lpstr>Data Collection</vt:lpstr>
      <vt:lpstr>SSI Triaging Tool</vt:lpstr>
      <vt:lpstr>Statistical Analysis </vt:lpstr>
      <vt:lpstr>Statistical  Analysis – cont. </vt:lpstr>
      <vt:lpstr>Statistical  Analysis – cont. </vt:lpstr>
      <vt:lpstr>PowerPoint Presentation</vt:lpstr>
      <vt:lpstr>PowerPoint Presentation</vt:lpstr>
      <vt:lpstr>PowerPoint Presentation</vt:lpstr>
      <vt:lpstr>PowerPoint Presentation</vt:lpstr>
      <vt:lpstr>Conclusions</vt:lpstr>
      <vt:lpstr>Limitations</vt:lpstr>
    </vt:vector>
  </TitlesOfParts>
  <Company>NYS Department of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Antonella Eramo</dc:creator>
  <cp:lastModifiedBy>Eramo, Antonella (HEALTH)</cp:lastModifiedBy>
  <cp:revision>80</cp:revision>
  <cp:lastPrinted>2019-04-15T21:44:22Z</cp:lastPrinted>
  <dcterms:created xsi:type="dcterms:W3CDTF">2016-09-21T06:39:39Z</dcterms:created>
  <dcterms:modified xsi:type="dcterms:W3CDTF">2019-04-17T16:10:51Z</dcterms:modified>
</cp:coreProperties>
</file>