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2" r:id="rId4"/>
    <p:sldId id="261" r:id="rId5"/>
    <p:sldId id="259" r:id="rId6"/>
    <p:sldId id="260" r:id="rId7"/>
    <p:sldId id="263" r:id="rId8"/>
    <p:sldId id="265" r:id="rId9"/>
    <p:sldId id="267" r:id="rId10"/>
    <p:sldId id="266" r:id="rId11"/>
    <p:sldId id="268" r:id="rId12"/>
    <p:sldId id="269" r:id="rId13"/>
    <p:sldId id="25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52" d="100"/>
          <a:sy n="52" d="100"/>
        </p:scale>
        <p:origin x="150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80061A-ADAD-495A-9E45-582ABE592FC1}" type="datetimeFigureOut">
              <a:rPr lang="en-US" smtClean="0"/>
              <a:t>9/21/2016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C251C65-6258-41E6-8911-64CA5531C682}" type="slidenum">
              <a:rPr lang="en-US" smtClean="0"/>
              <a:t>‹#›</a:t>
            </a:fld>
            <a:endParaRPr lang="en-US" dirty="0"/>
          </a:p>
        </p:txBody>
      </p:sp>
    </p:spTree>
    <p:extLst>
      <p:ext uri="{BB962C8B-B14F-4D97-AF65-F5344CB8AC3E}">
        <p14:creationId xmlns:p14="http://schemas.microsoft.com/office/powerpoint/2010/main" val="36882880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80061A-ADAD-495A-9E45-582ABE592FC1}" type="datetimeFigureOut">
              <a:rPr lang="en-US" smtClean="0"/>
              <a:t>9/21/2016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C251C65-6258-41E6-8911-64CA5531C682}" type="slidenum">
              <a:rPr lang="en-US" smtClean="0"/>
              <a:t>‹#›</a:t>
            </a:fld>
            <a:endParaRPr lang="en-US" dirty="0"/>
          </a:p>
        </p:txBody>
      </p:sp>
    </p:spTree>
    <p:extLst>
      <p:ext uri="{BB962C8B-B14F-4D97-AF65-F5344CB8AC3E}">
        <p14:creationId xmlns:p14="http://schemas.microsoft.com/office/powerpoint/2010/main" val="2241705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80061A-ADAD-495A-9E45-582ABE592FC1}" type="datetimeFigureOut">
              <a:rPr lang="en-US" smtClean="0"/>
              <a:t>9/21/2016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C251C65-6258-41E6-8911-64CA5531C682}" type="slidenum">
              <a:rPr lang="en-US" smtClean="0"/>
              <a:t>‹#›</a:t>
            </a:fld>
            <a:endParaRPr lang="en-US" dirty="0"/>
          </a:p>
        </p:txBody>
      </p:sp>
    </p:spTree>
    <p:extLst>
      <p:ext uri="{BB962C8B-B14F-4D97-AF65-F5344CB8AC3E}">
        <p14:creationId xmlns:p14="http://schemas.microsoft.com/office/powerpoint/2010/main" val="1486539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80061A-ADAD-495A-9E45-582ABE592FC1}" type="datetimeFigureOut">
              <a:rPr lang="en-US" smtClean="0"/>
              <a:t>9/21/2016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C251C65-6258-41E6-8911-64CA5531C682}" type="slidenum">
              <a:rPr lang="en-US" smtClean="0"/>
              <a:t>‹#›</a:t>
            </a:fld>
            <a:endParaRPr lang="en-US" dirty="0"/>
          </a:p>
        </p:txBody>
      </p:sp>
    </p:spTree>
    <p:extLst>
      <p:ext uri="{BB962C8B-B14F-4D97-AF65-F5344CB8AC3E}">
        <p14:creationId xmlns:p14="http://schemas.microsoft.com/office/powerpoint/2010/main" val="4239367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80061A-ADAD-495A-9E45-582ABE592FC1}" type="datetimeFigureOut">
              <a:rPr lang="en-US" smtClean="0"/>
              <a:t>9/21/2016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C251C65-6258-41E6-8911-64CA5531C682}" type="slidenum">
              <a:rPr lang="en-US" smtClean="0"/>
              <a:t>‹#›</a:t>
            </a:fld>
            <a:endParaRPr lang="en-US" dirty="0"/>
          </a:p>
        </p:txBody>
      </p:sp>
    </p:spTree>
    <p:extLst>
      <p:ext uri="{BB962C8B-B14F-4D97-AF65-F5344CB8AC3E}">
        <p14:creationId xmlns:p14="http://schemas.microsoft.com/office/powerpoint/2010/main" val="1100757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80061A-ADAD-495A-9E45-582ABE592FC1}" type="datetimeFigureOut">
              <a:rPr lang="en-US" smtClean="0"/>
              <a:t>9/21/2016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C251C65-6258-41E6-8911-64CA5531C682}" type="slidenum">
              <a:rPr lang="en-US" smtClean="0"/>
              <a:t>‹#›</a:t>
            </a:fld>
            <a:endParaRPr lang="en-US" dirty="0"/>
          </a:p>
        </p:txBody>
      </p:sp>
    </p:spTree>
    <p:extLst>
      <p:ext uri="{BB962C8B-B14F-4D97-AF65-F5344CB8AC3E}">
        <p14:creationId xmlns:p14="http://schemas.microsoft.com/office/powerpoint/2010/main" val="25450927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80061A-ADAD-495A-9E45-582ABE592FC1}" type="datetimeFigureOut">
              <a:rPr lang="en-US" smtClean="0"/>
              <a:t>9/21/2016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C251C65-6258-41E6-8911-64CA5531C682}" type="slidenum">
              <a:rPr lang="en-US" smtClean="0"/>
              <a:t>‹#›</a:t>
            </a:fld>
            <a:endParaRPr lang="en-US" dirty="0"/>
          </a:p>
        </p:txBody>
      </p:sp>
    </p:spTree>
    <p:extLst>
      <p:ext uri="{BB962C8B-B14F-4D97-AF65-F5344CB8AC3E}">
        <p14:creationId xmlns:p14="http://schemas.microsoft.com/office/powerpoint/2010/main" val="3050406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80061A-ADAD-495A-9E45-582ABE592FC1}" type="datetimeFigureOut">
              <a:rPr lang="en-US" smtClean="0"/>
              <a:t>9/21/2016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C251C65-6258-41E6-8911-64CA5531C682}" type="slidenum">
              <a:rPr lang="en-US" smtClean="0"/>
              <a:t>‹#›</a:t>
            </a:fld>
            <a:endParaRPr lang="en-US" dirty="0"/>
          </a:p>
        </p:txBody>
      </p:sp>
    </p:spTree>
    <p:extLst>
      <p:ext uri="{BB962C8B-B14F-4D97-AF65-F5344CB8AC3E}">
        <p14:creationId xmlns:p14="http://schemas.microsoft.com/office/powerpoint/2010/main" val="2189877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80061A-ADAD-495A-9E45-582ABE592FC1}" type="datetimeFigureOut">
              <a:rPr lang="en-US" smtClean="0"/>
              <a:t>9/21/2016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C251C65-6258-41E6-8911-64CA5531C682}" type="slidenum">
              <a:rPr lang="en-US" smtClean="0"/>
              <a:t>‹#›</a:t>
            </a:fld>
            <a:endParaRPr lang="en-US" dirty="0"/>
          </a:p>
        </p:txBody>
      </p:sp>
    </p:spTree>
    <p:extLst>
      <p:ext uri="{BB962C8B-B14F-4D97-AF65-F5344CB8AC3E}">
        <p14:creationId xmlns:p14="http://schemas.microsoft.com/office/powerpoint/2010/main" val="2696812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80061A-ADAD-495A-9E45-582ABE592FC1}" type="datetimeFigureOut">
              <a:rPr lang="en-US" smtClean="0"/>
              <a:t>9/21/2016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C251C65-6258-41E6-8911-64CA5531C682}" type="slidenum">
              <a:rPr lang="en-US" smtClean="0"/>
              <a:t>‹#›</a:t>
            </a:fld>
            <a:endParaRPr lang="en-US" dirty="0"/>
          </a:p>
        </p:txBody>
      </p:sp>
    </p:spTree>
    <p:extLst>
      <p:ext uri="{BB962C8B-B14F-4D97-AF65-F5344CB8AC3E}">
        <p14:creationId xmlns:p14="http://schemas.microsoft.com/office/powerpoint/2010/main" val="3234874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80061A-ADAD-495A-9E45-582ABE592FC1}" type="datetimeFigureOut">
              <a:rPr lang="en-US" smtClean="0"/>
              <a:t>9/21/2016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C251C65-6258-41E6-8911-64CA5531C682}" type="slidenum">
              <a:rPr lang="en-US" smtClean="0"/>
              <a:t>‹#›</a:t>
            </a:fld>
            <a:endParaRPr lang="en-US" dirty="0"/>
          </a:p>
        </p:txBody>
      </p:sp>
    </p:spTree>
    <p:extLst>
      <p:ext uri="{BB962C8B-B14F-4D97-AF65-F5344CB8AC3E}">
        <p14:creationId xmlns:p14="http://schemas.microsoft.com/office/powerpoint/2010/main" val="1712004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80061A-ADAD-495A-9E45-582ABE592FC1}" type="datetimeFigureOut">
              <a:rPr lang="en-US" smtClean="0"/>
              <a:t>9/21/2016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251C65-6258-41E6-8911-64CA5531C682}" type="slidenum">
              <a:rPr lang="en-US" smtClean="0"/>
              <a:t>‹#›</a:t>
            </a:fld>
            <a:endParaRPr lang="en-US" dirty="0"/>
          </a:p>
        </p:txBody>
      </p:sp>
    </p:spTree>
    <p:extLst>
      <p:ext uri="{BB962C8B-B14F-4D97-AF65-F5344CB8AC3E}">
        <p14:creationId xmlns:p14="http://schemas.microsoft.com/office/powerpoint/2010/main" val="13919058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package" Target="../embeddings/Microsoft_Word_Document1.docx"/></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7" name="Rectangle 6"/>
          <p:cNvSpPr/>
          <p:nvPr/>
        </p:nvSpPr>
        <p:spPr>
          <a:xfrm>
            <a:off x="683047" y="892366"/>
            <a:ext cx="10432972" cy="4619085"/>
          </a:xfrm>
          <a:prstGeom prst="rect">
            <a:avLst/>
          </a:prstGeom>
        </p:spPr>
        <p:txBody>
          <a:bodyPr wrap="square">
            <a:spAutoFit/>
          </a:bodyPr>
          <a:lstStyle/>
          <a:p>
            <a:pPr algn="ctr">
              <a:lnSpc>
                <a:spcPct val="107000"/>
              </a:lnSpc>
              <a:spcAft>
                <a:spcPts val="800"/>
              </a:spcAft>
            </a:pPr>
            <a:r>
              <a:rPr lang="en-US" sz="3600" dirty="0" smtClean="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Impact of State Reporting Laws on Central Line–Associated Bloodstream Infection Rates in U.S. Adult Intensive Care Units</a:t>
            </a:r>
          </a:p>
          <a:p>
            <a:pPr>
              <a:lnSpc>
                <a:spcPct val="107000"/>
              </a:lnSpc>
              <a:spcAft>
                <a:spcPts val="800"/>
              </a:spcAft>
            </a:pPr>
            <a:endParaRPr lang="en-US" sz="2800" dirty="0" smtClean="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800" dirty="0" smtClean="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
            </a:r>
            <a:br>
              <a:rPr lang="en-US" sz="2800" dirty="0" smtClean="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br>
            <a:r>
              <a:rPr lang="en-US" dirty="0" smtClean="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Hangsheng Liu, Carolyn T. A. Herzig, Andrew W. Dick,</a:t>
            </a:r>
            <a:br>
              <a:rPr lang="en-US" dirty="0" smtClean="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br>
            <a:r>
              <a:rPr lang="en-US" dirty="0" smtClean="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E. Yoko Furuya, Elaine Larson, Julie Reagan,</a:t>
            </a:r>
            <a:br>
              <a:rPr lang="en-US" dirty="0" smtClean="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br>
            <a:r>
              <a:rPr lang="en-US" dirty="0" smtClean="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Monika Pogorzelska-Maziarz, and Patricia W. Stone</a:t>
            </a:r>
            <a:endParaRPr lang="en-US"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smtClean="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smtClean="0">
              <a:solidFill>
                <a:srgbClr val="002060"/>
              </a:solidFill>
              <a:effectLst/>
              <a:latin typeface="Arial" panose="020B0604020202020204" pitchFamily="34" charset="0"/>
              <a:ea typeface="Calibri" panose="020F0502020204030204" pitchFamily="34" charset="0"/>
              <a:cs typeface="Arial" panose="020B0604020202020204" pitchFamily="34" charset="0"/>
            </a:endParaRPr>
          </a:p>
          <a:p>
            <a:pPr algn="r">
              <a:lnSpc>
                <a:spcPct val="107000"/>
              </a:lnSpc>
              <a:spcAft>
                <a:spcPts val="800"/>
              </a:spcAft>
            </a:pPr>
            <a:r>
              <a:rPr lang="en-US" sz="1400" dirty="0" smtClean="0">
                <a:solidFill>
                  <a:srgbClr val="002060"/>
                </a:solidFill>
                <a:effectLst/>
                <a:latin typeface="Arial" panose="020B0604020202020204" pitchFamily="34" charset="0"/>
                <a:ea typeface="Calibri" panose="020F0502020204030204" pitchFamily="34" charset="0"/>
                <a:cs typeface="Arial" panose="020B0604020202020204" pitchFamily="34" charset="0"/>
              </a:rPr>
              <a:t>Health Services Research 2016 Jul 24. doi: 10.1111/1475-6773.12530</a:t>
            </a:r>
            <a:r>
              <a:rPr lang="en-US" sz="1400" dirty="0" smtClean="0">
                <a:solidFill>
                  <a:srgbClr val="545454"/>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445634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sz="4000" b="1" dirty="0" smtClean="0"/>
              <a:t>Objective</a:t>
            </a:r>
            <a:endParaRPr lang="en-US" sz="4000" dirty="0" smtClean="0"/>
          </a:p>
          <a:p>
            <a:r>
              <a:rPr lang="en-US" sz="3200" dirty="0" smtClean="0"/>
              <a:t>To </a:t>
            </a:r>
            <a:r>
              <a:rPr lang="en-US" sz="3200" dirty="0"/>
              <a:t>examine the effect of mandated state health care–associated infection (HAI) reporting laws on central line–associated bloodstream infection (CLABSI) rates in adult intensive care units (ICUs).</a:t>
            </a:r>
          </a:p>
          <a:p>
            <a:endParaRPr lang="en-US" sz="3200" dirty="0"/>
          </a:p>
        </p:txBody>
      </p:sp>
    </p:spTree>
    <p:extLst>
      <p:ext uri="{BB962C8B-B14F-4D97-AF65-F5344CB8AC3E}">
        <p14:creationId xmlns:p14="http://schemas.microsoft.com/office/powerpoint/2010/main" val="36311700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Background</a:t>
            </a:r>
            <a:endParaRPr lang="en-US" sz="4000" dirty="0"/>
          </a:p>
        </p:txBody>
      </p:sp>
      <p:sp>
        <p:nvSpPr>
          <p:cNvPr id="3" name="Content Placeholder 2"/>
          <p:cNvSpPr>
            <a:spLocks noGrp="1"/>
          </p:cNvSpPr>
          <p:nvPr>
            <p:ph idx="1"/>
          </p:nvPr>
        </p:nvSpPr>
        <p:spPr/>
        <p:txBody>
          <a:bodyPr>
            <a:normAutofit/>
          </a:bodyPr>
          <a:lstStyle/>
          <a:p>
            <a:pPr lvl="0"/>
            <a:r>
              <a:rPr lang="en-US" sz="2400" dirty="0" smtClean="0"/>
              <a:t>HAIs </a:t>
            </a:r>
            <a:r>
              <a:rPr lang="en-US" sz="2400" dirty="0"/>
              <a:t>continue to represent common adverse events for hospitalized patients; at any given time, an estimated 1 in 20 hospitalized patients has an HAI</a:t>
            </a:r>
          </a:p>
          <a:p>
            <a:pPr lvl="0"/>
            <a:r>
              <a:rPr lang="en-US" sz="2400" dirty="0"/>
              <a:t>Recently, many states have enacted HAI reporting laws to improve safety and quality of care.</a:t>
            </a:r>
          </a:p>
          <a:p>
            <a:pPr lvl="0"/>
            <a:r>
              <a:rPr lang="en-US" sz="2400" dirty="0"/>
              <a:t>Key reporting requirements in the HAI laws vary across states, including (1) mandatory data submission either to a state agency or NHSN, (2) public reporting, and (3) public disclosure of facility identifiers </a:t>
            </a:r>
          </a:p>
          <a:p>
            <a:r>
              <a:rPr lang="en-US" sz="2400" dirty="0" smtClean="0"/>
              <a:t>Federal </a:t>
            </a:r>
            <a:r>
              <a:rPr lang="en-US" sz="2400" dirty="0"/>
              <a:t>regulations have ensued, including nonpayment by the Centers for Medicare and Medicaid Services (CMS) for certain HAIs (</a:t>
            </a:r>
            <a:r>
              <a:rPr lang="en-US" sz="2400" dirty="0" smtClean="0"/>
              <a:t>CMS 2015a</a:t>
            </a:r>
            <a:r>
              <a:rPr lang="en-US" sz="2400" dirty="0"/>
              <a:t>), and the inclusion of HAI rates in the Value Based Purchasing program of the Affordable Care Act in 2010 (</a:t>
            </a:r>
            <a:r>
              <a:rPr lang="en-US" sz="2400" dirty="0" smtClean="0"/>
              <a:t>CMS 2014)</a:t>
            </a:r>
            <a:endParaRPr lang="en-US" sz="2400" dirty="0"/>
          </a:p>
        </p:txBody>
      </p:sp>
    </p:spTree>
    <p:extLst>
      <p:ext uri="{BB962C8B-B14F-4D97-AF65-F5344CB8AC3E}">
        <p14:creationId xmlns:p14="http://schemas.microsoft.com/office/powerpoint/2010/main" val="691958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Conceptual Framework</a:t>
            </a:r>
            <a:r>
              <a:rPr lang="en-US" dirty="0" smtClean="0"/>
              <a:t/>
            </a:r>
            <a:br>
              <a:rPr lang="en-US" dirty="0" smtClean="0"/>
            </a:br>
            <a:r>
              <a:rPr lang="en-US" b="1" dirty="0" smtClean="0"/>
              <a:t> </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lnSpcReduction="10000"/>
          </a:bodyPr>
          <a:lstStyle/>
          <a:p>
            <a:pPr lvl="0"/>
            <a:r>
              <a:rPr lang="en-US" dirty="0" smtClean="0"/>
              <a:t>To </a:t>
            </a:r>
            <a:r>
              <a:rPr lang="en-US" dirty="0"/>
              <a:t>examine the relationship between state HAI reporting laws and CLABSI rates over a 6 1/2-year time period using a large, national sample of hospitals and ICUs reporting infection data to the NHSN between 2006 and 2012*</a:t>
            </a:r>
          </a:p>
          <a:p>
            <a:pPr lvl="0"/>
            <a:r>
              <a:rPr lang="en-US" dirty="0" smtClean="0"/>
              <a:t>To </a:t>
            </a:r>
            <a:r>
              <a:rPr lang="en-US" dirty="0"/>
              <a:t>assess the incremental effect of state mandatory reporting laws above and beyond the impact of federally mandated laws by utilizing longitudinal data for states that passed state-specific HAI reporting laws and those that did not.</a:t>
            </a:r>
          </a:p>
          <a:p>
            <a:endParaRPr lang="en-US" dirty="0"/>
          </a:p>
          <a:p>
            <a:pPr marL="0" indent="0">
              <a:lnSpc>
                <a:spcPct val="110000"/>
              </a:lnSpc>
              <a:spcBef>
                <a:spcPts val="0"/>
              </a:spcBef>
              <a:buNone/>
            </a:pPr>
            <a:r>
              <a:rPr lang="en-US" dirty="0" smtClean="0"/>
              <a:t>*</a:t>
            </a:r>
            <a:r>
              <a:rPr lang="en-US" sz="1900" i="1" dirty="0" smtClean="0"/>
              <a:t>The researchers  </a:t>
            </a:r>
            <a:r>
              <a:rPr lang="en-US" sz="1900" i="1" dirty="0"/>
              <a:t>chose the NHSN CLABSI definition (as opposed to other metrics, such as administrative coding) because of </a:t>
            </a:r>
            <a:r>
              <a:rPr lang="en-US" sz="1900" i="1" dirty="0" smtClean="0"/>
              <a:t>the long-established </a:t>
            </a:r>
            <a:r>
              <a:rPr lang="en-US" sz="1900" i="1" dirty="0"/>
              <a:t>application and acceptance among infection prevention and</a:t>
            </a:r>
            <a:br>
              <a:rPr lang="en-US" sz="1900" i="1" dirty="0"/>
            </a:br>
            <a:r>
              <a:rPr lang="en-US" sz="1900" i="1" dirty="0"/>
              <a:t>health care epidemiology </a:t>
            </a:r>
            <a:r>
              <a:rPr lang="en-US" sz="1900" i="1" dirty="0" smtClean="0"/>
              <a:t>experts</a:t>
            </a:r>
            <a:endParaRPr lang="en-US" sz="1900" dirty="0"/>
          </a:p>
        </p:txBody>
      </p:sp>
    </p:spTree>
    <p:extLst>
      <p:ext uri="{BB962C8B-B14F-4D97-AF65-F5344CB8AC3E}">
        <p14:creationId xmlns:p14="http://schemas.microsoft.com/office/powerpoint/2010/main" val="1286232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Method</a:t>
            </a:r>
            <a:endParaRPr lang="en-US" b="1" dirty="0"/>
          </a:p>
        </p:txBody>
      </p:sp>
      <p:sp>
        <p:nvSpPr>
          <p:cNvPr id="3" name="Content Placeholder 2"/>
          <p:cNvSpPr>
            <a:spLocks noGrp="1"/>
          </p:cNvSpPr>
          <p:nvPr>
            <p:ph idx="1"/>
          </p:nvPr>
        </p:nvSpPr>
        <p:spPr/>
        <p:txBody>
          <a:bodyPr>
            <a:normAutofit fontScale="92500" lnSpcReduction="10000"/>
          </a:bodyPr>
          <a:lstStyle/>
          <a:p>
            <a:pPr lvl="0"/>
            <a:r>
              <a:rPr lang="en-US" sz="2400" dirty="0"/>
              <a:t>A quasi-experimental* study design to identify the effect of state mandatory reporting laws. (</a:t>
            </a:r>
            <a:r>
              <a:rPr lang="en-US" sz="2400" i="1" dirty="0"/>
              <a:t>Several secondary models were conducted to explore potential explanations for the plausible effects of HAI laws</a:t>
            </a:r>
            <a:r>
              <a:rPr lang="en-US" sz="2400" dirty="0"/>
              <a:t>).</a:t>
            </a:r>
          </a:p>
          <a:p>
            <a:r>
              <a:rPr lang="en-US" sz="2400" dirty="0"/>
              <a:t> </a:t>
            </a:r>
            <a:r>
              <a:rPr lang="en-US" sz="2400" dirty="0" smtClean="0"/>
              <a:t>Data </a:t>
            </a:r>
            <a:r>
              <a:rPr lang="en-US" sz="2400" dirty="0"/>
              <a:t>reported before and after by states  that  implemented  a reporting law prior to the end of the study period were used to:</a:t>
            </a:r>
          </a:p>
          <a:p>
            <a:pPr lvl="2"/>
            <a:r>
              <a:rPr lang="en-US" sz="2400" dirty="0"/>
              <a:t>measure changes in CLABSI rates within the same ICUs and</a:t>
            </a:r>
          </a:p>
          <a:p>
            <a:pPr lvl="2"/>
            <a:r>
              <a:rPr lang="en-US" sz="2400" dirty="0"/>
              <a:t>to compare such changes in ICUs in reporting states to changes in ICUs in non-reporting </a:t>
            </a:r>
            <a:r>
              <a:rPr lang="en-US" sz="2400" dirty="0" smtClean="0"/>
              <a:t>states</a:t>
            </a:r>
          </a:p>
          <a:p>
            <a:pPr marL="914400" lvl="2" indent="0">
              <a:buNone/>
            </a:pPr>
            <a:endParaRPr lang="en-US" sz="2400" dirty="0"/>
          </a:p>
          <a:p>
            <a:pPr marL="0" indent="0">
              <a:buNone/>
            </a:pPr>
            <a:r>
              <a:rPr lang="en-US" sz="1900" i="1" dirty="0" smtClean="0"/>
              <a:t>*A quasi-experiment is an empirical study used to estimate the causal impact of an intervention on its target population. Quasi-experimental research shares similarities with the traditional experimental design or randomized controlled trial, but they specifically lack the element of random assignment to treatment or control.  In some cases, the researcher may have control over assignment to treatment. Quasi-experiments are subject to concerns regarding internal validity, because the treatment and control groups may not be comparable at baseline. Statistical tools are used  that allow for statistical control</a:t>
            </a:r>
            <a:endParaRPr lang="en-US" sz="1900" i="1" dirty="0"/>
          </a:p>
        </p:txBody>
      </p:sp>
    </p:spTree>
    <p:extLst>
      <p:ext uri="{BB962C8B-B14F-4D97-AF65-F5344CB8AC3E}">
        <p14:creationId xmlns:p14="http://schemas.microsoft.com/office/powerpoint/2010/main" val="16242851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46730"/>
          </a:xfrm>
        </p:spPr>
        <p:txBody>
          <a:bodyPr>
            <a:normAutofit/>
          </a:bodyPr>
          <a:lstStyle/>
          <a:p>
            <a:r>
              <a:rPr lang="en-US" sz="3600" b="1" dirty="0" smtClean="0"/>
              <a:t>Timing of the law effective dates across states</a:t>
            </a:r>
            <a:endParaRPr lang="en-US" sz="3600" b="1" dirty="0"/>
          </a:p>
        </p:txBody>
      </p:sp>
      <p:pic>
        <p:nvPicPr>
          <p:cNvPr id="4" name="Content Placeholder 3"/>
          <p:cNvPicPr>
            <a:picLocks noGrp="1"/>
          </p:cNvPicPr>
          <p:nvPr>
            <p:ph idx="1"/>
          </p:nvPr>
        </p:nvPicPr>
        <p:blipFill>
          <a:blip r:embed="rId2"/>
          <a:stretch>
            <a:fillRect/>
          </a:stretch>
        </p:blipFill>
        <p:spPr>
          <a:xfrm>
            <a:off x="838200" y="1068636"/>
            <a:ext cx="9385453" cy="4700697"/>
          </a:xfrm>
          <a:prstGeom prst="rect">
            <a:avLst/>
          </a:prstGeom>
          <a:ln w="12700">
            <a:solidFill>
              <a:schemeClr val="accent1"/>
            </a:solidFill>
          </a:ln>
        </p:spPr>
      </p:pic>
      <p:sp>
        <p:nvSpPr>
          <p:cNvPr id="5" name="Rectangle 4"/>
          <p:cNvSpPr/>
          <p:nvPr/>
        </p:nvSpPr>
        <p:spPr>
          <a:xfrm>
            <a:off x="639895" y="5769334"/>
            <a:ext cx="10376972" cy="923330"/>
          </a:xfrm>
          <a:prstGeom prst="rect">
            <a:avLst/>
          </a:prstGeom>
        </p:spPr>
        <p:txBody>
          <a:bodyPr wrap="square">
            <a:spAutoFit/>
          </a:bodyPr>
          <a:lstStyle/>
          <a:p>
            <a:r>
              <a:rPr lang="en-US" dirty="0" smtClean="0"/>
              <a:t>The large variation in the timing of the law effective dates across states (Figure 1) substantially strengthens the identification of the laws’ effects separately from calendar time effects.</a:t>
            </a:r>
            <a:br>
              <a:rPr lang="en-US" dirty="0" smtClean="0"/>
            </a:br>
            <a:endParaRPr lang="en-US" dirty="0"/>
          </a:p>
        </p:txBody>
      </p:sp>
    </p:spTree>
    <p:extLst>
      <p:ext uri="{BB962C8B-B14F-4D97-AF65-F5344CB8AC3E}">
        <p14:creationId xmlns:p14="http://schemas.microsoft.com/office/powerpoint/2010/main" val="233397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Outcomes</a:t>
            </a:r>
            <a:endParaRPr lang="en-US" b="1" dirty="0"/>
          </a:p>
        </p:txBody>
      </p:sp>
      <p:sp>
        <p:nvSpPr>
          <p:cNvPr id="3" name="Content Placeholder 2"/>
          <p:cNvSpPr>
            <a:spLocks noGrp="1"/>
          </p:cNvSpPr>
          <p:nvPr>
            <p:ph idx="1"/>
          </p:nvPr>
        </p:nvSpPr>
        <p:spPr/>
        <p:txBody>
          <a:bodyPr>
            <a:normAutofit fontScale="85000" lnSpcReduction="20000"/>
          </a:bodyPr>
          <a:lstStyle/>
          <a:p>
            <a:pPr marL="0" indent="0">
              <a:buNone/>
            </a:pPr>
            <a:r>
              <a:rPr lang="en-US" b="1" dirty="0"/>
              <a:t>Primary:</a:t>
            </a:r>
            <a:endParaRPr lang="en-US" dirty="0"/>
          </a:p>
          <a:p>
            <a:pPr lvl="0"/>
            <a:r>
              <a:rPr lang="en-US" dirty="0"/>
              <a:t>Monthly CLABSI events weighted by patient days was the main outcome so that the potential effect of reducing central line usage could be captured;</a:t>
            </a:r>
          </a:p>
          <a:p>
            <a:pPr lvl="0"/>
            <a:r>
              <a:rPr lang="en-US" dirty="0"/>
              <a:t>CLABSI rates were measured as the number of events per 1,000 patient days.</a:t>
            </a:r>
          </a:p>
          <a:p>
            <a:pPr marL="0" indent="0">
              <a:buNone/>
            </a:pPr>
            <a:endParaRPr lang="en-US" dirty="0"/>
          </a:p>
          <a:p>
            <a:pPr marL="0" indent="0">
              <a:buNone/>
            </a:pPr>
            <a:r>
              <a:rPr lang="en-US" b="1" dirty="0"/>
              <a:t>Secondary</a:t>
            </a:r>
            <a:r>
              <a:rPr lang="en-US" b="1" dirty="0" smtClean="0"/>
              <a:t>:</a:t>
            </a:r>
            <a:endParaRPr lang="en-US" dirty="0"/>
          </a:p>
          <a:p>
            <a:pPr lvl="0"/>
            <a:r>
              <a:rPr lang="en-US" dirty="0"/>
              <a:t>CLABSI rates weighted by central line days and time spent by infection preventionists on infection surveillance and control activities were secondary outcomes</a:t>
            </a:r>
            <a:r>
              <a:rPr lang="en-US" dirty="0" smtClean="0"/>
              <a:t>.</a:t>
            </a:r>
            <a:endParaRPr lang="en-US" dirty="0"/>
          </a:p>
          <a:p>
            <a:r>
              <a:rPr lang="en-US" dirty="0"/>
              <a:t>Infection preventionist time was measured as the reported number of hours per 100 hospital beds per week. All measures came from the NHSN hospital annual </a:t>
            </a:r>
            <a:r>
              <a:rPr lang="en-US" dirty="0" smtClean="0"/>
              <a:t>survey, </a:t>
            </a:r>
            <a:r>
              <a:rPr lang="en-US" dirty="0"/>
              <a:t>including the characteristics of the hospitals</a:t>
            </a:r>
          </a:p>
        </p:txBody>
      </p:sp>
    </p:spTree>
    <p:extLst>
      <p:ext uri="{BB962C8B-B14F-4D97-AF65-F5344CB8AC3E}">
        <p14:creationId xmlns:p14="http://schemas.microsoft.com/office/powerpoint/2010/main" val="12564048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79781"/>
          </a:xfrm>
        </p:spPr>
        <p:txBody>
          <a:bodyPr>
            <a:normAutofit/>
          </a:bodyPr>
          <a:lstStyle/>
          <a:p>
            <a:r>
              <a:rPr lang="en-US" sz="3600" b="1" dirty="0" smtClean="0"/>
              <a:t>Statistical Analysis </a:t>
            </a:r>
            <a:endParaRPr lang="en-US" sz="3600" b="1" dirty="0"/>
          </a:p>
        </p:txBody>
      </p:sp>
      <p:sp>
        <p:nvSpPr>
          <p:cNvPr id="3" name="Content Placeholder 2"/>
          <p:cNvSpPr>
            <a:spLocks noGrp="1"/>
          </p:cNvSpPr>
          <p:nvPr>
            <p:ph idx="1"/>
          </p:nvPr>
        </p:nvSpPr>
        <p:spPr>
          <a:xfrm>
            <a:off x="838200" y="1451052"/>
            <a:ext cx="10515600" cy="4351338"/>
          </a:xfrm>
        </p:spPr>
        <p:txBody>
          <a:bodyPr>
            <a:normAutofit fontScale="85000" lnSpcReduction="10000"/>
          </a:bodyPr>
          <a:lstStyle/>
          <a:p>
            <a:pPr>
              <a:lnSpc>
                <a:spcPct val="120000"/>
              </a:lnSpc>
              <a:spcBef>
                <a:spcPts val="0"/>
              </a:spcBef>
            </a:pPr>
            <a:r>
              <a:rPr lang="en-US" sz="2400" dirty="0"/>
              <a:t>A variant of a typical difference-in-differences model that allowed to identify secular trends and time profiles of the mandate effects more robustly due to the variation in the timing of the law effective dates.</a:t>
            </a:r>
          </a:p>
          <a:p>
            <a:pPr>
              <a:lnSpc>
                <a:spcPct val="120000"/>
              </a:lnSpc>
              <a:spcBef>
                <a:spcPts val="0"/>
              </a:spcBef>
            </a:pPr>
            <a:r>
              <a:rPr lang="en-US" sz="2400" dirty="0"/>
              <a:t>Statistical analysis for the CLABSI event counts at the ICUs level to control for the time of state law implemented and for the months data were contributed.</a:t>
            </a:r>
          </a:p>
          <a:p>
            <a:pPr>
              <a:lnSpc>
                <a:spcPct val="120000"/>
              </a:lnSpc>
              <a:spcBef>
                <a:spcPts val="0"/>
              </a:spcBef>
            </a:pPr>
            <a:r>
              <a:rPr lang="en-US" sz="2400" dirty="0"/>
              <a:t>The infection control practices were not included in the main model because they are likely on the casual pathway between the laws and the CLABSI rates and including them would have led to an underestimation of the law’s effect.</a:t>
            </a:r>
          </a:p>
          <a:p>
            <a:pPr>
              <a:lnSpc>
                <a:spcPct val="120000"/>
              </a:lnSpc>
              <a:spcBef>
                <a:spcPts val="0"/>
              </a:spcBef>
            </a:pPr>
            <a:r>
              <a:rPr lang="en-US" sz="2400" dirty="0" smtClean="0"/>
              <a:t>Descriptive </a:t>
            </a:r>
            <a:r>
              <a:rPr lang="en-US" sz="2400" dirty="0"/>
              <a:t>statistics comparing the average CLABSI rates, ICU, and hospital characteristics by category using t-tests and v2 tests of ICUs in states with and without reporting</a:t>
            </a:r>
          </a:p>
          <a:p>
            <a:pPr>
              <a:lnSpc>
                <a:spcPct val="120000"/>
              </a:lnSpc>
              <a:spcBef>
                <a:spcPts val="0"/>
              </a:spcBef>
            </a:pPr>
            <a:r>
              <a:rPr lang="en-US" sz="2400" dirty="0"/>
              <a:t>Several additional analyses were conducted to check the robustness of the results and explore potential explanations for the plausible effects of HAI laws</a:t>
            </a:r>
          </a:p>
          <a:p>
            <a:pPr>
              <a:lnSpc>
                <a:spcPct val="120000"/>
              </a:lnSpc>
              <a:spcBef>
                <a:spcPts val="0"/>
              </a:spcBef>
            </a:pPr>
            <a:endParaRPr lang="en-US" dirty="0"/>
          </a:p>
        </p:txBody>
      </p:sp>
    </p:spTree>
    <p:extLst>
      <p:ext uri="{BB962C8B-B14F-4D97-AF65-F5344CB8AC3E}">
        <p14:creationId xmlns:p14="http://schemas.microsoft.com/office/powerpoint/2010/main" val="15140232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67068"/>
          </a:xfrm>
        </p:spPr>
        <p:txBody>
          <a:bodyPr>
            <a:normAutofit/>
          </a:bodyPr>
          <a:lstStyle/>
          <a:p>
            <a:r>
              <a:rPr lang="en-US" sz="3600" b="1" dirty="0" smtClean="0"/>
              <a:t>Sample Description</a:t>
            </a:r>
            <a:endParaRPr lang="en-US" sz="3600" b="1" dirty="0"/>
          </a:p>
        </p:txBody>
      </p:sp>
      <p:sp>
        <p:nvSpPr>
          <p:cNvPr id="3" name="Content Placeholder 2"/>
          <p:cNvSpPr>
            <a:spLocks noGrp="1"/>
          </p:cNvSpPr>
          <p:nvPr>
            <p:ph idx="1"/>
          </p:nvPr>
        </p:nvSpPr>
        <p:spPr>
          <a:xfrm>
            <a:off x="838200" y="1355075"/>
            <a:ext cx="10515600" cy="4821888"/>
          </a:xfrm>
        </p:spPr>
        <p:txBody>
          <a:bodyPr>
            <a:normAutofit fontScale="70000" lnSpcReduction="20000"/>
          </a:bodyPr>
          <a:lstStyle/>
          <a:p>
            <a:pPr lvl="0">
              <a:lnSpc>
                <a:spcPct val="120000"/>
              </a:lnSpc>
              <a:spcBef>
                <a:spcPts val="0"/>
              </a:spcBef>
            </a:pPr>
            <a:r>
              <a:rPr lang="en-US" dirty="0"/>
              <a:t>As of December 2012, 32 states had mandatory HAI reporting laws (law effective dates ranging from January 2004 to October 2011) and 16 states did not have reporting laws; </a:t>
            </a:r>
          </a:p>
          <a:p>
            <a:pPr lvl="0">
              <a:lnSpc>
                <a:spcPct val="120000"/>
              </a:lnSpc>
              <a:spcBef>
                <a:spcPts val="0"/>
              </a:spcBef>
            </a:pPr>
            <a:r>
              <a:rPr lang="en-US" dirty="0"/>
              <a:t>of those states with laws, CLABSI data were available before and after the law in 19 reporting state</a:t>
            </a:r>
          </a:p>
          <a:p>
            <a:pPr lvl="0">
              <a:lnSpc>
                <a:spcPct val="120000"/>
              </a:lnSpc>
              <a:spcBef>
                <a:spcPts val="0"/>
              </a:spcBef>
            </a:pPr>
            <a:r>
              <a:rPr lang="en-US" dirty="0"/>
              <a:t>26 reporting states (18 in the analysis) had validation processes for verifying the completeness, accuracy, and/or quality of reported CLABSI data; 12 reporting states (8 in the analysis) had a validation process for auditing medical record</a:t>
            </a:r>
          </a:p>
          <a:p>
            <a:pPr lvl="0">
              <a:lnSpc>
                <a:spcPct val="120000"/>
              </a:lnSpc>
              <a:spcBef>
                <a:spcPts val="0"/>
              </a:spcBef>
            </a:pPr>
            <a:r>
              <a:rPr lang="en-US" dirty="0"/>
              <a:t>Of the 750 hospitals that enrolled and provided access to their NHSN data, 718 (1,464 ICUs) reported CLABSI data during 2006–2012 and provided NHSN annual survey data. </a:t>
            </a:r>
          </a:p>
          <a:p>
            <a:pPr lvl="0">
              <a:lnSpc>
                <a:spcPct val="120000"/>
              </a:lnSpc>
              <a:spcBef>
                <a:spcPts val="0"/>
              </a:spcBef>
            </a:pPr>
            <a:r>
              <a:rPr lang="en-US" dirty="0"/>
              <a:t>There were no significant differences in average CLABSI rates between the study hospitals and other NHSN hospitals, although they differed by hospital size, geographic location, number of</a:t>
            </a:r>
            <a:br>
              <a:rPr lang="en-US" dirty="0"/>
            </a:br>
            <a:r>
              <a:rPr lang="en-US" dirty="0"/>
              <a:t>admissions, and number of ICU beds </a:t>
            </a:r>
          </a:p>
          <a:p>
            <a:pPr>
              <a:lnSpc>
                <a:spcPct val="120000"/>
              </a:lnSpc>
              <a:spcBef>
                <a:spcPts val="0"/>
              </a:spcBef>
            </a:pPr>
            <a:r>
              <a:rPr lang="en-US" dirty="0"/>
              <a:t>After excluding ICUs in the reporting states that did not voluntarily report data prior to the law, the main analytic sample included 244 hospitals, 947 hospital years, 475 ICUs, 1,902 ICU years, and 16,996 ICU months </a:t>
            </a:r>
          </a:p>
        </p:txBody>
      </p:sp>
    </p:spTree>
    <p:extLst>
      <p:ext uri="{BB962C8B-B14F-4D97-AF65-F5344CB8AC3E}">
        <p14:creationId xmlns:p14="http://schemas.microsoft.com/office/powerpoint/2010/main" val="28660563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66506"/>
          </a:xfrm>
        </p:spPr>
        <p:txBody>
          <a:bodyPr>
            <a:normAutofit/>
          </a:bodyPr>
          <a:lstStyle/>
          <a:p>
            <a:r>
              <a:rPr lang="en-US" sz="3600" b="1" dirty="0"/>
              <a:t>Trends in CLABSI Rates</a:t>
            </a:r>
            <a:endParaRPr lang="en-US" sz="3600" dirty="0"/>
          </a:p>
        </p:txBody>
      </p:sp>
      <p:pic>
        <p:nvPicPr>
          <p:cNvPr id="4" name="Content Placeholder 3"/>
          <p:cNvPicPr>
            <a:picLocks noGrp="1"/>
          </p:cNvPicPr>
          <p:nvPr>
            <p:ph idx="1"/>
          </p:nvPr>
        </p:nvPicPr>
        <p:blipFill>
          <a:blip r:embed="rId2"/>
          <a:stretch>
            <a:fillRect/>
          </a:stretch>
        </p:blipFill>
        <p:spPr>
          <a:xfrm>
            <a:off x="838200" y="1031632"/>
            <a:ext cx="8868508" cy="5310553"/>
          </a:xfrm>
          <a:prstGeom prst="rect">
            <a:avLst/>
          </a:prstGeom>
          <a:ln>
            <a:solidFill>
              <a:schemeClr val="accent1"/>
            </a:solidFill>
          </a:ln>
        </p:spPr>
      </p:pic>
    </p:spTree>
    <p:extLst>
      <p:ext uri="{BB962C8B-B14F-4D97-AF65-F5344CB8AC3E}">
        <p14:creationId xmlns:p14="http://schemas.microsoft.com/office/powerpoint/2010/main" val="8879660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71306"/>
          </a:xfrm>
        </p:spPr>
        <p:txBody>
          <a:bodyPr/>
          <a:lstStyle/>
          <a:p>
            <a:r>
              <a:rPr lang="en-US" b="1" dirty="0"/>
              <a:t>Effect of HAI Laws on CLABSI Rates</a:t>
            </a:r>
            <a:endParaRPr lang="en-US" dirty="0"/>
          </a:p>
        </p:txBody>
      </p:sp>
      <p:sp>
        <p:nvSpPr>
          <p:cNvPr id="3" name="Content Placeholder 2"/>
          <p:cNvSpPr>
            <a:spLocks noGrp="1"/>
          </p:cNvSpPr>
          <p:nvPr>
            <p:ph idx="1"/>
          </p:nvPr>
        </p:nvSpPr>
        <p:spPr>
          <a:xfrm>
            <a:off x="838200" y="1524000"/>
            <a:ext cx="10515600" cy="4652963"/>
          </a:xfrm>
        </p:spPr>
        <p:txBody>
          <a:bodyPr>
            <a:normAutofit fontScale="70000" lnSpcReduction="20000"/>
          </a:bodyPr>
          <a:lstStyle/>
          <a:p>
            <a:pPr marL="0" indent="0">
              <a:buNone/>
            </a:pPr>
            <a:r>
              <a:rPr lang="en-US" b="1" dirty="0"/>
              <a:t>Table 3: Effect of HAI Reporting on CLABSI Rates: Poisson Regression Results</a:t>
            </a:r>
            <a:endParaRPr lang="en-US" dirty="0"/>
          </a:p>
          <a:p>
            <a:pPr marL="0" indent="0">
              <a:buNone/>
            </a:pPr>
            <a:r>
              <a:rPr lang="en-US" dirty="0"/>
              <a:t>Variables		     Incidence Rate Ratio        Coefficient   Standard Error    p Value</a:t>
            </a:r>
            <a:br>
              <a:rPr lang="en-US" dirty="0"/>
            </a:br>
            <a:r>
              <a:rPr lang="en-US" dirty="0"/>
              <a:t>Month 25 to month 65 prior to the law effective date (reference)</a:t>
            </a:r>
            <a:br>
              <a:rPr lang="en-US" dirty="0"/>
            </a:br>
            <a:r>
              <a:rPr lang="en-US" dirty="0"/>
              <a:t>Month 19 to month 24       </a:t>
            </a:r>
            <a:r>
              <a:rPr lang="en-US" dirty="0" smtClean="0"/>
              <a:t>     0.915</a:t>
            </a:r>
            <a:r>
              <a:rPr lang="en-US" dirty="0"/>
              <a:t>		         0.089 		0.123	         .472</a:t>
            </a:r>
            <a:br>
              <a:rPr lang="en-US" dirty="0"/>
            </a:br>
            <a:r>
              <a:rPr lang="en-US" dirty="0"/>
              <a:t>Month 13 to month 18       </a:t>
            </a:r>
            <a:r>
              <a:rPr lang="en-US" dirty="0" smtClean="0"/>
              <a:t>     </a:t>
            </a:r>
            <a:r>
              <a:rPr lang="en-US" dirty="0"/>
              <a:t>0.825 	</a:t>
            </a:r>
            <a:r>
              <a:rPr lang="en-US" dirty="0" smtClean="0"/>
              <a:t>         0.192 </a:t>
            </a:r>
            <a:r>
              <a:rPr lang="en-US" dirty="0"/>
              <a:t>		0.117 	         .099</a:t>
            </a:r>
            <a:br>
              <a:rPr lang="en-US" dirty="0"/>
            </a:br>
            <a:r>
              <a:rPr lang="en-US" dirty="0"/>
              <a:t>Month 7 to month 12 	     0.833		         0.182 		0.108 	         .093</a:t>
            </a:r>
            <a:br>
              <a:rPr lang="en-US" dirty="0"/>
            </a:br>
            <a:r>
              <a:rPr lang="en-US" dirty="0"/>
              <a:t>Month 1 to month 6	     0.655		         0.422		0.117	         .000</a:t>
            </a:r>
            <a:br>
              <a:rPr lang="en-US" dirty="0"/>
            </a:br>
            <a:r>
              <a:rPr lang="en-US" dirty="0"/>
              <a:t>Month 0 to month 5          </a:t>
            </a:r>
            <a:r>
              <a:rPr lang="en-US" dirty="0" smtClean="0"/>
              <a:t>      </a:t>
            </a:r>
            <a:r>
              <a:rPr lang="en-US" dirty="0"/>
              <a:t>0.693 		         0.366  		0.127	         .004</a:t>
            </a:r>
            <a:br>
              <a:rPr lang="en-US" dirty="0"/>
            </a:br>
            <a:r>
              <a:rPr lang="en-US" dirty="0"/>
              <a:t>Month 6 to month 11       </a:t>
            </a:r>
            <a:r>
              <a:rPr lang="en-US" dirty="0" smtClean="0"/>
              <a:t>       </a:t>
            </a:r>
            <a:r>
              <a:rPr lang="en-US" dirty="0"/>
              <a:t>0.763                          </a:t>
            </a:r>
            <a:r>
              <a:rPr lang="en-US" dirty="0" smtClean="0"/>
              <a:t>0.270</a:t>
            </a:r>
            <a:r>
              <a:rPr lang="en-US" dirty="0"/>
              <a:t>		0.130	         .037</a:t>
            </a:r>
            <a:br>
              <a:rPr lang="en-US" dirty="0"/>
            </a:br>
            <a:r>
              <a:rPr lang="en-US" dirty="0"/>
              <a:t>Month 12 to month 17      </a:t>
            </a:r>
            <a:r>
              <a:rPr lang="en-US" dirty="0" smtClean="0"/>
              <a:t>      </a:t>
            </a:r>
            <a:r>
              <a:rPr lang="en-US" dirty="0"/>
              <a:t>0.753 	</a:t>
            </a:r>
            <a:r>
              <a:rPr lang="en-US" dirty="0" smtClean="0"/>
              <a:t>        </a:t>
            </a:r>
            <a:r>
              <a:rPr lang="en-US" dirty="0"/>
              <a:t>0.283 		0.144 	         .050</a:t>
            </a:r>
            <a:br>
              <a:rPr lang="en-US" dirty="0"/>
            </a:br>
            <a:r>
              <a:rPr lang="en-US" dirty="0"/>
              <a:t>Month 18 to month 23      </a:t>
            </a:r>
            <a:r>
              <a:rPr lang="en-US" dirty="0" smtClean="0"/>
              <a:t>      </a:t>
            </a:r>
            <a:r>
              <a:rPr lang="en-US" dirty="0"/>
              <a:t>0.572		        </a:t>
            </a:r>
            <a:r>
              <a:rPr lang="en-US" dirty="0" smtClean="0"/>
              <a:t>0.558 </a:t>
            </a:r>
            <a:r>
              <a:rPr lang="en-US" dirty="0"/>
              <a:t>		0.163	         .001</a:t>
            </a:r>
            <a:br>
              <a:rPr lang="en-US" dirty="0"/>
            </a:br>
            <a:r>
              <a:rPr lang="en-US" dirty="0"/>
              <a:t>Month 24 to month 29      </a:t>
            </a:r>
            <a:r>
              <a:rPr lang="en-US" dirty="0" smtClean="0"/>
              <a:t>      </a:t>
            </a:r>
            <a:r>
              <a:rPr lang="en-US" dirty="0"/>
              <a:t>0.618 	</a:t>
            </a:r>
            <a:r>
              <a:rPr lang="en-US" dirty="0" smtClean="0"/>
              <a:t>         </a:t>
            </a:r>
            <a:r>
              <a:rPr lang="en-US" dirty="0"/>
              <a:t>0.482		0.165	         .003</a:t>
            </a:r>
            <a:br>
              <a:rPr lang="en-US" dirty="0"/>
            </a:br>
            <a:r>
              <a:rPr lang="en-US" dirty="0"/>
              <a:t>Month 30 to month 35     </a:t>
            </a:r>
            <a:r>
              <a:rPr lang="en-US" dirty="0" smtClean="0"/>
              <a:t>       0.636 </a:t>
            </a:r>
            <a:r>
              <a:rPr lang="en-US" dirty="0"/>
              <a:t>	</a:t>
            </a:r>
            <a:r>
              <a:rPr lang="en-US" dirty="0" smtClean="0"/>
              <a:t>        </a:t>
            </a:r>
            <a:r>
              <a:rPr lang="en-US" dirty="0"/>
              <a:t>0.453    	  	0.184           </a:t>
            </a:r>
            <a:r>
              <a:rPr lang="en-US" dirty="0" smtClean="0"/>
              <a:t>   </a:t>
            </a:r>
            <a:r>
              <a:rPr lang="en-US" dirty="0"/>
              <a:t>.014</a:t>
            </a:r>
            <a:br>
              <a:rPr lang="en-US" dirty="0"/>
            </a:br>
            <a:r>
              <a:rPr lang="en-US" dirty="0"/>
              <a:t>Month 36 to month 41      </a:t>
            </a:r>
            <a:r>
              <a:rPr lang="en-US" dirty="0" smtClean="0"/>
              <a:t>     </a:t>
            </a:r>
            <a:r>
              <a:rPr lang="en-US" dirty="0"/>
              <a:t>0.854 		        0.158      		0.207            </a:t>
            </a:r>
            <a:r>
              <a:rPr lang="en-US" dirty="0" smtClean="0"/>
              <a:t>  </a:t>
            </a:r>
            <a:r>
              <a:rPr lang="en-US" dirty="0"/>
              <a:t>.445</a:t>
            </a:r>
            <a:br>
              <a:rPr lang="en-US" dirty="0"/>
            </a:br>
            <a:r>
              <a:rPr lang="en-US" dirty="0"/>
              <a:t>Month 42 to month 47     </a:t>
            </a:r>
            <a:r>
              <a:rPr lang="en-US" dirty="0" smtClean="0"/>
              <a:t>      </a:t>
            </a:r>
            <a:r>
              <a:rPr lang="en-US" dirty="0"/>
              <a:t>0.702		</a:t>
            </a:r>
            <a:r>
              <a:rPr lang="en-US" dirty="0" smtClean="0"/>
              <a:t>       </a:t>
            </a:r>
            <a:r>
              <a:rPr lang="en-US" dirty="0"/>
              <a:t>0.354		0.234 	        </a:t>
            </a:r>
            <a:r>
              <a:rPr lang="en-US" dirty="0" smtClean="0"/>
              <a:t>.</a:t>
            </a:r>
            <a:r>
              <a:rPr lang="en-US" dirty="0"/>
              <a:t>130</a:t>
            </a:r>
            <a:br>
              <a:rPr lang="en-US" dirty="0"/>
            </a:br>
            <a:r>
              <a:rPr lang="en-US" dirty="0"/>
              <a:t>Month 48 to month 53       </a:t>
            </a:r>
            <a:r>
              <a:rPr lang="en-US" dirty="0" smtClean="0"/>
              <a:t>    0.696 </a:t>
            </a:r>
            <a:r>
              <a:rPr lang="en-US" dirty="0"/>
              <a:t>		        0.363 		0.256            </a:t>
            </a:r>
            <a:r>
              <a:rPr lang="en-US" dirty="0" smtClean="0"/>
              <a:t>  </a:t>
            </a:r>
            <a:r>
              <a:rPr lang="en-US" dirty="0"/>
              <a:t>.156</a:t>
            </a:r>
            <a:br>
              <a:rPr lang="en-US" dirty="0"/>
            </a:br>
            <a:r>
              <a:rPr lang="en-US" dirty="0"/>
              <a:t>Month 54 to month 59       </a:t>
            </a:r>
            <a:r>
              <a:rPr lang="en-US" dirty="0" smtClean="0"/>
              <a:t>    0.583 </a:t>
            </a:r>
            <a:r>
              <a:rPr lang="en-US" dirty="0"/>
              <a:t>		        0.540 		0.300             </a:t>
            </a:r>
            <a:r>
              <a:rPr lang="en-US" dirty="0" smtClean="0"/>
              <a:t> .</a:t>
            </a:r>
            <a:r>
              <a:rPr lang="en-US" dirty="0"/>
              <a:t>072</a:t>
            </a:r>
            <a:br>
              <a:rPr lang="en-US" dirty="0"/>
            </a:br>
            <a:r>
              <a:rPr lang="en-US" dirty="0"/>
              <a:t>Month 60 to month 65       </a:t>
            </a:r>
            <a:r>
              <a:rPr lang="en-US" dirty="0" smtClean="0"/>
              <a:t>    0.402 </a:t>
            </a:r>
            <a:r>
              <a:rPr lang="en-US" dirty="0"/>
              <a:t>		        0.912 		0.350 	       </a:t>
            </a:r>
            <a:r>
              <a:rPr lang="en-US" dirty="0" smtClean="0"/>
              <a:t> </a:t>
            </a:r>
            <a:r>
              <a:rPr lang="en-US" dirty="0"/>
              <a:t>.009</a:t>
            </a:r>
            <a:br>
              <a:rPr lang="en-US" dirty="0"/>
            </a:br>
            <a:r>
              <a:rPr lang="en-US" dirty="0"/>
              <a:t>Month 66 to month 77    </a:t>
            </a:r>
            <a:r>
              <a:rPr lang="en-US" dirty="0" smtClean="0"/>
              <a:t>       </a:t>
            </a:r>
            <a:r>
              <a:rPr lang="en-US" dirty="0"/>
              <a:t>0.343		</a:t>
            </a:r>
            <a:r>
              <a:rPr lang="en-US" dirty="0" smtClean="0"/>
              <a:t>        </a:t>
            </a:r>
            <a:r>
              <a:rPr lang="en-US" dirty="0"/>
              <a:t>1.071 		0.410             .009</a:t>
            </a:r>
          </a:p>
        </p:txBody>
      </p:sp>
    </p:spTree>
    <p:extLst>
      <p:ext uri="{BB962C8B-B14F-4D97-AF65-F5344CB8AC3E}">
        <p14:creationId xmlns:p14="http://schemas.microsoft.com/office/powerpoint/2010/main" val="14860503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36844"/>
          </a:xfrm>
        </p:spPr>
        <p:txBody>
          <a:bodyPr/>
          <a:lstStyle/>
          <a:p>
            <a:r>
              <a:rPr lang="en-US" b="1" dirty="0" smtClean="0"/>
              <a:t>Conclusions</a:t>
            </a:r>
            <a:endParaRPr lang="en-US" dirty="0"/>
          </a:p>
        </p:txBody>
      </p:sp>
      <p:sp>
        <p:nvSpPr>
          <p:cNvPr id="3" name="Content Placeholder 2"/>
          <p:cNvSpPr>
            <a:spLocks noGrp="1"/>
          </p:cNvSpPr>
          <p:nvPr>
            <p:ph idx="1"/>
          </p:nvPr>
        </p:nvSpPr>
        <p:spPr>
          <a:xfrm>
            <a:off x="838200" y="1312985"/>
            <a:ext cx="10515600" cy="4863978"/>
          </a:xfrm>
        </p:spPr>
        <p:txBody>
          <a:bodyPr>
            <a:normAutofit/>
          </a:bodyPr>
          <a:lstStyle/>
          <a:p>
            <a:pPr lvl="0"/>
            <a:r>
              <a:rPr lang="en-US" sz="2400" dirty="0"/>
              <a:t>This is the first study to use longitudinal national data to evaluate the impact of state mandated HAI reporting laws on CLABSI rates in adult ICUs</a:t>
            </a:r>
          </a:p>
          <a:p>
            <a:pPr lvl="0"/>
            <a:r>
              <a:rPr lang="en-US" sz="2400" dirty="0"/>
              <a:t>ICUs in states with laws experienced larger declines in CLABSI rates, even after controlling for the overall decreasing trend during the study </a:t>
            </a:r>
            <a:r>
              <a:rPr lang="en-US" sz="2400" dirty="0" smtClean="0"/>
              <a:t>period.</a:t>
            </a:r>
          </a:p>
          <a:p>
            <a:r>
              <a:rPr lang="en-US" sz="2400" dirty="0" smtClean="0"/>
              <a:t>“Gearing </a:t>
            </a:r>
            <a:r>
              <a:rPr lang="en-US" sz="2400" dirty="0"/>
              <a:t>up” for mandatory reporting, </a:t>
            </a:r>
            <a:r>
              <a:rPr lang="en-US" sz="2400" dirty="0" smtClean="0"/>
              <a:t>the declining </a:t>
            </a:r>
            <a:r>
              <a:rPr lang="en-US" sz="2400" dirty="0"/>
              <a:t>effect </a:t>
            </a:r>
            <a:r>
              <a:rPr lang="en-US" sz="2400" dirty="0" smtClean="0"/>
              <a:t>appeared </a:t>
            </a:r>
            <a:r>
              <a:rPr lang="en-US" sz="2400" dirty="0"/>
              <a:t>6 months prior to the effective date of the law, and effects were persistent and increased for more than 6 years after the law’s effective </a:t>
            </a:r>
            <a:r>
              <a:rPr lang="en-US" sz="2400" dirty="0" smtClean="0"/>
              <a:t>date:</a:t>
            </a:r>
          </a:p>
          <a:p>
            <a:pPr lvl="1"/>
            <a:r>
              <a:rPr lang="en-US" sz="2000" dirty="0" smtClean="0"/>
              <a:t>↓ 34 percent by the time the law was implemented; </a:t>
            </a:r>
          </a:p>
          <a:p>
            <a:pPr lvl="1"/>
            <a:r>
              <a:rPr lang="en-US" sz="2000" dirty="0" smtClean="0"/>
              <a:t>reduction increased to 43 percent 2 years after implementation </a:t>
            </a:r>
          </a:p>
          <a:p>
            <a:pPr lvl="1"/>
            <a:r>
              <a:rPr lang="en-US" sz="2000" dirty="0"/>
              <a:t>r</a:t>
            </a:r>
            <a:r>
              <a:rPr lang="en-US" sz="2000" dirty="0" smtClean="0"/>
              <a:t>eduction increased to 66 percent 6 1/2 years after implementation. That is, by 2 years after implementation, over 80 percent of the reduction occurred before the law became effective; by 6 1/2 years after implementation, about  50 percent of the reduction could be attributed to the pre-law period</a:t>
            </a:r>
            <a:endParaRPr lang="en-US" sz="2000" dirty="0"/>
          </a:p>
        </p:txBody>
      </p:sp>
    </p:spTree>
    <p:extLst>
      <p:ext uri="{BB962C8B-B14F-4D97-AF65-F5344CB8AC3E}">
        <p14:creationId xmlns:p14="http://schemas.microsoft.com/office/powerpoint/2010/main" val="10899387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graphicFrame>
        <p:nvGraphicFramePr>
          <p:cNvPr id="8" name="Object 7"/>
          <p:cNvGraphicFramePr>
            <a:graphicFrameLocks noChangeAspect="1"/>
          </p:cNvGraphicFramePr>
          <p:nvPr>
            <p:extLst>
              <p:ext uri="{D42A27DB-BD31-4B8C-83A1-F6EECF244321}">
                <p14:modId xmlns:p14="http://schemas.microsoft.com/office/powerpoint/2010/main" val="2946235349"/>
              </p:ext>
            </p:extLst>
          </p:nvPr>
        </p:nvGraphicFramePr>
        <p:xfrm>
          <a:off x="98425" y="98425"/>
          <a:ext cx="11183864" cy="6715125"/>
        </p:xfrm>
        <a:graphic>
          <a:graphicData uri="http://schemas.openxmlformats.org/presentationml/2006/ole">
            <mc:AlternateContent xmlns:mc="http://schemas.openxmlformats.org/markup-compatibility/2006">
              <mc:Choice xmlns:v="urn:schemas-microsoft-com:vml" Requires="v">
                <p:oleObj spid="_x0000_s1030" name="Document" r:id="rId4" imgW="8227575" imgH="6715429" progId="Word.Document.12">
                  <p:embed/>
                </p:oleObj>
              </mc:Choice>
              <mc:Fallback>
                <p:oleObj name="Document" r:id="rId4" imgW="8227575" imgH="6715429" progId="Word.Document.12">
                  <p:embed/>
                  <p:pic>
                    <p:nvPicPr>
                      <p:cNvPr id="0" name=""/>
                      <p:cNvPicPr/>
                      <p:nvPr/>
                    </p:nvPicPr>
                    <p:blipFill>
                      <a:blip r:embed="rId5"/>
                      <a:stretch>
                        <a:fillRect/>
                      </a:stretch>
                    </p:blipFill>
                    <p:spPr>
                      <a:xfrm>
                        <a:off x="98425" y="98425"/>
                        <a:ext cx="11183864" cy="6715125"/>
                      </a:xfrm>
                      <a:prstGeom prst="rect">
                        <a:avLst/>
                      </a:prstGeom>
                      <a:noFill/>
                      <a:ln>
                        <a:solidFill>
                          <a:schemeClr val="accent1">
                            <a:lumMod val="75000"/>
                          </a:schemeClr>
                        </a:solidFill>
                      </a:ln>
                    </p:spPr>
                  </p:pic>
                </p:oleObj>
              </mc:Fallback>
            </mc:AlternateContent>
          </a:graphicData>
        </a:graphic>
      </p:graphicFrame>
    </p:spTree>
    <p:extLst>
      <p:ext uri="{BB962C8B-B14F-4D97-AF65-F5344CB8AC3E}">
        <p14:creationId xmlns:p14="http://schemas.microsoft.com/office/powerpoint/2010/main" val="120451576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TotalTime>
  <Words>973</Words>
  <Application>Microsoft Office PowerPoint</Application>
  <PresentationFormat>Widescreen</PresentationFormat>
  <Paragraphs>58</Paragraphs>
  <Slides>13</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19" baseType="lpstr">
      <vt:lpstr>Arial</vt:lpstr>
      <vt:lpstr>Calibri</vt:lpstr>
      <vt:lpstr>Calibri Light</vt:lpstr>
      <vt:lpstr>Times New Roman</vt:lpstr>
      <vt:lpstr>Office Theme</vt:lpstr>
      <vt:lpstr>Document</vt:lpstr>
      <vt:lpstr>PowerPoint Presentation</vt:lpstr>
      <vt:lpstr>PowerPoint Presentation</vt:lpstr>
      <vt:lpstr>Background</vt:lpstr>
      <vt:lpstr>Conceptual Framework   </vt:lpstr>
      <vt:lpstr>Method</vt:lpstr>
      <vt:lpstr>Timing of the law effective dates across states</vt:lpstr>
      <vt:lpstr>Outcomes</vt:lpstr>
      <vt:lpstr>Statistical Analysis </vt:lpstr>
      <vt:lpstr>Sample Description</vt:lpstr>
      <vt:lpstr>Trends in CLABSI Rates</vt:lpstr>
      <vt:lpstr>Effect of HAI Laws on CLABSI Rates</vt:lpstr>
      <vt:lpstr>Conclusions</vt:lpstr>
      <vt:lpstr>PowerPoint Presentation</vt:lpstr>
    </vt:vector>
  </TitlesOfParts>
  <Company>NYS Department of Health</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Antonella Eramo</dc:creator>
  <cp:lastModifiedBy>Antonella Eramo</cp:lastModifiedBy>
  <cp:revision>8</cp:revision>
  <dcterms:created xsi:type="dcterms:W3CDTF">2016-09-21T06:39:39Z</dcterms:created>
  <dcterms:modified xsi:type="dcterms:W3CDTF">2016-09-21T13:21:19Z</dcterms:modified>
</cp:coreProperties>
</file>