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313" r:id="rId2"/>
    <p:sldId id="277" r:id="rId3"/>
    <p:sldId id="308" r:id="rId4"/>
    <p:sldId id="306" r:id="rId5"/>
    <p:sldId id="307" r:id="rId6"/>
    <p:sldId id="278" r:id="rId7"/>
    <p:sldId id="279" r:id="rId8"/>
    <p:sldId id="305" r:id="rId9"/>
    <p:sldId id="257" r:id="rId10"/>
    <p:sldId id="328" r:id="rId11"/>
    <p:sldId id="329" r:id="rId12"/>
    <p:sldId id="330" r:id="rId13"/>
    <p:sldId id="331" r:id="rId14"/>
    <p:sldId id="284" r:id="rId15"/>
    <p:sldId id="285" r:id="rId16"/>
    <p:sldId id="286" r:id="rId17"/>
    <p:sldId id="261" r:id="rId18"/>
    <p:sldId id="287" r:id="rId19"/>
    <p:sldId id="262" r:id="rId20"/>
    <p:sldId id="267" r:id="rId21"/>
    <p:sldId id="266" r:id="rId22"/>
    <p:sldId id="271" r:id="rId23"/>
    <p:sldId id="268" r:id="rId24"/>
    <p:sldId id="288" r:id="rId25"/>
    <p:sldId id="273" r:id="rId26"/>
    <p:sldId id="269" r:id="rId27"/>
    <p:sldId id="272" r:id="rId28"/>
    <p:sldId id="293" r:id="rId29"/>
    <p:sldId id="274" r:id="rId30"/>
    <p:sldId id="303" r:id="rId31"/>
    <p:sldId id="294" r:id="rId32"/>
    <p:sldId id="296" r:id="rId33"/>
    <p:sldId id="297" r:id="rId34"/>
    <p:sldId id="323" r:id="rId35"/>
    <p:sldId id="332" r:id="rId36"/>
    <p:sldId id="325" r:id="rId37"/>
    <p:sldId id="326" r:id="rId38"/>
    <p:sldId id="298" r:id="rId39"/>
    <p:sldId id="309" r:id="rId40"/>
    <p:sldId id="299" r:id="rId41"/>
    <p:sldId id="310" r:id="rId42"/>
    <p:sldId id="314" r:id="rId43"/>
    <p:sldId id="315" r:id="rId44"/>
    <p:sldId id="302" r:id="rId45"/>
    <p:sldId id="316" r:id="rId46"/>
    <p:sldId id="317" r:id="rId47"/>
    <p:sldId id="31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3FB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2" autoAdjust="0"/>
    <p:restoredTop sz="95149" autoAdjust="0"/>
  </p:normalViewPr>
  <p:slideViewPr>
    <p:cSldViewPr>
      <p:cViewPr>
        <p:scale>
          <a:sx n="75" d="100"/>
          <a:sy n="75" d="100"/>
        </p:scale>
        <p:origin x="-1944" y="-702"/>
      </p:cViewPr>
      <p:guideLst>
        <p:guide orient="horz" pos="2160"/>
        <p:guide pos="2880"/>
      </p:guideLst>
    </p:cSldViewPr>
  </p:slideViewPr>
  <p:notesTextViewPr>
    <p:cViewPr>
      <p:scale>
        <a:sx n="1" d="1"/>
        <a:sy n="1" d="1"/>
      </p:scale>
      <p:origin x="0" y="0"/>
    </p:cViewPr>
  </p:notesTextViewPr>
  <p:sorterViewPr>
    <p:cViewPr>
      <p:scale>
        <a:sx n="66" d="100"/>
        <a:sy n="66" d="100"/>
      </p:scale>
      <p:origin x="0" y="20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39B9C8-EF79-414C-9168-AF3E4C6B42B7}" type="datetimeFigureOut">
              <a:rPr lang="en-US" smtClean="0"/>
              <a:pPr/>
              <a:t>10/27/2016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3CDA22-86EE-4491-B90A-89F8A9455409}" type="slidenum">
              <a:rPr lang="en-US" smtClean="0"/>
              <a:pPr/>
              <a:t>‹#›</a:t>
            </a:fld>
            <a:endParaRPr lang="en-US"/>
          </a:p>
        </p:txBody>
      </p:sp>
    </p:spTree>
    <p:extLst>
      <p:ext uri="{BB962C8B-B14F-4D97-AF65-F5344CB8AC3E}">
        <p14:creationId xmlns:p14="http://schemas.microsoft.com/office/powerpoint/2010/main" val="3697254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Classifications, Modes of Spead and Infection, and Properties of Agents</a:t>
            </a:r>
          </a:p>
        </p:txBody>
      </p:sp>
      <p:sp>
        <p:nvSpPr>
          <p:cNvPr id="38915" name="Rectangle 6"/>
          <p:cNvSpPr>
            <a:spLocks noGrp="1" noChangeArrowheads="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Roger Detels - Epi 220 - 9 Jan 2014</a:t>
            </a:r>
          </a:p>
        </p:txBody>
      </p:sp>
      <p:sp>
        <p:nvSpPr>
          <p:cNvPr id="3891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937E41A-69FC-485B-AC7D-D254B1B49E55}" type="slidenum">
              <a:rPr lang="en-US" altLang="en-US"/>
              <a:pPr eaLnBrk="1" hangingPunct="1"/>
              <a:t>17</a:t>
            </a:fld>
            <a:endParaRPr lang="en-US" altLang="en-US"/>
          </a:p>
        </p:txBody>
      </p:sp>
      <p:sp>
        <p:nvSpPr>
          <p:cNvPr id="38917" name="Rectangle 2"/>
          <p:cNvSpPr>
            <a:spLocks noGrp="1" noRot="1" noChangeAspect="1" noChangeArrowheads="1" noTextEdit="1"/>
          </p:cNvSpPr>
          <p:nvPr>
            <p:ph type="sldImg"/>
          </p:nvPr>
        </p:nvSpPr>
        <p:spPr>
          <a:ln/>
        </p:spPr>
      </p:sp>
      <p:sp>
        <p:nvSpPr>
          <p:cNvPr id="3891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3CDA22-86EE-4491-B90A-89F8A9455409}" type="slidenum">
              <a:rPr lang="en-US" smtClean="0"/>
              <a:pPr/>
              <a:t>22</a:t>
            </a:fld>
            <a:endParaRPr lang="en-US"/>
          </a:p>
        </p:txBody>
      </p:sp>
    </p:spTree>
    <p:extLst>
      <p:ext uri="{BB962C8B-B14F-4D97-AF65-F5344CB8AC3E}">
        <p14:creationId xmlns:p14="http://schemas.microsoft.com/office/powerpoint/2010/main" val="211251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b="1" dirty="0" smtClean="0"/>
              <a:t>Colonization Pressure</a:t>
            </a:r>
            <a:r>
              <a:rPr lang="en-US" altLang="en-US" dirty="0" smtClean="0"/>
              <a:t>: It is defined as the proportion of patients colonized with a particular organism in a defined geographic area within a hospital/healthcare facility during a specified time period</a:t>
            </a:r>
          </a:p>
          <a:p>
            <a:pPr>
              <a:spcBef>
                <a:spcPct val="0"/>
              </a:spcBef>
            </a:pPr>
            <a:endParaRPr lang="en-US" altLang="en-US" dirty="0" smtClean="0"/>
          </a:p>
          <a:p>
            <a:pPr>
              <a:spcBef>
                <a:spcPct val="0"/>
              </a:spcBef>
            </a:pPr>
            <a:r>
              <a:rPr lang="en-US" altLang="en-US" b="1" dirty="0" smtClean="0"/>
              <a:t>Antimicrobial Pressure:</a:t>
            </a:r>
            <a:r>
              <a:rPr lang="en-US" altLang="en-US" dirty="0" smtClean="0"/>
              <a:t> Increased antimicrobial use leads to selective pressure on normal flora resulting in emergence of  MDROs</a:t>
            </a:r>
          </a:p>
          <a:p>
            <a:endParaRPr lang="en-US" dirty="0"/>
          </a:p>
        </p:txBody>
      </p:sp>
      <p:sp>
        <p:nvSpPr>
          <p:cNvPr id="4" name="Slide Number Placeholder 3"/>
          <p:cNvSpPr>
            <a:spLocks noGrp="1"/>
          </p:cNvSpPr>
          <p:nvPr>
            <p:ph type="sldNum" sz="quarter" idx="10"/>
          </p:nvPr>
        </p:nvSpPr>
        <p:spPr/>
        <p:txBody>
          <a:bodyPr/>
          <a:lstStyle/>
          <a:p>
            <a:fld id="{6D3CDA22-86EE-4491-B90A-89F8A9455409}" type="slidenum">
              <a:rPr lang="en-US" smtClean="0"/>
              <a:pPr/>
              <a:t>43</a:t>
            </a:fld>
            <a:endParaRPr lang="en-US"/>
          </a:p>
        </p:txBody>
      </p:sp>
    </p:spTree>
    <p:extLst>
      <p:ext uri="{BB962C8B-B14F-4D97-AF65-F5344CB8AC3E}">
        <p14:creationId xmlns:p14="http://schemas.microsoft.com/office/powerpoint/2010/main" val="3973095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smtClean="0"/>
              <a:t>Alert microorganisms should be agreed between microbiology laboratory and IP&amp;C staff. The isolation and immediate report of an</a:t>
            </a:r>
            <a:r>
              <a:rPr lang="en-GB" baseline="0" noProof="0" dirty="0" smtClean="0"/>
              <a:t> unusual microorganism (unusually pathogenic or unusually resistant) enables IP&amp;C Team to take appropriate measures and stop it from spreading. </a:t>
            </a:r>
            <a:endParaRPr lang="en-GB" noProof="0" dirty="0"/>
          </a:p>
        </p:txBody>
      </p:sp>
      <p:sp>
        <p:nvSpPr>
          <p:cNvPr id="4" name="Slide Number Placeholder 3"/>
          <p:cNvSpPr>
            <a:spLocks noGrp="1"/>
          </p:cNvSpPr>
          <p:nvPr>
            <p:ph type="sldNum" sz="quarter" idx="10"/>
          </p:nvPr>
        </p:nvSpPr>
        <p:spPr/>
        <p:txBody>
          <a:bodyPr/>
          <a:lstStyle/>
          <a:p>
            <a:fld id="{AAE2BA26-75A1-4417-BEA7-17C7E0326FA3}" type="slidenum">
              <a:rPr lang="hr-HR" smtClean="0"/>
              <a:pPr/>
              <a:t>44</a:t>
            </a:fld>
            <a:endParaRPr lang="hr-HR"/>
          </a:p>
        </p:txBody>
      </p:sp>
    </p:spTree>
    <p:extLst>
      <p:ext uri="{BB962C8B-B14F-4D97-AF65-F5344CB8AC3E}">
        <p14:creationId xmlns:p14="http://schemas.microsoft.com/office/powerpoint/2010/main" val="118446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86413C-5BE2-4AA9-8B60-6F880B884FF7}" type="slidenum">
              <a:rPr lang="en-US" altLang="en-US">
                <a:solidFill>
                  <a:srgbClr val="1F497D"/>
                </a:solidFill>
              </a:rPr>
              <a:pPr/>
              <a:t>47</a:t>
            </a:fld>
            <a:endParaRPr lang="en-US" altLang="en-US">
              <a:solidFill>
                <a:srgbClr val="1F497D"/>
              </a:solidFill>
            </a:endParaRPr>
          </a:p>
        </p:txBody>
      </p:sp>
      <p:sp>
        <p:nvSpPr>
          <p:cNvPr id="96258" name="Rectangle 2"/>
          <p:cNvSpPr>
            <a:spLocks noGrp="1" noRot="1" noChangeAspect="1" noChangeArrowheads="1" noTextEdit="1"/>
          </p:cNvSpPr>
          <p:nvPr>
            <p:ph type="sldImg"/>
          </p:nvPr>
        </p:nvSpPr>
        <p:spPr>
          <a:xfrm>
            <a:off x="1143000" y="684213"/>
            <a:ext cx="4573588" cy="3430587"/>
          </a:xfrm>
          <a:ln/>
        </p:spPr>
      </p:sp>
      <p:sp>
        <p:nvSpPr>
          <p:cNvPr id="96259" name="Rectangle 3"/>
          <p:cNvSpPr>
            <a:spLocks noGrp="1" noChangeArrowheads="1"/>
          </p:cNvSpPr>
          <p:nvPr>
            <p:ph type="body" idx="1"/>
          </p:nvPr>
        </p:nvSpPr>
        <p:spPr>
          <a:xfrm>
            <a:off x="685800" y="4344988"/>
            <a:ext cx="5486400" cy="4114800"/>
          </a:xfrm>
        </p:spPr>
        <p:txBody>
          <a:bodyPr/>
          <a:lstStyle/>
          <a:p>
            <a:endParaRPr lang="en-US" altLang="en-US"/>
          </a:p>
        </p:txBody>
      </p:sp>
    </p:spTree>
    <p:extLst>
      <p:ext uri="{BB962C8B-B14F-4D97-AF65-F5344CB8AC3E}">
        <p14:creationId xmlns:p14="http://schemas.microsoft.com/office/powerpoint/2010/main" val="3380800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57199" y="1295400"/>
            <a:ext cx="8228013" cy="1927225"/>
          </a:xfrm>
        </p:spPr>
        <p:txBody>
          <a:bodyPr tIns="0" bIns="0" anchor="b" anchorCtr="0"/>
          <a:lstStyle>
            <a:lvl1pPr>
              <a:defRPr sz="60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457199" y="3307976"/>
            <a:ext cx="8228013" cy="1066800"/>
          </a:xfrm>
        </p:spPr>
        <p:txBody>
          <a:bodyPr tIns="0" bIns="0"/>
          <a:lstStyle>
            <a:lvl1pPr marL="0" indent="0" algn="ctr">
              <a:spcBef>
                <a:spcPts val="300"/>
              </a:spcBef>
              <a:buNone/>
              <a:defRPr sz="1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CB565F89-063E-4FF7-A3E5-5C478C090DAF}" type="datetimeFigureOut">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B37C6-AC66-47DE-816A-EF5741DEF504}" type="slidenum">
              <a:rPr lang="en-US" smtClean="0"/>
              <a:pPr/>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B565F89-063E-4FF7-A3E5-5C478C090DAF}" type="datetimeFigureOut">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B37C6-AC66-47DE-816A-EF5741DEF50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36694"/>
            <a:ext cx="6400800" cy="1362075"/>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1676399" y="3609695"/>
            <a:ext cx="5181601" cy="1500187"/>
          </a:xfrm>
        </p:spPr>
        <p:txBody>
          <a:bodyPr anchor="t" anchorCtr="0"/>
          <a:lstStyle>
            <a:lvl1pPr marL="0" indent="0" algn="r">
              <a:spcBef>
                <a:spcPts val="300"/>
              </a:spcBef>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CB565F89-063E-4FF7-A3E5-5C478C090DAF}" type="datetimeFigureOut">
              <a:rPr lang="en-US" smtClean="0"/>
              <a:pPr/>
              <a:t>10/27/2016</a:t>
            </a:fld>
            <a:endParaRPr lang="en-US"/>
          </a:p>
        </p:txBody>
      </p:sp>
      <p:sp>
        <p:nvSpPr>
          <p:cNvPr id="5" name="Footer Placeholder 4"/>
          <p:cNvSpPr>
            <a:spLocks noGrp="1"/>
          </p:cNvSpPr>
          <p:nvPr>
            <p:ph type="ftr" sz="quarter" idx="11"/>
          </p:nvPr>
        </p:nvSpPr>
        <p:spPr>
          <a:xfrm>
            <a:off x="7238999" y="6356350"/>
            <a:ext cx="1446213" cy="365125"/>
          </a:xfrm>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DDB37C6-AC66-47DE-816A-EF5741DEF504}" type="slidenum">
              <a:rPr lang="en-US" smtClean="0"/>
              <a:pPr/>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34753" y="2784475"/>
            <a:ext cx="3767328" cy="3252788"/>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B565F89-063E-4FF7-A3E5-5C478C090DAF}" type="datetimeFigureOut">
              <a:rPr lang="en-US" smtClean="0"/>
              <a:pPr/>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B37C6-AC66-47DE-816A-EF5741DEF50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40664"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40664" y="3160059"/>
            <a:ext cx="3767328" cy="2891491"/>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31578"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1578" y="3160059"/>
            <a:ext cx="3767328" cy="2891491"/>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B565F89-063E-4FF7-A3E5-5C478C090DAF}" type="datetimeFigureOut">
              <a:rPr lang="en-US" smtClean="0"/>
              <a:pPr/>
              <a:t>10/27/2016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DB37C6-AC66-47DE-816A-EF5741DEF50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62000" y="2784475"/>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B565F89-063E-4FF7-A3E5-5C478C090DAF}" type="datetimeFigureOut">
              <a:rPr lang="en-US" smtClean="0"/>
              <a:pPr/>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B37C6-AC66-47DE-816A-EF5741DEF504}" type="slidenum">
              <a:rPr lang="en-US" smtClean="0"/>
              <a:pPr/>
              <a:t>‹#›</a:t>
            </a:fld>
            <a:endParaRPr lang="en-US"/>
          </a:p>
        </p:txBody>
      </p:sp>
      <p:sp>
        <p:nvSpPr>
          <p:cNvPr id="8" name="Content Placeholder 2"/>
          <p:cNvSpPr>
            <a:spLocks noGrp="1"/>
          </p:cNvSpPr>
          <p:nvPr>
            <p:ph sz="half" idx="13"/>
          </p:nvPr>
        </p:nvSpPr>
        <p:spPr>
          <a:xfrm>
            <a:off x="762000" y="4497070"/>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B565F89-063E-4FF7-A3E5-5C478C090DAF}" type="datetimeFigureOut">
              <a:rPr lang="en-US" smtClean="0"/>
              <a:pPr/>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B37C6-AC66-47DE-816A-EF5741DEF504}" type="slidenum">
              <a:rPr lang="en-US" smtClean="0"/>
              <a:pPr/>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9" name="Content Placeholder 2"/>
          <p:cNvSpPr>
            <a:spLocks noGrp="1"/>
          </p:cNvSpPr>
          <p:nvPr>
            <p:ph sz="half" idx="14"/>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B565F89-063E-4FF7-A3E5-5C478C090DAF}" type="datetimeFigureOut">
              <a:rPr lang="en-US" smtClean="0"/>
              <a:pPr/>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B37C6-AC66-47DE-816A-EF5741DEF504}" type="slidenum">
              <a:rPr lang="en-US" smtClean="0"/>
              <a:pPr/>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739775" y="2784475"/>
            <a:ext cx="3767328"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739775" y="4497070"/>
            <a:ext cx="3767328"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B565F89-063E-4FF7-A3E5-5C478C090DAF}" type="datetimeFigureOut">
              <a:rPr lang="en-US" smtClean="0"/>
              <a:pPr/>
              <a:t>10/27/2016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DB37C6-AC66-47DE-816A-EF5741DEF50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565F89-063E-4FF7-A3E5-5C478C090DAF}" type="datetimeFigureOut">
              <a:rPr lang="en-US" smtClean="0"/>
              <a:pPr/>
              <a:t>10/27/2016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DB37C6-AC66-47DE-816A-EF5741DEF50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381001"/>
            <a:ext cx="3509683" cy="2209800"/>
          </a:xfrm>
        </p:spPr>
        <p:txBody>
          <a:bodyPr anchor="b"/>
          <a:lstStyle>
            <a:lvl1pPr algn="l">
              <a:defRPr sz="4400" b="0"/>
            </a:lvl1pPr>
          </a:lstStyle>
          <a:p>
            <a:r>
              <a:rPr lang="en-US" smtClean="0"/>
              <a:t>Click to edit Master title style</a:t>
            </a:r>
            <a:endParaRPr/>
          </a:p>
        </p:txBody>
      </p:sp>
      <p:sp>
        <p:nvSpPr>
          <p:cNvPr id="3" name="Content Placeholder 2"/>
          <p:cNvSpPr>
            <a:spLocks noGrp="1"/>
          </p:cNvSpPr>
          <p:nvPr>
            <p:ph idx="1"/>
          </p:nvPr>
        </p:nvSpPr>
        <p:spPr>
          <a:xfrm>
            <a:off x="5029200" y="273050"/>
            <a:ext cx="3657600" cy="5853113"/>
          </a:xfrm>
        </p:spPr>
        <p:txBody>
          <a:bodyPr>
            <a:normAutofit/>
          </a:bodyPr>
          <a:lstStyle>
            <a:lvl1pPr>
              <a:defRPr sz="22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457199" y="2649071"/>
            <a:ext cx="3509683" cy="3388192"/>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CB565F89-063E-4FF7-A3E5-5C478C090DAF}" type="datetimeFigureOut">
              <a:rPr lang="en-US" smtClean="0"/>
              <a:pPr/>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B37C6-AC66-47DE-816A-EF5741DEF50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CB565F89-063E-4FF7-A3E5-5C478C090DAF}" type="datetimeFigureOut">
              <a:rPr lang="en-US" smtClean="0"/>
              <a:pPr/>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B37C6-AC66-47DE-816A-EF5741DEF504}" type="slidenum">
              <a:rPr lang="en-US" smtClean="0"/>
              <a:pPr/>
              <a:t>‹#›</a:t>
            </a:fld>
            <a:endParaRPr lang="en-US"/>
          </a:p>
        </p:txBody>
      </p:sp>
      <p:sp>
        <p:nvSpPr>
          <p:cNvPr id="9" name="Picture Placeholder 8"/>
          <p:cNvSpPr>
            <a:spLocks noGrp="1"/>
          </p:cNvSpPr>
          <p:nvPr>
            <p:ph type="pic" sz="quarter" idx="13"/>
          </p:nvPr>
        </p:nvSpPr>
        <p:spPr>
          <a:xfrm>
            <a:off x="228600" y="1143000"/>
            <a:ext cx="4267200" cy="4267200"/>
          </a:xfrm>
          <a:prstGeom prst="ellipse">
            <a:avLst/>
          </a:prstGeom>
          <a:ln w="28575">
            <a:solidFill>
              <a:schemeClr val="accent1"/>
            </a:solidFill>
          </a:ln>
        </p:spPr>
        <p:txBody>
          <a:bodyPr/>
          <a:lstStyle>
            <a:lvl1pPr marL="0" indent="0">
              <a:buNone/>
              <a:defRPr>
                <a:solidFill>
                  <a:schemeClr val="bg1"/>
                </a:solidFill>
              </a:defRPr>
            </a:lvl1pPr>
          </a:lstStyle>
          <a:p>
            <a:r>
              <a:rPr lang="en-US" smtClean="0"/>
              <a:t>Click icon to add picture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CB565F89-063E-4FF7-A3E5-5C478C090DAF}" type="datetimeFigureOut">
              <a:rPr lang="en-US" smtClean="0"/>
              <a:pPr/>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B37C6-AC66-47DE-816A-EF5741DEF504}" type="slidenum">
              <a:rPr lang="en-US" smtClean="0"/>
              <a:pPr/>
              <a:t>‹#›</a:t>
            </a:fld>
            <a:endParaRPr lang="en-US"/>
          </a:p>
        </p:txBody>
      </p:sp>
      <p:sp>
        <p:nvSpPr>
          <p:cNvPr id="9" name="Picture Placeholder 8"/>
          <p:cNvSpPr>
            <a:spLocks noGrp="1"/>
          </p:cNvSpPr>
          <p:nvPr>
            <p:ph type="pic" sz="quarter" idx="13"/>
          </p:nvPr>
        </p:nvSpPr>
        <p:spPr>
          <a:xfrm>
            <a:off x="990600" y="2590800"/>
            <a:ext cx="3505200" cy="3505200"/>
          </a:xfrm>
          <a:prstGeom prst="ellipse">
            <a:avLst/>
          </a:prstGeom>
          <a:ln w="28575">
            <a:solidFill>
              <a:schemeClr val="accent1"/>
            </a:solidFill>
          </a:ln>
        </p:spPr>
        <p:txBody>
          <a:bodyPr/>
          <a:lstStyle>
            <a:lvl1pPr marL="0" indent="0">
              <a:buNone/>
              <a:defRPr>
                <a:solidFill>
                  <a:schemeClr val="bg1"/>
                </a:solidFill>
              </a:defRPr>
            </a:lvl1pPr>
          </a:lstStyle>
          <a:p>
            <a:r>
              <a:rPr lang="en-US" smtClean="0"/>
              <a:t>Click icon to add picture</a:t>
            </a:r>
            <a:endParaRPr/>
          </a:p>
        </p:txBody>
      </p:sp>
      <p:sp>
        <p:nvSpPr>
          <p:cNvPr id="8" name="Picture Placeholder 8"/>
          <p:cNvSpPr>
            <a:spLocks noGrp="1"/>
          </p:cNvSpPr>
          <p:nvPr>
            <p:ph type="pic" sz="quarter" idx="14"/>
          </p:nvPr>
        </p:nvSpPr>
        <p:spPr>
          <a:xfrm>
            <a:off x="2479675" y="1260475"/>
            <a:ext cx="1254125" cy="1254125"/>
          </a:xfrm>
          <a:prstGeom prst="ellipse">
            <a:avLst/>
          </a:prstGeom>
          <a:ln w="28575">
            <a:solidFill>
              <a:schemeClr val="accent1"/>
            </a:solidFill>
          </a:ln>
        </p:spPr>
        <p:txBody>
          <a:bodyPr>
            <a:normAutofit/>
          </a:bodyPr>
          <a:lstStyle>
            <a:lvl1pPr marL="0" indent="0">
              <a:buNone/>
              <a:defRPr sz="1400">
                <a:solidFill>
                  <a:schemeClr val="bg1"/>
                </a:solidFill>
              </a:defRPr>
            </a:lvl1pPr>
          </a:lstStyle>
          <a:p>
            <a:r>
              <a:rPr lang="en-US" smtClean="0"/>
              <a:t>Click icon to add picture</a:t>
            </a:r>
            <a:endParaRPr/>
          </a:p>
        </p:txBody>
      </p:sp>
      <p:sp>
        <p:nvSpPr>
          <p:cNvPr id="10" name="Picture Placeholder 8"/>
          <p:cNvSpPr>
            <a:spLocks noGrp="1"/>
          </p:cNvSpPr>
          <p:nvPr>
            <p:ph type="pic" sz="quarter" idx="15"/>
          </p:nvPr>
        </p:nvSpPr>
        <p:spPr>
          <a:xfrm>
            <a:off x="269875" y="762000"/>
            <a:ext cx="2092325" cy="2092325"/>
          </a:xfrm>
          <a:prstGeom prst="ellipse">
            <a:avLst/>
          </a:prstGeom>
          <a:ln w="28575">
            <a:solidFill>
              <a:schemeClr val="accent1"/>
            </a:solidFill>
          </a:ln>
        </p:spPr>
        <p:txBody>
          <a:bodyPr>
            <a:normAutofit/>
          </a:bodyPr>
          <a:lstStyle>
            <a:lvl1pPr marL="0" indent="0">
              <a:buNone/>
              <a:defRPr sz="1800">
                <a:solidFill>
                  <a:schemeClr val="bg1"/>
                </a:solidFill>
              </a:defRPr>
            </a:lvl1pPr>
          </a:lstStyle>
          <a:p>
            <a:r>
              <a:rPr lang="en-US" smtClean="0"/>
              <a:t>Click icon to add picture</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457200" y="2568388"/>
            <a:ext cx="8228013" cy="3468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B565F89-063E-4FF7-A3E5-5C478C090DAF}" type="datetimeFigureOut">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B37C6-AC66-47DE-816A-EF5741DEF504}"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38"/>
            <a:ext cx="1524000" cy="5851525"/>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416859"/>
            <a:ext cx="6019800" cy="56156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B565F89-063E-4FF7-A3E5-5C478C090DAF}" type="datetimeFigureOut">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B37C6-AC66-47DE-816A-EF5741DEF504}"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B565F89-063E-4FF7-A3E5-5C478C090DAF}" type="datetimeFigureOut">
              <a:rPr lang="en-US" smtClean="0"/>
              <a:pPr/>
              <a:t>10/27/2016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DB37C6-AC66-47DE-816A-EF5741DEF50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45141"/>
            <a:ext cx="8229600" cy="11430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39775" y="2770094"/>
            <a:ext cx="7662864" cy="326716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fld id="{CB565F89-063E-4FF7-A3E5-5C478C090DAF}" type="datetimeFigureOut">
              <a:rPr lang="en-US" smtClean="0"/>
              <a:pPr/>
              <a:t>10/27/2016</a:t>
            </a:fld>
            <a:endParaRPr lang="en-US"/>
          </a:p>
        </p:txBody>
      </p:sp>
      <p:sp>
        <p:nvSpPr>
          <p:cNvPr id="5" name="Footer Placeholder 4"/>
          <p:cNvSpPr>
            <a:spLocks noGrp="1"/>
          </p:cNvSpPr>
          <p:nvPr>
            <p:ph type="ftr" sz="quarter" idx="3"/>
          </p:nvPr>
        </p:nvSpPr>
        <p:spPr>
          <a:xfrm>
            <a:off x="5789613" y="6356350"/>
            <a:ext cx="2895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100" b="1">
                <a:solidFill>
                  <a:schemeClr val="tx1">
                    <a:lumMod val="50000"/>
                    <a:lumOff val="50000"/>
                  </a:schemeClr>
                </a:solidFill>
              </a:defRPr>
            </a:lvl1pPr>
          </a:lstStyle>
          <a:p>
            <a:fld id="{ADDB37C6-AC66-47DE-816A-EF5741DEF50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914400" rtl="0" eaLnBrk="1" latinLnBrk="0" hangingPunct="1">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pitchFamily="2" charset="2"/>
        <a:buChar char="S"/>
        <a:defRPr sz="22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60000"/>
            <a:lumOff val="40000"/>
          </a:schemeClr>
        </a:buClr>
        <a:buSzPct val="90000"/>
        <a:buFont typeface="Wingdings" pitchFamily="2" charset="2"/>
        <a:buChar char="S"/>
        <a:defRPr sz="20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60000"/>
            <a:lumOff val="40000"/>
          </a:schemeClr>
        </a:buClr>
        <a:buSzPct val="90000"/>
        <a:buFont typeface="Wingdings" pitchFamily="2" charset="2"/>
        <a:buChar char="S"/>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0.jpe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457199" y="685801"/>
            <a:ext cx="8228013" cy="1600200"/>
          </a:xfrm>
        </p:spPr>
        <p:txBody>
          <a:bodyPr/>
          <a:lstStyle/>
          <a:p>
            <a:r>
              <a:rPr lang="en-US" sz="4400" dirty="0" smtClean="0"/>
              <a:t>Microbiology for the </a:t>
            </a:r>
            <a:br>
              <a:rPr lang="en-US" sz="4400" dirty="0" smtClean="0"/>
            </a:br>
            <a:r>
              <a:rPr lang="en-US" sz="4400" dirty="0" smtClean="0"/>
              <a:t>Infection </a:t>
            </a:r>
            <a:r>
              <a:rPr lang="en-US" sz="4400" dirty="0" err="1" smtClean="0"/>
              <a:t>Preventionist</a:t>
            </a:r>
            <a:endParaRPr lang="en-US" sz="4400" dirty="0"/>
          </a:p>
        </p:txBody>
      </p:sp>
      <p:sp>
        <p:nvSpPr>
          <p:cNvPr id="8" name="Subtitle 7"/>
          <p:cNvSpPr>
            <a:spLocks noGrp="1"/>
          </p:cNvSpPr>
          <p:nvPr>
            <p:ph type="subTitle" idx="1"/>
          </p:nvPr>
        </p:nvSpPr>
        <p:spPr>
          <a:xfrm>
            <a:off x="457199" y="4724400"/>
            <a:ext cx="8228013" cy="762000"/>
          </a:xfrm>
        </p:spPr>
        <p:txBody>
          <a:bodyPr/>
          <a:lstStyle/>
          <a:p>
            <a:r>
              <a:rPr lang="en-US" dirty="0" smtClean="0"/>
              <a:t>Marianne Pavia MS, MT(ASCP), CLS, CIC, FAPIC</a:t>
            </a: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5175" y="2524125"/>
            <a:ext cx="2533650" cy="1809750"/>
          </a:xfrm>
          <a:prstGeom prst="rect">
            <a:avLst/>
          </a:prstGeom>
        </p:spPr>
      </p:pic>
    </p:spTree>
    <p:extLst>
      <p:ext uri="{BB962C8B-B14F-4D97-AF65-F5344CB8AC3E}">
        <p14:creationId xmlns:p14="http://schemas.microsoft.com/office/powerpoint/2010/main" val="15127458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609600" y="381000"/>
            <a:ext cx="4495800" cy="1143000"/>
          </a:xfrm>
        </p:spPr>
        <p:txBody>
          <a:bodyPr anchorCtr="0"/>
          <a:lstStyle/>
          <a:p>
            <a:pPr algn="l" eaLnBrk="1" fontAlgn="auto" hangingPunct="1">
              <a:spcAft>
                <a:spcPts val="0"/>
              </a:spcAft>
              <a:defRPr/>
            </a:pPr>
            <a:r>
              <a:rPr lang="en-US" sz="2800" dirty="0" smtClean="0"/>
              <a:t>The </a:t>
            </a:r>
            <a:r>
              <a:rPr lang="en-US" sz="2800" dirty="0"/>
              <a:t>Scope </a:t>
            </a:r>
            <a:r>
              <a:rPr lang="en-US" sz="2800" dirty="0" smtClean="0"/>
              <a:t>of Microbiology</a:t>
            </a:r>
            <a:endParaRPr lang="en-US" sz="2800" dirty="0"/>
          </a:p>
        </p:txBody>
      </p:sp>
      <p:sp>
        <p:nvSpPr>
          <p:cNvPr id="14339" name="Text Placeholder 3"/>
          <p:cNvSpPr>
            <a:spLocks noGrp="1"/>
          </p:cNvSpPr>
          <p:nvPr>
            <p:ph type="body" idx="1"/>
          </p:nvPr>
        </p:nvSpPr>
        <p:spPr>
          <a:xfrm>
            <a:off x="740664" y="2232210"/>
            <a:ext cx="3767328" cy="1349190"/>
          </a:xfrm>
          <a:ln>
            <a:headEnd/>
            <a:tailEnd/>
          </a:ln>
        </p:spPr>
        <p:txBody>
          <a:bodyPr/>
          <a:lstStyle/>
          <a:p>
            <a:r>
              <a:rPr lang="en-US" altLang="en-US" sz="1600" dirty="0" smtClean="0">
                <a:solidFill>
                  <a:schemeClr val="tx1"/>
                </a:solidFill>
              </a:rPr>
              <a:t>Microbiology:  The study of living things too small to be seen without magnification</a:t>
            </a:r>
          </a:p>
        </p:txBody>
      </p:sp>
      <p:sp>
        <p:nvSpPr>
          <p:cNvPr id="14341" name="Content Placeholder 2"/>
          <p:cNvSpPr>
            <a:spLocks noGrp="1"/>
          </p:cNvSpPr>
          <p:nvPr>
            <p:ph sz="half" idx="2"/>
          </p:nvPr>
        </p:nvSpPr>
        <p:spPr>
          <a:xfrm>
            <a:off x="457200" y="3733800"/>
            <a:ext cx="4040188" cy="2209800"/>
          </a:xfrm>
          <a:ln>
            <a:prstDash val="solid"/>
          </a:ln>
          <a:extLst>
            <a:ext uri="{91240B29-F687-4F45-9708-019B960494DF}">
              <a14:hiddenLine xmlns:a14="http://schemas.microsoft.com/office/drawing/2010/main" w="9525">
                <a:solidFill>
                  <a:srgbClr val="000000"/>
                </a:solidFill>
                <a:prstDash val="sysDash"/>
                <a:miter lim="800000"/>
                <a:headEnd/>
                <a:tailEnd/>
              </a14:hiddenLine>
            </a:ext>
          </a:extLst>
        </p:spPr>
        <p:txBody>
          <a:bodyPr>
            <a:normAutofit/>
          </a:bodyPr>
          <a:lstStyle/>
          <a:p>
            <a:pPr eaLnBrk="1" hangingPunct="1"/>
            <a:r>
              <a:rPr lang="en-US" altLang="en-US" sz="1600" dirty="0" smtClean="0"/>
              <a:t> Microbes interact with humans</a:t>
            </a:r>
          </a:p>
          <a:p>
            <a:pPr eaLnBrk="1" hangingPunct="1"/>
            <a:r>
              <a:rPr lang="en-US" altLang="en-US" sz="1600" dirty="0" smtClean="0"/>
              <a:t>Many  are useful or essential for human life</a:t>
            </a:r>
          </a:p>
          <a:p>
            <a:pPr eaLnBrk="1" hangingPunct="1"/>
            <a:r>
              <a:rPr lang="en-US" altLang="en-US" sz="1600" dirty="0" smtClean="0"/>
              <a:t>At times, microbes cause disease</a:t>
            </a:r>
          </a:p>
          <a:p>
            <a:pPr eaLnBrk="1" hangingPunct="1"/>
            <a:endParaRPr lang="en-US" altLang="en-US" dirty="0" smtClean="0"/>
          </a:p>
        </p:txBody>
      </p:sp>
      <p:sp>
        <p:nvSpPr>
          <p:cNvPr id="14340" name="Text Placeholder 4"/>
          <p:cNvSpPr>
            <a:spLocks noGrp="1"/>
          </p:cNvSpPr>
          <p:nvPr>
            <p:ph type="body" sz="quarter" idx="3"/>
          </p:nvPr>
        </p:nvSpPr>
        <p:spPr>
          <a:xfrm>
            <a:off x="4645025" y="5410200"/>
            <a:ext cx="4041775" cy="762000"/>
          </a:xfrm>
          <a:ln>
            <a:headEnd/>
            <a:tailEnd/>
          </a:ln>
        </p:spPr>
        <p:txBody>
          <a:bodyPr/>
          <a:lstStyle/>
          <a:p>
            <a:endParaRPr lang="en-US" altLang="en-US" dirty="0" smtClean="0"/>
          </a:p>
        </p:txBody>
      </p:sp>
      <p:pic>
        <p:nvPicPr>
          <p:cNvPr id="14342" name="Content Placeholder 6" descr="schifferli_2.jpg"/>
          <p:cNvPicPr>
            <a:picLocks noGrp="1" noChangeAspect="1"/>
          </p:cNvPicPr>
          <p:nvPr>
            <p:ph sz="quarter" idx="4"/>
          </p:nvPr>
        </p:nvPicPr>
        <p:blipFill>
          <a:blip r:embed="rId2">
            <a:extLst>
              <a:ext uri="{28A0092B-C50C-407E-A947-70E740481C1C}">
                <a14:useLocalDpi xmlns:a14="http://schemas.microsoft.com/office/drawing/2010/main" val="0"/>
              </a:ext>
            </a:extLst>
          </a:blip>
          <a:srcRect l="-14849" r="-14849"/>
          <a:stretch>
            <a:fillRect/>
          </a:stretch>
        </p:blipFill>
        <p:spPr>
          <a:ln>
            <a:prstDash val="solid"/>
          </a:ln>
          <a:extLst>
            <a:ext uri="{91240B29-F687-4F45-9708-019B960494DF}">
              <a14:hiddenLine xmlns:a14="http://schemas.microsoft.com/office/drawing/2010/main" w="9525">
                <a:solidFill>
                  <a:srgbClr val="000000"/>
                </a:solidFill>
                <a:prstDash val="sysDash"/>
                <a:miter lim="800000"/>
                <a:headEnd/>
                <a:tailEnd/>
              </a14:hiddenLine>
            </a:ext>
          </a:extLst>
        </p:spPr>
      </p:pic>
    </p:spTree>
    <p:extLst>
      <p:ext uri="{BB962C8B-B14F-4D97-AF65-F5344CB8AC3E}">
        <p14:creationId xmlns:p14="http://schemas.microsoft.com/office/powerpoint/2010/main" val="23837299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idx="4294967295"/>
          </p:nvPr>
        </p:nvSpPr>
        <p:spPr>
          <a:xfrm>
            <a:off x="381000" y="-228600"/>
            <a:ext cx="7848600" cy="1295400"/>
          </a:xfrm>
        </p:spPr>
        <p:txBody>
          <a:bodyPr>
            <a:normAutofit/>
          </a:bodyPr>
          <a:lstStyle/>
          <a:p>
            <a:pPr algn="l" eaLnBrk="1" hangingPunct="1"/>
            <a:r>
              <a:rPr lang="en-US" sz="2800" dirty="0" smtClean="0"/>
              <a:t>Classification</a:t>
            </a:r>
            <a:endParaRPr lang="en-US" sz="2800" dirty="0"/>
          </a:p>
        </p:txBody>
      </p:sp>
      <p:sp>
        <p:nvSpPr>
          <p:cNvPr id="11267" name="Content Placeholder 2"/>
          <p:cNvSpPr>
            <a:spLocks noGrp="1"/>
          </p:cNvSpPr>
          <p:nvPr>
            <p:ph idx="4294967295"/>
          </p:nvPr>
        </p:nvSpPr>
        <p:spPr>
          <a:xfrm>
            <a:off x="0" y="1600200"/>
            <a:ext cx="8229600" cy="4525963"/>
          </a:xfrm>
        </p:spPr>
        <p:txBody>
          <a:bodyPr>
            <a:normAutofit fontScale="77500" lnSpcReduction="20000"/>
          </a:bodyPr>
          <a:lstStyle/>
          <a:p>
            <a:pPr eaLnBrk="1" hangingPunct="1">
              <a:lnSpc>
                <a:spcPct val="15000"/>
              </a:lnSpc>
              <a:spcBef>
                <a:spcPct val="0"/>
              </a:spcBef>
              <a:buFontTx/>
              <a:buNone/>
            </a:pPr>
            <a:endParaRPr lang="en-US" sz="2500" dirty="0"/>
          </a:p>
          <a:p>
            <a:pPr eaLnBrk="1" hangingPunct="1">
              <a:spcBef>
                <a:spcPct val="35000"/>
              </a:spcBef>
            </a:pPr>
            <a:r>
              <a:rPr lang="en-US" sz="2800" u="sng" dirty="0"/>
              <a:t>Bacteria</a:t>
            </a:r>
            <a:r>
              <a:rPr lang="en-US" sz="2800" dirty="0"/>
              <a:t> – survive on appropriate media, stain gram-positive or -negative</a:t>
            </a:r>
          </a:p>
          <a:p>
            <a:pPr eaLnBrk="1" hangingPunct="1">
              <a:spcBef>
                <a:spcPct val="35000"/>
              </a:spcBef>
            </a:pPr>
            <a:r>
              <a:rPr lang="en-US" sz="2800" u="sng" dirty="0"/>
              <a:t>Viruses</a:t>
            </a:r>
            <a:r>
              <a:rPr lang="en-US" sz="2800" dirty="0"/>
              <a:t> – </a:t>
            </a:r>
            <a:r>
              <a:rPr lang="en-US" sz="2800" dirty="0" err="1"/>
              <a:t>obbligate</a:t>
            </a:r>
            <a:r>
              <a:rPr lang="en-US" sz="2800" dirty="0"/>
              <a:t> intracellular parasites which only replicate </a:t>
            </a:r>
            <a:r>
              <a:rPr lang="en-US" sz="2800" dirty="0" err="1"/>
              <a:t>intr</a:t>
            </a:r>
            <a:r>
              <a:rPr lang="en-US" sz="2800" u="sng" dirty="0" err="1"/>
              <a:t>a</a:t>
            </a:r>
            <a:r>
              <a:rPr lang="en-US" sz="2800" dirty="0" err="1"/>
              <a:t>cellularly</a:t>
            </a:r>
            <a:r>
              <a:rPr lang="en-US" sz="2800" dirty="0"/>
              <a:t> (DNA, RNA)</a:t>
            </a:r>
          </a:p>
          <a:p>
            <a:pPr eaLnBrk="1" hangingPunct="1">
              <a:spcBef>
                <a:spcPct val="35000"/>
              </a:spcBef>
            </a:pPr>
            <a:r>
              <a:rPr lang="en-US" sz="2800" u="sng" dirty="0"/>
              <a:t>Fungi</a:t>
            </a:r>
            <a:r>
              <a:rPr lang="en-US" sz="2800" dirty="0"/>
              <a:t> –  non-motile filamentous, branching strands of connected cells</a:t>
            </a:r>
          </a:p>
          <a:p>
            <a:pPr eaLnBrk="1" hangingPunct="1">
              <a:spcBef>
                <a:spcPct val="35000"/>
              </a:spcBef>
            </a:pPr>
            <a:r>
              <a:rPr lang="en-US" sz="2800" u="sng" dirty="0" err="1"/>
              <a:t>Metazoa</a:t>
            </a:r>
            <a:r>
              <a:rPr lang="en-US" sz="2800" dirty="0"/>
              <a:t>  – multicellular animals (</a:t>
            </a:r>
            <a:r>
              <a:rPr lang="en-US" sz="2800" dirty="0" err="1"/>
              <a:t>e.g.parasites</a:t>
            </a:r>
            <a:r>
              <a:rPr lang="en-US" sz="2800" dirty="0"/>
              <a:t>) with complicated life cycles often involving several </a:t>
            </a:r>
            <a:r>
              <a:rPr lang="en-US" sz="2800" dirty="0" smtClean="0"/>
              <a:t>hosts</a:t>
            </a:r>
          </a:p>
          <a:p>
            <a:pPr>
              <a:spcBef>
                <a:spcPct val="30000"/>
              </a:spcBef>
            </a:pPr>
            <a:r>
              <a:rPr lang="en-US" sz="2800" u="sng" dirty="0"/>
              <a:t>Protozoa</a:t>
            </a:r>
            <a:r>
              <a:rPr lang="en-US" sz="2800" dirty="0"/>
              <a:t> – single cell organisms with a well-defined nucleus</a:t>
            </a:r>
          </a:p>
          <a:p>
            <a:pPr>
              <a:spcBef>
                <a:spcPct val="30000"/>
              </a:spcBef>
            </a:pPr>
            <a:r>
              <a:rPr lang="en-US" sz="2800" u="sng" dirty="0"/>
              <a:t>Rickettsia</a:t>
            </a:r>
            <a:r>
              <a:rPr lang="en-US" sz="2800" dirty="0"/>
              <a:t> – very small bacteria spread by ticks</a:t>
            </a:r>
          </a:p>
          <a:p>
            <a:pPr>
              <a:spcBef>
                <a:spcPct val="30000"/>
              </a:spcBef>
            </a:pPr>
            <a:r>
              <a:rPr lang="en-US" sz="2800" u="sng" dirty="0"/>
              <a:t>Prions</a:t>
            </a:r>
            <a:r>
              <a:rPr lang="en-US" sz="2800" dirty="0"/>
              <a:t> – unique proteins lacking genetic molecules</a:t>
            </a:r>
          </a:p>
          <a:p>
            <a:pPr>
              <a:spcBef>
                <a:spcPct val="30000"/>
              </a:spcBef>
            </a:pPr>
            <a:r>
              <a:rPr lang="en-US" sz="2800" u="sng" dirty="0"/>
              <a:t>Chlamydia</a:t>
            </a:r>
            <a:r>
              <a:rPr lang="en-US" sz="2800" dirty="0"/>
              <a:t> – bacteria lacking cell walls</a:t>
            </a:r>
          </a:p>
          <a:p>
            <a:pPr eaLnBrk="1" hangingPunct="1">
              <a:spcBef>
                <a:spcPct val="35000"/>
              </a:spcBef>
            </a:pPr>
            <a:endParaRPr lang="en-US" sz="2800" dirty="0"/>
          </a:p>
        </p:txBody>
      </p:sp>
    </p:spTree>
    <p:extLst>
      <p:ext uri="{BB962C8B-B14F-4D97-AF65-F5344CB8AC3E}">
        <p14:creationId xmlns:p14="http://schemas.microsoft.com/office/powerpoint/2010/main" val="4291597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sz="2800" dirty="0" smtClean="0"/>
              <a:t>The Father of Microbiology</a:t>
            </a:r>
            <a:endParaRPr lang="en-US" sz="2800" dirty="0"/>
          </a:p>
        </p:txBody>
      </p:sp>
      <p:sp>
        <p:nvSpPr>
          <p:cNvPr id="5" name="Content Placeholder 4"/>
          <p:cNvSpPr>
            <a:spLocks noGrp="1"/>
          </p:cNvSpPr>
          <p:nvPr>
            <p:ph sz="half" idx="1"/>
          </p:nvPr>
        </p:nvSpPr>
        <p:spPr/>
        <p:txBody>
          <a:bodyPr/>
          <a:lstStyle/>
          <a:p>
            <a:r>
              <a:rPr lang="en-US" dirty="0" smtClean="0"/>
              <a:t>Discovery of microorganisms 1700</a:t>
            </a:r>
          </a:p>
          <a:p>
            <a:r>
              <a:rPr lang="en-US" dirty="0" smtClean="0"/>
              <a:t>Before seen, disease was thought to be caused by” spirits”</a:t>
            </a:r>
          </a:p>
          <a:p>
            <a:r>
              <a:rPr lang="en-US" dirty="0" smtClean="0"/>
              <a:t>Anthony van Leeuwenhoek invented the first microscope</a:t>
            </a:r>
            <a:endParaRPr lang="en-US" dirty="0"/>
          </a:p>
        </p:txBody>
      </p:sp>
      <p:pic>
        <p:nvPicPr>
          <p:cNvPr id="2" name="Content Placeholder 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42768" y="2667000"/>
            <a:ext cx="2282031" cy="3048794"/>
          </a:xfrm>
        </p:spPr>
      </p:pic>
    </p:spTree>
    <p:extLst>
      <p:ext uri="{BB962C8B-B14F-4D97-AF65-F5344CB8AC3E}">
        <p14:creationId xmlns:p14="http://schemas.microsoft.com/office/powerpoint/2010/main" val="2210976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01_Table02-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28600"/>
            <a:ext cx="73914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7217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Uses of Microbes</a:t>
            </a:r>
            <a:endParaRPr lang="en-US" sz="2800" dirty="0"/>
          </a:p>
        </p:txBody>
      </p:sp>
      <p:sp>
        <p:nvSpPr>
          <p:cNvPr id="3" name="Text Placeholder 2"/>
          <p:cNvSpPr>
            <a:spLocks noGrp="1"/>
          </p:cNvSpPr>
          <p:nvPr>
            <p:ph type="body" idx="1"/>
          </p:nvPr>
        </p:nvSpPr>
        <p:spPr/>
        <p:txBody>
          <a:bodyPr/>
          <a:lstStyle/>
          <a:p>
            <a:endParaRPr lang="en-US" dirty="0"/>
          </a:p>
        </p:txBody>
      </p:sp>
      <p:sp>
        <p:nvSpPr>
          <p:cNvPr id="4" name="Content Placeholder 3"/>
          <p:cNvSpPr>
            <a:spLocks noGrp="1"/>
          </p:cNvSpPr>
          <p:nvPr>
            <p:ph sz="half" idx="2"/>
          </p:nvPr>
        </p:nvSpPr>
        <p:spPr/>
        <p:txBody>
          <a:bodyPr/>
          <a:lstStyle/>
          <a:p>
            <a:endParaRPr lang="en-US" dirty="0"/>
          </a:p>
        </p:txBody>
      </p:sp>
      <p:sp>
        <p:nvSpPr>
          <p:cNvPr id="5" name="Text Placeholder 4"/>
          <p:cNvSpPr>
            <a:spLocks noGrp="1"/>
          </p:cNvSpPr>
          <p:nvPr>
            <p:ph type="body" sz="quarter" idx="3"/>
          </p:nvPr>
        </p:nvSpPr>
        <p:spPr/>
        <p:txBody>
          <a:bodyPr/>
          <a:lstStyle/>
          <a:p>
            <a:endParaRPr lang="en-US" dirty="0"/>
          </a:p>
        </p:txBody>
      </p:sp>
      <p:pic>
        <p:nvPicPr>
          <p:cNvPr id="8" name="Content Placeholder 7" descr="fermentation_products.jpg"/>
          <p:cNvPicPr>
            <a:picLocks noGrp="1" noChangeAspect="1"/>
          </p:cNvPicPr>
          <p:nvPr>
            <p:ph sz="quarter" idx="4"/>
          </p:nvPr>
        </p:nvPicPr>
        <p:blipFill>
          <a:blip r:embed="rId2">
            <a:extLst>
              <a:ext uri="{28A0092B-C50C-407E-A947-70E740481C1C}">
                <a14:useLocalDpi xmlns:a14="http://schemas.microsoft.com/office/drawing/2010/main" val="0"/>
              </a:ext>
            </a:extLst>
          </a:blip>
          <a:srcRect l="-20187" r="-20187"/>
          <a:stretch>
            <a:fillRect/>
          </a:stretch>
        </p:blipFill>
        <p:spPr>
          <a:xfrm>
            <a:off x="4572000" y="2590800"/>
            <a:ext cx="3767328" cy="3352800"/>
          </a:xfrm>
          <a:ln>
            <a:prstDash val="solid"/>
          </a:ln>
        </p:spPr>
      </p:pic>
      <p:pic>
        <p:nvPicPr>
          <p:cNvPr id="7" name="Picture 4" descr="01_Table01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00"/>
            <a:ext cx="421322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29913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Uses of Microbes</a:t>
            </a:r>
            <a:endParaRPr lang="en-US" sz="2800" dirty="0"/>
          </a:p>
        </p:txBody>
      </p:sp>
      <p:sp>
        <p:nvSpPr>
          <p:cNvPr id="3" name="Text Placeholder 2"/>
          <p:cNvSpPr>
            <a:spLocks noGrp="1"/>
          </p:cNvSpPr>
          <p:nvPr>
            <p:ph type="body" idx="1"/>
          </p:nvPr>
        </p:nvSpPr>
        <p:spPr/>
        <p:txBody>
          <a:bodyPr/>
          <a:lstStyle/>
          <a:p>
            <a:endParaRPr lang="en-US" dirty="0"/>
          </a:p>
        </p:txBody>
      </p:sp>
      <p:pic>
        <p:nvPicPr>
          <p:cNvPr id="7" name="Picture 4" descr="01_Table01B-T"/>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l="-3631" r="-3631"/>
          <a:stretch>
            <a:fillRect/>
          </a:stretch>
        </p:blipFill>
        <p:spPr bwMode="auto">
          <a:xfrm>
            <a:off x="228600" y="1905000"/>
            <a:ext cx="4800600" cy="4495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4"/>
          <p:cNvSpPr>
            <a:spLocks noGrp="1"/>
          </p:cNvSpPr>
          <p:nvPr>
            <p:ph type="body" sz="quarter" idx="3"/>
          </p:nvPr>
        </p:nvSpPr>
        <p:spPr/>
        <p:txBody>
          <a:bodyPr/>
          <a:lstStyle/>
          <a:p>
            <a:endParaRPr lang="en-US" dirty="0"/>
          </a:p>
        </p:txBody>
      </p:sp>
      <p:pic>
        <p:nvPicPr>
          <p:cNvPr id="4" name="Content Placeholder 3"/>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096000" y="2209800"/>
            <a:ext cx="2638425" cy="1733550"/>
          </a:xfr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2737" y="4419600"/>
            <a:ext cx="2466975" cy="1847850"/>
          </a:xfrm>
          <a:prstGeom prst="rect">
            <a:avLst/>
          </a:prstGeom>
        </p:spPr>
      </p:pic>
    </p:spTree>
    <p:extLst>
      <p:ext uri="{BB962C8B-B14F-4D97-AF65-F5344CB8AC3E}">
        <p14:creationId xmlns:p14="http://schemas.microsoft.com/office/powerpoint/2010/main" val="28093696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1752600"/>
            <a:ext cx="8991600" cy="5105400"/>
          </a:xfrm>
          <a:prstGeom prst="rect">
            <a:avLst/>
          </a:prstGeom>
          <a:noFill/>
          <a:ln w="9525">
            <a:noFill/>
            <a:miter lim="800000"/>
            <a:headEnd/>
            <a:tailEnd/>
          </a:ln>
          <a:effectLst/>
        </p:spPr>
      </p:pic>
      <p:sp>
        <p:nvSpPr>
          <p:cNvPr id="2" name="Title 1"/>
          <p:cNvSpPr>
            <a:spLocks noGrp="1"/>
          </p:cNvSpPr>
          <p:nvPr>
            <p:ph type="title"/>
          </p:nvPr>
        </p:nvSpPr>
        <p:spPr/>
        <p:txBody>
          <a:bodyPr/>
          <a:lstStyle/>
          <a:p>
            <a:pPr algn="l"/>
            <a:r>
              <a:rPr lang="en-US" sz="2800" dirty="0" smtClean="0"/>
              <a:t>Exposure</a:t>
            </a:r>
            <a:endParaRPr lang="en-US" sz="2800"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9471511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Germ Theory</a:t>
            </a:r>
            <a:endParaRPr lang="en-US" sz="2800" dirty="0"/>
          </a:p>
        </p:txBody>
      </p:sp>
      <p:sp>
        <p:nvSpPr>
          <p:cNvPr id="3" name="Rectangle 2"/>
          <p:cNvSpPr/>
          <p:nvPr/>
        </p:nvSpPr>
        <p:spPr>
          <a:xfrm>
            <a:off x="3649119" y="3244334"/>
            <a:ext cx="184731" cy="369332"/>
          </a:xfrm>
          <a:prstGeom prst="rect">
            <a:avLst/>
          </a:prstGeom>
        </p:spPr>
        <p:txBody>
          <a:bodyPr wrap="none">
            <a:spAutoFit/>
          </a:bodyPr>
          <a:lstStyle/>
          <a:p>
            <a:endParaRPr lang="en-US" dirty="0"/>
          </a:p>
        </p:txBody>
      </p:sp>
      <p:sp>
        <p:nvSpPr>
          <p:cNvPr id="4" name="Rectangle 3"/>
          <p:cNvSpPr/>
          <p:nvPr/>
        </p:nvSpPr>
        <p:spPr>
          <a:xfrm>
            <a:off x="1066800" y="2514600"/>
            <a:ext cx="7391400" cy="5078314"/>
          </a:xfrm>
          <a:prstGeom prst="rect">
            <a:avLst/>
          </a:prstGeom>
        </p:spPr>
        <p:txBody>
          <a:bodyPr wrap="square">
            <a:spAutoFit/>
          </a:bodyPr>
          <a:lstStyle/>
          <a:p>
            <a:r>
              <a:rPr lang="en-US" dirty="0" smtClean="0"/>
              <a:t>Microorganisms that cause disease are called</a:t>
            </a:r>
            <a:r>
              <a:rPr lang="en-US" b="1" dirty="0" smtClean="0"/>
              <a:t> pathogens.</a:t>
            </a:r>
          </a:p>
          <a:p>
            <a:endParaRPr lang="en-US" dirty="0" smtClean="0"/>
          </a:p>
          <a:p>
            <a:r>
              <a:rPr lang="en-US" dirty="0" smtClean="0"/>
              <a:t>The diseases they cause are called </a:t>
            </a:r>
            <a:r>
              <a:rPr lang="en-US" b="1" dirty="0" smtClean="0"/>
              <a:t>infectious diseases.</a:t>
            </a:r>
          </a:p>
          <a:p>
            <a:endParaRPr lang="en-US" dirty="0" smtClean="0"/>
          </a:p>
          <a:p>
            <a:r>
              <a:rPr lang="en-US" dirty="0" smtClean="0"/>
              <a:t>The interval from exposure to clinical symptoms is call the </a:t>
            </a:r>
            <a:r>
              <a:rPr lang="en-US" b="1" dirty="0" smtClean="0"/>
              <a:t>incubation period.</a:t>
            </a:r>
          </a:p>
          <a:p>
            <a:endParaRPr lang="en-US" dirty="0" smtClean="0"/>
          </a:p>
          <a:p>
            <a:r>
              <a:rPr lang="en-US" dirty="0" smtClean="0"/>
              <a:t>The interval during which the host can transmit infection is the</a:t>
            </a:r>
            <a:r>
              <a:rPr lang="en-US" b="1" dirty="0" smtClean="0"/>
              <a:t> infectious period.</a:t>
            </a:r>
          </a:p>
          <a:p>
            <a:endParaRPr lang="en-US" dirty="0" smtClean="0"/>
          </a:p>
          <a:p>
            <a:r>
              <a:rPr lang="en-US" b="1" dirty="0" smtClean="0"/>
              <a:t>Environmental</a:t>
            </a:r>
            <a:r>
              <a:rPr lang="en-US" dirty="0" smtClean="0"/>
              <a:t> and </a:t>
            </a:r>
            <a:r>
              <a:rPr lang="en-US" b="1" dirty="0" smtClean="0"/>
              <a:t>hereditary factors </a:t>
            </a:r>
            <a:r>
              <a:rPr lang="en-US" dirty="0" smtClean="0"/>
              <a:t>often influence the severity of the disease, and whether a particular host individual becomes infected when exposed to the pathogen.</a:t>
            </a:r>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5015732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Flora</a:t>
            </a:r>
            <a:endParaRPr lang="en-US" sz="2800" dirty="0"/>
          </a:p>
        </p:txBody>
      </p:sp>
      <p:sp>
        <p:nvSpPr>
          <p:cNvPr id="5" name="Content Placeholder 4"/>
          <p:cNvSpPr>
            <a:spLocks noGrp="1"/>
          </p:cNvSpPr>
          <p:nvPr>
            <p:ph idx="1"/>
          </p:nvPr>
        </p:nvSpPr>
        <p:spPr>
          <a:xfrm>
            <a:off x="739775" y="2514600"/>
            <a:ext cx="7662864" cy="3810000"/>
          </a:xfrm>
        </p:spPr>
        <p:txBody>
          <a:bodyPr/>
          <a:lstStyle/>
          <a:p>
            <a:r>
              <a:rPr lang="en-US" dirty="0" smtClean="0"/>
              <a:t>Normal flora are microbes regularly found at particular regions of the body.</a:t>
            </a:r>
          </a:p>
          <a:p>
            <a:r>
              <a:rPr lang="en-US" dirty="0" smtClean="0"/>
              <a:t>Resident flora are life-long microorganisms present at certain anatomical sites.</a:t>
            </a:r>
          </a:p>
          <a:p>
            <a:r>
              <a:rPr lang="en-US" dirty="0" smtClean="0"/>
              <a:t>Transient flora are unable to colonize the body for long periods.</a:t>
            </a:r>
          </a:p>
          <a:p>
            <a:r>
              <a:rPr lang="en-US" dirty="0" smtClean="0"/>
              <a:t>The composition of flora changes with age, sex, diet, development and environment. </a:t>
            </a:r>
            <a:endParaRPr lang="en-US" dirty="0"/>
          </a:p>
        </p:txBody>
      </p:sp>
    </p:spTree>
    <p:extLst>
      <p:ext uri="{BB962C8B-B14F-4D97-AF65-F5344CB8AC3E}">
        <p14:creationId xmlns:p14="http://schemas.microsoft.com/office/powerpoint/2010/main" val="33987695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2724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92202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58027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7461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m stain.jpg"/>
          <p:cNvPicPr>
            <a:picLocks noChangeAspect="1"/>
          </p:cNvPicPr>
          <p:nvPr/>
        </p:nvPicPr>
        <p:blipFill>
          <a:blip r:embed="rId2"/>
          <a:stretch>
            <a:fillRect/>
          </a:stretch>
        </p:blipFill>
        <p:spPr>
          <a:xfrm>
            <a:off x="380999" y="2590800"/>
            <a:ext cx="8128001" cy="3733800"/>
          </a:xfrm>
          <a:prstGeom prst="rect">
            <a:avLst/>
          </a:prstGeom>
        </p:spPr>
      </p:pic>
      <p:sp>
        <p:nvSpPr>
          <p:cNvPr id="5" name="Title 4"/>
          <p:cNvSpPr>
            <a:spLocks noGrp="1"/>
          </p:cNvSpPr>
          <p:nvPr>
            <p:ph type="title"/>
          </p:nvPr>
        </p:nvSpPr>
        <p:spPr/>
        <p:txBody>
          <a:bodyPr>
            <a:normAutofit fontScale="90000"/>
          </a:bodyPr>
          <a:lstStyle/>
          <a:p>
            <a:pPr algn="l"/>
            <a:r>
              <a:rPr lang="en-US" dirty="0" smtClean="0"/>
              <a:t/>
            </a:r>
            <a:br>
              <a:rPr lang="en-US" dirty="0" smtClean="0"/>
            </a:br>
            <a:r>
              <a:rPr lang="en-US" sz="3111" dirty="0" smtClean="0"/>
              <a:t>Gram Stain</a:t>
            </a:r>
            <a:r>
              <a:rPr lang="en-US" dirty="0" smtClean="0"/>
              <a:t/>
            </a:r>
            <a:br>
              <a:rPr lang="en-US" dirty="0" smtClean="0"/>
            </a:br>
            <a:endParaRPr lang="en-US" dirty="0"/>
          </a:p>
        </p:txBody>
      </p:sp>
      <p:sp>
        <p:nvSpPr>
          <p:cNvPr id="6" name="Content Placeholder 5"/>
          <p:cNvSpPr>
            <a:spLocks noGrp="1"/>
          </p:cNvSpPr>
          <p:nvPr>
            <p:ph idx="1"/>
          </p:nvPr>
        </p:nvSpPr>
        <p:spPr>
          <a:xfrm>
            <a:off x="739775" y="3048000"/>
            <a:ext cx="7662864" cy="3352800"/>
          </a:xfrm>
        </p:spPr>
        <p:txBody>
          <a:bodyPr/>
          <a:lstStyle/>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Mechanism of Gram Stain</a:t>
            </a:r>
            <a:endParaRPr lang="en-US" sz="2800" dirty="0"/>
          </a:p>
        </p:txBody>
      </p:sp>
      <p:sp>
        <p:nvSpPr>
          <p:cNvPr id="3" name="Content Placeholder 2"/>
          <p:cNvSpPr>
            <a:spLocks noGrp="1"/>
          </p:cNvSpPr>
          <p:nvPr>
            <p:ph idx="1"/>
          </p:nvPr>
        </p:nvSpPr>
        <p:spPr/>
        <p:txBody>
          <a:bodyPr/>
          <a:lstStyle/>
          <a:p>
            <a:pPr marL="514350" indent="-514350">
              <a:buAutoNum type="arabicPeriod"/>
            </a:pPr>
            <a:r>
              <a:rPr lang="en-US" dirty="0" smtClean="0"/>
              <a:t>Crystal violet and iodine combine in the cytoplasm and color it </a:t>
            </a:r>
            <a:r>
              <a:rPr lang="en-US" dirty="0" smtClean="0">
                <a:solidFill>
                  <a:schemeClr val="accent6">
                    <a:lumMod val="75000"/>
                  </a:schemeClr>
                </a:solidFill>
              </a:rPr>
              <a:t>PURPLE</a:t>
            </a:r>
          </a:p>
          <a:p>
            <a:pPr marL="514350" indent="-514350">
              <a:buAutoNum type="arabicPeriod"/>
            </a:pPr>
            <a:r>
              <a:rPr lang="en-US" dirty="0" smtClean="0"/>
              <a:t>IF the cytoplasm retains the color after attempted </a:t>
            </a:r>
            <a:r>
              <a:rPr lang="en-US" dirty="0" err="1" smtClean="0"/>
              <a:t>decolorization</a:t>
            </a:r>
            <a:r>
              <a:rPr lang="en-US" dirty="0" smtClean="0"/>
              <a:t> with alcohol it is </a:t>
            </a:r>
            <a:r>
              <a:rPr lang="en-US" dirty="0" smtClean="0">
                <a:solidFill>
                  <a:schemeClr val="accent6">
                    <a:lumMod val="75000"/>
                  </a:schemeClr>
                </a:solidFill>
              </a:rPr>
              <a:t>gram positive</a:t>
            </a:r>
          </a:p>
          <a:p>
            <a:pPr marL="514350" indent="-514350">
              <a:buAutoNum type="arabicPeriod"/>
            </a:pPr>
            <a:r>
              <a:rPr lang="en-US" dirty="0" smtClean="0"/>
              <a:t>Bacteria that lose the purple color after </a:t>
            </a:r>
            <a:r>
              <a:rPr lang="en-US" dirty="0" err="1" smtClean="0"/>
              <a:t>decolorization</a:t>
            </a:r>
            <a:r>
              <a:rPr lang="en-US" dirty="0" smtClean="0"/>
              <a:t> are  colored </a:t>
            </a:r>
            <a:r>
              <a:rPr lang="en-US" dirty="0" smtClean="0">
                <a:solidFill>
                  <a:srgbClr val="AD3FB4"/>
                </a:solidFill>
              </a:rPr>
              <a:t>PINK</a:t>
            </a:r>
            <a:r>
              <a:rPr lang="en-US" dirty="0" smtClean="0"/>
              <a:t>  by </a:t>
            </a:r>
            <a:r>
              <a:rPr lang="en-US" dirty="0" err="1" smtClean="0"/>
              <a:t>safarin</a:t>
            </a:r>
            <a:r>
              <a:rPr lang="en-US" dirty="0" smtClean="0"/>
              <a:t> and are </a:t>
            </a:r>
            <a:r>
              <a:rPr lang="en-US" dirty="0" smtClean="0">
                <a:solidFill>
                  <a:srgbClr val="AD3FB4"/>
                </a:solidFill>
              </a:rPr>
              <a:t>gram negative</a:t>
            </a:r>
            <a:endParaRPr lang="en-US" dirty="0">
              <a:solidFill>
                <a:srgbClr val="AD3FB4"/>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Explanation of Gram Stain</a:t>
            </a:r>
            <a:endParaRPr lang="en-US" sz="2800" dirty="0"/>
          </a:p>
        </p:txBody>
      </p:sp>
      <p:sp>
        <p:nvSpPr>
          <p:cNvPr id="3" name="Content Placeholder 2"/>
          <p:cNvSpPr>
            <a:spLocks noGrp="1"/>
          </p:cNvSpPr>
          <p:nvPr>
            <p:ph idx="1"/>
          </p:nvPr>
        </p:nvSpPr>
        <p:spPr/>
        <p:txBody>
          <a:bodyPr/>
          <a:lstStyle/>
          <a:p>
            <a:r>
              <a:rPr lang="en-US" dirty="0" smtClean="0">
                <a:solidFill>
                  <a:schemeClr val="accent5"/>
                </a:solidFill>
              </a:rPr>
              <a:t>Gm (+) </a:t>
            </a:r>
            <a:r>
              <a:rPr lang="en-US" dirty="0" smtClean="0"/>
              <a:t>have a thick cell wall of amino acids and disaccharides</a:t>
            </a:r>
          </a:p>
          <a:p>
            <a:r>
              <a:rPr lang="en-US" dirty="0" smtClean="0"/>
              <a:t>When the crystal violet and iodine enter this cell wall the two combine to form a crystal violet-iodine complex, which bigger molecule than when entering the cell wall</a:t>
            </a:r>
          </a:p>
          <a:p>
            <a:r>
              <a:rPr lang="en-US" dirty="0" smtClean="0"/>
              <a:t>The molecule can not leave the thick cell wall of </a:t>
            </a:r>
            <a:r>
              <a:rPr lang="en-US" dirty="0" smtClean="0">
                <a:solidFill>
                  <a:srgbClr val="5430BB"/>
                </a:solidFill>
              </a:rPr>
              <a:t>Gm(+)</a:t>
            </a:r>
            <a:r>
              <a:rPr lang="en-US" dirty="0" smtClean="0"/>
              <a:t> and is retained </a:t>
            </a:r>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a:bodyPr>
          <a:lstStyle/>
          <a:p>
            <a:pPr algn="l" eaLnBrk="1" hangingPunct="1"/>
            <a:r>
              <a:rPr lang="en-US" altLang="en-US" sz="2800" dirty="0" smtClean="0"/>
              <a:t>Cell Wall </a:t>
            </a:r>
          </a:p>
        </p:txBody>
      </p:sp>
      <p:pic>
        <p:nvPicPr>
          <p:cNvPr id="1741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1504" r="-21504"/>
          <a:stretch>
            <a:fillRect/>
          </a:stretch>
        </p:blipFill>
        <p:spPr>
          <a:xfrm rot="5400000">
            <a:off x="2057400" y="914400"/>
            <a:ext cx="4648200" cy="6629400"/>
          </a:xfrm>
          <a:noFill/>
        </p:spPr>
      </p:pic>
    </p:spTree>
    <p:extLst>
      <p:ext uri="{BB962C8B-B14F-4D97-AF65-F5344CB8AC3E}">
        <p14:creationId xmlns:p14="http://schemas.microsoft.com/office/powerpoint/2010/main" val="33908165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Importance of Gram Stain</a:t>
            </a:r>
            <a:endParaRPr lang="en-US" sz="2800" dirty="0"/>
          </a:p>
        </p:txBody>
      </p:sp>
      <p:sp>
        <p:nvSpPr>
          <p:cNvPr id="3" name="Content Placeholder 2"/>
          <p:cNvSpPr>
            <a:spLocks noGrp="1"/>
          </p:cNvSpPr>
          <p:nvPr>
            <p:ph idx="1"/>
          </p:nvPr>
        </p:nvSpPr>
        <p:spPr/>
        <p:txBody>
          <a:bodyPr/>
          <a:lstStyle/>
          <a:p>
            <a:r>
              <a:rPr lang="en-US" dirty="0" smtClean="0"/>
              <a:t>Preliminary information from direct clinical specimen or culture media</a:t>
            </a:r>
          </a:p>
          <a:p>
            <a:r>
              <a:rPr lang="en-US" dirty="0" smtClean="0"/>
              <a:t>Identify the presence of bacteria in normally sterile body sites (CSF, blood)</a:t>
            </a:r>
          </a:p>
          <a:p>
            <a:r>
              <a:rPr lang="en-US" dirty="0" smtClean="0"/>
              <a:t>Screen sputum specimens for acceptable culturing  (&gt;10 epithelial cells indicating saliva)</a:t>
            </a:r>
          </a:p>
          <a:p>
            <a:r>
              <a:rPr lang="en-US" dirty="0" smtClean="0"/>
              <a:t>Useful in guiding initial antimicrobial therapy</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Gram Stain Classification</a:t>
            </a:r>
            <a:endParaRPr lang="en-US" sz="2800" dirty="0"/>
          </a:p>
        </p:txBody>
      </p:sp>
      <p:sp>
        <p:nvSpPr>
          <p:cNvPr id="3" name="Content Placeholder 2"/>
          <p:cNvSpPr>
            <a:spLocks noGrp="1"/>
          </p:cNvSpPr>
          <p:nvPr>
            <p:ph idx="1"/>
          </p:nvPr>
        </p:nvSpPr>
        <p:spPr/>
        <p:txBody>
          <a:bodyPr/>
          <a:lstStyle/>
          <a:p>
            <a:endParaRPr lang="en-US"/>
          </a:p>
        </p:txBody>
      </p:sp>
      <p:pic>
        <p:nvPicPr>
          <p:cNvPr id="5" name="Text Placeholder 4"/>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0" y="1600200"/>
            <a:ext cx="9144000" cy="5257800"/>
          </a:xfrm>
        </p:spPr>
      </p:pic>
    </p:spTree>
    <p:extLst>
      <p:ext uri="{BB962C8B-B14F-4D97-AF65-F5344CB8AC3E}">
        <p14:creationId xmlns:p14="http://schemas.microsoft.com/office/powerpoint/2010/main" val="35069402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sz="2800" dirty="0" smtClean="0"/>
              <a:t>Proper Collection</a:t>
            </a:r>
            <a:endParaRPr lang="en-US" sz="2800" dirty="0"/>
          </a:p>
        </p:txBody>
      </p:sp>
      <p:sp>
        <p:nvSpPr>
          <p:cNvPr id="5" name="Text Placeholder 4"/>
          <p:cNvSpPr>
            <a:spLocks noGrp="1"/>
          </p:cNvSpPr>
          <p:nvPr>
            <p:ph type="body" idx="1"/>
          </p:nvPr>
        </p:nvSpPr>
        <p:spPr>
          <a:xfrm>
            <a:off x="457200" y="5943600"/>
            <a:ext cx="3733800" cy="533400"/>
          </a:xfrm>
        </p:spPr>
        <p:txBody>
          <a:bodyPr/>
          <a:lstStyle/>
          <a:p>
            <a:pPr algn="l"/>
            <a:r>
              <a:rPr lang="en-US" dirty="0" smtClean="0"/>
              <a:t>Obtain Good Sample</a:t>
            </a:r>
            <a:endParaRPr lang="en-US" dirty="0"/>
          </a:p>
        </p:txBody>
      </p:sp>
      <p:pic>
        <p:nvPicPr>
          <p:cNvPr id="13" name="Content Placeholder 12"/>
          <p:cNvPicPr>
            <a:picLocks noGrp="1" noChangeAspect="1"/>
          </p:cNvPicPr>
          <p:nvPr>
            <p:ph sz="half" idx="2"/>
          </p:nvPr>
        </p:nvPicPr>
        <p:blipFill>
          <a:blip r:embed="rId2">
            <a:extLst>
              <a:ext uri="{28A0092B-C50C-407E-A947-70E740481C1C}">
                <a14:useLocalDpi xmlns:a14="http://schemas.microsoft.com/office/drawing/2010/main" val="0"/>
              </a:ext>
            </a:extLst>
          </a:blip>
          <a:srcRect l="-36987" r="-36987"/>
          <a:stretch>
            <a:fillRect/>
          </a:stretch>
        </p:blipFill>
        <p:spPr>
          <a:xfrm>
            <a:off x="6121400" y="0"/>
            <a:ext cx="3767328" cy="3196291"/>
          </a:xfrm>
        </p:spPr>
      </p:pic>
      <p:sp>
        <p:nvSpPr>
          <p:cNvPr id="7" name="Text Placeholder 6"/>
          <p:cNvSpPr>
            <a:spLocks noGrp="1"/>
          </p:cNvSpPr>
          <p:nvPr>
            <p:ph type="body" sz="quarter" idx="3"/>
          </p:nvPr>
        </p:nvSpPr>
        <p:spPr>
          <a:xfrm>
            <a:off x="152400" y="2133599"/>
            <a:ext cx="4648200" cy="609601"/>
          </a:xfrm>
        </p:spPr>
        <p:txBody>
          <a:bodyPr/>
          <a:lstStyle/>
          <a:p>
            <a:pPr algn="l"/>
            <a:r>
              <a:rPr lang="en-US" dirty="0" smtClean="0"/>
              <a:t>Blood Culture Bottles</a:t>
            </a:r>
            <a:endParaRPr lang="en-US" dirty="0"/>
          </a:p>
        </p:txBody>
      </p:sp>
      <p:sp>
        <p:nvSpPr>
          <p:cNvPr id="14" name="Content Placeholder 13"/>
          <p:cNvSpPr>
            <a:spLocks noGrp="1"/>
          </p:cNvSpPr>
          <p:nvPr>
            <p:ph sz="quarter" idx="4"/>
          </p:nvPr>
        </p:nvSpPr>
        <p:spPr>
          <a:xfrm>
            <a:off x="228600" y="2971801"/>
            <a:ext cx="7162800" cy="2971800"/>
          </a:xfrm>
        </p:spPr>
        <p:txBody>
          <a:bodyPr/>
          <a:lstStyle/>
          <a:p>
            <a:r>
              <a:rPr lang="en-US" sz="2000" b="1" dirty="0" smtClean="0"/>
              <a:t>False Positive:</a:t>
            </a:r>
          </a:p>
          <a:p>
            <a:pPr>
              <a:buNone/>
            </a:pPr>
            <a:r>
              <a:rPr lang="en-US" dirty="0" smtClean="0"/>
              <a:t>Inappropriate cleaning of skin</a:t>
            </a:r>
          </a:p>
          <a:p>
            <a:pPr>
              <a:buNone/>
            </a:pPr>
            <a:r>
              <a:rPr lang="en-US" dirty="0" smtClean="0"/>
              <a:t> Palpitating after cleaning</a:t>
            </a:r>
          </a:p>
          <a:p>
            <a:r>
              <a:rPr lang="en-US" sz="2000" b="1" dirty="0" smtClean="0"/>
              <a:t>False Negative</a:t>
            </a:r>
          </a:p>
          <a:p>
            <a:pPr>
              <a:buNone/>
            </a:pPr>
            <a:r>
              <a:rPr lang="en-US" dirty="0" smtClean="0"/>
              <a:t>Less than 10 cc of volume per bottle</a:t>
            </a:r>
          </a:p>
          <a:p>
            <a:endParaRPr lang="en-US" dirty="0" smtClean="0"/>
          </a:p>
          <a:p>
            <a:pPr algn="r"/>
            <a:endParaRPr lang="en-US" dirty="0" smtClean="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3429000"/>
            <a:ext cx="1981200" cy="2209800"/>
          </a:xfrm>
          <a:prstGeom prst="rect">
            <a:avLst/>
          </a:prstGeom>
        </p:spPr>
      </p:pic>
    </p:spTree>
    <p:extLst>
      <p:ext uri="{BB962C8B-B14F-4D97-AF65-F5344CB8AC3E}">
        <p14:creationId xmlns:p14="http://schemas.microsoft.com/office/powerpoint/2010/main" val="7314439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smtClean="0"/>
              <a:t>Growing Microbes</a:t>
            </a:r>
            <a:br>
              <a:rPr lang="en-US" sz="2800" dirty="0" smtClean="0"/>
            </a:br>
            <a:r>
              <a:rPr lang="en-US" sz="2800" dirty="0" smtClean="0"/>
              <a:t>The Five I’s</a:t>
            </a:r>
            <a:endParaRPr lang="en-US" sz="2800" dirty="0"/>
          </a:p>
        </p:txBody>
      </p:sp>
      <p:sp>
        <p:nvSpPr>
          <p:cNvPr id="3" name="Content Placeholder 2"/>
          <p:cNvSpPr>
            <a:spLocks noGrp="1"/>
          </p:cNvSpPr>
          <p:nvPr>
            <p:ph idx="1"/>
          </p:nvPr>
        </p:nvSpPr>
        <p:spPr/>
        <p:txBody>
          <a:bodyPr>
            <a:normAutofit/>
          </a:bodyPr>
          <a:lstStyle/>
          <a:p>
            <a:r>
              <a:rPr lang="en-US" b="1" dirty="0" smtClean="0"/>
              <a:t>Inoculation</a:t>
            </a:r>
            <a:r>
              <a:rPr lang="en-US" dirty="0" smtClean="0"/>
              <a:t>- producing a viable culture</a:t>
            </a:r>
          </a:p>
          <a:p>
            <a:r>
              <a:rPr lang="en-US" b="1" dirty="0" smtClean="0"/>
              <a:t>Isolation</a:t>
            </a:r>
            <a:r>
              <a:rPr lang="en-US" dirty="0" smtClean="0"/>
              <a:t>-one kind of  microbe on media, pure culture</a:t>
            </a:r>
          </a:p>
          <a:p>
            <a:r>
              <a:rPr lang="en-US" b="1" dirty="0" smtClean="0"/>
              <a:t>Incubation</a:t>
            </a:r>
            <a:r>
              <a:rPr lang="en-US" dirty="0" smtClean="0"/>
              <a:t>-growing microbes under proper conditions</a:t>
            </a:r>
          </a:p>
          <a:p>
            <a:r>
              <a:rPr lang="en-US" b="1" dirty="0" smtClean="0"/>
              <a:t>Inspection</a:t>
            </a:r>
            <a:r>
              <a:rPr lang="en-US" dirty="0" smtClean="0"/>
              <a:t>- observe the organisms characteristics(colony size, color, smell, hemolysis, gram stain)</a:t>
            </a:r>
          </a:p>
          <a:p>
            <a:r>
              <a:rPr lang="en-US" b="1" dirty="0" smtClean="0"/>
              <a:t>Identification</a:t>
            </a:r>
            <a:r>
              <a:rPr lang="en-US" dirty="0" smtClean="0"/>
              <a:t>- set </a:t>
            </a:r>
            <a:r>
              <a:rPr lang="en-US" dirty="0" err="1" smtClean="0"/>
              <a:t>biochemicals</a:t>
            </a:r>
            <a:r>
              <a:rPr lang="en-US" dirty="0" smtClean="0"/>
              <a:t> for specific identification</a:t>
            </a:r>
            <a:endParaRPr lang="en-US" dirty="0"/>
          </a:p>
        </p:txBody>
      </p:sp>
    </p:spTree>
    <p:extLst>
      <p:ext uri="{BB962C8B-B14F-4D97-AF65-F5344CB8AC3E}">
        <p14:creationId xmlns:p14="http://schemas.microsoft.com/office/powerpoint/2010/main" val="31687435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Inoculation Media</a:t>
            </a:r>
            <a:endParaRPr lang="en-US" sz="2800" dirty="0"/>
          </a:p>
        </p:txBody>
      </p:sp>
      <p:sp>
        <p:nvSpPr>
          <p:cNvPr id="3" name="Content Placeholder 2"/>
          <p:cNvSpPr>
            <a:spLocks noGrp="1"/>
          </p:cNvSpPr>
          <p:nvPr>
            <p:ph sz="half" idx="1"/>
          </p:nvPr>
        </p:nvSpPr>
        <p:spPr>
          <a:xfrm>
            <a:off x="457200" y="2286000"/>
            <a:ext cx="4038600" cy="4191000"/>
          </a:xfrm>
        </p:spPr>
        <p:txBody>
          <a:bodyPr/>
          <a:lstStyle/>
          <a:p>
            <a:pPr marL="0" indent="0">
              <a:buNone/>
            </a:pPr>
            <a:r>
              <a:rPr lang="en-US" b="1" dirty="0" smtClean="0"/>
              <a:t>General Growth Media</a:t>
            </a:r>
          </a:p>
          <a:p>
            <a:r>
              <a:rPr lang="en-US" dirty="0" smtClean="0"/>
              <a:t>Offers nutrients </a:t>
            </a:r>
            <a:r>
              <a:rPr lang="en-US" dirty="0"/>
              <a:t>for most microorganisms to grow</a:t>
            </a:r>
          </a:p>
          <a:p>
            <a:r>
              <a:rPr lang="en-US" dirty="0"/>
              <a:t>Wide variety of gm (-) and gm(+)</a:t>
            </a:r>
          </a:p>
          <a:p>
            <a:endParaRPr lang="en-US" dirty="0"/>
          </a:p>
        </p:txBody>
      </p:sp>
      <p:sp>
        <p:nvSpPr>
          <p:cNvPr id="4" name="Content Placeholder 3"/>
          <p:cNvSpPr>
            <a:spLocks noGrp="1"/>
          </p:cNvSpPr>
          <p:nvPr>
            <p:ph sz="half" idx="2"/>
          </p:nvPr>
        </p:nvSpPr>
        <p:spPr>
          <a:xfrm>
            <a:off x="4648200" y="2286000"/>
            <a:ext cx="4038600" cy="3840163"/>
          </a:xfrm>
        </p:spPr>
        <p:txBody>
          <a:bodyPr/>
          <a:lstStyle/>
          <a:p>
            <a:pPr marL="0" indent="0">
              <a:buNone/>
            </a:pPr>
            <a:r>
              <a:rPr lang="en-US" b="1" dirty="0" smtClean="0"/>
              <a:t>Selective Differential Media</a:t>
            </a:r>
          </a:p>
          <a:p>
            <a:r>
              <a:rPr lang="en-US" dirty="0" smtClean="0"/>
              <a:t>Has dyes, salts, inhibiting agents like antibiotics </a:t>
            </a:r>
          </a:p>
          <a:p>
            <a:r>
              <a:rPr lang="en-US" dirty="0" smtClean="0"/>
              <a:t>Promotes growth of certain organisms and inhibits others</a:t>
            </a:r>
          </a:p>
          <a:p>
            <a:endParaRPr lang="en-US" dirty="0"/>
          </a:p>
        </p:txBody>
      </p:sp>
      <p:pic>
        <p:nvPicPr>
          <p:cNvPr id="5"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4338637"/>
            <a:ext cx="2143125" cy="214312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600" y="4486275"/>
            <a:ext cx="2466975" cy="1847850"/>
          </a:xfrm>
          <a:prstGeom prst="rect">
            <a:avLst/>
          </a:prstGeom>
        </p:spPr>
      </p:pic>
    </p:spTree>
    <p:extLst>
      <p:ext uri="{BB962C8B-B14F-4D97-AF65-F5344CB8AC3E}">
        <p14:creationId xmlns:p14="http://schemas.microsoft.com/office/powerpoint/2010/main" val="14244687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Inoculation and Isolation</a:t>
            </a:r>
            <a:endParaRPr lang="en-US" sz="2800" dirty="0"/>
          </a:p>
        </p:txBody>
      </p:sp>
      <p:pic>
        <p:nvPicPr>
          <p:cNvPr id="9"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2400" y="2286000"/>
            <a:ext cx="4419600" cy="3810000"/>
          </a:xfrm>
        </p:spPr>
      </p:pic>
      <p:pic>
        <p:nvPicPr>
          <p:cNvPr id="10" name="Content Placeholder 9"/>
          <p:cNvPicPr>
            <a:picLocks noGrp="1" noChangeAspect="1"/>
          </p:cNvPicPr>
          <p:nvPr>
            <p:ph sz="half" idx="2"/>
          </p:nvPr>
        </p:nvPicPr>
        <p:blipFill>
          <a:blip r:embed="rId3">
            <a:extLst>
              <a:ext uri="{28A0092B-C50C-407E-A947-70E740481C1C}">
                <a14:useLocalDpi xmlns:a14="http://schemas.microsoft.com/office/drawing/2010/main" val="0"/>
              </a:ext>
            </a:extLst>
          </a:blip>
          <a:srcRect l="-7906" r="-7906"/>
          <a:stretch>
            <a:fillRect/>
          </a:stretch>
        </p:blipFill>
        <p:spPr/>
      </p:pic>
    </p:spTree>
    <p:extLst>
      <p:ext uri="{BB962C8B-B14F-4D97-AF65-F5344CB8AC3E}">
        <p14:creationId xmlns:p14="http://schemas.microsoft.com/office/powerpoint/2010/main" val="87338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
            </a:r>
            <a:br>
              <a:rPr lang="en-US" smtClean="0"/>
            </a:br>
            <a:r>
              <a:rPr lang="en-US" smtClean="0"/>
              <a:t/>
            </a:r>
            <a:br>
              <a:rPr lang="en-US" smtClean="0"/>
            </a:br>
            <a:endParaRPr lang="en-US"/>
          </a:p>
        </p:txBody>
      </p:sp>
      <p:sp>
        <p:nvSpPr>
          <p:cNvPr id="19" name="Content Placeholder 18"/>
          <p:cNvSpPr>
            <a:spLocks noGrp="1"/>
          </p:cNvSpPr>
          <p:nvPr>
            <p:ph idx="1"/>
          </p:nvPr>
        </p:nvSpPr>
        <p:spPr>
          <a:xfrm>
            <a:off x="739775" y="2362200"/>
            <a:ext cx="7662864" cy="3675063"/>
          </a:xfrm>
        </p:spPr>
        <p:txBody>
          <a:bodyPr/>
          <a:lstStyle/>
          <a:p>
            <a:r>
              <a:rPr lang="en-US" smtClean="0"/>
              <a:t>Agar plates are stored upside down to prevent condensation and contamination</a:t>
            </a:r>
            <a:endParaRPr lang="en-US" dirty="0"/>
          </a:p>
        </p:txBody>
      </p:sp>
      <p:grpSp>
        <p:nvGrpSpPr>
          <p:cNvPr id="2" name="Group 4"/>
          <p:cNvGrpSpPr>
            <a:grpSpLocks/>
          </p:cNvGrpSpPr>
          <p:nvPr/>
        </p:nvGrpSpPr>
        <p:grpSpPr bwMode="auto">
          <a:xfrm>
            <a:off x="1219200" y="2493962"/>
            <a:ext cx="6910387" cy="4364038"/>
            <a:chOff x="893" y="346"/>
            <a:chExt cx="4353" cy="3325"/>
          </a:xfrm>
        </p:grpSpPr>
        <p:pic>
          <p:nvPicPr>
            <p:cNvPr id="31748" name="Picture 5" descr="plateconden"/>
            <p:cNvPicPr>
              <a:picLocks noChangeAspect="1" noChangeArrowheads="1"/>
            </p:cNvPicPr>
            <p:nvPr/>
          </p:nvPicPr>
          <p:blipFill>
            <a:blip r:embed="rId2"/>
            <a:srcRect/>
            <a:stretch>
              <a:fillRect/>
            </a:stretch>
          </p:blipFill>
          <p:spPr bwMode="auto">
            <a:xfrm rot="5400000">
              <a:off x="679" y="1354"/>
              <a:ext cx="2547" cy="1705"/>
            </a:xfrm>
            <a:prstGeom prst="rect">
              <a:avLst/>
            </a:prstGeom>
            <a:noFill/>
            <a:ln w="9525">
              <a:noFill/>
              <a:miter lim="800000"/>
              <a:headEnd/>
              <a:tailEnd/>
            </a:ln>
          </p:spPr>
        </p:pic>
        <p:pic>
          <p:nvPicPr>
            <p:cNvPr id="31749" name="Picture 6" descr="dishes"/>
            <p:cNvPicPr>
              <a:picLocks noChangeAspect="1" noChangeArrowheads="1"/>
            </p:cNvPicPr>
            <p:nvPr/>
          </p:nvPicPr>
          <p:blipFill>
            <a:blip r:embed="rId3"/>
            <a:srcRect/>
            <a:stretch>
              <a:fillRect/>
            </a:stretch>
          </p:blipFill>
          <p:spPr bwMode="auto">
            <a:xfrm>
              <a:off x="2733" y="708"/>
              <a:ext cx="2513" cy="2963"/>
            </a:xfrm>
            <a:prstGeom prst="rect">
              <a:avLst/>
            </a:prstGeom>
            <a:noFill/>
            <a:ln w="9525">
              <a:noFill/>
              <a:miter lim="800000"/>
              <a:headEnd/>
              <a:tailEnd/>
            </a:ln>
          </p:spPr>
        </p:pic>
        <p:sp>
          <p:nvSpPr>
            <p:cNvPr id="31750" name="Text Box 7"/>
            <p:cNvSpPr txBox="1">
              <a:spLocks noChangeArrowheads="1"/>
            </p:cNvSpPr>
            <p:nvPr/>
          </p:nvSpPr>
          <p:spPr bwMode="auto">
            <a:xfrm>
              <a:off x="893" y="346"/>
              <a:ext cx="4311" cy="399"/>
            </a:xfrm>
            <a:prstGeom prst="rect">
              <a:avLst/>
            </a:prstGeom>
            <a:noFill/>
            <a:ln w="9525">
              <a:noFill/>
              <a:miter lim="800000"/>
              <a:headEnd/>
              <a:tailEnd/>
            </a:ln>
            <a:effectLst/>
          </p:spPr>
          <p:txBody>
            <a:bodyPr wrap="square">
              <a:prstTxWarp prst="textNoShape">
                <a:avLst/>
              </a:prstTxWarp>
              <a:spAutoFit/>
            </a:bodyPr>
            <a:lstStyle/>
            <a:p>
              <a:pPr algn="l" rtl="0">
                <a:spcBef>
                  <a:spcPct val="50000"/>
                </a:spcBef>
              </a:pPr>
              <a:r>
                <a:rPr lang="en-US" sz="2800" dirty="0" smtClean="0">
                  <a:solidFill>
                    <a:schemeClr val="tx2"/>
                  </a:solidFill>
                  <a:latin typeface="Comic Sans MS" charset="0"/>
                </a:rPr>
                <a:t>.</a:t>
              </a:r>
              <a:endParaRPr lang="en-US" sz="2800" dirty="0">
                <a:solidFill>
                  <a:schemeClr val="tx2"/>
                </a:solidFill>
                <a:latin typeface="Comic Sans MS" charset="0"/>
              </a:endParaRPr>
            </a:p>
          </p:txBody>
        </p:sp>
      </p:grpSp>
      <p:sp>
        <p:nvSpPr>
          <p:cNvPr id="27" name="TextBox 26"/>
          <p:cNvSpPr txBox="1"/>
          <p:nvPr/>
        </p:nvSpPr>
        <p:spPr>
          <a:xfrm>
            <a:off x="1066801" y="575733"/>
            <a:ext cx="3341048" cy="523220"/>
          </a:xfrm>
          <a:prstGeom prst="rect">
            <a:avLst/>
          </a:prstGeom>
          <a:noFill/>
        </p:spPr>
        <p:txBody>
          <a:bodyPr wrap="square" rtlCol="0">
            <a:spAutoFit/>
          </a:bodyPr>
          <a:lstStyle/>
          <a:p>
            <a:r>
              <a:rPr lang="en-US" sz="2800" dirty="0" smtClean="0">
                <a:solidFill>
                  <a:srgbClr val="FFFFFF"/>
                </a:solidFill>
              </a:rPr>
              <a:t>Incubation</a:t>
            </a:r>
            <a:endParaRPr lang="en-US" sz="2800" dirty="0">
              <a:solidFill>
                <a:srgbClr val="FFFFFF"/>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Incubation</a:t>
            </a:r>
            <a:endParaRPr lang="en-US" sz="2800" dirty="0"/>
          </a:p>
        </p:txBody>
      </p:sp>
      <p:sp>
        <p:nvSpPr>
          <p:cNvPr id="3" name="Content Placeholder 2"/>
          <p:cNvSpPr>
            <a:spLocks noGrp="1"/>
          </p:cNvSpPr>
          <p:nvPr>
            <p:ph sz="half" idx="1"/>
          </p:nvPr>
        </p:nvSpPr>
        <p:spPr/>
        <p:txBody>
          <a:bodyPr>
            <a:normAutofit lnSpcReduction="10000"/>
          </a:bodyPr>
          <a:lstStyle/>
          <a:p>
            <a:pPr marL="0" indent="0">
              <a:buNone/>
            </a:pPr>
            <a:r>
              <a:rPr lang="en-US" sz="2000" b="1" dirty="0"/>
              <a:t>Incubator</a:t>
            </a:r>
            <a:r>
              <a:rPr lang="en-US" sz="2000" dirty="0"/>
              <a:t> </a:t>
            </a:r>
          </a:p>
          <a:p>
            <a:r>
              <a:rPr lang="en-US" dirty="0" smtClean="0"/>
              <a:t>device </a:t>
            </a:r>
            <a:r>
              <a:rPr lang="en-US" dirty="0"/>
              <a:t>used to grow and maintain </a:t>
            </a:r>
            <a:r>
              <a:rPr lang="en-US" dirty="0" smtClean="0"/>
              <a:t>cultures</a:t>
            </a:r>
          </a:p>
          <a:p>
            <a:r>
              <a:rPr lang="en-US" dirty="0" smtClean="0"/>
              <a:t>temperature</a:t>
            </a:r>
          </a:p>
          <a:p>
            <a:r>
              <a:rPr lang="en-US" dirty="0" smtClean="0"/>
              <a:t>humidity  </a:t>
            </a:r>
          </a:p>
          <a:p>
            <a:r>
              <a:rPr lang="en-US" dirty="0" smtClean="0"/>
              <a:t>carbon </a:t>
            </a:r>
            <a:r>
              <a:rPr lang="en-US" dirty="0"/>
              <a:t>dioxide (</a:t>
            </a:r>
            <a:r>
              <a:rPr lang="en-US" dirty="0" smtClean="0"/>
              <a:t>CO</a:t>
            </a:r>
            <a:r>
              <a:rPr lang="en-US" baseline="-25000" dirty="0" smtClean="0"/>
              <a:t>2</a:t>
            </a:r>
            <a:r>
              <a:rPr lang="en-US" dirty="0" smtClean="0"/>
              <a:t>)</a:t>
            </a:r>
          </a:p>
          <a:p>
            <a:r>
              <a:rPr lang="en-US" dirty="0" smtClean="0"/>
              <a:t>oxygen</a:t>
            </a: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48400" y="152400"/>
            <a:ext cx="2590800" cy="2514600"/>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3810000"/>
            <a:ext cx="2143125" cy="2143125"/>
          </a:xfrm>
          <a:prstGeom prst="rect">
            <a:avLst/>
          </a:prstGeom>
        </p:spPr>
      </p:pic>
    </p:spTree>
    <p:extLst>
      <p:ext uri="{BB962C8B-B14F-4D97-AF65-F5344CB8AC3E}">
        <p14:creationId xmlns:p14="http://schemas.microsoft.com/office/powerpoint/2010/main" val="12403892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a:t>Isolation and Inspection</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rcRect l="-7906" r="-7906"/>
          <a:stretch>
            <a:fillRect/>
          </a:stretch>
        </p:blipFill>
        <p:spPr/>
      </p:pic>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l="-16028" r="-16028"/>
          <a:stretch>
            <a:fillRect/>
          </a:stretch>
        </p:blipFill>
        <p:spPr/>
      </p:pic>
    </p:spTree>
    <p:extLst>
      <p:ext uri="{BB962C8B-B14F-4D97-AF65-F5344CB8AC3E}">
        <p14:creationId xmlns:p14="http://schemas.microsoft.com/office/powerpoint/2010/main" val="2072044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l"/>
            <a:r>
              <a:rPr lang="en-US" sz="2800" dirty="0" smtClean="0"/>
              <a:t>Inspection</a:t>
            </a:r>
            <a:endParaRPr lang="en-US" sz="2800"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76800" y="2743200"/>
            <a:ext cx="3429000" cy="3077369"/>
          </a:xfr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2743200"/>
            <a:ext cx="3581400" cy="3200400"/>
          </a:xfrm>
          <a:prstGeom prst="rect">
            <a:avLst/>
          </a:prstGeom>
        </p:spPr>
      </p:pic>
    </p:spTree>
    <p:extLst>
      <p:ext uri="{BB962C8B-B14F-4D97-AF65-F5344CB8AC3E}">
        <p14:creationId xmlns:p14="http://schemas.microsoft.com/office/powerpoint/2010/main" val="26258843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lgn="l" fontAlgn="auto">
              <a:spcAft>
                <a:spcPts val="0"/>
              </a:spcAft>
              <a:defRPr/>
            </a:pPr>
            <a:r>
              <a:rPr lang="en-US" sz="2800" dirty="0" smtClean="0"/>
              <a:t>Physiological/Biochemical Characteristics</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en-US" dirty="0" smtClean="0"/>
              <a:t>Traditional mainstay of bacterial identification</a:t>
            </a:r>
          </a:p>
          <a:p>
            <a:pPr fontAlgn="auto">
              <a:spcAft>
                <a:spcPts val="0"/>
              </a:spcAft>
              <a:buFont typeface="Arial" pitchFamily="34" charset="0"/>
              <a:buChar char="•"/>
              <a:defRPr/>
            </a:pPr>
            <a:r>
              <a:rPr lang="en-US" dirty="0" smtClean="0"/>
              <a:t>Diagnostic tests for determining the presence of specific enzymes and assessing nutritional and metabolic activities</a:t>
            </a:r>
          </a:p>
          <a:p>
            <a:pPr fontAlgn="auto">
              <a:spcAft>
                <a:spcPts val="0"/>
              </a:spcAft>
              <a:buFont typeface="Arial" pitchFamily="34" charset="0"/>
              <a:buChar char="•"/>
              <a:defRPr/>
            </a:pPr>
            <a:r>
              <a:rPr lang="en-US" dirty="0" smtClean="0"/>
              <a:t>Examples</a:t>
            </a:r>
          </a:p>
          <a:p>
            <a:pPr lvl="1" fontAlgn="auto">
              <a:spcAft>
                <a:spcPts val="0"/>
              </a:spcAft>
              <a:buFont typeface="Arial" pitchFamily="34" charset="0"/>
              <a:buChar char="–"/>
              <a:defRPr/>
            </a:pPr>
            <a:r>
              <a:rPr lang="en-US" dirty="0" smtClean="0">
                <a:ea typeface="+mn-ea"/>
              </a:rPr>
              <a:t>Fermentation of sugars</a:t>
            </a:r>
          </a:p>
          <a:p>
            <a:pPr lvl="1" fontAlgn="auto">
              <a:spcAft>
                <a:spcPts val="0"/>
              </a:spcAft>
              <a:buFont typeface="Arial" pitchFamily="34" charset="0"/>
              <a:buChar char="–"/>
              <a:defRPr/>
            </a:pPr>
            <a:r>
              <a:rPr lang="en-US" dirty="0" smtClean="0">
                <a:ea typeface="+mn-ea"/>
              </a:rPr>
              <a:t>Capacity to metabolize complex polymers</a:t>
            </a:r>
          </a:p>
          <a:p>
            <a:pPr lvl="1" fontAlgn="auto">
              <a:spcAft>
                <a:spcPts val="0"/>
              </a:spcAft>
              <a:buFont typeface="Arial" pitchFamily="34" charset="0"/>
              <a:buChar char="–"/>
              <a:defRPr/>
            </a:pPr>
            <a:r>
              <a:rPr lang="en-US" dirty="0" smtClean="0">
                <a:ea typeface="+mn-ea"/>
              </a:rPr>
              <a:t>Production of gas</a:t>
            </a:r>
          </a:p>
          <a:p>
            <a:pPr lvl="1" fontAlgn="auto">
              <a:spcAft>
                <a:spcPts val="0"/>
              </a:spcAft>
              <a:buFont typeface="Arial" pitchFamily="34" charset="0"/>
              <a:buChar char="–"/>
              <a:defRPr/>
            </a:pPr>
            <a:r>
              <a:rPr lang="en-US" dirty="0" smtClean="0">
                <a:ea typeface="+mn-ea"/>
              </a:rPr>
              <a:t>Presence of enzymes</a:t>
            </a:r>
          </a:p>
          <a:p>
            <a:pPr lvl="1" fontAlgn="auto">
              <a:spcAft>
                <a:spcPts val="0"/>
              </a:spcAft>
              <a:buFont typeface="Arial" pitchFamily="34" charset="0"/>
              <a:buChar char="–"/>
              <a:defRPr/>
            </a:pPr>
            <a:r>
              <a:rPr lang="en-US" dirty="0" smtClean="0">
                <a:ea typeface="+mn-ea"/>
              </a:rPr>
              <a:t>Sensitivity to </a:t>
            </a:r>
            <a:r>
              <a:rPr lang="en-US" dirty="0" err="1" smtClean="0">
                <a:ea typeface="+mn-ea"/>
              </a:rPr>
              <a:t>antimicrobic</a:t>
            </a:r>
            <a:r>
              <a:rPr lang="en-US" dirty="0" smtClean="0">
                <a:ea typeface="+mn-ea"/>
              </a:rPr>
              <a:t> drugs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smtClean="0"/>
              <a:t>Identification </a:t>
            </a:r>
            <a:r>
              <a:rPr lang="en-US" sz="2800" dirty="0" err="1" smtClean="0"/>
              <a:t>Biochemicals</a:t>
            </a:r>
            <a:endParaRPr lang="en-US" sz="28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rcRect l="-97618" r="-97618"/>
          <a:stretch>
            <a:fillRect/>
          </a:stretch>
        </p:blipFill>
        <p:spPr>
          <a:xfrm>
            <a:off x="-685800" y="7937"/>
            <a:ext cx="10439400" cy="5308600"/>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400" y="4206875"/>
            <a:ext cx="2514600" cy="221932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2822572" cy="21336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399" y="4038600"/>
            <a:ext cx="2517773" cy="2655885"/>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1"/>
            <a:ext cx="3048000" cy="2349500"/>
          </a:xfrm>
          <a:prstGeom prst="rect">
            <a:avLst/>
          </a:prstGeom>
        </p:spPr>
      </p:pic>
    </p:spTree>
    <p:extLst>
      <p:ext uri="{BB962C8B-B14F-4D97-AF65-F5344CB8AC3E}">
        <p14:creationId xmlns:p14="http://schemas.microsoft.com/office/powerpoint/2010/main" val="40312532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09600"/>
            <a:ext cx="2190750" cy="2085975"/>
          </a:xfrm>
          <a:prstGeom prst="rect">
            <a:avLst/>
          </a:prstGeom>
        </p:spPr>
      </p:pic>
    </p:spTree>
    <p:extLst>
      <p:ext uri="{BB962C8B-B14F-4D97-AF65-F5344CB8AC3E}">
        <p14:creationId xmlns:p14="http://schemas.microsoft.com/office/powerpoint/2010/main" val="781212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Direct Antigen Testing</a:t>
            </a:r>
            <a:endParaRPr lang="en-US" sz="2800" dirty="0"/>
          </a:p>
        </p:txBody>
      </p:sp>
      <p:sp>
        <p:nvSpPr>
          <p:cNvPr id="3" name="Content Placeholder 2"/>
          <p:cNvSpPr>
            <a:spLocks noGrp="1"/>
          </p:cNvSpPr>
          <p:nvPr>
            <p:ph sz="half" idx="1"/>
          </p:nvPr>
        </p:nvSpPr>
        <p:spPr/>
        <p:txBody>
          <a:bodyPr>
            <a:noAutofit/>
          </a:bodyPr>
          <a:lstStyle/>
          <a:p>
            <a:r>
              <a:rPr lang="en-US" sz="2000" dirty="0" smtClean="0"/>
              <a:t>Non-culture method</a:t>
            </a:r>
          </a:p>
          <a:p>
            <a:r>
              <a:rPr lang="en-US" sz="2000" dirty="0" smtClean="0"/>
              <a:t>Enzyme Immunoassay (EIA)</a:t>
            </a:r>
          </a:p>
          <a:p>
            <a:r>
              <a:rPr lang="en-US" sz="2000" dirty="0" smtClean="0"/>
              <a:t>Direct Fluorescent Antibody (DFA)</a:t>
            </a:r>
          </a:p>
          <a:p>
            <a:r>
              <a:rPr lang="en-US" sz="2000" dirty="0" smtClean="0"/>
              <a:t>Agglutination tests (Strep)</a:t>
            </a:r>
          </a:p>
          <a:p>
            <a:r>
              <a:rPr lang="en-US" sz="2000" dirty="0" smtClean="0"/>
              <a:t>Uses know antibodies which react with a patient’s antigen </a:t>
            </a:r>
          </a:p>
          <a:p>
            <a:r>
              <a:rPr lang="en-US" sz="2000" dirty="0" smtClean="0"/>
              <a:t> </a:t>
            </a:r>
            <a:r>
              <a:rPr lang="en-US" sz="2000" dirty="0"/>
              <a:t>A</a:t>
            </a:r>
            <a:r>
              <a:rPr lang="en-US" sz="2000" dirty="0" smtClean="0"/>
              <a:t> visible reaction can be observed</a:t>
            </a:r>
          </a:p>
        </p:txBody>
      </p:sp>
      <p:sp>
        <p:nvSpPr>
          <p:cNvPr id="6" name="Content Placeholder 5"/>
          <p:cNvSpPr>
            <a:spLocks noGrp="1"/>
          </p:cNvSpPr>
          <p:nvPr>
            <p:ph sz="half" idx="2"/>
          </p:nvPr>
        </p:nvSpPr>
        <p:spPr>
          <a:xfrm>
            <a:off x="4724400" y="2362200"/>
            <a:ext cx="3767328" cy="4343400"/>
          </a:xfrm>
        </p:spPr>
        <p:txBody>
          <a:bodyPr>
            <a:normAutofit fontScale="32500" lnSpcReduction="20000"/>
          </a:bodyPr>
          <a:lstStyle/>
          <a:p>
            <a:pPr marL="0" indent="0">
              <a:buNone/>
            </a:pPr>
            <a:r>
              <a:rPr lang="en-US" sz="6200" b="1" dirty="0"/>
              <a:t>Advantages:</a:t>
            </a:r>
          </a:p>
          <a:p>
            <a:r>
              <a:rPr lang="en-US" sz="6200" dirty="0"/>
              <a:t>Raid testing</a:t>
            </a:r>
          </a:p>
          <a:p>
            <a:r>
              <a:rPr lang="en-US" sz="6200" dirty="0"/>
              <a:t>Agents that may be difficult to grow</a:t>
            </a:r>
          </a:p>
          <a:p>
            <a:r>
              <a:rPr lang="en-US" sz="6200" dirty="0"/>
              <a:t>Very specific </a:t>
            </a:r>
            <a:r>
              <a:rPr lang="en-US" sz="6200" dirty="0" smtClean="0"/>
              <a:t>identification</a:t>
            </a:r>
          </a:p>
          <a:p>
            <a:pPr marL="0" indent="0">
              <a:buNone/>
            </a:pPr>
            <a:r>
              <a:rPr lang="en-US" sz="6200" b="1" dirty="0"/>
              <a:t>Disadvantages</a:t>
            </a:r>
            <a:r>
              <a:rPr lang="en-US" sz="6200" b="1" dirty="0" smtClean="0"/>
              <a:t>:</a:t>
            </a:r>
          </a:p>
          <a:p>
            <a:r>
              <a:rPr lang="en-US" sz="6200" dirty="0" smtClean="0"/>
              <a:t>Negative if microbe count is low</a:t>
            </a:r>
          </a:p>
          <a:p>
            <a:r>
              <a:rPr lang="en-US" sz="6200" dirty="0" smtClean="0"/>
              <a:t>Subjective  and often too specific </a:t>
            </a:r>
          </a:p>
          <a:p>
            <a:endParaRPr lang="en-US" dirty="0" smtClean="0"/>
          </a:p>
          <a:p>
            <a:pPr marL="0" indent="0">
              <a:buNone/>
            </a:pPr>
            <a:endParaRPr lang="en-US" dirty="0"/>
          </a:p>
          <a:p>
            <a:endParaRPr lang="en-US" dirty="0"/>
          </a:p>
        </p:txBody>
      </p:sp>
      <p:sp>
        <p:nvSpPr>
          <p:cNvPr id="4" name="Date Placeholder 3"/>
          <p:cNvSpPr>
            <a:spLocks noGrp="1"/>
          </p:cNvSpPr>
          <p:nvPr>
            <p:ph type="dt" sz="half" idx="10"/>
          </p:nvPr>
        </p:nvSpPr>
        <p:spPr/>
        <p:txBody>
          <a:bodyPr/>
          <a:lstStyle/>
          <a:p>
            <a:endParaRPr lang="hr-HR" dirty="0"/>
          </a:p>
        </p:txBody>
      </p:sp>
      <p:sp>
        <p:nvSpPr>
          <p:cNvPr id="5" name="Slide Number Placeholder 4"/>
          <p:cNvSpPr>
            <a:spLocks noGrp="1"/>
          </p:cNvSpPr>
          <p:nvPr>
            <p:ph type="sldNum" sz="quarter" idx="12"/>
          </p:nvPr>
        </p:nvSpPr>
        <p:spPr/>
        <p:txBody>
          <a:bodyPr/>
          <a:lstStyle/>
          <a:p>
            <a:fld id="{8437E5C3-8AE4-43BD-B459-722279D8CC43}" type="slidenum">
              <a:rPr lang="hr-HR" smtClean="0"/>
              <a:pPr/>
              <a:t>31</a:t>
            </a:fld>
            <a:endParaRPr lang="hr-HR"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1800" y="304800"/>
            <a:ext cx="2133600" cy="17526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Pulse Field Gel Electrophoresis</a:t>
            </a:r>
            <a:endParaRPr lang="en-US" sz="2800" dirty="0"/>
          </a:p>
        </p:txBody>
      </p:sp>
      <p:sp>
        <p:nvSpPr>
          <p:cNvPr id="3" name="Content Placeholder 2"/>
          <p:cNvSpPr>
            <a:spLocks noGrp="1"/>
          </p:cNvSpPr>
          <p:nvPr>
            <p:ph idx="1"/>
          </p:nvPr>
        </p:nvSpPr>
        <p:spPr/>
        <p:txBody>
          <a:bodyPr/>
          <a:lstStyle/>
          <a:p>
            <a:r>
              <a:rPr lang="en-US" dirty="0" smtClean="0"/>
              <a:t>Molecular typing technique</a:t>
            </a:r>
          </a:p>
          <a:p>
            <a:r>
              <a:rPr lang="en-US" dirty="0" smtClean="0"/>
              <a:t>Used in epidemiological studies </a:t>
            </a:r>
          </a:p>
          <a:p>
            <a:r>
              <a:rPr lang="en-US" dirty="0" smtClean="0"/>
              <a:t>Based upon the migration of large DNA fragments in an electronic field of alternating polarity</a:t>
            </a:r>
          </a:p>
          <a:p>
            <a:r>
              <a:rPr lang="en-US" dirty="0" smtClean="0"/>
              <a:t>Good to compare isolates to see if they are the same strain (same source)</a:t>
            </a:r>
            <a:endParaRPr lang="en-US" dirty="0"/>
          </a:p>
        </p:txBody>
      </p:sp>
      <p:sp>
        <p:nvSpPr>
          <p:cNvPr id="4" name="Date Placeholder 3"/>
          <p:cNvSpPr>
            <a:spLocks noGrp="1"/>
          </p:cNvSpPr>
          <p:nvPr>
            <p:ph type="dt" sz="half" idx="10"/>
          </p:nvPr>
        </p:nvSpPr>
        <p:spPr/>
        <p:txBody>
          <a:bodyPr/>
          <a:lstStyle/>
          <a:p>
            <a:endParaRPr lang="hr-HR" dirty="0"/>
          </a:p>
        </p:txBody>
      </p:sp>
      <p:sp>
        <p:nvSpPr>
          <p:cNvPr id="5" name="Slide Number Placeholder 4"/>
          <p:cNvSpPr>
            <a:spLocks noGrp="1"/>
          </p:cNvSpPr>
          <p:nvPr>
            <p:ph type="sldNum" sz="quarter" idx="12"/>
          </p:nvPr>
        </p:nvSpPr>
        <p:spPr/>
        <p:txBody>
          <a:bodyPr/>
          <a:lstStyle/>
          <a:p>
            <a:fld id="{8437E5C3-8AE4-43BD-B459-722279D8CC43}" type="slidenum">
              <a:rPr lang="hr-HR" smtClean="0"/>
              <a:pPr/>
              <a:t>32</a:t>
            </a:fld>
            <a:endParaRPr lang="hr-HR"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0" y="1457324"/>
            <a:ext cx="2324100" cy="1971675"/>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smtClean="0"/>
              <a:t>Polymerase Chain Reaction</a:t>
            </a:r>
            <a:br>
              <a:rPr lang="en-US" sz="2800" dirty="0" smtClean="0"/>
            </a:br>
            <a:r>
              <a:rPr lang="en-US" sz="2800" dirty="0" smtClean="0"/>
              <a:t>PCR</a:t>
            </a:r>
            <a:endParaRPr lang="en-US" sz="2800" dirty="0"/>
          </a:p>
        </p:txBody>
      </p:sp>
      <p:sp>
        <p:nvSpPr>
          <p:cNvPr id="3" name="Content Placeholder 2"/>
          <p:cNvSpPr>
            <a:spLocks noGrp="1"/>
          </p:cNvSpPr>
          <p:nvPr>
            <p:ph idx="1"/>
          </p:nvPr>
        </p:nvSpPr>
        <p:spPr/>
        <p:txBody>
          <a:bodyPr/>
          <a:lstStyle/>
          <a:p>
            <a:r>
              <a:rPr lang="en-US" dirty="0" smtClean="0"/>
              <a:t>Enzymatically amplifies the number of DNA or RNA molecules to the point that they can be detected</a:t>
            </a:r>
          </a:p>
          <a:p>
            <a:r>
              <a:rPr lang="en-US" dirty="0"/>
              <a:t>E</a:t>
            </a:r>
            <a:r>
              <a:rPr lang="en-US" dirty="0" smtClean="0"/>
              <a:t>xpensive but fast</a:t>
            </a:r>
          </a:p>
          <a:p>
            <a:r>
              <a:rPr lang="en-US" dirty="0" smtClean="0"/>
              <a:t>Does not allow for the testing of antimicrobial susceptibility</a:t>
            </a:r>
          </a:p>
          <a:p>
            <a:endParaRPr lang="en-US" dirty="0"/>
          </a:p>
        </p:txBody>
      </p:sp>
      <p:sp>
        <p:nvSpPr>
          <p:cNvPr id="4" name="Date Placeholder 3"/>
          <p:cNvSpPr>
            <a:spLocks noGrp="1"/>
          </p:cNvSpPr>
          <p:nvPr>
            <p:ph type="dt" sz="half" idx="10"/>
          </p:nvPr>
        </p:nvSpPr>
        <p:spPr/>
        <p:txBody>
          <a:bodyPr/>
          <a:lstStyle/>
          <a:p>
            <a:endParaRPr lang="hr-HR" dirty="0"/>
          </a:p>
        </p:txBody>
      </p:sp>
      <p:sp>
        <p:nvSpPr>
          <p:cNvPr id="5" name="Slide Number Placeholder 4"/>
          <p:cNvSpPr>
            <a:spLocks noGrp="1"/>
          </p:cNvSpPr>
          <p:nvPr>
            <p:ph type="sldNum" sz="quarter" idx="12"/>
          </p:nvPr>
        </p:nvSpPr>
        <p:spPr/>
        <p:txBody>
          <a:bodyPr/>
          <a:lstStyle/>
          <a:p>
            <a:fld id="{8437E5C3-8AE4-43BD-B459-722279D8CC43}" type="slidenum">
              <a:rPr lang="hr-HR" smtClean="0"/>
              <a:pPr/>
              <a:t>33</a:t>
            </a:fld>
            <a:endParaRPr lang="hr-HR"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09800"/>
            <a:ext cx="9144000" cy="51054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a:t>Respiratory Viral Detection </a:t>
            </a:r>
            <a:br>
              <a:rPr lang="en-US" sz="2800" dirty="0"/>
            </a:br>
            <a:r>
              <a:rPr lang="en-US" sz="2800" dirty="0"/>
              <a:t>by PCR</a:t>
            </a:r>
          </a:p>
        </p:txBody>
      </p:sp>
      <p:sp>
        <p:nvSpPr>
          <p:cNvPr id="3" name="Content Placeholder 2"/>
          <p:cNvSpPr>
            <a:spLocks noGrp="1"/>
          </p:cNvSpPr>
          <p:nvPr>
            <p:ph sz="half" idx="1"/>
          </p:nvPr>
        </p:nvSpPr>
        <p:spPr>
          <a:xfrm>
            <a:off x="740664" y="2784474"/>
            <a:ext cx="3767328" cy="4073525"/>
          </a:xfrm>
        </p:spPr>
        <p:txBody>
          <a:bodyPr>
            <a:normAutofit fontScale="77500" lnSpcReduction="20000"/>
          </a:bodyPr>
          <a:lstStyle/>
          <a:p>
            <a:r>
              <a:rPr lang="en-US" sz="2000" dirty="0" smtClean="0"/>
              <a:t>Influenza </a:t>
            </a:r>
            <a:r>
              <a:rPr lang="en-US" sz="2000" dirty="0"/>
              <a:t>A virus (H1, H1-2009, H3)</a:t>
            </a:r>
          </a:p>
          <a:p>
            <a:r>
              <a:rPr lang="en-US" sz="2000" dirty="0"/>
              <a:t>Influenza B virus</a:t>
            </a:r>
          </a:p>
          <a:p>
            <a:r>
              <a:rPr lang="en-US" sz="2000" dirty="0"/>
              <a:t>Respiratory Syncytial Virus (RSV)</a:t>
            </a:r>
          </a:p>
          <a:p>
            <a:r>
              <a:rPr lang="en-US" sz="2000" dirty="0" err="1"/>
              <a:t>Metapneumovirus</a:t>
            </a:r>
            <a:r>
              <a:rPr lang="en-US" sz="2000" dirty="0"/>
              <a:t> (MPV)</a:t>
            </a:r>
          </a:p>
          <a:p>
            <a:r>
              <a:rPr lang="en-US" sz="2000" dirty="0"/>
              <a:t>Parainfluenza virus (Types 1, 2, 3, 4)</a:t>
            </a:r>
          </a:p>
          <a:p>
            <a:r>
              <a:rPr lang="en-US" sz="2000" dirty="0"/>
              <a:t>Rhinovirus/Enterovirus</a:t>
            </a:r>
            <a:r>
              <a:rPr lang="en-US" sz="2000" dirty="0" smtClean="0"/>
              <a:t>*</a:t>
            </a:r>
          </a:p>
          <a:p>
            <a:pPr marL="0" indent="0">
              <a:buNone/>
            </a:pPr>
            <a:endParaRPr lang="en-US" sz="2000" dirty="0"/>
          </a:p>
          <a:p>
            <a:pPr marL="0" indent="0">
              <a:buNone/>
            </a:pPr>
            <a:r>
              <a:rPr lang="en-US" b="1" dirty="0">
                <a:solidFill>
                  <a:srgbClr val="000000"/>
                </a:solidFill>
              </a:rPr>
              <a:t>*</a:t>
            </a:r>
            <a:r>
              <a:rPr lang="en-US" dirty="0"/>
              <a:t> </a:t>
            </a:r>
            <a:r>
              <a:rPr lang="en-US" sz="1500" dirty="0"/>
              <a:t>Due to the similarity of the conserved genetic region in Rhinoviruses and Enteroviruses, these viruses cannot be differentiated and are reported together</a:t>
            </a:r>
          </a:p>
          <a:p>
            <a:endParaRPr lang="en-US" dirty="0"/>
          </a:p>
        </p:txBody>
      </p:sp>
      <p:sp>
        <p:nvSpPr>
          <p:cNvPr id="4" name="Content Placeholder 3"/>
          <p:cNvSpPr>
            <a:spLocks noGrp="1"/>
          </p:cNvSpPr>
          <p:nvPr>
            <p:ph sz="half" idx="2"/>
          </p:nvPr>
        </p:nvSpPr>
        <p:spPr/>
        <p:txBody>
          <a:bodyPr>
            <a:normAutofit fontScale="77500" lnSpcReduction="20000"/>
          </a:bodyPr>
          <a:lstStyle/>
          <a:p>
            <a:r>
              <a:rPr lang="en-US" sz="2100" dirty="0">
                <a:solidFill>
                  <a:srgbClr val="444444"/>
                </a:solidFill>
                <a:latin typeface="Open Sans"/>
              </a:rPr>
              <a:t>Coronavirus (229E, HKU1, NL63, OC43)</a:t>
            </a:r>
          </a:p>
          <a:p>
            <a:r>
              <a:rPr lang="en-US" sz="2100" dirty="0">
                <a:solidFill>
                  <a:srgbClr val="444444"/>
                </a:solidFill>
                <a:latin typeface="Open Sans"/>
              </a:rPr>
              <a:t>Adenovirus</a:t>
            </a:r>
          </a:p>
          <a:p>
            <a:r>
              <a:rPr lang="en-US" sz="2100" i="1" dirty="0">
                <a:solidFill>
                  <a:srgbClr val="444444"/>
                </a:solidFill>
                <a:latin typeface="Open Sans"/>
              </a:rPr>
              <a:t>Bordetella pertussis</a:t>
            </a:r>
            <a:endParaRPr lang="en-US" sz="2100" dirty="0">
              <a:solidFill>
                <a:srgbClr val="444444"/>
              </a:solidFill>
              <a:latin typeface="Open Sans"/>
            </a:endParaRPr>
          </a:p>
          <a:p>
            <a:r>
              <a:rPr lang="en-US" sz="2100" i="1" dirty="0" err="1">
                <a:solidFill>
                  <a:srgbClr val="444444"/>
                </a:solidFill>
                <a:latin typeface="Open Sans"/>
              </a:rPr>
              <a:t>Chlamydophilia</a:t>
            </a:r>
            <a:r>
              <a:rPr lang="en-US" sz="2100" i="1" dirty="0">
                <a:solidFill>
                  <a:srgbClr val="444444"/>
                </a:solidFill>
                <a:latin typeface="Open Sans"/>
              </a:rPr>
              <a:t> pneumoniae</a:t>
            </a:r>
            <a:endParaRPr lang="en-US" sz="2100" dirty="0">
              <a:solidFill>
                <a:srgbClr val="444444"/>
              </a:solidFill>
              <a:latin typeface="Open Sans"/>
            </a:endParaRPr>
          </a:p>
          <a:p>
            <a:r>
              <a:rPr lang="en-US" sz="2100" i="1" dirty="0">
                <a:solidFill>
                  <a:srgbClr val="444444"/>
                </a:solidFill>
                <a:latin typeface="Open Sans"/>
              </a:rPr>
              <a:t>Mycoplasma pneumoniae</a:t>
            </a:r>
            <a:endParaRPr lang="en-US" sz="2100" dirty="0">
              <a:solidFill>
                <a:srgbClr val="444444"/>
              </a:solidFill>
              <a:latin typeface="Open Sans"/>
            </a:endParaRPr>
          </a:p>
          <a:p>
            <a:endParaRPr lang="en-US" dirty="0"/>
          </a:p>
        </p:txBody>
      </p:sp>
    </p:spTree>
    <p:extLst>
      <p:ext uri="{BB962C8B-B14F-4D97-AF65-F5344CB8AC3E}">
        <p14:creationId xmlns:p14="http://schemas.microsoft.com/office/powerpoint/2010/main" val="24025040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4648200" y="12700"/>
            <a:ext cx="4495800" cy="2209800"/>
          </a:xfrm>
        </p:spPr>
      </p:pic>
      <p:sp>
        <p:nvSpPr>
          <p:cNvPr id="4" name="Content Placeholder 3"/>
          <p:cNvSpPr>
            <a:spLocks noGrp="1"/>
          </p:cNvSpPr>
          <p:nvPr>
            <p:ph sz="half" idx="4294967295"/>
          </p:nvPr>
        </p:nvSpPr>
        <p:spPr>
          <a:xfrm>
            <a:off x="0" y="2286000"/>
            <a:ext cx="7716838" cy="4495800"/>
          </a:xfrm>
        </p:spPr>
        <p:txBody>
          <a:bodyPr>
            <a:normAutofit fontScale="70000" lnSpcReduction="20000"/>
          </a:bodyPr>
          <a:lstStyle/>
          <a:p>
            <a:r>
              <a:rPr lang="en-US" dirty="0" smtClean="0"/>
              <a:t>Have </a:t>
            </a:r>
            <a:r>
              <a:rPr lang="en-US" dirty="0"/>
              <a:t>patient sit with head against a </a:t>
            </a:r>
            <a:r>
              <a:rPr lang="en-US" dirty="0" smtClean="0"/>
              <a:t>cushion </a:t>
            </a:r>
            <a:r>
              <a:rPr lang="en-US" dirty="0"/>
              <a:t>as patients have a tendency to pull away during this procedure. </a:t>
            </a:r>
          </a:p>
          <a:p>
            <a:r>
              <a:rPr lang="en-US" dirty="0" smtClean="0"/>
              <a:t>Insert </a:t>
            </a:r>
            <a:r>
              <a:rPr lang="en-US" dirty="0"/>
              <a:t>swab into one nostril straight back (not upwards) and continue along the floor of the nasal passage for several centimeters until reaching the nasopharynx (resistance will be met</a:t>
            </a:r>
            <a:r>
              <a:rPr lang="en-US" dirty="0" smtClean="0"/>
              <a:t>).</a:t>
            </a:r>
          </a:p>
          <a:p>
            <a:r>
              <a:rPr lang="en-US" dirty="0" smtClean="0"/>
              <a:t> </a:t>
            </a:r>
            <a:r>
              <a:rPr lang="en-US" dirty="0"/>
              <a:t>Do not force swab, if obstruction is encountered before reaching the nasopharynx, remove swab and try the other side</a:t>
            </a:r>
            <a:r>
              <a:rPr lang="en-US" dirty="0" smtClean="0"/>
              <a:t>.</a:t>
            </a:r>
          </a:p>
          <a:p>
            <a:r>
              <a:rPr lang="en-US" dirty="0" smtClean="0"/>
              <a:t> </a:t>
            </a:r>
            <a:r>
              <a:rPr lang="en-US" dirty="0"/>
              <a:t>Rotate the swab gently for 5-10 seconds to loosen the epithelial cells. 5</a:t>
            </a:r>
            <a:r>
              <a:rPr lang="en-US" dirty="0" smtClean="0"/>
              <a:t>.</a:t>
            </a:r>
          </a:p>
          <a:p>
            <a:r>
              <a:rPr lang="en-US" dirty="0" smtClean="0"/>
              <a:t> </a:t>
            </a:r>
            <a:r>
              <a:rPr lang="en-US" dirty="0"/>
              <a:t>Remove swab and immediately inoculate viral transport media by inserting the swab at least ½ inch below the surface of the media. </a:t>
            </a:r>
            <a:endParaRPr lang="en-US" dirty="0" smtClean="0"/>
          </a:p>
          <a:p>
            <a:r>
              <a:rPr lang="en-US" dirty="0" smtClean="0"/>
              <a:t>Bend </a:t>
            </a:r>
            <a:r>
              <a:rPr lang="en-US" dirty="0"/>
              <a:t>or clip the swab handle to fit the transport medium tube and reattach the cap securely. A dry swab is NOT acceptable for PCR </a:t>
            </a:r>
            <a:r>
              <a:rPr lang="en-US" dirty="0" smtClean="0"/>
              <a:t>testing.</a:t>
            </a:r>
          </a:p>
          <a:p>
            <a:r>
              <a:rPr lang="en-US" dirty="0" smtClean="0"/>
              <a:t>Specimen </a:t>
            </a:r>
            <a:r>
              <a:rPr lang="en-US" dirty="0"/>
              <a:t>should be transported at refrigerator temperature and received by laboratory as soon as possible and within 5 days from time o</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8200" cy="2209800"/>
          </a:xfrm>
          <a:prstGeom prst="rect">
            <a:avLst/>
          </a:prstGeom>
        </p:spPr>
      </p:pic>
    </p:spTree>
    <p:extLst>
      <p:ext uri="{BB962C8B-B14F-4D97-AF65-F5344CB8AC3E}">
        <p14:creationId xmlns:p14="http://schemas.microsoft.com/office/powerpoint/2010/main" val="30908804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l"/>
            <a:r>
              <a:rPr lang="en-US" sz="2800" dirty="0"/>
              <a:t>Gastrointestinal Pathogen </a:t>
            </a:r>
            <a:r>
              <a:rPr lang="en-US" sz="2800" dirty="0" smtClean="0"/>
              <a:t>Panel</a:t>
            </a:r>
            <a:br>
              <a:rPr lang="en-US" sz="2800" dirty="0" smtClean="0"/>
            </a:br>
            <a:r>
              <a:rPr lang="en-US" sz="2800" dirty="0" smtClean="0"/>
              <a:t> by PCR</a:t>
            </a:r>
            <a:r>
              <a:rPr lang="en-US" sz="2800" dirty="0"/>
              <a:t>, Feces</a:t>
            </a:r>
          </a:p>
        </p:txBody>
      </p:sp>
      <p:sp>
        <p:nvSpPr>
          <p:cNvPr id="6" name="Content Placeholder 5"/>
          <p:cNvSpPr>
            <a:spLocks noGrp="1"/>
          </p:cNvSpPr>
          <p:nvPr>
            <p:ph sz="half" idx="1"/>
          </p:nvPr>
        </p:nvSpPr>
        <p:spPr>
          <a:xfrm>
            <a:off x="740664" y="2286000"/>
            <a:ext cx="3767328" cy="4343399"/>
          </a:xfrm>
        </p:spPr>
        <p:txBody>
          <a:bodyPr>
            <a:normAutofit lnSpcReduction="10000"/>
          </a:bodyPr>
          <a:lstStyle/>
          <a:p>
            <a:r>
              <a:rPr lang="en-US" dirty="0"/>
              <a:t>Campylobacter species </a:t>
            </a:r>
            <a:endParaRPr lang="en-US" dirty="0" smtClean="0"/>
          </a:p>
          <a:p>
            <a:r>
              <a:rPr lang="en-US" dirty="0"/>
              <a:t>Clostridium difficile toxin </a:t>
            </a:r>
            <a:r>
              <a:rPr lang="en-US" dirty="0" smtClean="0"/>
              <a:t>A/B</a:t>
            </a:r>
          </a:p>
          <a:p>
            <a:r>
              <a:rPr lang="en-US" dirty="0" err="1"/>
              <a:t>Plesiomonas</a:t>
            </a:r>
            <a:r>
              <a:rPr lang="en-US" dirty="0"/>
              <a:t> </a:t>
            </a:r>
            <a:r>
              <a:rPr lang="en-US" dirty="0" err="1" smtClean="0"/>
              <a:t>shigelloides</a:t>
            </a:r>
            <a:endParaRPr lang="en-US" dirty="0" smtClean="0"/>
          </a:p>
          <a:p>
            <a:r>
              <a:rPr lang="en-US" dirty="0"/>
              <a:t>Salmonella </a:t>
            </a:r>
            <a:r>
              <a:rPr lang="en-US" dirty="0" smtClean="0"/>
              <a:t>species</a:t>
            </a:r>
          </a:p>
          <a:p>
            <a:r>
              <a:rPr lang="en-US" dirty="0"/>
              <a:t>Escherichia coli </a:t>
            </a:r>
            <a:r>
              <a:rPr lang="en-US" dirty="0" smtClean="0"/>
              <a:t>O157</a:t>
            </a:r>
          </a:p>
          <a:p>
            <a:r>
              <a:rPr lang="en-US" dirty="0"/>
              <a:t>Yersinia </a:t>
            </a:r>
            <a:r>
              <a:rPr lang="en-US" dirty="0" smtClean="0"/>
              <a:t>species</a:t>
            </a:r>
          </a:p>
          <a:p>
            <a:r>
              <a:rPr lang="en-US" dirty="0" smtClean="0"/>
              <a:t>Shiga toxin</a:t>
            </a:r>
          </a:p>
          <a:p>
            <a:r>
              <a:rPr lang="en-US" dirty="0" err="1" smtClean="0"/>
              <a:t>Shigella</a:t>
            </a:r>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7" name="Content Placeholder 6"/>
          <p:cNvSpPr>
            <a:spLocks noGrp="1"/>
          </p:cNvSpPr>
          <p:nvPr>
            <p:ph sz="half" idx="2"/>
          </p:nvPr>
        </p:nvSpPr>
        <p:spPr>
          <a:xfrm>
            <a:off x="4634753" y="2286000"/>
            <a:ext cx="3767328" cy="4419600"/>
          </a:xfrm>
        </p:spPr>
        <p:txBody>
          <a:bodyPr>
            <a:normAutofit lnSpcReduction="10000"/>
          </a:bodyPr>
          <a:lstStyle/>
          <a:p>
            <a:r>
              <a:rPr lang="en-US" dirty="0" smtClean="0"/>
              <a:t>Cryptosporidium</a:t>
            </a:r>
            <a:r>
              <a:rPr lang="en-US" dirty="0"/>
              <a:t> species</a:t>
            </a:r>
          </a:p>
          <a:p>
            <a:r>
              <a:rPr lang="en-US" dirty="0" err="1" smtClean="0"/>
              <a:t>Cyclospora</a:t>
            </a:r>
            <a:r>
              <a:rPr lang="en-US" dirty="0" smtClean="0"/>
              <a:t> </a:t>
            </a:r>
            <a:r>
              <a:rPr lang="en-US" dirty="0" err="1"/>
              <a:t>cayetanensis</a:t>
            </a:r>
            <a:endParaRPr lang="en-US" dirty="0"/>
          </a:p>
          <a:p>
            <a:r>
              <a:rPr lang="en-US" dirty="0" smtClean="0"/>
              <a:t>Entamoeba </a:t>
            </a:r>
            <a:r>
              <a:rPr lang="en-US" dirty="0" err="1"/>
              <a:t>histolytica</a:t>
            </a:r>
            <a:endParaRPr lang="en-US" dirty="0"/>
          </a:p>
          <a:p>
            <a:r>
              <a:rPr lang="en-US" dirty="0" smtClean="0"/>
              <a:t>Giardia</a:t>
            </a:r>
            <a:endParaRPr lang="en-US" dirty="0"/>
          </a:p>
          <a:p>
            <a:r>
              <a:rPr lang="en-US" dirty="0" smtClean="0"/>
              <a:t>Adenovirus </a:t>
            </a:r>
            <a:r>
              <a:rPr lang="en-US" dirty="0"/>
              <a:t>F 40/41</a:t>
            </a:r>
          </a:p>
          <a:p>
            <a:r>
              <a:rPr lang="en-US" dirty="0" err="1" smtClean="0"/>
              <a:t>Astrovirus</a:t>
            </a:r>
            <a:endParaRPr lang="en-US" dirty="0"/>
          </a:p>
          <a:p>
            <a:r>
              <a:rPr lang="en-US" dirty="0" smtClean="0"/>
              <a:t>Norovirus </a:t>
            </a:r>
            <a:r>
              <a:rPr lang="en-US" dirty="0"/>
              <a:t>GI/GII</a:t>
            </a:r>
          </a:p>
          <a:p>
            <a:r>
              <a:rPr lang="en-US" dirty="0" smtClean="0"/>
              <a:t>Rotavirus </a:t>
            </a:r>
            <a:r>
              <a:rPr lang="en-US" dirty="0"/>
              <a:t>A</a:t>
            </a:r>
          </a:p>
          <a:p>
            <a:r>
              <a:rPr lang="en-US" dirty="0" err="1" smtClean="0"/>
              <a:t>Sapovirus</a:t>
            </a:r>
            <a:endParaRPr lang="en-US" dirty="0"/>
          </a:p>
          <a:p>
            <a:endParaRPr lang="en-US" dirty="0"/>
          </a:p>
        </p:txBody>
      </p:sp>
    </p:spTree>
    <p:extLst>
      <p:ext uri="{BB962C8B-B14F-4D97-AF65-F5344CB8AC3E}">
        <p14:creationId xmlns:p14="http://schemas.microsoft.com/office/powerpoint/2010/main" val="19181365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Benefits of PCR Testing</a:t>
            </a:r>
            <a:endParaRPr lang="en-US" sz="2800" dirty="0"/>
          </a:p>
        </p:txBody>
      </p:sp>
      <p:sp>
        <p:nvSpPr>
          <p:cNvPr id="3" name="Content Placeholder 2"/>
          <p:cNvSpPr>
            <a:spLocks noGrp="1"/>
          </p:cNvSpPr>
          <p:nvPr>
            <p:ph idx="1"/>
          </p:nvPr>
        </p:nvSpPr>
        <p:spPr>
          <a:xfrm>
            <a:off x="685800" y="2286000"/>
            <a:ext cx="7662864" cy="4191000"/>
          </a:xfrm>
        </p:spPr>
        <p:txBody>
          <a:bodyPr>
            <a:normAutofit fontScale="92500" lnSpcReduction="10000"/>
          </a:bodyPr>
          <a:lstStyle/>
          <a:p>
            <a:r>
              <a:rPr lang="en-US" dirty="0" smtClean="0"/>
              <a:t> </a:t>
            </a:r>
            <a:r>
              <a:rPr lang="en-US" dirty="0"/>
              <a:t>H</a:t>
            </a:r>
            <a:r>
              <a:rPr lang="en-US" dirty="0" smtClean="0"/>
              <a:t>ighly specific and sensitive</a:t>
            </a:r>
          </a:p>
          <a:p>
            <a:r>
              <a:rPr lang="en-US" dirty="0" smtClean="0"/>
              <a:t>Offers accurate detection at a fraction of the time and effort invested in traditional, culture-based method.</a:t>
            </a:r>
          </a:p>
          <a:p>
            <a:r>
              <a:rPr lang="en-US" dirty="0" smtClean="0"/>
              <a:t> Creates a </a:t>
            </a:r>
            <a:r>
              <a:rPr lang="en-US" dirty="0"/>
              <a:t>significant advancement in the management of infectious diseases. </a:t>
            </a:r>
            <a:endParaRPr lang="en-US" dirty="0" smtClean="0"/>
          </a:p>
          <a:p>
            <a:r>
              <a:rPr lang="en-US" dirty="0"/>
              <a:t>R</a:t>
            </a:r>
            <a:r>
              <a:rPr lang="en-US" dirty="0" smtClean="0"/>
              <a:t>educe </a:t>
            </a:r>
            <a:r>
              <a:rPr lang="en-US" dirty="0"/>
              <a:t>the number of patients isolated and the number of days on isolation</a:t>
            </a:r>
            <a:endParaRPr lang="en-US" dirty="0" smtClean="0"/>
          </a:p>
          <a:p>
            <a:r>
              <a:rPr lang="en-US" dirty="0" smtClean="0"/>
              <a:t>Improves </a:t>
            </a:r>
            <a:r>
              <a:rPr lang="en-US" dirty="0"/>
              <a:t>appropriate antibiotic use based on clinically meaningful and statistically significant reductions in the time to microbiologic identification. </a:t>
            </a:r>
            <a:r>
              <a:rPr lang="en-US" dirty="0" smtClean="0"/>
              <a:t>On-demand </a:t>
            </a:r>
            <a:r>
              <a:rPr lang="en-US" dirty="0"/>
              <a:t>PCR testing allows for a switch from empiric to directed </a:t>
            </a:r>
            <a:r>
              <a:rPr lang="en-US" dirty="0" smtClean="0"/>
              <a:t>therapy</a:t>
            </a:r>
            <a:r>
              <a:rPr lang="en-US" dirty="0"/>
              <a:t>.</a:t>
            </a:r>
          </a:p>
          <a:p>
            <a:endParaRPr lang="en-US" dirty="0"/>
          </a:p>
        </p:txBody>
      </p:sp>
    </p:spTree>
    <p:extLst>
      <p:ext uri="{BB962C8B-B14F-4D97-AF65-F5344CB8AC3E}">
        <p14:creationId xmlns:p14="http://schemas.microsoft.com/office/powerpoint/2010/main" val="994596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Susceptibility Testing</a:t>
            </a:r>
            <a:endParaRPr lang="en-US" sz="2800" dirty="0"/>
          </a:p>
        </p:txBody>
      </p:sp>
      <p:sp>
        <p:nvSpPr>
          <p:cNvPr id="3" name="Content Placeholder 2"/>
          <p:cNvSpPr>
            <a:spLocks noGrp="1"/>
          </p:cNvSpPr>
          <p:nvPr>
            <p:ph idx="1"/>
          </p:nvPr>
        </p:nvSpPr>
        <p:spPr>
          <a:xfrm>
            <a:off x="685800" y="2286000"/>
            <a:ext cx="7662864" cy="4419600"/>
          </a:xfrm>
        </p:spPr>
        <p:txBody>
          <a:bodyPr>
            <a:noAutofit/>
          </a:bodyPr>
          <a:lstStyle/>
          <a:p>
            <a:r>
              <a:rPr lang="en-US" dirty="0" smtClean="0"/>
              <a:t>Used to determine which antimicrobials will inhibit the growth of a pathogen causing an infection</a:t>
            </a:r>
          </a:p>
          <a:p>
            <a:pPr marL="0" indent="0">
              <a:buNone/>
            </a:pPr>
            <a:r>
              <a:rPr lang="en-US" dirty="0" smtClean="0"/>
              <a:t>Result of Testing:</a:t>
            </a:r>
          </a:p>
          <a:p>
            <a:r>
              <a:rPr lang="en-US" dirty="0" smtClean="0"/>
              <a:t>Susceptible – likely to inhibit the pathogenic organism and may be the appropriate chose for treatment</a:t>
            </a:r>
          </a:p>
          <a:p>
            <a:r>
              <a:rPr lang="en-US" dirty="0" smtClean="0"/>
              <a:t>Intermediate- may be effective at higher doses, more frequent doses, or only in specific body sites where the antimicrobial penetrates to give significant coverage</a:t>
            </a:r>
          </a:p>
          <a:p>
            <a:r>
              <a:rPr lang="en-US" dirty="0" smtClean="0"/>
              <a:t>Resistant- not effective in inhibiting the growth of the organism and not the appropriate  for treatment</a:t>
            </a:r>
            <a:endParaRPr lang="en-US" dirty="0"/>
          </a:p>
        </p:txBody>
      </p:sp>
      <p:sp>
        <p:nvSpPr>
          <p:cNvPr id="4" name="Date Placeholder 3"/>
          <p:cNvSpPr>
            <a:spLocks noGrp="1"/>
          </p:cNvSpPr>
          <p:nvPr>
            <p:ph type="dt" sz="half" idx="10"/>
          </p:nvPr>
        </p:nvSpPr>
        <p:spPr/>
        <p:txBody>
          <a:bodyPr/>
          <a:lstStyle/>
          <a:p>
            <a:endParaRPr lang="hr-HR" dirty="0"/>
          </a:p>
        </p:txBody>
      </p:sp>
      <p:sp>
        <p:nvSpPr>
          <p:cNvPr id="5" name="Slide Number Placeholder 4"/>
          <p:cNvSpPr>
            <a:spLocks noGrp="1"/>
          </p:cNvSpPr>
          <p:nvPr>
            <p:ph type="sldNum" sz="quarter" idx="12"/>
          </p:nvPr>
        </p:nvSpPr>
        <p:spPr/>
        <p:txBody>
          <a:bodyPr/>
          <a:lstStyle/>
          <a:p>
            <a:fld id="{8437E5C3-8AE4-43BD-B459-722279D8CC43}" type="slidenum">
              <a:rPr lang="hr-HR" smtClean="0"/>
              <a:pPr/>
              <a:t>38</a:t>
            </a:fld>
            <a:endParaRPr lang="hr-H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a:t>Susceptibility </a:t>
            </a:r>
            <a:r>
              <a:rPr lang="en-US" sz="2800" dirty="0" smtClean="0"/>
              <a:t>Testing</a:t>
            </a:r>
            <a:br>
              <a:rPr lang="en-US" sz="2800" dirty="0" smtClean="0"/>
            </a:br>
            <a:r>
              <a:rPr lang="en-US" sz="2800" dirty="0" smtClean="0"/>
              <a:t>Kirby-Bauer</a:t>
            </a:r>
            <a:endParaRPr lang="en-US" sz="2800"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2667000"/>
            <a:ext cx="3657600" cy="3657600"/>
          </a:xfrm>
        </p:spPr>
      </p:pic>
      <p:sp>
        <p:nvSpPr>
          <p:cNvPr id="6" name="Content Placeholder 5"/>
          <p:cNvSpPr>
            <a:spLocks noGrp="1"/>
          </p:cNvSpPr>
          <p:nvPr>
            <p:ph sz="half" idx="2"/>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2286000"/>
            <a:ext cx="5664200" cy="4572000"/>
          </a:xfrm>
          <a:prstGeom prst="rect">
            <a:avLst/>
          </a:prstGeom>
        </p:spPr>
      </p:pic>
    </p:spTree>
    <p:extLst>
      <p:ext uri="{BB962C8B-B14F-4D97-AF65-F5344CB8AC3E}">
        <p14:creationId xmlns:p14="http://schemas.microsoft.com/office/powerpoint/2010/main" val="12241804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smtClean="0"/>
              <a:t>Minimum Inhibitory Concentration</a:t>
            </a:r>
            <a:br>
              <a:rPr lang="en-US" sz="2800" dirty="0" smtClean="0"/>
            </a:br>
            <a:r>
              <a:rPr lang="en-US" sz="2800" dirty="0" smtClean="0"/>
              <a:t> MIC</a:t>
            </a:r>
            <a:endParaRPr lang="en-US" sz="2800" dirty="0"/>
          </a:p>
        </p:txBody>
      </p:sp>
      <p:sp>
        <p:nvSpPr>
          <p:cNvPr id="3" name="Content Placeholder 2"/>
          <p:cNvSpPr>
            <a:spLocks noGrp="1"/>
          </p:cNvSpPr>
          <p:nvPr>
            <p:ph idx="1"/>
          </p:nvPr>
        </p:nvSpPr>
        <p:spPr/>
        <p:txBody>
          <a:bodyPr>
            <a:normAutofit/>
          </a:bodyPr>
          <a:lstStyle/>
          <a:p>
            <a:r>
              <a:rPr lang="en-US" dirty="0" smtClean="0"/>
              <a:t>The lowest </a:t>
            </a:r>
            <a:r>
              <a:rPr lang="en-US" dirty="0" err="1" smtClean="0"/>
              <a:t>concentation</a:t>
            </a:r>
            <a:r>
              <a:rPr lang="en-US" dirty="0" smtClean="0"/>
              <a:t> of an antibiotic that will be effective in inhibiting the growth of the organism</a:t>
            </a:r>
          </a:p>
          <a:p>
            <a:r>
              <a:rPr lang="en-US" dirty="0" smtClean="0"/>
              <a:t>Lab will include in the report an interpretation of what the results mean</a:t>
            </a:r>
          </a:p>
          <a:p>
            <a:r>
              <a:rPr lang="en-US" dirty="0" smtClean="0"/>
              <a:t>A sample for culture and susceptibility should be collected before antimicrobial therapy begins</a:t>
            </a:r>
          </a:p>
          <a:p>
            <a:endParaRPr lang="en-US" dirty="0"/>
          </a:p>
        </p:txBody>
      </p:sp>
      <p:sp>
        <p:nvSpPr>
          <p:cNvPr id="4" name="Date Placeholder 3"/>
          <p:cNvSpPr>
            <a:spLocks noGrp="1"/>
          </p:cNvSpPr>
          <p:nvPr>
            <p:ph type="dt" sz="half" idx="10"/>
          </p:nvPr>
        </p:nvSpPr>
        <p:spPr/>
        <p:txBody>
          <a:bodyPr/>
          <a:lstStyle/>
          <a:p>
            <a:endParaRPr lang="hr-HR" dirty="0"/>
          </a:p>
        </p:txBody>
      </p:sp>
      <p:sp>
        <p:nvSpPr>
          <p:cNvPr id="5" name="Slide Number Placeholder 4"/>
          <p:cNvSpPr>
            <a:spLocks noGrp="1"/>
          </p:cNvSpPr>
          <p:nvPr>
            <p:ph type="sldNum" sz="quarter" idx="12"/>
          </p:nvPr>
        </p:nvSpPr>
        <p:spPr/>
        <p:txBody>
          <a:bodyPr/>
          <a:lstStyle/>
          <a:p>
            <a:fld id="{8437E5C3-8AE4-43BD-B459-722279D8CC43}" type="slidenum">
              <a:rPr lang="hr-HR" smtClean="0"/>
              <a:pPr/>
              <a:t>40</a:t>
            </a:fld>
            <a:endParaRPr lang="hr-H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l"/>
            <a:r>
              <a:rPr lang="en-US" sz="2800" dirty="0"/>
              <a:t>Susceptibility </a:t>
            </a:r>
            <a:r>
              <a:rPr lang="en-US" sz="2800" dirty="0" smtClean="0"/>
              <a:t>Testing</a:t>
            </a:r>
            <a:br>
              <a:rPr lang="en-US" sz="2800" dirty="0" smtClean="0"/>
            </a:br>
            <a:r>
              <a:rPr lang="en-US" sz="2800" dirty="0" smtClean="0"/>
              <a:t>E- Test</a:t>
            </a:r>
            <a:endParaRPr lang="en-US" sz="2800" dirty="0"/>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784474"/>
            <a:ext cx="3657600" cy="3692525"/>
          </a:xfrm>
        </p:spPr>
      </p:pic>
      <p:pic>
        <p:nvPicPr>
          <p:cNvPr id="9"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90319" y="3434556"/>
            <a:ext cx="2857500" cy="1952625"/>
          </a:xfrm>
        </p:spPr>
      </p:pic>
    </p:spTree>
    <p:extLst>
      <p:ext uri="{BB962C8B-B14F-4D97-AF65-F5344CB8AC3E}">
        <p14:creationId xmlns:p14="http://schemas.microsoft.com/office/powerpoint/2010/main" val="26062248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l"/>
            <a:r>
              <a:rPr lang="en-US" sz="2800" dirty="0" err="1"/>
              <a:t>Muli</a:t>
            </a:r>
            <a:r>
              <a:rPr lang="en-US" sz="2800" dirty="0"/>
              <a:t>-Drug Resistant Organism</a:t>
            </a:r>
            <a:br>
              <a:rPr lang="en-US" sz="2800" dirty="0"/>
            </a:br>
            <a:r>
              <a:rPr lang="en-US" sz="2800" dirty="0"/>
              <a:t>MDRO</a:t>
            </a:r>
          </a:p>
        </p:txBody>
      </p:sp>
      <p:sp>
        <p:nvSpPr>
          <p:cNvPr id="6" name="Content Placeholder 5"/>
          <p:cNvSpPr>
            <a:spLocks noGrp="1"/>
          </p:cNvSpPr>
          <p:nvPr>
            <p:ph idx="1"/>
          </p:nvPr>
        </p:nvSpPr>
        <p:spPr>
          <a:xfrm>
            <a:off x="762000" y="2286000"/>
            <a:ext cx="7662864" cy="4056063"/>
          </a:xfrm>
        </p:spPr>
        <p:txBody>
          <a:bodyPr/>
          <a:lstStyle/>
          <a:p>
            <a:r>
              <a:rPr lang="en-US" altLang="en-US" dirty="0"/>
              <a:t>Definition: </a:t>
            </a:r>
          </a:p>
          <a:p>
            <a:pPr lvl="1"/>
            <a:r>
              <a:rPr lang="en-US" altLang="en-US" sz="2200" dirty="0"/>
              <a:t>microorganisms, predominantly bacteria, that are resistant to one or more classes of antimicrobial agents</a:t>
            </a:r>
          </a:p>
          <a:p>
            <a:r>
              <a:rPr lang="en-US" altLang="en-US" dirty="0"/>
              <a:t>Importance: </a:t>
            </a:r>
          </a:p>
          <a:p>
            <a:pPr lvl="1"/>
            <a:r>
              <a:rPr lang="en-US" altLang="en-US" sz="2200" dirty="0"/>
              <a:t>Limited options for treatment </a:t>
            </a:r>
          </a:p>
          <a:p>
            <a:pPr lvl="1"/>
            <a:r>
              <a:rPr lang="en-US" altLang="en-US" sz="2200" dirty="0"/>
              <a:t>Increase the length of stay and cost of hospitalization </a:t>
            </a:r>
          </a:p>
          <a:p>
            <a:pPr lvl="1"/>
            <a:r>
              <a:rPr lang="en-US" altLang="en-US" sz="2200" dirty="0"/>
              <a:t>Increase admission to and stay in ICU</a:t>
            </a:r>
          </a:p>
          <a:p>
            <a:pPr lvl="1"/>
            <a:r>
              <a:rPr lang="en-US" altLang="en-US" sz="2200" dirty="0"/>
              <a:t>High mortality rates </a:t>
            </a:r>
          </a:p>
          <a:p>
            <a:endParaRPr lang="en-US" dirty="0"/>
          </a:p>
        </p:txBody>
      </p:sp>
    </p:spTree>
    <p:extLst>
      <p:ext uri="{BB962C8B-B14F-4D97-AF65-F5344CB8AC3E}">
        <p14:creationId xmlns:p14="http://schemas.microsoft.com/office/powerpoint/2010/main" val="41486121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a:t>MDROs - Epidemiology</a:t>
            </a:r>
          </a:p>
        </p:txBody>
      </p:sp>
      <p:sp>
        <p:nvSpPr>
          <p:cNvPr id="3" name="Content Placeholder 2"/>
          <p:cNvSpPr>
            <a:spLocks noGrp="1"/>
          </p:cNvSpPr>
          <p:nvPr>
            <p:ph idx="1"/>
          </p:nvPr>
        </p:nvSpPr>
        <p:spPr>
          <a:xfrm>
            <a:off x="739775" y="2286000"/>
            <a:ext cx="7662864" cy="4343400"/>
          </a:xfrm>
        </p:spPr>
        <p:txBody>
          <a:bodyPr>
            <a:normAutofit/>
          </a:bodyPr>
          <a:lstStyle/>
          <a:p>
            <a:pPr marL="365760" indent="-256032" fontAlgn="auto">
              <a:spcAft>
                <a:spcPts val="0"/>
              </a:spcAft>
              <a:buFont typeface="Wingdings 3"/>
              <a:buChar char=""/>
              <a:defRPr/>
            </a:pPr>
            <a:r>
              <a:rPr lang="en-US" dirty="0"/>
              <a:t>Transmission: </a:t>
            </a:r>
          </a:p>
          <a:p>
            <a:pPr marL="621792" lvl="1" fontAlgn="auto">
              <a:spcBef>
                <a:spcPts val="324"/>
              </a:spcBef>
              <a:spcAft>
                <a:spcPts val="0"/>
              </a:spcAft>
              <a:buFont typeface="Verdana"/>
              <a:buChar char="◦"/>
              <a:defRPr/>
            </a:pPr>
            <a:r>
              <a:rPr lang="en-US" sz="2200" dirty="0"/>
              <a:t>Mainly person to person through hands of healthcare personnel </a:t>
            </a:r>
          </a:p>
          <a:p>
            <a:pPr marL="621792" lvl="1" fontAlgn="auto">
              <a:spcBef>
                <a:spcPts val="324"/>
              </a:spcBef>
              <a:spcAft>
                <a:spcPts val="0"/>
              </a:spcAft>
              <a:buFont typeface="Verdana"/>
              <a:buChar char="◦"/>
              <a:defRPr/>
            </a:pPr>
            <a:r>
              <a:rPr lang="en-US" sz="2200" dirty="0"/>
              <a:t>Contact with contaminated environmental surfaces </a:t>
            </a:r>
          </a:p>
          <a:p>
            <a:pPr marL="621792" lvl="1" fontAlgn="auto">
              <a:spcBef>
                <a:spcPts val="324"/>
              </a:spcBef>
              <a:spcAft>
                <a:spcPts val="0"/>
              </a:spcAft>
              <a:buFont typeface="Verdana"/>
              <a:buChar char="◦"/>
              <a:defRPr/>
            </a:pPr>
            <a:endParaRPr lang="en-US" sz="2200" dirty="0"/>
          </a:p>
          <a:p>
            <a:pPr marL="621792" lvl="1" fontAlgn="auto">
              <a:spcBef>
                <a:spcPts val="324"/>
              </a:spcBef>
              <a:spcAft>
                <a:spcPts val="0"/>
              </a:spcAft>
              <a:buFont typeface="Verdana"/>
              <a:buChar char="◦"/>
              <a:defRPr/>
            </a:pPr>
            <a:r>
              <a:rPr lang="en-US" sz="2200" dirty="0"/>
              <a:t>Transmission depends </a:t>
            </a:r>
            <a:r>
              <a:rPr lang="en-US" sz="2200" dirty="0" smtClean="0"/>
              <a:t>on: </a:t>
            </a:r>
            <a:endParaRPr lang="en-US" sz="2200" dirty="0"/>
          </a:p>
          <a:p>
            <a:pPr marL="859536" lvl="2" fontAlgn="auto">
              <a:spcAft>
                <a:spcPts val="0"/>
              </a:spcAft>
              <a:buFont typeface="Wingdings 2"/>
              <a:buChar char=""/>
              <a:defRPr/>
            </a:pPr>
            <a:r>
              <a:rPr lang="en-US" sz="2200" dirty="0"/>
              <a:t>Availability of vulnerable patients</a:t>
            </a:r>
          </a:p>
          <a:p>
            <a:pPr marL="859536" lvl="2" fontAlgn="auto">
              <a:spcAft>
                <a:spcPts val="0"/>
              </a:spcAft>
              <a:buFont typeface="Wingdings 2"/>
              <a:buChar char=""/>
              <a:defRPr/>
            </a:pPr>
            <a:r>
              <a:rPr lang="en-US" sz="2200" dirty="0"/>
              <a:t>Antimicrobial pressure</a:t>
            </a:r>
          </a:p>
          <a:p>
            <a:pPr marL="859536" lvl="2" fontAlgn="auto">
              <a:spcAft>
                <a:spcPts val="0"/>
              </a:spcAft>
              <a:buFont typeface="Wingdings 2"/>
              <a:buChar char=""/>
              <a:defRPr/>
            </a:pPr>
            <a:r>
              <a:rPr lang="en-US" sz="2200" dirty="0"/>
              <a:t>Colonization pressure</a:t>
            </a:r>
          </a:p>
          <a:p>
            <a:pPr marL="859536" lvl="2" fontAlgn="auto">
              <a:spcAft>
                <a:spcPts val="0"/>
              </a:spcAft>
              <a:buFont typeface="Wingdings 2"/>
              <a:buChar char=""/>
              <a:defRPr/>
            </a:pPr>
            <a:r>
              <a:rPr lang="en-US" sz="2200" dirty="0"/>
              <a:t>Adherence to infection control measures </a:t>
            </a:r>
          </a:p>
          <a:p>
            <a:pPr marL="859536" lvl="2" fontAlgn="auto">
              <a:spcAft>
                <a:spcPts val="0"/>
              </a:spcAft>
              <a:buFont typeface="Wingdings 2"/>
              <a:buChar char=""/>
              <a:defRPr/>
            </a:pPr>
            <a:r>
              <a:rPr lang="en-US" sz="2200" dirty="0"/>
              <a:t>Frequent movement among healthcare facilities </a:t>
            </a:r>
          </a:p>
          <a:p>
            <a:endParaRPr lang="en-US" dirty="0"/>
          </a:p>
        </p:txBody>
      </p:sp>
    </p:spTree>
    <p:extLst>
      <p:ext uri="{BB962C8B-B14F-4D97-AF65-F5344CB8AC3E}">
        <p14:creationId xmlns:p14="http://schemas.microsoft.com/office/powerpoint/2010/main" val="486619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lgn="l"/>
            <a:r>
              <a:rPr lang="en-GB" sz="2800" dirty="0" smtClean="0"/>
              <a:t>Important MDROs</a:t>
            </a:r>
            <a:br>
              <a:rPr lang="en-GB" sz="2800" dirty="0" smtClean="0"/>
            </a:br>
            <a:r>
              <a:rPr lang="en-GB" sz="2800" dirty="0" smtClean="0">
                <a:solidFill>
                  <a:srgbClr val="FF0000"/>
                </a:solidFill>
              </a:rPr>
              <a:t>ESCAPE</a:t>
            </a:r>
            <a:endParaRPr lang="en-GB" sz="2800" dirty="0">
              <a:solidFill>
                <a:srgbClr val="FF0000"/>
              </a:solidFill>
            </a:endParaRPr>
          </a:p>
        </p:txBody>
      </p:sp>
      <p:sp>
        <p:nvSpPr>
          <p:cNvPr id="28675" name="Rectangle 3"/>
          <p:cNvSpPr>
            <a:spLocks noGrp="1" noChangeArrowheads="1"/>
          </p:cNvSpPr>
          <p:nvPr>
            <p:ph idx="1"/>
          </p:nvPr>
        </p:nvSpPr>
        <p:spPr>
          <a:xfrm>
            <a:off x="739775" y="2209800"/>
            <a:ext cx="7662864" cy="3827463"/>
          </a:xfrm>
        </p:spPr>
        <p:txBody>
          <a:bodyPr>
            <a:noAutofit/>
          </a:bodyPr>
          <a:lstStyle/>
          <a:p>
            <a:pPr lvl="2">
              <a:lnSpc>
                <a:spcPct val="90000"/>
              </a:lnSpc>
              <a:buFont typeface="Wingdings 2" pitchFamily="18" charset="2"/>
              <a:buNone/>
            </a:pPr>
            <a:r>
              <a:rPr lang="en-US" altLang="en-US" sz="2200" i="1" dirty="0">
                <a:solidFill>
                  <a:srgbClr val="FF0000"/>
                </a:solidFill>
              </a:rPr>
              <a:t>E</a:t>
            </a:r>
            <a:r>
              <a:rPr lang="en-US" altLang="en-US" sz="2200" i="1" dirty="0"/>
              <a:t>nterococcus </a:t>
            </a:r>
            <a:r>
              <a:rPr lang="en-US" altLang="en-US" sz="2200" i="1" dirty="0" err="1"/>
              <a:t>faecium</a:t>
            </a:r>
            <a:r>
              <a:rPr lang="en-US" altLang="en-US" sz="2200" i="1" dirty="0"/>
              <a:t>  (VRE)</a:t>
            </a:r>
          </a:p>
          <a:p>
            <a:pPr lvl="2">
              <a:lnSpc>
                <a:spcPct val="90000"/>
              </a:lnSpc>
              <a:buFont typeface="Wingdings 2" pitchFamily="18" charset="2"/>
              <a:buNone/>
            </a:pPr>
            <a:endParaRPr lang="en-US" altLang="en-US" sz="2200" i="1" dirty="0"/>
          </a:p>
          <a:p>
            <a:pPr lvl="2">
              <a:lnSpc>
                <a:spcPct val="90000"/>
              </a:lnSpc>
              <a:buFont typeface="Wingdings 2" pitchFamily="18" charset="2"/>
              <a:buNone/>
            </a:pPr>
            <a:r>
              <a:rPr lang="en-US" altLang="en-US" sz="2200" i="1" dirty="0">
                <a:solidFill>
                  <a:srgbClr val="FF0000"/>
                </a:solidFill>
              </a:rPr>
              <a:t>S</a:t>
            </a:r>
            <a:r>
              <a:rPr lang="en-US" altLang="en-US" sz="2200" i="1" dirty="0"/>
              <a:t>taphylococcus aureus (MRSA)</a:t>
            </a:r>
          </a:p>
          <a:p>
            <a:pPr lvl="2">
              <a:lnSpc>
                <a:spcPct val="90000"/>
              </a:lnSpc>
              <a:buFont typeface="Wingdings 2" pitchFamily="18" charset="2"/>
              <a:buNone/>
            </a:pPr>
            <a:endParaRPr lang="en-US" altLang="en-US" sz="2200" i="1" dirty="0"/>
          </a:p>
          <a:p>
            <a:pPr lvl="2">
              <a:lnSpc>
                <a:spcPct val="90000"/>
              </a:lnSpc>
              <a:buFont typeface="Wingdings 2" pitchFamily="18" charset="2"/>
              <a:buNone/>
            </a:pPr>
            <a:r>
              <a:rPr lang="en-US" altLang="en-US" sz="2200" i="1" dirty="0">
                <a:solidFill>
                  <a:srgbClr val="FF0000"/>
                </a:solidFill>
              </a:rPr>
              <a:t>C</a:t>
            </a:r>
            <a:r>
              <a:rPr lang="en-US" altLang="en-US" sz="2200" i="1" dirty="0"/>
              <a:t>lostridium difficile    (C. Diff) </a:t>
            </a:r>
          </a:p>
          <a:p>
            <a:pPr lvl="2">
              <a:lnSpc>
                <a:spcPct val="90000"/>
              </a:lnSpc>
              <a:buFont typeface="Wingdings 2" pitchFamily="18" charset="2"/>
              <a:buNone/>
            </a:pPr>
            <a:endParaRPr lang="en-US" altLang="en-US" sz="2200" i="1" dirty="0"/>
          </a:p>
          <a:p>
            <a:pPr lvl="2">
              <a:lnSpc>
                <a:spcPct val="90000"/>
              </a:lnSpc>
              <a:buFont typeface="Wingdings 2" pitchFamily="18" charset="2"/>
              <a:buNone/>
            </a:pPr>
            <a:r>
              <a:rPr lang="en-US" altLang="en-US" sz="2200" i="1" dirty="0">
                <a:solidFill>
                  <a:srgbClr val="FF0000"/>
                </a:solidFill>
              </a:rPr>
              <a:t>A</a:t>
            </a:r>
            <a:r>
              <a:rPr lang="en-US" altLang="en-US" sz="2200" i="1" dirty="0"/>
              <a:t>cinetobacter </a:t>
            </a:r>
            <a:r>
              <a:rPr lang="en-US" altLang="en-US" sz="2200" i="1" dirty="0" err="1"/>
              <a:t>baumannii</a:t>
            </a:r>
            <a:endParaRPr lang="en-US" altLang="en-US" sz="2200" i="1" dirty="0"/>
          </a:p>
          <a:p>
            <a:pPr lvl="2">
              <a:lnSpc>
                <a:spcPct val="90000"/>
              </a:lnSpc>
              <a:buFont typeface="Wingdings 2" pitchFamily="18" charset="2"/>
              <a:buNone/>
            </a:pPr>
            <a:endParaRPr lang="en-US" altLang="en-US" sz="2200" i="1" dirty="0"/>
          </a:p>
          <a:p>
            <a:pPr lvl="2">
              <a:lnSpc>
                <a:spcPct val="90000"/>
              </a:lnSpc>
              <a:buFont typeface="Wingdings 2" pitchFamily="18" charset="2"/>
              <a:buNone/>
            </a:pPr>
            <a:r>
              <a:rPr lang="en-US" altLang="en-US" sz="2200" i="1" dirty="0">
                <a:solidFill>
                  <a:srgbClr val="FF0000"/>
                </a:solidFill>
              </a:rPr>
              <a:t>P</a:t>
            </a:r>
            <a:r>
              <a:rPr lang="en-US" altLang="en-US" sz="2200" i="1" dirty="0"/>
              <a:t>seudomonas aeruginosa</a:t>
            </a:r>
          </a:p>
          <a:p>
            <a:pPr lvl="2">
              <a:lnSpc>
                <a:spcPct val="90000"/>
              </a:lnSpc>
              <a:buFont typeface="Wingdings 2" pitchFamily="18" charset="2"/>
              <a:buNone/>
            </a:pPr>
            <a:endParaRPr lang="en-US" altLang="en-US" sz="2200" i="1" dirty="0"/>
          </a:p>
          <a:p>
            <a:pPr lvl="2">
              <a:lnSpc>
                <a:spcPct val="90000"/>
              </a:lnSpc>
              <a:buFont typeface="Wingdings 2" pitchFamily="18" charset="2"/>
              <a:buNone/>
            </a:pPr>
            <a:r>
              <a:rPr lang="en-US" altLang="en-US" sz="2200" i="1" dirty="0" err="1">
                <a:solidFill>
                  <a:srgbClr val="FF0000"/>
                </a:solidFill>
              </a:rPr>
              <a:t>E</a:t>
            </a:r>
            <a:r>
              <a:rPr lang="en-US" altLang="en-US" sz="2200" i="1" dirty="0" err="1"/>
              <a:t>nterobacteriaceae</a:t>
            </a:r>
            <a:r>
              <a:rPr lang="en-US" altLang="en-US" sz="2200" i="1" dirty="0"/>
              <a:t> (CRKP/CRE) </a:t>
            </a:r>
            <a:endParaRPr lang="en-US" altLang="en-US" sz="2200" dirty="0"/>
          </a:p>
          <a:p>
            <a:pPr lvl="1"/>
            <a:endParaRPr lang="en-GB" sz="2200" dirty="0"/>
          </a:p>
        </p:txBody>
      </p:sp>
      <p:sp>
        <p:nvSpPr>
          <p:cNvPr id="2" name="Date Placeholder 1"/>
          <p:cNvSpPr>
            <a:spLocks noGrp="1"/>
          </p:cNvSpPr>
          <p:nvPr>
            <p:ph type="dt" sz="half" idx="10"/>
          </p:nvPr>
        </p:nvSpPr>
        <p:spPr/>
        <p:txBody>
          <a:bodyPr/>
          <a:lstStyle/>
          <a:p>
            <a:endParaRPr lang="hr-HR" dirty="0"/>
          </a:p>
        </p:txBody>
      </p:sp>
      <p:sp>
        <p:nvSpPr>
          <p:cNvPr id="3" name="Slide Number Placeholder 2"/>
          <p:cNvSpPr>
            <a:spLocks noGrp="1"/>
          </p:cNvSpPr>
          <p:nvPr>
            <p:ph type="sldNum" sz="quarter" idx="12"/>
          </p:nvPr>
        </p:nvSpPr>
        <p:spPr/>
        <p:txBody>
          <a:bodyPr/>
          <a:lstStyle/>
          <a:p>
            <a:fld id="{8437E5C3-8AE4-43BD-B459-722279D8CC43}" type="slidenum">
              <a:rPr lang="hr-HR" smtClean="0"/>
              <a:pPr/>
              <a:t>44</a:t>
            </a:fld>
            <a:endParaRPr lang="hr-HR"/>
          </a:p>
        </p:txBody>
      </p:sp>
    </p:spTree>
    <p:extLst>
      <p:ext uri="{BB962C8B-B14F-4D97-AF65-F5344CB8AC3E}">
        <p14:creationId xmlns:p14="http://schemas.microsoft.com/office/powerpoint/2010/main" val="13933321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a:cs typeface="Arial" pitchFamily="34" charset="0"/>
              </a:rPr>
              <a:t>Prevention Strategies </a:t>
            </a:r>
            <a:r>
              <a:rPr lang="en-US" sz="2800" dirty="0" smtClean="0">
                <a:cs typeface="Arial" pitchFamily="34" charset="0"/>
              </a:rPr>
              <a:t/>
            </a:r>
            <a:br>
              <a:rPr lang="en-US" sz="2800" dirty="0" smtClean="0">
                <a:cs typeface="Arial" pitchFamily="34" charset="0"/>
              </a:rPr>
            </a:br>
            <a:r>
              <a:rPr lang="en-US" sz="2800" dirty="0" smtClean="0">
                <a:cs typeface="Arial" pitchFamily="34" charset="0"/>
              </a:rPr>
              <a:t>(MDROs) </a:t>
            </a:r>
            <a:endParaRPr lang="en-US" sz="2800" dirty="0"/>
          </a:p>
        </p:txBody>
      </p:sp>
      <p:sp>
        <p:nvSpPr>
          <p:cNvPr id="4" name="Content Placeholder 3"/>
          <p:cNvSpPr>
            <a:spLocks noGrp="1"/>
          </p:cNvSpPr>
          <p:nvPr>
            <p:ph sz="half" idx="1"/>
          </p:nvPr>
        </p:nvSpPr>
        <p:spPr>
          <a:xfrm>
            <a:off x="762000" y="2209800"/>
            <a:ext cx="3767328" cy="4419600"/>
          </a:xfrm>
        </p:spPr>
        <p:txBody>
          <a:bodyPr>
            <a:normAutofit/>
          </a:bodyPr>
          <a:lstStyle/>
          <a:p>
            <a:pPr marL="365760" indent="-256032" fontAlgn="auto">
              <a:spcAft>
                <a:spcPts val="0"/>
              </a:spcAft>
              <a:buFont typeface="Wingdings 3"/>
              <a:buChar char=""/>
              <a:defRPr/>
            </a:pPr>
            <a:r>
              <a:rPr lang="en-US" sz="2200" dirty="0" smtClean="0">
                <a:latin typeface="Arial" pitchFamily="34" charset="0"/>
                <a:cs typeface="Arial" pitchFamily="34" charset="0"/>
              </a:rPr>
              <a:t>Administrative </a:t>
            </a:r>
            <a:r>
              <a:rPr lang="en-US" sz="2200" dirty="0">
                <a:latin typeface="Arial" pitchFamily="34" charset="0"/>
                <a:cs typeface="Arial" pitchFamily="34" charset="0"/>
              </a:rPr>
              <a:t>support</a:t>
            </a:r>
          </a:p>
          <a:p>
            <a:pPr marL="365760" indent="-256032" fontAlgn="auto">
              <a:spcAft>
                <a:spcPts val="0"/>
              </a:spcAft>
              <a:buFont typeface="Wingdings 3"/>
              <a:buChar char=""/>
              <a:defRPr/>
            </a:pPr>
            <a:r>
              <a:rPr lang="en-US" sz="2200" dirty="0" smtClean="0">
                <a:latin typeface="Arial" pitchFamily="34" charset="0"/>
                <a:cs typeface="Arial" pitchFamily="34" charset="0"/>
              </a:rPr>
              <a:t>Surveillance</a:t>
            </a:r>
          </a:p>
          <a:p>
            <a:pPr marL="365760" indent="-256032">
              <a:buFont typeface="Wingdings 3"/>
              <a:buChar char=""/>
              <a:defRPr/>
            </a:pPr>
            <a:r>
              <a:rPr lang="en-US" sz="2200" dirty="0">
                <a:latin typeface="Arial" pitchFamily="34" charset="0"/>
                <a:cs typeface="Arial" pitchFamily="34" charset="0"/>
              </a:rPr>
              <a:t>Protocol for lab </a:t>
            </a:r>
            <a:r>
              <a:rPr lang="en-US" sz="2200" dirty="0" smtClean="0">
                <a:latin typeface="Arial" pitchFamily="34" charset="0"/>
                <a:cs typeface="Arial" pitchFamily="34" charset="0"/>
              </a:rPr>
              <a:t>notification</a:t>
            </a:r>
            <a:endParaRPr lang="en-US" sz="2200" dirty="0">
              <a:latin typeface="Arial" pitchFamily="34" charset="0"/>
              <a:cs typeface="Arial" pitchFamily="34" charset="0"/>
            </a:endParaRPr>
          </a:p>
          <a:p>
            <a:pPr marL="365760" indent="-256032" fontAlgn="auto">
              <a:spcAft>
                <a:spcPts val="0"/>
              </a:spcAft>
              <a:buFont typeface="Wingdings 3"/>
              <a:buChar char=""/>
              <a:defRPr/>
            </a:pPr>
            <a:r>
              <a:rPr lang="en-US" sz="2200" dirty="0">
                <a:latin typeface="Arial" pitchFamily="34" charset="0"/>
                <a:cs typeface="Arial" pitchFamily="34" charset="0"/>
              </a:rPr>
              <a:t>Patient placement </a:t>
            </a:r>
          </a:p>
          <a:p>
            <a:pPr marL="365760" indent="-256032" fontAlgn="auto">
              <a:spcAft>
                <a:spcPts val="0"/>
              </a:spcAft>
              <a:buFont typeface="Wingdings 3"/>
              <a:buChar char=""/>
              <a:defRPr/>
            </a:pPr>
            <a:r>
              <a:rPr lang="en-US" sz="2200" dirty="0">
                <a:latin typeface="Arial" pitchFamily="34" charset="0"/>
                <a:cs typeface="Arial" pitchFamily="34" charset="0"/>
              </a:rPr>
              <a:t>Patient/staff </a:t>
            </a:r>
            <a:r>
              <a:rPr lang="en-US" sz="2200" dirty="0" err="1">
                <a:latin typeface="Arial" pitchFamily="34" charset="0"/>
                <a:cs typeface="Arial" pitchFamily="34" charset="0"/>
              </a:rPr>
              <a:t>cohorting</a:t>
            </a:r>
            <a:endParaRPr lang="en-US" sz="2200" dirty="0">
              <a:latin typeface="Arial" pitchFamily="34" charset="0"/>
              <a:cs typeface="Arial" pitchFamily="34" charset="0"/>
            </a:endParaRPr>
          </a:p>
          <a:p>
            <a:pPr marL="365760" indent="-256032" fontAlgn="auto">
              <a:spcAft>
                <a:spcPts val="0"/>
              </a:spcAft>
              <a:buFont typeface="Wingdings 3"/>
              <a:buChar char=""/>
              <a:defRPr/>
            </a:pPr>
            <a:r>
              <a:rPr lang="en-US" sz="2200" dirty="0">
                <a:latin typeface="Arial" pitchFamily="34" charset="0"/>
                <a:cs typeface="Arial" pitchFamily="34" charset="0"/>
              </a:rPr>
              <a:t>Hand hygiene</a:t>
            </a:r>
          </a:p>
          <a:p>
            <a:pPr marL="365760" indent="-256032" fontAlgn="auto">
              <a:spcAft>
                <a:spcPts val="0"/>
              </a:spcAft>
              <a:buFont typeface="Wingdings 3"/>
              <a:buChar char=""/>
              <a:defRPr/>
            </a:pPr>
            <a:r>
              <a:rPr lang="en-US" sz="2200" dirty="0">
                <a:latin typeface="Arial" pitchFamily="34" charset="0"/>
                <a:cs typeface="Arial" pitchFamily="34" charset="0"/>
              </a:rPr>
              <a:t>Contact precautions</a:t>
            </a:r>
          </a:p>
          <a:p>
            <a:endParaRPr lang="en-US" dirty="0"/>
          </a:p>
        </p:txBody>
      </p:sp>
      <p:sp>
        <p:nvSpPr>
          <p:cNvPr id="6" name="Content Placeholder 5"/>
          <p:cNvSpPr>
            <a:spLocks noGrp="1"/>
          </p:cNvSpPr>
          <p:nvPr>
            <p:ph sz="half" idx="2"/>
          </p:nvPr>
        </p:nvSpPr>
        <p:spPr>
          <a:xfrm>
            <a:off x="4648200" y="2209800"/>
            <a:ext cx="3767328" cy="4191000"/>
          </a:xfrm>
        </p:spPr>
        <p:txBody>
          <a:bodyPr>
            <a:normAutofit/>
          </a:bodyPr>
          <a:lstStyle/>
          <a:p>
            <a:pPr marL="365760" indent="-256032" fontAlgn="auto">
              <a:spcAft>
                <a:spcPts val="0"/>
              </a:spcAft>
              <a:buFont typeface="Wingdings 3"/>
              <a:buChar char=""/>
              <a:defRPr/>
            </a:pPr>
            <a:r>
              <a:rPr lang="en-US" sz="2200" dirty="0">
                <a:latin typeface="Arial" pitchFamily="34" charset="0"/>
                <a:cs typeface="Arial" pitchFamily="34" charset="0"/>
              </a:rPr>
              <a:t>Dedicated equipment </a:t>
            </a:r>
          </a:p>
          <a:p>
            <a:pPr marL="365760" indent="-256032" fontAlgn="auto">
              <a:spcAft>
                <a:spcPts val="0"/>
              </a:spcAft>
              <a:buFont typeface="Wingdings 3"/>
              <a:buChar char=""/>
              <a:defRPr/>
            </a:pPr>
            <a:r>
              <a:rPr lang="en-US" sz="2200" dirty="0">
                <a:latin typeface="+mj-lt"/>
                <a:cs typeface="Arial" pitchFamily="34" charset="0"/>
              </a:rPr>
              <a:t>Device</a:t>
            </a:r>
            <a:r>
              <a:rPr lang="en-US" sz="2200" dirty="0">
                <a:latin typeface="Arial" pitchFamily="34" charset="0"/>
                <a:cs typeface="Arial" pitchFamily="34" charset="0"/>
              </a:rPr>
              <a:t> use</a:t>
            </a:r>
          </a:p>
          <a:p>
            <a:pPr marL="365760" indent="-256032" fontAlgn="auto">
              <a:spcAft>
                <a:spcPts val="0"/>
              </a:spcAft>
              <a:buFont typeface="Wingdings 3"/>
              <a:buChar char=""/>
              <a:defRPr/>
            </a:pPr>
            <a:r>
              <a:rPr lang="en-US" sz="2200" dirty="0">
                <a:latin typeface="Arial" pitchFamily="34" charset="0"/>
                <a:cs typeface="Arial" pitchFamily="34" charset="0"/>
              </a:rPr>
              <a:t>Environmental measures</a:t>
            </a:r>
          </a:p>
          <a:p>
            <a:pPr marL="365760" indent="-256032" fontAlgn="auto">
              <a:spcAft>
                <a:spcPts val="0"/>
              </a:spcAft>
              <a:buFont typeface="Wingdings 3"/>
              <a:buChar char=""/>
              <a:defRPr/>
            </a:pPr>
            <a:r>
              <a:rPr lang="en-US" sz="2200" dirty="0">
                <a:latin typeface="Arial" pitchFamily="34" charset="0"/>
                <a:cs typeface="Arial" pitchFamily="34" charset="0"/>
              </a:rPr>
              <a:t>Monitor compliance </a:t>
            </a:r>
          </a:p>
          <a:p>
            <a:pPr marL="365760" indent="-256032" fontAlgn="auto">
              <a:spcAft>
                <a:spcPts val="0"/>
              </a:spcAft>
              <a:buFont typeface="Wingdings 3"/>
              <a:buChar char=""/>
              <a:defRPr/>
            </a:pPr>
            <a:r>
              <a:rPr lang="en-US" sz="2200" dirty="0">
                <a:latin typeface="Arial" pitchFamily="34" charset="0"/>
                <a:cs typeface="Arial" pitchFamily="34" charset="0"/>
              </a:rPr>
              <a:t>Education </a:t>
            </a:r>
          </a:p>
          <a:p>
            <a:pPr marL="365760" indent="-256032" fontAlgn="auto">
              <a:spcAft>
                <a:spcPts val="0"/>
              </a:spcAft>
              <a:buFont typeface="Wingdings 3"/>
              <a:buChar char=""/>
              <a:defRPr/>
            </a:pPr>
            <a:r>
              <a:rPr lang="en-US" sz="2200" dirty="0">
                <a:latin typeface="Arial" pitchFamily="34" charset="0"/>
                <a:cs typeface="Arial" pitchFamily="34" charset="0"/>
              </a:rPr>
              <a:t>Antimicrobial stewardship</a:t>
            </a:r>
          </a:p>
          <a:p>
            <a:endParaRPr lang="en-US" sz="2200" dirty="0"/>
          </a:p>
        </p:txBody>
      </p:sp>
    </p:spTree>
    <p:extLst>
      <p:ext uri="{BB962C8B-B14F-4D97-AF65-F5344CB8AC3E}">
        <p14:creationId xmlns:p14="http://schemas.microsoft.com/office/powerpoint/2010/main" val="15162628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a:cs typeface="Arial" pitchFamily="34" charset="0"/>
              </a:rPr>
              <a:t>Prevention Strategies </a:t>
            </a:r>
            <a:br>
              <a:rPr lang="en-US" sz="2800" dirty="0">
                <a:cs typeface="Arial" pitchFamily="34" charset="0"/>
              </a:rPr>
            </a:br>
            <a:r>
              <a:rPr lang="en-US" sz="2800" dirty="0">
                <a:cs typeface="Arial" pitchFamily="34" charset="0"/>
              </a:rPr>
              <a:t>Antimicrobial Stewardship</a:t>
            </a:r>
            <a:endParaRPr lang="en-US" sz="2800" dirty="0"/>
          </a:p>
        </p:txBody>
      </p:sp>
      <p:sp>
        <p:nvSpPr>
          <p:cNvPr id="3" name="Content Placeholder 2"/>
          <p:cNvSpPr>
            <a:spLocks noGrp="1"/>
          </p:cNvSpPr>
          <p:nvPr>
            <p:ph sz="half" idx="1"/>
          </p:nvPr>
        </p:nvSpPr>
        <p:spPr>
          <a:xfrm>
            <a:off x="609600" y="2590800"/>
            <a:ext cx="3767328" cy="3751263"/>
          </a:xfrm>
        </p:spPr>
        <p:txBody>
          <a:bodyPr>
            <a:normAutofit fontScale="85000" lnSpcReduction="10000"/>
          </a:bodyPr>
          <a:lstStyle/>
          <a:p>
            <a:pPr marL="0" indent="0">
              <a:buNone/>
            </a:pPr>
            <a:r>
              <a:rPr lang="en-US" dirty="0" smtClean="0"/>
              <a:t> </a:t>
            </a:r>
            <a:r>
              <a:rPr lang="en-US" sz="2400" dirty="0" smtClean="0"/>
              <a:t>A </a:t>
            </a:r>
            <a:r>
              <a:rPr lang="en-US" sz="2400" dirty="0"/>
              <a:t>set of </a:t>
            </a:r>
            <a:r>
              <a:rPr lang="en-US" sz="2400" dirty="0" smtClean="0"/>
              <a:t>strategies </a:t>
            </a:r>
            <a:r>
              <a:rPr lang="en-US" sz="2400" dirty="0"/>
              <a:t>to improve the use of </a:t>
            </a:r>
            <a:r>
              <a:rPr lang="en-US" sz="2400" b="1" dirty="0"/>
              <a:t>antimicrobial</a:t>
            </a:r>
            <a:r>
              <a:rPr lang="en-US" sz="2400" dirty="0"/>
              <a:t> </a:t>
            </a:r>
            <a:r>
              <a:rPr lang="en-US" sz="2400" dirty="0" smtClean="0"/>
              <a:t>medication.</a:t>
            </a:r>
          </a:p>
          <a:p>
            <a:pPr marL="0" indent="0">
              <a:buNone/>
            </a:pPr>
            <a:r>
              <a:rPr lang="en-US" sz="2400" b="1" dirty="0" smtClean="0"/>
              <a:t>Goals:</a:t>
            </a:r>
          </a:p>
          <a:p>
            <a:r>
              <a:rPr lang="en-US" sz="2400" dirty="0"/>
              <a:t>E</a:t>
            </a:r>
            <a:r>
              <a:rPr lang="en-US" sz="2400" dirty="0" smtClean="0"/>
              <a:t>nhance </a:t>
            </a:r>
            <a:r>
              <a:rPr lang="en-US" sz="2400" dirty="0"/>
              <a:t>patient health </a:t>
            </a:r>
            <a:r>
              <a:rPr lang="en-US" sz="2400" dirty="0" smtClean="0"/>
              <a:t>outcomes</a:t>
            </a:r>
          </a:p>
          <a:p>
            <a:r>
              <a:rPr lang="en-US" sz="2400" dirty="0" smtClean="0"/>
              <a:t> Reduce </a:t>
            </a:r>
            <a:r>
              <a:rPr lang="en-US" sz="2400" dirty="0"/>
              <a:t>resistance to </a:t>
            </a:r>
            <a:r>
              <a:rPr lang="en-US" sz="2400" dirty="0" smtClean="0"/>
              <a:t>antibiotics</a:t>
            </a:r>
          </a:p>
          <a:p>
            <a:r>
              <a:rPr lang="en-US" sz="2400" dirty="0"/>
              <a:t>D</a:t>
            </a:r>
            <a:r>
              <a:rPr lang="en-US" sz="2400" dirty="0" smtClean="0"/>
              <a:t>ecrease </a:t>
            </a:r>
            <a:r>
              <a:rPr lang="en-US" sz="2400" dirty="0"/>
              <a:t>unnecessary costs</a:t>
            </a:r>
          </a:p>
          <a:p>
            <a:endParaRPr lang="en-US" dirty="0"/>
          </a:p>
        </p:txBody>
      </p:sp>
      <p:sp>
        <p:nvSpPr>
          <p:cNvPr id="4" name="Content Placeholder 3"/>
          <p:cNvSpPr>
            <a:spLocks noGrp="1"/>
          </p:cNvSpPr>
          <p:nvPr>
            <p:ph sz="half" idx="2"/>
          </p:nvPr>
        </p:nvSpPr>
        <p:spPr>
          <a:xfrm>
            <a:off x="4495800" y="2514600"/>
            <a:ext cx="4495800" cy="3810000"/>
          </a:xfrm>
        </p:spPr>
        <p:txBody>
          <a:bodyPr>
            <a:noAutofit/>
          </a:bodyPr>
          <a:lstStyle/>
          <a:p>
            <a:pPr marL="0" indent="0">
              <a:buNone/>
            </a:pPr>
            <a:r>
              <a:rPr lang="en-US" sz="2200" b="1" dirty="0" smtClean="0"/>
              <a:t>Examples:</a:t>
            </a:r>
          </a:p>
          <a:p>
            <a:r>
              <a:rPr lang="en-US" sz="2200" dirty="0" smtClean="0"/>
              <a:t>Antibiotics </a:t>
            </a:r>
            <a:r>
              <a:rPr lang="en-US" sz="2200" dirty="0"/>
              <a:t>given and not needed</a:t>
            </a:r>
          </a:p>
          <a:p>
            <a:r>
              <a:rPr lang="en-US" sz="2200" dirty="0"/>
              <a:t>Antibiotics given for longer than necessary</a:t>
            </a:r>
          </a:p>
          <a:p>
            <a:r>
              <a:rPr lang="en-US" sz="2200" dirty="0"/>
              <a:t>Antibiotics are not </a:t>
            </a:r>
            <a:r>
              <a:rPr lang="en-US" sz="2200" dirty="0" smtClean="0"/>
              <a:t>de-escalated</a:t>
            </a:r>
            <a:endParaRPr lang="en-US" sz="2200" dirty="0"/>
          </a:p>
          <a:p>
            <a:r>
              <a:rPr lang="en-US" sz="2200" dirty="0"/>
              <a:t>Failure to do “Antibiotic Time-Outs”</a:t>
            </a:r>
          </a:p>
          <a:p>
            <a:endParaRPr lang="en-US" sz="22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0" y="0"/>
            <a:ext cx="3352800" cy="2286000"/>
          </a:xfrm>
          <a:prstGeom prst="rect">
            <a:avLst/>
          </a:prstGeom>
        </p:spPr>
      </p:pic>
    </p:spTree>
    <p:extLst>
      <p:ext uri="{BB962C8B-B14F-4D97-AF65-F5344CB8AC3E}">
        <p14:creationId xmlns:p14="http://schemas.microsoft.com/office/powerpoint/2010/main" val="18843894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2"/>
          <p:cNvSpPr txBox="1">
            <a:spLocks noChangeArrowheads="1"/>
          </p:cNvSpPr>
          <p:nvPr/>
        </p:nvSpPr>
        <p:spPr bwMode="auto">
          <a:xfrm>
            <a:off x="1485900" y="3505200"/>
            <a:ext cx="6172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0"/>
              </a:spcBef>
              <a:spcAft>
                <a:spcPct val="0"/>
              </a:spcAft>
            </a:pPr>
            <a:r>
              <a:rPr lang="en-US" altLang="en-US" sz="2000">
                <a:solidFill>
                  <a:srgbClr val="1862B4"/>
                </a:solidFill>
              </a:rPr>
              <a:t>St. Mary’s Healthcare System for Children</a:t>
            </a:r>
          </a:p>
        </p:txBody>
      </p:sp>
      <p:sp>
        <p:nvSpPr>
          <p:cNvPr id="95236" name="Text Box 4"/>
          <p:cNvSpPr txBox="1">
            <a:spLocks noChangeArrowheads="1"/>
          </p:cNvSpPr>
          <p:nvPr/>
        </p:nvSpPr>
        <p:spPr bwMode="auto">
          <a:xfrm>
            <a:off x="762000" y="5334000"/>
            <a:ext cx="76962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lang="en-US" altLang="en-US" dirty="0" smtClean="0">
                <a:solidFill>
                  <a:srgbClr val="1862B4"/>
                </a:solidFill>
              </a:rPr>
              <a:t>Marianne Pavia MS, BS, MT(ASCP)</a:t>
            </a:r>
            <a:r>
              <a:rPr lang="en-US" altLang="en-US" smtClean="0">
                <a:solidFill>
                  <a:srgbClr val="1862B4"/>
                </a:solidFill>
              </a:rPr>
              <a:t>, CIC, FAPIC</a:t>
            </a:r>
          </a:p>
          <a:p>
            <a:pPr algn="ctr" fontAlgn="base">
              <a:spcBef>
                <a:spcPct val="0"/>
              </a:spcBef>
              <a:spcAft>
                <a:spcPct val="0"/>
              </a:spcAft>
            </a:pPr>
            <a:r>
              <a:rPr lang="en-US" altLang="en-US" dirty="0" smtClean="0">
                <a:solidFill>
                  <a:srgbClr val="1862B4"/>
                </a:solidFill>
              </a:rPr>
              <a:t>Director of Infection Prevention, Employee Health and Laboratory Services</a:t>
            </a:r>
          </a:p>
          <a:p>
            <a:pPr algn="ctr" fontAlgn="base">
              <a:spcBef>
                <a:spcPct val="0"/>
              </a:spcBef>
              <a:spcAft>
                <a:spcPct val="0"/>
              </a:spcAft>
            </a:pPr>
            <a:r>
              <a:rPr lang="en-US" altLang="en-US" dirty="0" smtClean="0">
                <a:solidFill>
                  <a:srgbClr val="1862B4"/>
                </a:solidFill>
              </a:rPr>
              <a:t>mpavia@stmaryskids.org</a:t>
            </a:r>
            <a:endParaRPr lang="en-US" altLang="en-US" dirty="0">
              <a:solidFill>
                <a:srgbClr val="1862B4"/>
              </a:solidFill>
            </a:endParaRPr>
          </a:p>
          <a:p>
            <a:pPr algn="ctr" fontAlgn="base">
              <a:spcBef>
                <a:spcPct val="0"/>
              </a:spcBef>
              <a:spcAft>
                <a:spcPct val="0"/>
              </a:spcAft>
            </a:pPr>
            <a:r>
              <a:rPr lang="en-US" altLang="en-US" dirty="0">
                <a:solidFill>
                  <a:srgbClr val="1862B4"/>
                </a:solidFill>
              </a:rPr>
              <a:t>www.stmaryskids.org</a:t>
            </a:r>
          </a:p>
        </p:txBody>
      </p:sp>
      <p:pic>
        <p:nvPicPr>
          <p:cNvPr id="95241" name="Picture 9" descr="StMsLogo_2ColDrk_LghtBluRG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2825" y="381000"/>
            <a:ext cx="2038350" cy="1400175"/>
          </a:xfrm>
          <a:prstGeom prst="rect">
            <a:avLst/>
          </a:prstGeom>
          <a:noFill/>
          <a:extLst>
            <a:ext uri="{909E8E84-426E-40DD-AFC4-6F175D3DCCD1}">
              <a14:hiddenFill xmlns:a14="http://schemas.microsoft.com/office/drawing/2010/main">
                <a:solidFill>
                  <a:srgbClr val="FFFFFF"/>
                </a:solidFill>
              </a14:hiddenFill>
            </a:ext>
          </a:extLst>
        </p:spPr>
      </p:pic>
      <p:grpSp>
        <p:nvGrpSpPr>
          <p:cNvPr id="95247" name="Group 15"/>
          <p:cNvGrpSpPr>
            <a:grpSpLocks/>
          </p:cNvGrpSpPr>
          <p:nvPr/>
        </p:nvGrpSpPr>
        <p:grpSpPr bwMode="auto">
          <a:xfrm>
            <a:off x="2819400" y="4457700"/>
            <a:ext cx="3581400" cy="438150"/>
            <a:chOff x="1776" y="2808"/>
            <a:chExt cx="2256" cy="276"/>
          </a:xfrm>
        </p:grpSpPr>
        <p:pic>
          <p:nvPicPr>
            <p:cNvPr id="95242" name="Picture 10" descr="WeBelieveinPossibleTM"/>
            <p:cNvPicPr>
              <a:picLocks noChangeAspect="1" noChangeArrowheads="1"/>
            </p:cNvPicPr>
            <p:nvPr/>
          </p:nvPicPr>
          <p:blipFill>
            <a:blip r:embed="rId4" cstate="print">
              <a:extLst>
                <a:ext uri="{28A0092B-C50C-407E-A947-70E740481C1C}">
                  <a14:useLocalDpi xmlns:a14="http://schemas.microsoft.com/office/drawing/2010/main" val="0"/>
                </a:ext>
              </a:extLst>
            </a:blip>
            <a:srcRect t="42499"/>
            <a:stretch>
              <a:fillRect/>
            </a:stretch>
          </p:blipFill>
          <p:spPr bwMode="auto">
            <a:xfrm>
              <a:off x="2880" y="2808"/>
              <a:ext cx="1152" cy="276"/>
            </a:xfrm>
            <a:prstGeom prst="rect">
              <a:avLst/>
            </a:prstGeom>
            <a:noFill/>
            <a:extLst>
              <a:ext uri="{909E8E84-426E-40DD-AFC4-6F175D3DCCD1}">
                <a14:hiddenFill xmlns:a14="http://schemas.microsoft.com/office/drawing/2010/main">
                  <a:solidFill>
                    <a:srgbClr val="FFFFFF"/>
                  </a:solidFill>
                </a14:hiddenFill>
              </a:ext>
            </a:extLst>
          </p:spPr>
        </p:pic>
        <p:pic>
          <p:nvPicPr>
            <p:cNvPr id="95244" name="Picture 12" descr="WeBelieveinPossibleTM"/>
            <p:cNvPicPr>
              <a:picLocks noChangeAspect="1" noChangeArrowheads="1"/>
            </p:cNvPicPr>
            <p:nvPr/>
          </p:nvPicPr>
          <p:blipFill>
            <a:blip r:embed="rId4" cstate="print">
              <a:extLst>
                <a:ext uri="{28A0092B-C50C-407E-A947-70E740481C1C}">
                  <a14:useLocalDpi xmlns:a14="http://schemas.microsoft.com/office/drawing/2010/main" val="0"/>
                </a:ext>
              </a:extLst>
            </a:blip>
            <a:srcRect b="55000"/>
            <a:stretch>
              <a:fillRect/>
            </a:stretch>
          </p:blipFill>
          <p:spPr bwMode="auto">
            <a:xfrm>
              <a:off x="1776" y="2832"/>
              <a:ext cx="1152" cy="21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3420744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95241"/>
                                        </p:tgtEl>
                                        <p:attrNameLst>
                                          <p:attrName>style.visibility</p:attrName>
                                        </p:attrNameLst>
                                      </p:cBhvr>
                                      <p:to>
                                        <p:strVal val="visible"/>
                                      </p:to>
                                    </p:set>
                                    <p:animEffect transition="in" filter="fade">
                                      <p:cBhvr>
                                        <p:cTn id="7" dur="1000"/>
                                        <p:tgtEl>
                                          <p:spTgt spid="95241"/>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95234"/>
                                        </p:tgtEl>
                                        <p:attrNameLst>
                                          <p:attrName>style.visibility</p:attrName>
                                        </p:attrNameLst>
                                      </p:cBhvr>
                                      <p:to>
                                        <p:strVal val="visible"/>
                                      </p:to>
                                    </p:set>
                                    <p:animEffect transition="in" filter="fade">
                                      <p:cBhvr>
                                        <p:cTn id="11" dur="1000"/>
                                        <p:tgtEl>
                                          <p:spTgt spid="95234"/>
                                        </p:tgtEl>
                                      </p:cBhvr>
                                    </p:animEffect>
                                  </p:childTnLst>
                                </p:cTn>
                              </p:par>
                            </p:childTnLst>
                          </p:cTn>
                        </p:par>
                        <p:par>
                          <p:cTn id="12" fill="hold" nodeType="afterGroup">
                            <p:stCondLst>
                              <p:cond delay="2000"/>
                            </p:stCondLst>
                            <p:childTnLst>
                              <p:par>
                                <p:cTn id="13" presetID="53" presetClass="entr" presetSubtype="0" fill="hold" nodeType="afterEffect">
                                  <p:stCondLst>
                                    <p:cond delay="0"/>
                                  </p:stCondLst>
                                  <p:childTnLst>
                                    <p:set>
                                      <p:cBhvr>
                                        <p:cTn id="14" dur="1" fill="hold">
                                          <p:stCondLst>
                                            <p:cond delay="0"/>
                                          </p:stCondLst>
                                        </p:cTn>
                                        <p:tgtEl>
                                          <p:spTgt spid="95247"/>
                                        </p:tgtEl>
                                        <p:attrNameLst>
                                          <p:attrName>style.visibility</p:attrName>
                                        </p:attrNameLst>
                                      </p:cBhvr>
                                      <p:to>
                                        <p:strVal val="visible"/>
                                      </p:to>
                                    </p:set>
                                    <p:anim calcmode="lin" valueType="num">
                                      <p:cBhvr>
                                        <p:cTn id="15" dur="1000" fill="hold"/>
                                        <p:tgtEl>
                                          <p:spTgt spid="95247"/>
                                        </p:tgtEl>
                                        <p:attrNameLst>
                                          <p:attrName>ppt_w</p:attrName>
                                        </p:attrNameLst>
                                      </p:cBhvr>
                                      <p:tavLst>
                                        <p:tav tm="0">
                                          <p:val>
                                            <p:fltVal val="0"/>
                                          </p:val>
                                        </p:tav>
                                        <p:tav tm="100000">
                                          <p:val>
                                            <p:strVal val="#ppt_w"/>
                                          </p:val>
                                        </p:tav>
                                      </p:tavLst>
                                    </p:anim>
                                    <p:anim calcmode="lin" valueType="num">
                                      <p:cBhvr>
                                        <p:cTn id="16" dur="1000" fill="hold"/>
                                        <p:tgtEl>
                                          <p:spTgt spid="95247"/>
                                        </p:tgtEl>
                                        <p:attrNameLst>
                                          <p:attrName>ppt_h</p:attrName>
                                        </p:attrNameLst>
                                      </p:cBhvr>
                                      <p:tavLst>
                                        <p:tav tm="0">
                                          <p:val>
                                            <p:fltVal val="0"/>
                                          </p:val>
                                        </p:tav>
                                        <p:tav tm="100000">
                                          <p:val>
                                            <p:strVal val="#ppt_h"/>
                                          </p:val>
                                        </p:tav>
                                      </p:tavLst>
                                    </p:anim>
                                    <p:animEffect transition="in" filter="fade">
                                      <p:cBhvr>
                                        <p:cTn id="17" dur="1000"/>
                                        <p:tgtEl>
                                          <p:spTgt spid="95247"/>
                                        </p:tgtEl>
                                      </p:cBhvr>
                                    </p:animEffect>
                                  </p:childTnLst>
                                </p:cTn>
                              </p:par>
                            </p:childTnLst>
                          </p:cTn>
                        </p:par>
                        <p:par>
                          <p:cTn id="18" fill="hold" nodeType="afterGroup">
                            <p:stCondLst>
                              <p:cond delay="3000"/>
                            </p:stCondLst>
                            <p:childTnLst>
                              <p:par>
                                <p:cTn id="19" presetID="10" presetClass="entr" presetSubtype="0" fill="hold" grpId="0" nodeType="afterEffect">
                                  <p:stCondLst>
                                    <p:cond delay="500"/>
                                  </p:stCondLst>
                                  <p:childTnLst>
                                    <p:set>
                                      <p:cBhvr>
                                        <p:cTn id="20" dur="1" fill="hold">
                                          <p:stCondLst>
                                            <p:cond delay="0"/>
                                          </p:stCondLst>
                                        </p:cTn>
                                        <p:tgtEl>
                                          <p:spTgt spid="95236"/>
                                        </p:tgtEl>
                                        <p:attrNameLst>
                                          <p:attrName>style.visibility</p:attrName>
                                        </p:attrNameLst>
                                      </p:cBhvr>
                                      <p:to>
                                        <p:strVal val="visible"/>
                                      </p:to>
                                    </p:set>
                                    <p:animEffect transition="in" filter="fade">
                                      <p:cBhvr>
                                        <p:cTn id="21" dur="1000"/>
                                        <p:tgtEl>
                                          <p:spTgt spid="95236"/>
                                        </p:tgtEl>
                                      </p:cBhvr>
                                    </p:animEffect>
                                  </p:childTnLst>
                                </p:cTn>
                              </p:par>
                            </p:childTnLst>
                          </p:cTn>
                        </p:par>
                        <p:par>
                          <p:cTn id="22" fill="hold" nodeType="afterGroup">
                            <p:stCondLst>
                              <p:cond delay="4500"/>
                            </p:stCondLst>
                            <p:childTnLst>
                              <p:par>
                                <p:cTn id="23" presetID="1" presetClass="entr" presetSubtype="0" fill="hold" grpId="1" nodeType="afterEffect">
                                  <p:stCondLst>
                                    <p:cond delay="500"/>
                                  </p:stCondLst>
                                  <p:childTnLst>
                                    <p:set>
                                      <p:cBhvr>
                                        <p:cTn id="24" dur="1" fill="hold">
                                          <p:stCondLst>
                                            <p:cond delay="0"/>
                                          </p:stCondLst>
                                        </p:cTn>
                                        <p:tgtEl>
                                          <p:spTgt spid="95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p:bldP spid="95236" grpId="0"/>
      <p:bldP spid="95236" grpId="1"/>
    </p:bld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enesis">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Genesis">
      <a:majorFont>
        <a:latin typeface="Calisto MT"/>
        <a:ea typeface=""/>
        <a:cs typeface=""/>
        <a:font script="Jpan" typeface="ＭＳ 明朝"/>
      </a:majorFont>
      <a:minorFont>
        <a:latin typeface="Calisto MT"/>
        <a:ea typeface=""/>
        <a:cs typeface=""/>
        <a:font script="Jpan" typeface="ＭＳ 明朝"/>
      </a:minorFont>
    </a:fontScheme>
    <a:fmtScheme name="Genesis">
      <a:fillStyleLst>
        <a:solidFill>
          <a:schemeClr val="phClr"/>
        </a:solidFill>
        <a:gradFill rotWithShape="1">
          <a:gsLst>
            <a:gs pos="0">
              <a:schemeClr val="phClr">
                <a:tint val="100000"/>
                <a:shade val="70000"/>
                <a:satMod val="100000"/>
                <a:greenMod val="110000"/>
              </a:schemeClr>
            </a:gs>
            <a:gs pos="75000">
              <a:schemeClr val="phClr">
                <a:tint val="40000"/>
                <a:satMod val="150000"/>
                <a:redMod val="100000"/>
                <a:blueMod val="100000"/>
              </a:schemeClr>
            </a:gs>
            <a:gs pos="100000">
              <a:schemeClr val="phClr">
                <a:tint val="60000"/>
                <a:satMod val="120000"/>
                <a:redMod val="100000"/>
                <a:blueMod val="100000"/>
              </a:schemeClr>
            </a:gs>
          </a:gsLst>
          <a:path path="circle">
            <a:fillToRect l="25000" t="25000" r="5000" b="5000"/>
          </a:path>
        </a:gradFill>
        <a:gradFill rotWithShape="1">
          <a:gsLst>
            <a:gs pos="0">
              <a:schemeClr val="phClr">
                <a:tint val="50000"/>
                <a:shade val="100000"/>
                <a:alpha val="100000"/>
                <a:satMod val="150000"/>
              </a:schemeClr>
            </a:gs>
            <a:gs pos="40000">
              <a:schemeClr val="phClr">
                <a:tint val="70000"/>
                <a:shade val="100000"/>
                <a:alpha val="100000"/>
                <a:satMod val="150000"/>
              </a:schemeClr>
            </a:gs>
            <a:gs pos="100000">
              <a:schemeClr val="phClr">
                <a:shade val="90000"/>
                <a:satMod val="110000"/>
              </a:schemeClr>
            </a:gs>
          </a:gsLst>
          <a:lin ang="5400000" scaled="0"/>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a:effectStyle>
        <a:effectStyle>
          <a:effectLst>
            <a:innerShdw blurRad="50800" dist="25400" dir="13500000">
              <a:srgbClr val="000000">
                <a:alpha val="75000"/>
              </a:srgbClr>
            </a:innerShdw>
            <a:reflection blurRad="101600" stA="40000" endPos="50000" dist="63500" dir="5400000" fadeDir="7200000" sy="-100000" kx="300000" rotWithShape="0"/>
          </a:effectLst>
          <a:scene3d>
            <a:camera prst="orthographicFront">
              <a:rot lat="0" lon="0" rev="0"/>
            </a:camera>
            <a:lightRig rig="chilly" dir="tr">
              <a:rot lat="0" lon="0" rev="1200000"/>
            </a:lightRig>
          </a:scene3d>
          <a:sp3d prstMaterial="plastic">
            <a:bevelT w="0" h="0"/>
          </a:sp3d>
        </a:effectStyle>
      </a:effectStyleLst>
      <a:bgFillStyleLst>
        <a:blipFill rotWithShape="1">
          <a:blip xmlns:r="http://schemas.openxmlformats.org/officeDocument/2006/relationships" r:embed="rId1"/>
          <a:stretch/>
        </a:blipFill>
        <a:blipFill rotWithShape="1">
          <a:blip xmlns:r="http://schemas.openxmlformats.org/officeDocument/2006/relationships" r:embed="rId2"/>
          <a:stretch/>
        </a:blipFill>
        <a:blipFill rotWithShape="1">
          <a:blip xmlns:r="http://schemas.openxmlformats.org/officeDocument/2006/relationships" r:embed="rId3"/>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Genesis.thmx</Template>
  <TotalTime>1674</TotalTime>
  <Words>1571</Words>
  <Application>Microsoft Office PowerPoint</Application>
  <PresentationFormat>On-screen Show (4:3)</PresentationFormat>
  <Paragraphs>268</Paragraphs>
  <Slides>47</Slides>
  <Notes>5</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Genesis</vt:lpstr>
      <vt:lpstr>Microbiology for the  Infection Preventionist</vt:lpstr>
      <vt:lpstr>The Scope of Microbiology</vt:lpstr>
      <vt:lpstr>Classification</vt:lpstr>
      <vt:lpstr>The Father of Microbiology</vt:lpstr>
      <vt:lpstr>PowerPoint Presentation</vt:lpstr>
      <vt:lpstr>Uses of Microbes</vt:lpstr>
      <vt:lpstr>Uses of Microbes</vt:lpstr>
      <vt:lpstr>Exposure</vt:lpstr>
      <vt:lpstr>Germ Theory</vt:lpstr>
      <vt:lpstr>Flora</vt:lpstr>
      <vt:lpstr>PowerPoint Presentation</vt:lpstr>
      <vt:lpstr>PowerPoint Presentation</vt:lpstr>
      <vt:lpstr>PowerPoint Presentation</vt:lpstr>
      <vt:lpstr> Gram Stain </vt:lpstr>
      <vt:lpstr>Mechanism of Gram Stain</vt:lpstr>
      <vt:lpstr>Explanation of Gram Stain</vt:lpstr>
      <vt:lpstr>Cell Wall </vt:lpstr>
      <vt:lpstr>Importance of Gram Stain</vt:lpstr>
      <vt:lpstr>Gram Stain Classification</vt:lpstr>
      <vt:lpstr>Proper Collection</vt:lpstr>
      <vt:lpstr>Growing Microbes The Five I’s</vt:lpstr>
      <vt:lpstr>Inoculation Media</vt:lpstr>
      <vt:lpstr>Inoculation and Isolation</vt:lpstr>
      <vt:lpstr>  </vt:lpstr>
      <vt:lpstr>Incubation</vt:lpstr>
      <vt:lpstr>Isolation and Inspection</vt:lpstr>
      <vt:lpstr>Inspection</vt:lpstr>
      <vt:lpstr>Physiological/Biochemical Characteristics</vt:lpstr>
      <vt:lpstr>Identification Biochemicals</vt:lpstr>
      <vt:lpstr>PowerPoint Presentation</vt:lpstr>
      <vt:lpstr>Direct Antigen Testing</vt:lpstr>
      <vt:lpstr>Pulse Field Gel Electrophoresis</vt:lpstr>
      <vt:lpstr>Polymerase Chain Reaction PCR</vt:lpstr>
      <vt:lpstr>Respiratory Viral Detection  by PCR</vt:lpstr>
      <vt:lpstr>PowerPoint Presentation</vt:lpstr>
      <vt:lpstr>Gastrointestinal Pathogen Panel  by PCR, Feces</vt:lpstr>
      <vt:lpstr>Benefits of PCR Testing</vt:lpstr>
      <vt:lpstr>Susceptibility Testing</vt:lpstr>
      <vt:lpstr>Susceptibility Testing Kirby-Bauer</vt:lpstr>
      <vt:lpstr>Minimum Inhibitory Concentration  MIC</vt:lpstr>
      <vt:lpstr>Susceptibility Testing E- Test</vt:lpstr>
      <vt:lpstr>Muli-Drug Resistant Organism MDRO</vt:lpstr>
      <vt:lpstr>MDROs - Epidemiology</vt:lpstr>
      <vt:lpstr>Important MDROs ESCAPE</vt:lpstr>
      <vt:lpstr>Prevention Strategies  (MDROs) </vt:lpstr>
      <vt:lpstr>Prevention Strategies  Antimicrobial Stewardship</vt:lpstr>
      <vt:lpstr>PowerPoint Presentation</vt:lpstr>
    </vt:vector>
  </TitlesOfParts>
  <Company>St. Mary's Healthcare System for Children,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Gram Staining Instructions 1a. If Sample is from BROTH: Apply 1 or 2 loopfuls of broth to a clean slide. DO NOT spread out drops. Air dry sample. 1b. If Sample is from PLATE: Place a loopful of tap water onto a slide. Touch a colony with a loop and mix the bacteria with the water until there is a uniform, thin film of microorganisms on the slide. DO SPREAD out the liquid as much as possible. Air dry sample 2. Heat fix the slide. Allow the slide to cool. 3. Stain with Crystal Violet for 1 minute by flooding the slide with stain. Rinse with water. 4. Apply Iodine solution for 1 minute by flooding the slide with iodine. Rinse with water. 5. CAREFULLY, decolorize for 3 seconds with Gram Stain Decolorizer by flooding the slide with decolorizer. IMMEDIATELY, rinse with water. 6. Counterstain with Safranin for 30 seconds by flooding the slide with stain. Rinse with water. 7. Dry the slide by putting it between the pages of a book of Bibulous paper. Remove slide and view organisms using the oil immersion objective of your microscope.</dc:title>
  <dc:creator>Marianne Pavia</dc:creator>
  <cp:lastModifiedBy>Steve</cp:lastModifiedBy>
  <cp:revision>65</cp:revision>
  <cp:lastPrinted>2016-10-12T17:44:27Z</cp:lastPrinted>
  <dcterms:created xsi:type="dcterms:W3CDTF">2016-10-19T21:05:48Z</dcterms:created>
  <dcterms:modified xsi:type="dcterms:W3CDTF">2016-10-28T03:06:52Z</dcterms:modified>
</cp:coreProperties>
</file>