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256" r:id="rId2"/>
    <p:sldId id="270" r:id="rId3"/>
    <p:sldId id="308" r:id="rId4"/>
    <p:sldId id="310" r:id="rId5"/>
    <p:sldId id="271" r:id="rId6"/>
    <p:sldId id="272" r:id="rId7"/>
    <p:sldId id="303" r:id="rId8"/>
    <p:sldId id="295" r:id="rId9"/>
    <p:sldId id="296" r:id="rId10"/>
    <p:sldId id="297" r:id="rId11"/>
    <p:sldId id="298" r:id="rId12"/>
    <p:sldId id="299" r:id="rId13"/>
    <p:sldId id="300" r:id="rId14"/>
    <p:sldId id="312" r:id="rId15"/>
    <p:sldId id="314" r:id="rId16"/>
    <p:sldId id="315" r:id="rId17"/>
    <p:sldId id="301" r:id="rId18"/>
    <p:sldId id="302" r:id="rId19"/>
    <p:sldId id="304" r:id="rId20"/>
    <p:sldId id="305" r:id="rId21"/>
    <p:sldId id="306" r:id="rId22"/>
    <p:sldId id="274" r:id="rId23"/>
    <p:sldId id="31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61" autoAdjust="0"/>
    <p:restoredTop sz="94717" autoAdjust="0"/>
  </p:normalViewPr>
  <p:slideViewPr>
    <p:cSldViewPr>
      <p:cViewPr>
        <p:scale>
          <a:sx n="80" d="100"/>
          <a:sy n="80" d="100"/>
        </p:scale>
        <p:origin x="-984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A4CF-48B3-4173-89DF-DE515F8B209B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9F049-985F-4962-9B96-F13B76C73F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6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CCE786-0EE2-4E04-8729-2ABF9A3DF9AB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792" y="4343635"/>
            <a:ext cx="6073517" cy="4500049"/>
          </a:xfrm>
          <a:noFill/>
          <a:ln/>
        </p:spPr>
        <p:txBody>
          <a:bodyPr lIns="93304" tIns="46652" rIns="93304" bIns="46652"/>
          <a:lstStyle/>
          <a:p>
            <a:pPr>
              <a:lnSpc>
                <a:spcPct val="200000"/>
              </a:lnSpc>
              <a:spcBef>
                <a:spcPct val="25000"/>
              </a:spcBef>
              <a:spcAft>
                <a:spcPct val="25000"/>
              </a:spcAft>
            </a:pPr>
            <a:endParaRPr lang="en-US" dirty="0" smtClean="0"/>
          </a:p>
        </p:txBody>
      </p:sp>
      <p:sp>
        <p:nvSpPr>
          <p:cNvPr id="22533" name="Slide Number Placeholder 3"/>
          <p:cNvSpPr txBox="1">
            <a:spLocks noGrp="1"/>
          </p:cNvSpPr>
          <p:nvPr/>
        </p:nvSpPr>
        <p:spPr bwMode="auto">
          <a:xfrm>
            <a:off x="3886618" y="8687271"/>
            <a:ext cx="2971385" cy="45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4" tIns="46652" rIns="93304" bIns="46652" anchor="b"/>
          <a:lstStyle/>
          <a:p>
            <a:pPr algn="r" defTabSz="931083"/>
            <a:fld id="{BE7576E5-A34A-4CD2-B825-D164AF81D049}" type="slidenum">
              <a:rPr lang="en-US" sz="1100">
                <a:latin typeface="Times New Roman" pitchFamily="18" charset="0"/>
              </a:rPr>
              <a:pPr algn="r" defTabSz="931083"/>
              <a:t>3</a:t>
            </a:fld>
            <a:endParaRPr lang="en-US" sz="11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CCE786-0EE2-4E04-8729-2ABF9A3DF9AB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792" y="4343635"/>
            <a:ext cx="6073517" cy="4500049"/>
          </a:xfrm>
          <a:noFill/>
          <a:ln/>
        </p:spPr>
        <p:txBody>
          <a:bodyPr lIns="93304" tIns="46652" rIns="93304" bIns="46652"/>
          <a:lstStyle/>
          <a:p>
            <a:pPr>
              <a:lnSpc>
                <a:spcPct val="200000"/>
              </a:lnSpc>
              <a:spcBef>
                <a:spcPct val="25000"/>
              </a:spcBef>
              <a:spcAft>
                <a:spcPct val="25000"/>
              </a:spcAft>
            </a:pPr>
            <a:endParaRPr lang="en-US" dirty="0" smtClean="0"/>
          </a:p>
        </p:txBody>
      </p:sp>
      <p:sp>
        <p:nvSpPr>
          <p:cNvPr id="22533" name="Slide Number Placeholder 3"/>
          <p:cNvSpPr txBox="1">
            <a:spLocks noGrp="1"/>
          </p:cNvSpPr>
          <p:nvPr/>
        </p:nvSpPr>
        <p:spPr bwMode="auto">
          <a:xfrm>
            <a:off x="3886618" y="8687271"/>
            <a:ext cx="2971385" cy="45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4" tIns="46652" rIns="93304" bIns="46652" anchor="b"/>
          <a:lstStyle/>
          <a:p>
            <a:pPr algn="r" defTabSz="931083"/>
            <a:fld id="{BE7576E5-A34A-4CD2-B825-D164AF81D049}" type="slidenum">
              <a:rPr lang="en-US" sz="1100">
                <a:latin typeface="Times New Roman" pitchFamily="18" charset="0"/>
              </a:rPr>
              <a:pPr algn="r" defTabSz="931083"/>
              <a:t>4</a:t>
            </a:fld>
            <a:endParaRPr lang="en-US" sz="11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24E884-8853-4E79-AF31-4D78C712202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8E2DA25-0CB8-4647-928A-4D722031768E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E1AFE8C-E733-4E3E-BB94-001265F696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NHSN Reporting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James Marx, PhD, RN, CIC</a:t>
            </a:r>
          </a:p>
          <a:p>
            <a:r>
              <a:rPr lang="en-US" i="1" dirty="0" smtClean="0"/>
              <a:t>Broad Street Solutions</a:t>
            </a:r>
          </a:p>
          <a:p>
            <a:r>
              <a:rPr lang="en-US" dirty="0" smtClean="0"/>
              <a:t>October 2014</a:t>
            </a:r>
            <a:endParaRPr lang="en-US" dirty="0"/>
          </a:p>
        </p:txBody>
      </p:sp>
      <p:pic>
        <p:nvPicPr>
          <p:cNvPr id="4" name="Picture 3" descr="nhsnLogo-l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295400"/>
            <a:ext cx="2324100" cy="1028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Nation</a:t>
            </a:r>
            <a:r>
              <a:rPr lang="en-US" sz="4000" b="1" dirty="0" smtClean="0"/>
              <a:t>al Healthcare Safety Network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Lack of standardized assessment tool</a:t>
            </a:r>
          </a:p>
          <a:p>
            <a:r>
              <a:rPr lang="en-US" dirty="0" smtClean="0"/>
              <a:t>MDS- quality or reimbursement?</a:t>
            </a:r>
          </a:p>
          <a:p>
            <a:r>
              <a:rPr lang="en-US" dirty="0" smtClean="0"/>
              <a:t>NHSN</a:t>
            </a:r>
          </a:p>
          <a:p>
            <a:pPr lvl="1"/>
            <a:r>
              <a:rPr lang="en-US" dirty="0" smtClean="0"/>
              <a:t>Internet based</a:t>
            </a:r>
          </a:p>
          <a:p>
            <a:pPr lvl="1"/>
            <a:r>
              <a:rPr lang="en-US" dirty="0" smtClean="0"/>
              <a:t>Secure</a:t>
            </a:r>
          </a:p>
          <a:p>
            <a:pPr lvl="1"/>
            <a:r>
              <a:rPr lang="en-US" dirty="0" smtClean="0"/>
              <a:t>Standardized tools and methods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Type of facilities currently using NHSN</a:t>
            </a:r>
          </a:p>
          <a:p>
            <a:pPr lvl="1"/>
            <a:r>
              <a:rPr lang="en-US" dirty="0" smtClean="0"/>
              <a:t>Acute Care Facilities</a:t>
            </a:r>
          </a:p>
          <a:p>
            <a:pPr lvl="1"/>
            <a:r>
              <a:rPr lang="en-US" dirty="0" smtClean="0"/>
              <a:t>Long-term Acute Care Facilities</a:t>
            </a:r>
          </a:p>
          <a:p>
            <a:pPr lvl="1"/>
            <a:r>
              <a:rPr lang="en-US" dirty="0" smtClean="0"/>
              <a:t>Inpatient Rehabilitation Facilities</a:t>
            </a:r>
          </a:p>
          <a:p>
            <a:pPr lvl="1"/>
            <a:r>
              <a:rPr lang="en-US" dirty="0" smtClean="0"/>
              <a:t>Outpatient Dialysis Facilities</a:t>
            </a:r>
          </a:p>
          <a:p>
            <a:pPr lvl="1"/>
            <a:r>
              <a:rPr lang="en-US" dirty="0" smtClean="0"/>
              <a:t>Ambulatory Surgery Centers  </a:t>
            </a:r>
          </a:p>
          <a:p>
            <a:r>
              <a:rPr lang="en-US" dirty="0" smtClean="0"/>
              <a:t>Added LTC in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304800"/>
            <a:ext cx="79248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3600" b="1" dirty="0" smtClean="0"/>
              <a:t>NHSN Structure</a:t>
            </a:r>
          </a:p>
        </p:txBody>
      </p:sp>
      <p:pic>
        <p:nvPicPr>
          <p:cNvPr id="7171" name="Picture 6" descr="NHS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599" y="1371600"/>
            <a:ext cx="4744851" cy="18346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Organization Chart 3" descr="3 existing components of NHSN &#10;Patient saftey&#10;Healthcare Personnel Saftey&#10;Biovigilance"/>
          <p:cNvGrpSpPr>
            <a:grpSpLocks noChangeAspect="1"/>
          </p:cNvGrpSpPr>
          <p:nvPr/>
        </p:nvGrpSpPr>
        <p:grpSpPr bwMode="auto">
          <a:xfrm>
            <a:off x="2818990" y="4137474"/>
            <a:ext cx="5029836" cy="1655977"/>
            <a:chOff x="2130" y="1744"/>
            <a:chExt cx="1904" cy="293"/>
          </a:xfrm>
        </p:grpSpPr>
        <p:sp>
          <p:nvSpPr>
            <p:cNvPr id="7181" name="_s48148"/>
            <p:cNvSpPr>
              <a:spLocks noChangeArrowheads="1"/>
            </p:cNvSpPr>
            <p:nvPr/>
          </p:nvSpPr>
          <p:spPr bwMode="auto">
            <a:xfrm>
              <a:off x="2772" y="1747"/>
              <a:ext cx="598" cy="288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25000"/>
                <a:lumOff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lnSpc>
                  <a:spcPct val="13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b="1" dirty="0">
                  <a:solidFill>
                    <a:srgbClr val="000104"/>
                  </a:solidFill>
                </a:rPr>
                <a:t>Patient</a:t>
              </a:r>
            </a:p>
            <a:p>
              <a:pPr algn="ctr">
                <a:lnSpc>
                  <a:spcPct val="13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b="1" dirty="0">
                  <a:solidFill>
                    <a:srgbClr val="000104"/>
                  </a:solidFill>
                </a:rPr>
                <a:t>Safety</a:t>
              </a:r>
            </a:p>
          </p:txBody>
        </p:sp>
        <p:sp>
          <p:nvSpPr>
            <p:cNvPr id="7182" name="_s48149"/>
            <p:cNvSpPr>
              <a:spLocks noChangeArrowheads="1"/>
            </p:cNvSpPr>
            <p:nvPr/>
          </p:nvSpPr>
          <p:spPr bwMode="auto">
            <a:xfrm>
              <a:off x="2130" y="1749"/>
              <a:ext cx="598" cy="288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lnSpc>
                  <a:spcPct val="12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b="1" dirty="0">
                  <a:solidFill>
                    <a:srgbClr val="000104"/>
                  </a:solidFill>
                </a:rPr>
                <a:t>Healthcare</a:t>
              </a:r>
            </a:p>
            <a:p>
              <a:pPr algn="ctr">
                <a:lnSpc>
                  <a:spcPct val="12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b="1" dirty="0">
                  <a:solidFill>
                    <a:srgbClr val="000104"/>
                  </a:solidFill>
                </a:rPr>
                <a:t>Personnel</a:t>
              </a:r>
            </a:p>
            <a:p>
              <a:pPr algn="ctr">
                <a:lnSpc>
                  <a:spcPct val="12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b="1" dirty="0">
                  <a:solidFill>
                    <a:srgbClr val="000104"/>
                  </a:solidFill>
                </a:rPr>
                <a:t>Safety</a:t>
              </a:r>
            </a:p>
          </p:txBody>
        </p:sp>
        <p:sp>
          <p:nvSpPr>
            <p:cNvPr id="7183" name="_s48150"/>
            <p:cNvSpPr>
              <a:spLocks noChangeArrowheads="1"/>
            </p:cNvSpPr>
            <p:nvPr/>
          </p:nvSpPr>
          <p:spPr bwMode="auto">
            <a:xfrm>
              <a:off x="3428" y="1744"/>
              <a:ext cx="606" cy="28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lnSpc>
                  <a:spcPct val="12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b="1" dirty="0">
                  <a:solidFill>
                    <a:srgbClr val="000104"/>
                  </a:solidFill>
                </a:rPr>
                <a:t>Biovigilance</a:t>
              </a:r>
            </a:p>
          </p:txBody>
        </p:sp>
      </p:grpSp>
      <p:sp>
        <p:nvSpPr>
          <p:cNvPr id="17" name="_s48147"/>
          <p:cNvSpPr>
            <a:spLocks noChangeArrowheads="1"/>
          </p:cNvSpPr>
          <p:nvPr/>
        </p:nvSpPr>
        <p:spPr bwMode="auto">
          <a:xfrm>
            <a:off x="1066800" y="4152011"/>
            <a:ext cx="1579749" cy="162877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 dirty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Long-term </a:t>
            </a:r>
          </a:p>
          <a:p>
            <a:pPr algn="ctr">
              <a:defRPr/>
            </a:pPr>
            <a:r>
              <a:rPr lang="en-US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Care Facility</a:t>
            </a:r>
            <a:endParaRPr lang="en-US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Elbow Connector 4" descr="elbow connector"/>
          <p:cNvCxnSpPr>
            <a:stCxn id="7171" idx="2"/>
            <a:endCxn id="17" idx="0"/>
          </p:cNvCxnSpPr>
          <p:nvPr/>
        </p:nvCxnSpPr>
        <p:spPr>
          <a:xfrm rot="5400000">
            <a:off x="2517966" y="2544951"/>
            <a:ext cx="945769" cy="2268350"/>
          </a:xfrm>
          <a:prstGeom prst="bentConnector3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 descr="elbow connector"/>
          <p:cNvCxnSpPr>
            <a:stCxn id="7171" idx="2"/>
            <a:endCxn id="7182" idx="0"/>
          </p:cNvCxnSpPr>
          <p:nvPr/>
        </p:nvCxnSpPr>
        <p:spPr>
          <a:xfrm rot="5400000">
            <a:off x="3387200" y="3427907"/>
            <a:ext cx="959491" cy="516160"/>
          </a:xfrm>
          <a:prstGeom prst="bentConnector3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 descr="elbow connector"/>
          <p:cNvCxnSpPr>
            <a:stCxn id="7171" idx="2"/>
            <a:endCxn id="7181" idx="0"/>
          </p:cNvCxnSpPr>
          <p:nvPr/>
        </p:nvCxnSpPr>
        <p:spPr>
          <a:xfrm rot="16200000" flipH="1">
            <a:off x="4240844" y="3090422"/>
            <a:ext cx="948187" cy="1179825"/>
          </a:xfrm>
          <a:prstGeom prst="bentConnector3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 descr="elbow connector"/>
          <p:cNvCxnSpPr>
            <a:stCxn id="7171" idx="2"/>
            <a:endCxn id="7183" idx="0"/>
          </p:cNvCxnSpPr>
          <p:nvPr/>
        </p:nvCxnSpPr>
        <p:spPr>
          <a:xfrm rot="16200000" flipH="1">
            <a:off x="5121089" y="2210178"/>
            <a:ext cx="931232" cy="2923360"/>
          </a:xfrm>
          <a:prstGeom prst="bentConnector3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_s48147"/>
          <p:cNvSpPr>
            <a:spLocks noChangeArrowheads="1"/>
          </p:cNvSpPr>
          <p:nvPr/>
        </p:nvSpPr>
        <p:spPr bwMode="auto">
          <a:xfrm>
            <a:off x="1066800" y="5943600"/>
            <a:ext cx="6782026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Components of NHSN</a:t>
            </a:r>
            <a:endParaRPr lang="en-US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992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6" descr="NHS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2125" y="533400"/>
            <a:ext cx="4744851" cy="18346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_s48147"/>
          <p:cNvSpPr>
            <a:spLocks noChangeArrowheads="1"/>
          </p:cNvSpPr>
          <p:nvPr/>
        </p:nvSpPr>
        <p:spPr bwMode="auto">
          <a:xfrm>
            <a:off x="1066800" y="3298126"/>
            <a:ext cx="1579749" cy="104527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 dirty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Long-term </a:t>
            </a:r>
          </a:p>
          <a:p>
            <a:pPr algn="ctr">
              <a:defRPr/>
            </a:pPr>
            <a:r>
              <a:rPr lang="en-US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Care Facility</a:t>
            </a:r>
            <a:endParaRPr lang="en-US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Elbow Connector 4" descr="elbow connector"/>
          <p:cNvCxnSpPr>
            <a:stCxn id="7171" idx="2"/>
            <a:endCxn id="17" idx="0"/>
          </p:cNvCxnSpPr>
          <p:nvPr/>
        </p:nvCxnSpPr>
        <p:spPr>
          <a:xfrm rot="5400000">
            <a:off x="2530571" y="1694146"/>
            <a:ext cx="930084" cy="2277876"/>
          </a:xfrm>
          <a:prstGeom prst="bentConnector3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_s48147"/>
          <p:cNvSpPr>
            <a:spLocks noChangeArrowheads="1"/>
          </p:cNvSpPr>
          <p:nvPr/>
        </p:nvSpPr>
        <p:spPr bwMode="auto">
          <a:xfrm>
            <a:off x="485075" y="5029200"/>
            <a:ext cx="1371599" cy="838200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Healthcare 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associated 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infection</a:t>
            </a:r>
            <a:endParaRPr lang="en-US" sz="1400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_s48147"/>
          <p:cNvSpPr>
            <a:spLocks noChangeArrowheads="1"/>
          </p:cNvSpPr>
          <p:nvPr/>
        </p:nvSpPr>
        <p:spPr bwMode="auto">
          <a:xfrm>
            <a:off x="1908712" y="5047014"/>
            <a:ext cx="1475674" cy="831791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Laboratory </a:t>
            </a:r>
            <a:endParaRPr lang="en-US" sz="1400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1400" b="1" dirty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dentified 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(Lab ID) event</a:t>
            </a:r>
            <a:endParaRPr lang="en-US" sz="1400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_s48147"/>
          <p:cNvSpPr>
            <a:spLocks noChangeArrowheads="1"/>
          </p:cNvSpPr>
          <p:nvPr/>
        </p:nvSpPr>
        <p:spPr bwMode="auto">
          <a:xfrm>
            <a:off x="3477326" y="5052952"/>
            <a:ext cx="1475674" cy="849604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Prevention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rocess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en-US" sz="1400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Elbow Connector 21" descr="elbow connector"/>
          <p:cNvCxnSpPr>
            <a:stCxn id="17" idx="2"/>
            <a:endCxn id="14" idx="0"/>
          </p:cNvCxnSpPr>
          <p:nvPr/>
        </p:nvCxnSpPr>
        <p:spPr>
          <a:xfrm rot="5400000">
            <a:off x="1170875" y="4343400"/>
            <a:ext cx="685800" cy="685800"/>
          </a:xfrm>
          <a:prstGeom prst="bentConnector3">
            <a:avLst>
              <a:gd name="adj1" fmla="val 50000"/>
            </a:avLst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 descr="elbow connector"/>
          <p:cNvCxnSpPr>
            <a:stCxn id="17" idx="2"/>
            <a:endCxn id="18" idx="0"/>
          </p:cNvCxnSpPr>
          <p:nvPr/>
        </p:nvCxnSpPr>
        <p:spPr>
          <a:xfrm rot="16200000" flipH="1">
            <a:off x="2681143" y="3518932"/>
            <a:ext cx="709552" cy="2358488"/>
          </a:xfrm>
          <a:prstGeom prst="bentConnector3">
            <a:avLst>
              <a:gd name="adj1" fmla="val 50000"/>
            </a:avLst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 descr="elbow connector"/>
          <p:cNvCxnSpPr>
            <a:stCxn id="17" idx="2"/>
            <a:endCxn id="16" idx="0"/>
          </p:cNvCxnSpPr>
          <p:nvPr/>
        </p:nvCxnSpPr>
        <p:spPr>
          <a:xfrm rot="16200000" flipH="1">
            <a:off x="1899805" y="4300270"/>
            <a:ext cx="703614" cy="789874"/>
          </a:xfrm>
          <a:prstGeom prst="bentConnector3">
            <a:avLst>
              <a:gd name="adj1" fmla="val 50000"/>
            </a:avLst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_s48147"/>
          <p:cNvSpPr>
            <a:spLocks noChangeArrowheads="1"/>
          </p:cNvSpPr>
          <p:nvPr/>
        </p:nvSpPr>
        <p:spPr bwMode="auto">
          <a:xfrm>
            <a:off x="485075" y="6019800"/>
            <a:ext cx="4467925" cy="3048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104"/>
                </a:solidFill>
                <a:latin typeface="Arial" pitchFamily="34" charset="0"/>
                <a:cs typeface="Arial" pitchFamily="34" charset="0"/>
              </a:rPr>
              <a:t>Modules of the LTCF Component</a:t>
            </a:r>
            <a:endParaRPr lang="en-US" b="1" dirty="0">
              <a:solidFill>
                <a:srgbClr val="00010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9078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NHSN 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Urinary Tract Infections</a:t>
            </a:r>
          </a:p>
          <a:p>
            <a:pPr lvl="1"/>
            <a:r>
              <a:rPr lang="en-US" dirty="0" smtClean="0"/>
              <a:t>Catheter and non-catheter</a:t>
            </a:r>
          </a:p>
          <a:p>
            <a:r>
              <a:rPr lang="en-US" dirty="0" smtClean="0"/>
              <a:t>Laboratory identified</a:t>
            </a:r>
          </a:p>
          <a:p>
            <a:pPr lvl="1"/>
            <a:r>
              <a:rPr lang="en-US" dirty="0" smtClean="0"/>
              <a:t>Multi-Drug Resistant Organisms (MDRO)</a:t>
            </a:r>
          </a:p>
          <a:p>
            <a:pPr lvl="1"/>
            <a:r>
              <a:rPr lang="en-US" i="1" dirty="0" smtClean="0"/>
              <a:t>Clostridium </a:t>
            </a:r>
            <a:r>
              <a:rPr lang="en-US" i="1" dirty="0" err="1" smtClean="0"/>
              <a:t>difficile</a:t>
            </a:r>
            <a:r>
              <a:rPr lang="en-US" i="1" dirty="0" smtClean="0"/>
              <a:t> </a:t>
            </a:r>
            <a:r>
              <a:rPr lang="en-US" dirty="0" smtClean="0"/>
              <a:t>infection (CDI)</a:t>
            </a:r>
          </a:p>
          <a:p>
            <a:r>
              <a:rPr lang="en-US" dirty="0" smtClean="0"/>
              <a:t>Hand hygiene compliance</a:t>
            </a:r>
          </a:p>
          <a:p>
            <a:r>
              <a:rPr lang="en-US" dirty="0" smtClean="0"/>
              <a:t>Glove and gown usage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participate?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Standardize measurement tools</a:t>
            </a:r>
          </a:p>
          <a:p>
            <a:r>
              <a:rPr lang="en-US" dirty="0" smtClean="0"/>
              <a:t>Comparison to other providers</a:t>
            </a:r>
          </a:p>
          <a:p>
            <a:r>
              <a:rPr lang="en-US" dirty="0" smtClean="0"/>
              <a:t>Demonstrate commitment to Quality Assessment and Performance Improvement (QAPI)</a:t>
            </a:r>
          </a:p>
          <a:p>
            <a:pPr lvl="1"/>
            <a:r>
              <a:rPr lang="en-US" dirty="0" smtClean="0"/>
              <a:t>Improve outcomes</a:t>
            </a:r>
          </a:p>
          <a:p>
            <a:pPr lvl="1"/>
            <a:r>
              <a:rPr lang="en-US" dirty="0" smtClean="0"/>
              <a:t>Reduce cost</a:t>
            </a:r>
          </a:p>
          <a:p>
            <a:r>
              <a:rPr lang="en-US" dirty="0" smtClean="0"/>
              <a:t>Allows public health and </a:t>
            </a:r>
            <a:r>
              <a:rPr lang="en-US" dirty="0" err="1" smtClean="0"/>
              <a:t>payors</a:t>
            </a:r>
            <a:r>
              <a:rPr lang="en-US" dirty="0" smtClean="0"/>
              <a:t> to monitor and drive down costs</a:t>
            </a:r>
          </a:p>
          <a:p>
            <a:r>
              <a:rPr lang="en-US" dirty="0" smtClean="0"/>
              <a:t>Creates transparency and improved public trust</a:t>
            </a:r>
          </a:p>
          <a:p>
            <a:r>
              <a:rPr lang="en-US" dirty="0" smtClean="0"/>
              <a:t>Goal: 5% enrollment by 2018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for at least one module must be submitted for a minimum of six months in the calendar year to maintain active status</a:t>
            </a:r>
          </a:p>
          <a:p>
            <a:r>
              <a:rPr lang="en-US" dirty="0" smtClean="0"/>
              <a:t>Enter data with 30 days from the end of the reporting month (Ex. October 31 for September data) </a:t>
            </a:r>
          </a:p>
          <a:p>
            <a:r>
              <a:rPr lang="en-US" dirty="0" smtClean="0"/>
              <a:t>Confer Rights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Facility Administrator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Review and Accept NHSN Rules of Behavior </a:t>
            </a:r>
          </a:p>
          <a:p>
            <a:r>
              <a:rPr lang="en-US" dirty="0" smtClean="0"/>
              <a:t>Register Facility with NHSN </a:t>
            </a:r>
          </a:p>
          <a:p>
            <a:pPr lvl="1"/>
            <a:r>
              <a:rPr lang="en-US" dirty="0" smtClean="0"/>
              <a:t>Need CMS certification number</a:t>
            </a:r>
          </a:p>
          <a:p>
            <a:pPr lvl="1"/>
            <a:r>
              <a:rPr lang="en-US" dirty="0" smtClean="0"/>
              <a:t>Complete on-line training</a:t>
            </a:r>
          </a:p>
          <a:p>
            <a:r>
              <a:rPr lang="en-US" dirty="0" smtClean="0"/>
              <a:t>Review and Accept SAMS Rules of Behavior </a:t>
            </a:r>
          </a:p>
          <a:p>
            <a:pPr lvl="1"/>
            <a:r>
              <a:rPr lang="en-US" dirty="0" smtClean="0"/>
              <a:t>Secure Access Management Services</a:t>
            </a:r>
          </a:p>
          <a:p>
            <a:r>
              <a:rPr lang="en-US" dirty="0" smtClean="0"/>
              <a:t>Submit Identity Proofing Documentation- Notarized </a:t>
            </a:r>
          </a:p>
          <a:p>
            <a:pPr lvl="1"/>
            <a:r>
              <a:rPr lang="en-US" dirty="0" smtClean="0"/>
              <a:t>SAMS access has been approved </a:t>
            </a:r>
          </a:p>
          <a:p>
            <a:r>
              <a:rPr lang="en-US" dirty="0" smtClean="0"/>
              <a:t>Access SAMS to Complete NHSN Facility Enrollment and Survey Information </a:t>
            </a:r>
          </a:p>
          <a:p>
            <a:pPr lvl="1"/>
            <a:r>
              <a:rPr lang="en-US" dirty="0" smtClean="0"/>
              <a:t>Must use Internet Explorer</a:t>
            </a:r>
          </a:p>
          <a:p>
            <a:r>
              <a:rPr lang="en-US" dirty="0" smtClean="0"/>
              <a:t>Print, Sign, and Return Signed NHSN Agreement to Participate and Consent Form</a:t>
            </a:r>
          </a:p>
          <a:p>
            <a:r>
              <a:rPr lang="en-US" dirty="0" smtClean="0"/>
              <a:t>Facility Contact Information and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 locations</a:t>
            </a:r>
          </a:p>
          <a:p>
            <a:r>
              <a:rPr lang="en-US" dirty="0" smtClean="0"/>
              <a:t>Create monthly reporting plan</a:t>
            </a:r>
          </a:p>
          <a:p>
            <a:r>
              <a:rPr lang="en-US" dirty="0" smtClean="0"/>
              <a:t>Add users and assign rights</a:t>
            </a:r>
            <a:endParaRPr lang="en-US" dirty="0"/>
          </a:p>
        </p:txBody>
      </p:sp>
      <p:pic>
        <p:nvPicPr>
          <p:cNvPr id="1026" name="Picture 2" descr="C:\Users\James\AppData\Local\Microsoft\Windows\Temporary Internet Files\Content.IE5\217NWZ17\MP90042295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81400"/>
            <a:ext cx="2560662" cy="2583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Inpatient Hospice Unit </a:t>
            </a:r>
          </a:p>
          <a:p>
            <a:pPr lvl="1"/>
            <a:r>
              <a:rPr lang="en-US" dirty="0" smtClean="0"/>
              <a:t>Area where palliative care and supportive care services are provided to individuals diagnosed with life limiting (terminal) conditions.</a:t>
            </a:r>
          </a:p>
          <a:p>
            <a:r>
              <a:rPr lang="en-US" dirty="0" smtClean="0"/>
              <a:t>Long Term Dementia Unit </a:t>
            </a:r>
          </a:p>
          <a:p>
            <a:pPr lvl="1"/>
            <a:r>
              <a:rPr lang="en-US" dirty="0" smtClean="0"/>
              <a:t>Area where care is provided to individuals diagnosed with dementia or related conditions, included Alzheimer's syndrome.</a:t>
            </a:r>
          </a:p>
          <a:p>
            <a:r>
              <a:rPr lang="en-US" dirty="0" smtClean="0"/>
              <a:t>Long Psychiatric Unit </a:t>
            </a:r>
          </a:p>
          <a:p>
            <a:pPr lvl="1"/>
            <a:r>
              <a:rPr lang="en-US" dirty="0" smtClean="0"/>
              <a:t>Area where care is provided to individuals diagnosed with psychiatric or behavioral-disorder.</a:t>
            </a:r>
          </a:p>
          <a:p>
            <a:r>
              <a:rPr lang="en-US" dirty="0" smtClean="0"/>
              <a:t>Skilled nursing/Short-term rehab (</a:t>
            </a:r>
            <a:r>
              <a:rPr lang="en-US" dirty="0" err="1" smtClean="0"/>
              <a:t>subacute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Area where primarily short-term restorative care, including medical, skilled  nursing, or rehabilitation services are provided to individuals following a recent  hospitalization.</a:t>
            </a:r>
          </a:p>
          <a:p>
            <a:r>
              <a:rPr lang="en-US" dirty="0" smtClean="0"/>
              <a:t>Long Term General Nursing  Unit</a:t>
            </a:r>
          </a:p>
          <a:p>
            <a:pPr lvl="1"/>
            <a:r>
              <a:rPr lang="en-US" dirty="0" smtClean="0"/>
              <a:t>Area where primarily long-term support, including nursing, custodial, or  rehabilitation services are provided to individuals with varying levels of chronic  conditions or disabilities.</a:t>
            </a:r>
          </a:p>
          <a:p>
            <a:r>
              <a:rPr lang="en-US" dirty="0" smtClean="0"/>
              <a:t>Ventilator Dependent Unit </a:t>
            </a:r>
          </a:p>
          <a:p>
            <a:pPr lvl="1"/>
            <a:r>
              <a:rPr lang="en-US" dirty="0" smtClean="0"/>
              <a:t>Area where nursing and respiratory care is provided to individuals who require  mechanical ventilation.</a:t>
            </a:r>
          </a:p>
          <a:p>
            <a:r>
              <a:rPr lang="en-US" dirty="0" smtClean="0"/>
              <a:t>Bariatric Unit </a:t>
            </a:r>
          </a:p>
          <a:p>
            <a:pPr lvl="1"/>
            <a:r>
              <a:rPr lang="en-US" dirty="0" smtClean="0"/>
              <a:t>Area where care is proved to individuals following recent bariatric surgery.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Facility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Ownership, Certification, Affiliation</a:t>
            </a:r>
          </a:p>
          <a:p>
            <a:r>
              <a:rPr lang="en-US" dirty="0" smtClean="0"/>
              <a:t>Average daily census</a:t>
            </a:r>
          </a:p>
          <a:p>
            <a:r>
              <a:rPr lang="en-US" dirty="0" smtClean="0"/>
              <a:t>Resident days and ALOS</a:t>
            </a:r>
          </a:p>
          <a:p>
            <a:pPr lvl="1"/>
            <a:r>
              <a:rPr lang="en-US" dirty="0" smtClean="0"/>
              <a:t>Short term</a:t>
            </a:r>
          </a:p>
          <a:p>
            <a:pPr lvl="1"/>
            <a:r>
              <a:rPr lang="en-US" dirty="0" smtClean="0"/>
              <a:t>Long term</a:t>
            </a:r>
          </a:p>
          <a:p>
            <a:r>
              <a:rPr lang="en-US" dirty="0" smtClean="0"/>
              <a:t>Number of beds</a:t>
            </a:r>
          </a:p>
          <a:p>
            <a:r>
              <a:rPr lang="en-US" dirty="0" smtClean="0"/>
              <a:t>Primary Service Types (Mapping)</a:t>
            </a:r>
          </a:p>
          <a:p>
            <a:r>
              <a:rPr lang="en-US" dirty="0" smtClean="0"/>
              <a:t>IP staff hours</a:t>
            </a:r>
          </a:p>
          <a:p>
            <a:pPr lvl="1"/>
            <a:r>
              <a:rPr lang="en-US" dirty="0" smtClean="0"/>
              <a:t>Surveillance</a:t>
            </a:r>
          </a:p>
          <a:p>
            <a:pPr lvl="1"/>
            <a:r>
              <a:rPr lang="en-US" dirty="0" smtClean="0"/>
              <a:t>Other activities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Facility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Microbiology Laboratory Practices</a:t>
            </a:r>
          </a:p>
          <a:p>
            <a:pPr lvl="1"/>
            <a:r>
              <a:rPr lang="en-US" dirty="0" smtClean="0"/>
              <a:t>MRDO screening</a:t>
            </a:r>
          </a:p>
          <a:p>
            <a:pPr lvl="1"/>
            <a:r>
              <a:rPr lang="en-US" i="1" dirty="0" smtClean="0"/>
              <a:t>C. </a:t>
            </a:r>
            <a:r>
              <a:rPr lang="en-US" i="1" dirty="0" err="1" smtClean="0"/>
              <a:t>difficile</a:t>
            </a:r>
            <a:r>
              <a:rPr lang="en-US" i="1" dirty="0" smtClean="0"/>
              <a:t> </a:t>
            </a:r>
            <a:r>
              <a:rPr lang="en-US" dirty="0" smtClean="0"/>
              <a:t>testing method</a:t>
            </a:r>
          </a:p>
          <a:p>
            <a:r>
              <a:rPr lang="en-US" dirty="0" smtClean="0"/>
              <a:t>Electronic Health Record Utilization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MRSA</a:t>
            </a:r>
          </a:p>
          <a:p>
            <a:r>
              <a:rPr lang="en-US" dirty="0" smtClean="0"/>
              <a:t> MSSA </a:t>
            </a:r>
          </a:p>
          <a:p>
            <a:r>
              <a:rPr lang="en-US" dirty="0" smtClean="0"/>
              <a:t> VRE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C. </a:t>
            </a:r>
            <a:r>
              <a:rPr lang="en-US" i="1" dirty="0" err="1" smtClean="0"/>
              <a:t>difficile</a:t>
            </a:r>
            <a:endParaRPr lang="en-US" i="1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CephR-</a:t>
            </a:r>
            <a:r>
              <a:rPr lang="en-US" i="1" dirty="0" err="1" smtClean="0"/>
              <a:t>Klebsiella</a:t>
            </a:r>
            <a:endParaRPr lang="en-US" i="1" dirty="0" smtClean="0"/>
          </a:p>
          <a:p>
            <a:r>
              <a:rPr lang="en-US" i="1" dirty="0" smtClean="0"/>
              <a:t> CRE-E. coli </a:t>
            </a:r>
          </a:p>
          <a:p>
            <a:r>
              <a:rPr lang="en-US" i="1" dirty="0" smtClean="0"/>
              <a:t> CRE-</a:t>
            </a:r>
            <a:r>
              <a:rPr lang="en-US" i="1" dirty="0" err="1" smtClean="0"/>
              <a:t>Klebsiella</a:t>
            </a:r>
            <a:endParaRPr lang="en-US" i="1" dirty="0" smtClean="0"/>
          </a:p>
          <a:p>
            <a:r>
              <a:rPr lang="en-US" i="1" dirty="0" smtClean="0"/>
              <a:t> MDR-</a:t>
            </a:r>
            <a:r>
              <a:rPr lang="en-US" i="1" dirty="0" err="1" smtClean="0"/>
              <a:t>Acinetobacter</a:t>
            </a:r>
            <a:r>
              <a:rPr lang="en-US" i="1" dirty="0" smtClean="0"/>
              <a:t> 	</a:t>
            </a:r>
          </a:p>
          <a:p>
            <a:endParaRPr lang="en-US" dirty="0"/>
          </a:p>
        </p:txBody>
      </p:sp>
      <p:pic>
        <p:nvPicPr>
          <p:cNvPr id="2050" name="Picture 2" descr="C:\Users\James\AppData\Local\Microsoft\Windows\Temporary Internet Files\Content.IE5\QMH7TR58\MP90040657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667000"/>
            <a:ext cx="2628140" cy="17514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2514600" cy="12954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b="0" dirty="0" smtClean="0"/>
              <a:t>Form for Data Collection</a:t>
            </a:r>
            <a:endParaRPr lang="en-US" sz="24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57200" y="2971800"/>
            <a:ext cx="1676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285750" indent="-285750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O</a:t>
            </a:r>
            <a:r>
              <a:rPr lang="en-US" dirty="0" smtClean="0"/>
              <a:t>ne </a:t>
            </a:r>
            <a:r>
              <a:rPr lang="en-US" dirty="0"/>
              <a:t>form per MDRO or CDI Event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7" t="29981" r="27187" b="13184"/>
          <a:stretch/>
        </p:blipFill>
        <p:spPr bwMode="auto">
          <a:xfrm>
            <a:off x="3124200" y="914400"/>
            <a:ext cx="5791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5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/>
              <a:t>Lab-ID Event Categorization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Based on data provided for the Lab-ID Event, each event is categorized by NHSN as </a:t>
            </a:r>
          </a:p>
          <a:p>
            <a:endParaRPr lang="en-US" dirty="0" smtClean="0"/>
          </a:p>
          <a:p>
            <a:pPr lvl="1"/>
            <a:r>
              <a:rPr lang="en-US" u="sng" dirty="0" smtClean="0">
                <a:solidFill>
                  <a:schemeClr val="tx1"/>
                </a:solidFill>
              </a:rPr>
              <a:t>Community-onset (CO) Lab-ID Event</a:t>
            </a:r>
            <a:r>
              <a:rPr lang="en-US" dirty="0" smtClean="0">
                <a:solidFill>
                  <a:schemeClr val="tx1"/>
                </a:solidFill>
              </a:rPr>
              <a:t>: Date specimen collected ≤ 3 calendar days after current admission to the facility (i.e., days 1, 2, or 3 of admission) 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u="sng" dirty="0" smtClean="0">
                <a:solidFill>
                  <a:schemeClr val="tx1"/>
                </a:solidFill>
              </a:rPr>
              <a:t>Long-term Care Facility-onset (LO) Lab-ID Event </a:t>
            </a:r>
            <a:r>
              <a:rPr lang="en-US" dirty="0" smtClean="0">
                <a:solidFill>
                  <a:schemeClr val="tx1"/>
                </a:solidFill>
              </a:rPr>
              <a:t>: Date specimen collected &gt; 3 calendar days after current admission to the facility (i.e., on or after day 4)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8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Lab-ID Event </a:t>
            </a:r>
            <a:r>
              <a:rPr lang="en-US" sz="2800" b="1" dirty="0" smtClean="0"/>
              <a:t>Categorization (</a:t>
            </a:r>
            <a:r>
              <a:rPr lang="en-US" sz="2800" b="1" dirty="0"/>
              <a:t>continued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 Events are further sub-classified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u="sng" dirty="0" smtClean="0">
                <a:solidFill>
                  <a:schemeClr val="tx1"/>
                </a:solidFill>
              </a:rPr>
              <a:t>Acute Care Transfer-Long-term Care Facility-onset (ACT-LO):  </a:t>
            </a:r>
            <a:r>
              <a:rPr lang="en-US" dirty="0" smtClean="0">
                <a:solidFill>
                  <a:schemeClr val="tx1"/>
                </a:solidFill>
              </a:rPr>
              <a:t>LTCF-onset (LO) Lab-ID event with specimen collection date ≤ 4 weeks following date of last transfer from an Acute Care Facility (Hospital, Long-term acute care hospital, or Acute inpatient rehabilitation facility only) 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Categories are based on the date of current admission to facility and the date specimen collected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4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Hygiene and PPE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b="1" dirty="0" smtClean="0"/>
              <a:t>Hand Hygiene </a:t>
            </a:r>
          </a:p>
          <a:p>
            <a:pPr lvl="1"/>
            <a:r>
              <a:rPr lang="en-US" b="1" dirty="0" smtClean="0"/>
              <a:t>Performed</a:t>
            </a:r>
          </a:p>
          <a:p>
            <a:pPr lvl="1"/>
            <a:r>
              <a:rPr lang="en-US" b="1" dirty="0" smtClean="0"/>
              <a:t>Indicated	</a:t>
            </a:r>
          </a:p>
          <a:p>
            <a:r>
              <a:rPr lang="en-US" b="1" dirty="0" smtClean="0"/>
              <a:t> Gown and Gloves</a:t>
            </a:r>
          </a:p>
          <a:p>
            <a:pPr lvl="1"/>
            <a:r>
              <a:rPr lang="en-US" b="1" dirty="0" smtClean="0"/>
              <a:t>Used</a:t>
            </a:r>
          </a:p>
          <a:p>
            <a:pPr lvl="1"/>
            <a:r>
              <a:rPr lang="en-US" b="1" dirty="0" smtClean="0"/>
              <a:t>Indicated 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Urinary Tract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Symptomatic UTI</a:t>
            </a:r>
          </a:p>
          <a:p>
            <a:pPr lvl="1"/>
            <a:r>
              <a:rPr lang="en-US" dirty="0" smtClean="0"/>
              <a:t>With catheter</a:t>
            </a:r>
          </a:p>
          <a:p>
            <a:pPr lvl="1"/>
            <a:r>
              <a:rPr lang="en-US" dirty="0" smtClean="0"/>
              <a:t>Without catheter</a:t>
            </a:r>
          </a:p>
          <a:p>
            <a:r>
              <a:rPr lang="en-US" dirty="0" smtClean="0"/>
              <a:t>Asymptomatic </a:t>
            </a:r>
            <a:r>
              <a:rPr lang="en-US" dirty="0" err="1" smtClean="0"/>
              <a:t>bacteremia</a:t>
            </a:r>
            <a:endParaRPr lang="en-US" dirty="0" smtClean="0"/>
          </a:p>
          <a:p>
            <a:pPr lvl="1"/>
            <a:r>
              <a:rPr lang="en-US" dirty="0" smtClean="0"/>
              <a:t>Urine and blood culture match AND</a:t>
            </a:r>
          </a:p>
          <a:p>
            <a:pPr lvl="1"/>
            <a:r>
              <a:rPr lang="en-US" dirty="0" smtClean="0"/>
              <a:t>Does not have clinical symptoms</a:t>
            </a:r>
          </a:p>
          <a:p>
            <a:r>
              <a:rPr lang="en-US" dirty="0" smtClean="0"/>
              <a:t>Will need to collect catheter-days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503" y="609600"/>
            <a:ext cx="8464992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659" y="762000"/>
            <a:ext cx="788984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8143211" cy="4784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Clostridium </a:t>
            </a:r>
            <a:r>
              <a:rPr lang="en-US" i="1" dirty="0" err="1" smtClean="0"/>
              <a:t>difficile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Laboratory ID events</a:t>
            </a:r>
          </a:p>
          <a:p>
            <a:r>
              <a:rPr lang="en-US" dirty="0" smtClean="0"/>
              <a:t>NHSN submission</a:t>
            </a:r>
          </a:p>
          <a:p>
            <a:r>
              <a:rPr lang="en-US" dirty="0" smtClean="0"/>
              <a:t>Some problems with standardization of laboratory methods</a:t>
            </a:r>
          </a:p>
          <a:p>
            <a:r>
              <a:rPr lang="en-US" dirty="0" smtClean="0"/>
              <a:t>Category called NH-onset (&gt; 3 calendar days)</a:t>
            </a:r>
          </a:p>
          <a:p>
            <a:r>
              <a:rPr lang="en-US" dirty="0" smtClean="0"/>
              <a:t>Goal: Pilot, evaluate variability, create goal by 2018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990600"/>
            <a:ext cx="5867400" cy="43824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4992</TotalTime>
  <Words>784</Words>
  <Application>Microsoft Office PowerPoint</Application>
  <PresentationFormat>On-screen Show (4:3)</PresentationFormat>
  <Paragraphs>161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Foundry</vt:lpstr>
      <vt:lpstr>NHSN Reporting</vt:lpstr>
      <vt:lpstr>National Healthcare Safety Network </vt:lpstr>
      <vt:lpstr>NHSN Structure</vt:lpstr>
      <vt:lpstr>PowerPoint Presentation</vt:lpstr>
      <vt:lpstr>NHSN modules</vt:lpstr>
      <vt:lpstr>Why participate?</vt:lpstr>
      <vt:lpstr>Requirements</vt:lpstr>
      <vt:lpstr>Facility Administrator</vt:lpstr>
      <vt:lpstr>Setting up </vt:lpstr>
      <vt:lpstr>Mapping Locations</vt:lpstr>
      <vt:lpstr>Annual Facility Survey</vt:lpstr>
      <vt:lpstr>Annual Facility Survey</vt:lpstr>
      <vt:lpstr>Lab ID</vt:lpstr>
      <vt:lpstr>Form for Data Collection</vt:lpstr>
      <vt:lpstr>Lab-ID Event Categorization</vt:lpstr>
      <vt:lpstr>Lab-ID Event Categorization (continued)</vt:lpstr>
      <vt:lpstr>Hand Hygiene and PPE</vt:lpstr>
      <vt:lpstr>Urinary Tract Infection</vt:lpstr>
      <vt:lpstr>PowerPoint Presentation</vt:lpstr>
      <vt:lpstr>PowerPoint Presentation</vt:lpstr>
      <vt:lpstr>PowerPoint Presentation</vt:lpstr>
      <vt:lpstr>Clostridium difficile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trends in LTC</dc:title>
  <dc:creator>James</dc:creator>
  <cp:lastModifiedBy>admin</cp:lastModifiedBy>
  <cp:revision>56</cp:revision>
  <dcterms:created xsi:type="dcterms:W3CDTF">2014-07-20T16:48:16Z</dcterms:created>
  <dcterms:modified xsi:type="dcterms:W3CDTF">2014-09-29T14:39:00Z</dcterms:modified>
</cp:coreProperties>
</file>