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4" r:id="rId4"/>
    <p:sldId id="285" r:id="rId5"/>
    <p:sldId id="259" r:id="rId6"/>
    <p:sldId id="264" r:id="rId7"/>
    <p:sldId id="268" r:id="rId8"/>
    <p:sldId id="271" r:id="rId9"/>
    <p:sldId id="266" r:id="rId10"/>
    <p:sldId id="267" r:id="rId11"/>
    <p:sldId id="269" r:id="rId12"/>
    <p:sldId id="270" r:id="rId13"/>
    <p:sldId id="272" r:id="rId14"/>
    <p:sldId id="279" r:id="rId15"/>
    <p:sldId id="280" r:id="rId16"/>
    <p:sldId id="281" r:id="rId17"/>
    <p:sldId id="273" r:id="rId18"/>
    <p:sldId id="274" r:id="rId19"/>
    <p:sldId id="275" r:id="rId20"/>
    <p:sldId id="276" r:id="rId21"/>
    <p:sldId id="277" r:id="rId22"/>
    <p:sldId id="278" r:id="rId23"/>
    <p:sldId id="286" r:id="rId24"/>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2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65" autoAdjust="0"/>
    <p:restoredTop sz="94660"/>
  </p:normalViewPr>
  <p:slideViewPr>
    <p:cSldViewPr snapToGrid="0">
      <p:cViewPr varScale="1">
        <p:scale>
          <a:sx n="86" d="100"/>
          <a:sy n="86" d="100"/>
        </p:scale>
        <p:origin x="16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54452234-F6E8-4E28-BD9F-6623217FC5A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517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1009439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8330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73F5EA-69B9-4D82-8F7E-4B64B829C40A}"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107421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73F5EA-69B9-4D82-8F7E-4B64B829C40A}" type="datetimeFigureOut">
              <a:rPr lang="en-US" smtClean="0"/>
              <a:t>5/10/2019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452234-F6E8-4E28-BD9F-6623217FC5A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6381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73F5EA-69B9-4D82-8F7E-4B64B829C40A}" type="datetimeFigureOut">
              <a:rPr lang="en-US" smtClean="0"/>
              <a:t>5/10/2019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452234-F6E8-4E28-BD9F-6623217FC5A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3763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3F5EA-69B9-4D82-8F7E-4B64B829C40A}" type="datetimeFigureOut">
              <a:rPr lang="en-US" smtClean="0"/>
              <a:t>5/10/2019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22269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73F5EA-69B9-4D82-8F7E-4B64B829C40A}"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52234-F6E8-4E28-BD9F-6623217FC5A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596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73F5EA-69B9-4D82-8F7E-4B64B829C40A}"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348867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73F5EA-69B9-4D82-8F7E-4B64B829C40A}"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14069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1555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8118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spTree>
    <p:extLst>
      <p:ext uri="{BB962C8B-B14F-4D97-AF65-F5344CB8AC3E}">
        <p14:creationId xmlns:p14="http://schemas.microsoft.com/office/powerpoint/2010/main" val="3138708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939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8308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9641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73F5EA-69B9-4D82-8F7E-4B64B829C40A}"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52234-F6E8-4E28-BD9F-6623217FC5A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2399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73F5EA-69B9-4D82-8F7E-4B64B829C40A}" type="datetimeFigureOut">
              <a:rPr lang="en-US" smtClean="0"/>
              <a:t>5/10/2019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4452234-F6E8-4E28-BD9F-6623217FC5AB}" type="slidenum">
              <a:rPr lang="en-US" smtClean="0"/>
              <a:t>‹#›</a:t>
            </a:fld>
            <a:endParaRPr lang="en-US"/>
          </a:p>
        </p:txBody>
      </p:sp>
    </p:spTree>
    <p:extLst>
      <p:ext uri="{BB962C8B-B14F-4D97-AF65-F5344CB8AC3E}">
        <p14:creationId xmlns:p14="http://schemas.microsoft.com/office/powerpoint/2010/main" val="1162282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9998" y="2566456"/>
            <a:ext cx="6815669" cy="1515533"/>
          </a:xfrm>
        </p:spPr>
        <p:txBody>
          <a:bodyPr/>
          <a:lstStyle/>
          <a:p>
            <a:r>
              <a:rPr lang="en-US" sz="3200" b="1" dirty="0">
                <a:solidFill>
                  <a:srgbClr val="3B322A"/>
                </a:solidFill>
              </a:rPr>
              <a:t>APIC Greater NY Chapter 13</a:t>
            </a:r>
            <a:br>
              <a:rPr lang="en-US" sz="3200" b="1" dirty="0">
                <a:solidFill>
                  <a:srgbClr val="3B322A"/>
                </a:solidFill>
              </a:rPr>
            </a:br>
            <a:r>
              <a:rPr lang="en-US" sz="3200" b="1" dirty="0">
                <a:solidFill>
                  <a:srgbClr val="3B322A"/>
                </a:solidFill>
              </a:rPr>
              <a:t>Journal Club </a:t>
            </a:r>
            <a:r>
              <a:rPr lang="en-US" sz="3200" b="1" dirty="0" smtClean="0">
                <a:solidFill>
                  <a:srgbClr val="3B322A"/>
                </a:solidFill>
              </a:rPr>
              <a:t>Presentation</a:t>
            </a:r>
            <a:r>
              <a:rPr lang="en-US" sz="3200" b="1" dirty="0">
                <a:solidFill>
                  <a:srgbClr val="3B322A"/>
                </a:solidFill>
              </a:rPr>
              <a:t/>
            </a:r>
            <a:br>
              <a:rPr lang="en-US" sz="3200" b="1" dirty="0">
                <a:solidFill>
                  <a:srgbClr val="3B322A"/>
                </a:solidFill>
              </a:rPr>
            </a:br>
            <a:r>
              <a:rPr lang="en-US" sz="3200" b="1" dirty="0" smtClean="0">
                <a:solidFill>
                  <a:srgbClr val="3B322A"/>
                </a:solidFill>
              </a:rPr>
              <a:t>May</a:t>
            </a:r>
            <a:r>
              <a:rPr lang="en-US" sz="3200" b="1" dirty="0">
                <a:solidFill>
                  <a:srgbClr val="3B322A"/>
                </a:solidFill>
              </a:rPr>
              <a:t> </a:t>
            </a:r>
            <a:r>
              <a:rPr lang="en-US" sz="3200" b="1" dirty="0" smtClean="0">
                <a:solidFill>
                  <a:srgbClr val="3B322A"/>
                </a:solidFill>
              </a:rPr>
              <a:t>15, 2019</a:t>
            </a:r>
            <a:r>
              <a:rPr lang="en-US" b="1" dirty="0">
                <a:solidFill>
                  <a:srgbClr val="3B322A"/>
                </a:solidFill>
              </a:rPr>
              <a:t/>
            </a:r>
            <a:br>
              <a:rPr lang="en-US" b="1" dirty="0">
                <a:solidFill>
                  <a:srgbClr val="3B322A"/>
                </a:solidFill>
              </a:rPr>
            </a:br>
            <a:endParaRPr lang="en-US" dirty="0">
              <a:solidFill>
                <a:srgbClr val="3B322A"/>
              </a:solidFill>
            </a:endParaRPr>
          </a:p>
        </p:txBody>
      </p:sp>
      <p:sp>
        <p:nvSpPr>
          <p:cNvPr id="3" name="Subtitle 2"/>
          <p:cNvSpPr>
            <a:spLocks noGrp="1"/>
          </p:cNvSpPr>
          <p:nvPr>
            <p:ph type="subTitle" idx="1"/>
          </p:nvPr>
        </p:nvSpPr>
        <p:spPr/>
        <p:txBody>
          <a:bodyPr>
            <a:normAutofit/>
          </a:bodyPr>
          <a:lstStyle/>
          <a:p>
            <a:endParaRPr lang="en-US" i="1" dirty="0" smtClean="0"/>
          </a:p>
          <a:p>
            <a:r>
              <a:rPr lang="en-US" i="1" dirty="0" smtClean="0">
                <a:solidFill>
                  <a:schemeClr val="accent1">
                    <a:lumMod val="50000"/>
                  </a:schemeClr>
                </a:solidFill>
              </a:rPr>
              <a:t> </a:t>
            </a:r>
            <a:r>
              <a:rPr lang="en-US" b="1" i="1" dirty="0" smtClean="0">
                <a:solidFill>
                  <a:schemeClr val="accent1">
                    <a:lumMod val="50000"/>
                  </a:schemeClr>
                </a:solidFill>
              </a:rPr>
              <a:t>Angela Oparaiwu-Ukekweh RNC, MPH</a:t>
            </a:r>
            <a:endParaRPr lang="en-US" b="1" i="1" dirty="0">
              <a:solidFill>
                <a:schemeClr val="accent1">
                  <a:lumMod val="50000"/>
                </a:schemeClr>
              </a:solidFill>
            </a:endParaRPr>
          </a:p>
        </p:txBody>
      </p:sp>
    </p:spTree>
    <p:extLst>
      <p:ext uri="{BB962C8B-B14F-4D97-AF65-F5344CB8AC3E}">
        <p14:creationId xmlns:p14="http://schemas.microsoft.com/office/powerpoint/2010/main" val="17947519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2025" y="1481435"/>
            <a:ext cx="10125075" cy="4204228"/>
          </a:xfrm>
          <a:prstGeom prst="rect">
            <a:avLst/>
          </a:prstGeom>
        </p:spPr>
        <p:txBody>
          <a:bodyPr wrap="square">
            <a:spAutoFit/>
          </a:bodyPr>
          <a:lstStyle/>
          <a:p>
            <a:r>
              <a:rPr lang="en-US" sz="2400" b="1" i="1" dirty="0" smtClean="0">
                <a:solidFill>
                  <a:srgbClr val="FF0000"/>
                </a:solidFill>
              </a:rPr>
              <a:t>Serratia marcescens </a:t>
            </a:r>
            <a:r>
              <a:rPr lang="en-US" sz="2400" b="1" dirty="0" smtClean="0">
                <a:solidFill>
                  <a:srgbClr val="FF0000"/>
                </a:solidFill>
              </a:rPr>
              <a:t>Outbreak in a Neonatology Unit of a Spanish Tertiary Hospital: Risk Factors and Control Measures</a:t>
            </a:r>
          </a:p>
          <a:p>
            <a:endParaRPr lang="en-US" sz="1600" dirty="0"/>
          </a:p>
          <a:p>
            <a:pPr marL="285750" indent="-285750">
              <a:buFont typeface="Wingdings" panose="05000000000000000000" pitchFamily="2" charset="2"/>
              <a:buChar char="v"/>
            </a:pPr>
            <a:r>
              <a:rPr lang="en-US" sz="1600" dirty="0" smtClean="0"/>
              <a:t>Lidia Redondo, MD; Enrique-Gutierrez- Gonzalez, MD; Isabel San Juan-</a:t>
            </a:r>
            <a:r>
              <a:rPr lang="en-US" sz="1600" dirty="0" err="1" smtClean="0"/>
              <a:t>Sanz</a:t>
            </a:r>
            <a:r>
              <a:rPr lang="en-US" sz="1600" dirty="0" smtClean="0"/>
              <a:t>, MD; Ines Fernandez-Jimenez, MD, MRCGP; Guillermo Ruiz-</a:t>
            </a:r>
            <a:r>
              <a:rPr lang="en-US" sz="1600" dirty="0" err="1" smtClean="0"/>
              <a:t>Carrascoso</a:t>
            </a:r>
            <a:r>
              <a:rPr lang="en-US" sz="1600" dirty="0" smtClean="0"/>
              <a:t>, MD, PhD; Sara Gallego-Lombardo </a:t>
            </a:r>
            <a:r>
              <a:rPr lang="en-US" sz="1600" dirty="0" err="1" smtClean="0"/>
              <a:t>BScN</a:t>
            </a:r>
            <a:r>
              <a:rPr lang="en-US" sz="1600" dirty="0" smtClean="0"/>
              <a:t>, RN; Laura Sanchez-Garcia, MD; Dolores-Elorza-Fernandez, MD, PhD; Adelina Pellicer-Martinez MD, PhD; Felix Omenaca, MD, PhD; Anna </a:t>
            </a:r>
            <a:r>
              <a:rPr lang="en-US" sz="1600" dirty="0" err="1" smtClean="0"/>
              <a:t>Robustillo-Rodela</a:t>
            </a:r>
            <a:r>
              <a:rPr lang="en-US" sz="1600" dirty="0" smtClean="0"/>
              <a:t>, MD, PhD</a:t>
            </a:r>
          </a:p>
          <a:p>
            <a:pPr marL="285750" indent="-285750">
              <a:buFont typeface="Wingdings" panose="05000000000000000000" pitchFamily="2" charset="2"/>
              <a:buChar char="v"/>
            </a:pPr>
            <a:endParaRPr lang="en-US" sz="1600" dirty="0"/>
          </a:p>
          <a:p>
            <a:endParaRPr lang="en-US" sz="1600" dirty="0" smtClean="0"/>
          </a:p>
          <a:p>
            <a:pPr marL="285750" indent="-285750">
              <a:buFont typeface="Wingdings" panose="05000000000000000000" pitchFamily="2" charset="2"/>
              <a:buChar char="v"/>
            </a:pPr>
            <a:r>
              <a:rPr lang="en-US" sz="1600" dirty="0" smtClean="0">
                <a:solidFill>
                  <a:prstClr val="black"/>
                </a:solidFill>
                <a:latin typeface="Calibri"/>
              </a:rPr>
              <a:t>American </a:t>
            </a:r>
            <a:r>
              <a:rPr lang="en-US" sz="1600" dirty="0">
                <a:solidFill>
                  <a:prstClr val="black"/>
                </a:solidFill>
                <a:latin typeface="Calibri"/>
              </a:rPr>
              <a:t>Journal of Infection Control, </a:t>
            </a:r>
            <a:r>
              <a:rPr lang="en-US" sz="1600" smtClean="0">
                <a:solidFill>
                  <a:prstClr val="black"/>
                </a:solidFill>
                <a:latin typeface="Calibri"/>
              </a:rPr>
              <a:t>Marchg </a:t>
            </a:r>
            <a:r>
              <a:rPr lang="en-US" sz="1600" dirty="0">
                <a:solidFill>
                  <a:prstClr val="black"/>
                </a:solidFill>
                <a:latin typeface="Calibri"/>
              </a:rPr>
              <a:t>2019</a:t>
            </a:r>
          </a:p>
          <a:p>
            <a:pPr marL="742950" lvl="1" indent="-285750" defTabSz="457200" fontAlgn="base">
              <a:spcBef>
                <a:spcPct val="20000"/>
              </a:spcBef>
              <a:spcAft>
                <a:spcPct val="0"/>
              </a:spcAft>
              <a:buFont typeface="Arial" panose="020B0604020202020204" pitchFamily="34" charset="0"/>
              <a:buChar char="–"/>
            </a:pPr>
            <a:r>
              <a:rPr lang="en-US" sz="1600" dirty="0">
                <a:solidFill>
                  <a:prstClr val="black"/>
                </a:solidFill>
                <a:latin typeface="Calibri"/>
              </a:rPr>
              <a:t>Volume 47, </a:t>
            </a:r>
            <a:r>
              <a:rPr lang="en-US" sz="1600" dirty="0" smtClean="0">
                <a:solidFill>
                  <a:prstClr val="black"/>
                </a:solidFill>
                <a:latin typeface="Calibri"/>
              </a:rPr>
              <a:t>Number 3, </a:t>
            </a:r>
            <a:r>
              <a:rPr lang="en-US" sz="1600" dirty="0">
                <a:solidFill>
                  <a:prstClr val="black"/>
                </a:solidFill>
                <a:latin typeface="Calibri"/>
              </a:rPr>
              <a:t>Pages  </a:t>
            </a:r>
            <a:r>
              <a:rPr lang="en-US" sz="1600" dirty="0" smtClean="0">
                <a:solidFill>
                  <a:prstClr val="black"/>
                </a:solidFill>
                <a:latin typeface="Calibri"/>
              </a:rPr>
              <a:t> 271–279</a:t>
            </a:r>
            <a:endParaRPr lang="en-US" sz="1600" dirty="0">
              <a:solidFill>
                <a:prstClr val="black"/>
              </a:solidFill>
              <a:latin typeface="Calibri"/>
            </a:endParaRPr>
          </a:p>
          <a:p>
            <a:pPr marL="285750" indent="-285750">
              <a:buFont typeface="Wingdings" panose="05000000000000000000" pitchFamily="2" charset="2"/>
              <a:buChar char="v"/>
            </a:pPr>
            <a:endParaRPr lang="en-US" dirty="0" smtClean="0"/>
          </a:p>
          <a:p>
            <a:endParaRPr lang="en-US" dirty="0"/>
          </a:p>
          <a:p>
            <a:endParaRPr lang="en-US" dirty="0" smtClean="0"/>
          </a:p>
          <a:p>
            <a:endParaRPr lang="en-US" i="1" dirty="0"/>
          </a:p>
        </p:txBody>
      </p:sp>
    </p:spTree>
    <p:extLst>
      <p:ext uri="{BB962C8B-B14F-4D97-AF65-F5344CB8AC3E}">
        <p14:creationId xmlns:p14="http://schemas.microsoft.com/office/powerpoint/2010/main" val="4189840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5434" y="1114097"/>
            <a:ext cx="8628994" cy="1754326"/>
          </a:xfrm>
          <a:prstGeom prst="rect">
            <a:avLst/>
          </a:prstGeom>
          <a:noFill/>
        </p:spPr>
        <p:txBody>
          <a:bodyPr wrap="square" rtlCol="0">
            <a:spAutoFit/>
          </a:bodyPr>
          <a:lstStyle/>
          <a:p>
            <a:pPr algn="ctr"/>
            <a:r>
              <a:rPr lang="en-US" sz="2800" b="1" dirty="0" smtClean="0"/>
              <a:t>STUDY FOCUS</a:t>
            </a:r>
          </a:p>
          <a:p>
            <a:pPr marL="285750" indent="-285750">
              <a:buFont typeface="Wingdings" panose="05000000000000000000" pitchFamily="2" charset="2"/>
              <a:buChar char="v"/>
            </a:pPr>
            <a:r>
              <a:rPr lang="en-US" sz="2000" dirty="0" smtClean="0"/>
              <a:t>Investigations undertaken and resources adopted to, control an outbreak  of </a:t>
            </a:r>
            <a:r>
              <a:rPr lang="en-US" sz="2000" i="1" dirty="0" smtClean="0"/>
              <a:t>Serratia marcescens </a:t>
            </a:r>
            <a:r>
              <a:rPr lang="en-US" sz="2000" dirty="0" smtClean="0"/>
              <a:t>in a neonatal unit of a tertiary hospital in Madrid, Spain</a:t>
            </a:r>
          </a:p>
          <a:p>
            <a:endParaRPr lang="en-US" sz="2000" dirty="0"/>
          </a:p>
          <a:p>
            <a:pPr marL="342900" indent="-342900">
              <a:buFont typeface="Wingdings" panose="05000000000000000000" pitchFamily="2" charset="2"/>
              <a:buChar char="v"/>
            </a:pPr>
            <a:r>
              <a:rPr lang="en-US" sz="2000" dirty="0" smtClean="0"/>
              <a:t>Prospective observational study  -  From June, 2016 to March 2017</a:t>
            </a:r>
            <a:endParaRPr lang="en-US" sz="2000" dirty="0"/>
          </a:p>
        </p:txBody>
      </p:sp>
    </p:spTree>
    <p:extLst>
      <p:ext uri="{BB962C8B-B14F-4D97-AF65-F5344CB8AC3E}">
        <p14:creationId xmlns:p14="http://schemas.microsoft.com/office/powerpoint/2010/main" val="767813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034" y="1135117"/>
            <a:ext cx="10195036" cy="4678204"/>
          </a:xfrm>
          <a:prstGeom prst="rect">
            <a:avLst/>
          </a:prstGeom>
          <a:noFill/>
        </p:spPr>
        <p:txBody>
          <a:bodyPr wrap="square" rtlCol="0">
            <a:spAutoFit/>
          </a:bodyPr>
          <a:lstStyle/>
          <a:p>
            <a:pPr algn="ctr"/>
            <a:r>
              <a:rPr lang="en-US" sz="2800" b="1" dirty="0" smtClean="0"/>
              <a:t>BACKGROUND</a:t>
            </a:r>
          </a:p>
          <a:p>
            <a:endParaRPr lang="en-US" dirty="0"/>
          </a:p>
          <a:p>
            <a:pPr marL="285750" indent="-285750">
              <a:buFont typeface="Wingdings" panose="05000000000000000000" pitchFamily="2" charset="2"/>
              <a:buChar char="v"/>
            </a:pPr>
            <a:r>
              <a:rPr lang="en-US" dirty="0" smtClean="0"/>
              <a:t>Serratia marcescens is a gram-negative bacterium from the Enterobacteriaceae family</a:t>
            </a:r>
          </a:p>
          <a:p>
            <a:endParaRPr lang="en-US" dirty="0" smtClean="0"/>
          </a:p>
          <a:p>
            <a:endParaRPr lang="en-US" dirty="0" smtClean="0"/>
          </a:p>
          <a:p>
            <a:pPr marL="285750" indent="-285750">
              <a:buFont typeface="Wingdings" panose="05000000000000000000" pitchFamily="2" charset="2"/>
              <a:buChar char="v"/>
            </a:pPr>
            <a:r>
              <a:rPr lang="en-US" dirty="0" smtClean="0"/>
              <a:t>Occurs naturally in soil and water, produces red pigments at room temperature, can be found everywhere</a:t>
            </a:r>
          </a:p>
          <a:p>
            <a:endParaRPr lang="en-US" dirty="0" smtClean="0"/>
          </a:p>
          <a:p>
            <a:endParaRPr lang="en-US" dirty="0" smtClean="0"/>
          </a:p>
          <a:p>
            <a:pPr marL="285750" indent="-285750">
              <a:buFont typeface="Wingdings" panose="05000000000000000000" pitchFamily="2" charset="2"/>
              <a:buChar char="v"/>
            </a:pPr>
            <a:r>
              <a:rPr lang="en-US" dirty="0" smtClean="0"/>
              <a:t>Indicated in some infections like: urinary tract, respiratory, endocarditis, osteomyelitis, septicemia, wound, meningitis</a:t>
            </a:r>
            <a:r>
              <a:rPr lang="en-US" dirty="0"/>
              <a:t>,</a:t>
            </a:r>
            <a:r>
              <a:rPr lang="en-US" dirty="0" smtClean="0"/>
              <a:t> and eye infections.</a:t>
            </a:r>
          </a:p>
          <a:p>
            <a:endParaRPr lang="en-US" dirty="0" smtClean="0"/>
          </a:p>
          <a:p>
            <a:endParaRPr lang="en-US" dirty="0"/>
          </a:p>
          <a:p>
            <a:pPr marL="285750" indent="-285750">
              <a:buFont typeface="Wingdings" panose="05000000000000000000" pitchFamily="2" charset="2"/>
              <a:buChar char="v"/>
            </a:pPr>
            <a:r>
              <a:rPr lang="en-US" dirty="0" smtClean="0"/>
              <a:t>Known to cause outbreaks in Neonatal Intensive Care Units (NICUs), leading to significant infections and death.</a:t>
            </a:r>
          </a:p>
          <a:p>
            <a:pPr marL="285750" indent="-285750">
              <a:buFont typeface="Wingdings" panose="05000000000000000000" pitchFamily="2" charset="2"/>
              <a:buChar char="v"/>
            </a:pPr>
            <a:endParaRPr lang="en-US" dirty="0" smtClean="0"/>
          </a:p>
          <a:p>
            <a:r>
              <a:rPr lang="en-US" dirty="0" smtClean="0"/>
              <a:t> </a:t>
            </a:r>
            <a:endParaRPr lang="en-US" dirty="0"/>
          </a:p>
        </p:txBody>
      </p:sp>
    </p:spTree>
    <p:extLst>
      <p:ext uri="{BB962C8B-B14F-4D97-AF65-F5344CB8AC3E}">
        <p14:creationId xmlns:p14="http://schemas.microsoft.com/office/powerpoint/2010/main" val="40905557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2949" y="704850"/>
            <a:ext cx="10696575" cy="7632859"/>
          </a:xfrm>
          <a:prstGeom prst="rect">
            <a:avLst/>
          </a:prstGeom>
          <a:noFill/>
        </p:spPr>
        <p:txBody>
          <a:bodyPr wrap="square" rtlCol="0">
            <a:spAutoFit/>
          </a:bodyPr>
          <a:lstStyle/>
          <a:p>
            <a:pPr algn="ctr"/>
            <a:r>
              <a:rPr lang="en-US" sz="2800" b="1" dirty="0" smtClean="0"/>
              <a:t>METHODS</a:t>
            </a:r>
          </a:p>
          <a:p>
            <a:pPr marL="285750" indent="-285750">
              <a:buFont typeface="Wingdings" panose="05000000000000000000" pitchFamily="2" charset="2"/>
              <a:buChar char="v"/>
            </a:pPr>
            <a:r>
              <a:rPr lang="en-US" sz="2400" dirty="0" smtClean="0"/>
              <a:t>Prospective data collection of neonates’ characteristics, location, date of first positive sample as cases emerged by the Department of Preventive Medicine’s Infection Control team</a:t>
            </a:r>
          </a:p>
          <a:p>
            <a:pPr marL="342900" indent="-342900">
              <a:buFont typeface="Arial" panose="020B0604020202020204" pitchFamily="34" charset="0"/>
              <a:buChar char="•"/>
            </a:pPr>
            <a:r>
              <a:rPr lang="en-US" sz="2100" dirty="0" smtClean="0"/>
              <a:t>Recording admission dates to calculate weekly incidence rates</a:t>
            </a:r>
          </a:p>
          <a:p>
            <a:pPr marL="342900" indent="-342900">
              <a:buFont typeface="Arial" panose="020B0604020202020204" pitchFamily="34" charset="0"/>
              <a:buChar char="•"/>
            </a:pPr>
            <a:r>
              <a:rPr lang="en-US" sz="2100" dirty="0" smtClean="0"/>
              <a:t>Routine weekly screening via rectal and pharyngeal swabs to detect pathogen</a:t>
            </a:r>
            <a:endParaRPr lang="en-US" sz="2100" dirty="0"/>
          </a:p>
          <a:p>
            <a:pPr marL="342900" indent="-342900">
              <a:buFont typeface="Arial" panose="020B0604020202020204" pitchFamily="34" charset="0"/>
              <a:buChar char="•"/>
            </a:pPr>
            <a:r>
              <a:rPr lang="en-US" sz="2100" dirty="0" smtClean="0"/>
              <a:t>NICU – October, 2016 &amp; non NICU – December, 2016</a:t>
            </a:r>
          </a:p>
          <a:p>
            <a:endParaRPr lang="en-US" sz="2400" dirty="0" smtClean="0"/>
          </a:p>
          <a:p>
            <a:pPr marL="285750" indent="-285750">
              <a:buFont typeface="Wingdings" panose="05000000000000000000" pitchFamily="2" charset="2"/>
              <a:buChar char="v"/>
            </a:pPr>
            <a:r>
              <a:rPr lang="en-US" sz="2400" dirty="0">
                <a:solidFill>
                  <a:prstClr val="black"/>
                </a:solidFill>
              </a:rPr>
              <a:t>An unmatched case-control study performed</a:t>
            </a:r>
            <a:r>
              <a:rPr lang="en-US" sz="2400" dirty="0" smtClean="0">
                <a:solidFill>
                  <a:prstClr val="black"/>
                </a:solidFill>
              </a:rPr>
              <a:t>, (February, 2017</a:t>
            </a:r>
            <a:r>
              <a:rPr lang="en-US" sz="2400" dirty="0">
                <a:solidFill>
                  <a:prstClr val="black"/>
                </a:solidFill>
              </a:rPr>
              <a:t>) to </a:t>
            </a:r>
            <a:r>
              <a:rPr lang="en-US" sz="2400" dirty="0" smtClean="0">
                <a:solidFill>
                  <a:prstClr val="black"/>
                </a:solidFill>
              </a:rPr>
              <a:t>identify potential  </a:t>
            </a:r>
            <a:r>
              <a:rPr lang="en-US" sz="2400" dirty="0">
                <a:solidFill>
                  <a:prstClr val="black"/>
                </a:solidFill>
              </a:rPr>
              <a:t>external </a:t>
            </a:r>
            <a:r>
              <a:rPr lang="en-US" sz="2400" dirty="0" smtClean="0">
                <a:solidFill>
                  <a:prstClr val="black"/>
                </a:solidFill>
              </a:rPr>
              <a:t>&amp; internal </a:t>
            </a:r>
            <a:r>
              <a:rPr lang="en-US" sz="2400" dirty="0">
                <a:solidFill>
                  <a:prstClr val="black"/>
                </a:solidFill>
              </a:rPr>
              <a:t>risk factors related to </a:t>
            </a:r>
            <a:r>
              <a:rPr lang="en-US" sz="2400" i="1" dirty="0" smtClean="0">
                <a:solidFill>
                  <a:prstClr val="black"/>
                </a:solidFill>
              </a:rPr>
              <a:t>S. </a:t>
            </a:r>
            <a:r>
              <a:rPr lang="en-US" sz="2400" i="1" dirty="0">
                <a:solidFill>
                  <a:prstClr val="black"/>
                </a:solidFill>
              </a:rPr>
              <a:t>marcescens </a:t>
            </a:r>
            <a:r>
              <a:rPr lang="en-US" sz="2400" dirty="0">
                <a:solidFill>
                  <a:prstClr val="black"/>
                </a:solidFill>
              </a:rPr>
              <a:t>colonization and </a:t>
            </a:r>
            <a:r>
              <a:rPr lang="en-US" sz="2400" dirty="0" smtClean="0">
                <a:solidFill>
                  <a:prstClr val="black"/>
                </a:solidFill>
              </a:rPr>
              <a:t>infection</a:t>
            </a:r>
          </a:p>
          <a:p>
            <a:endParaRPr lang="en-US" sz="2400" dirty="0" smtClean="0">
              <a:solidFill>
                <a:prstClr val="black"/>
              </a:solidFill>
            </a:endParaRPr>
          </a:p>
          <a:p>
            <a:pPr marL="285750" lvl="0" indent="-285750">
              <a:buFont typeface="Wingdings" panose="05000000000000000000" pitchFamily="2" charset="2"/>
              <a:buChar char="v"/>
            </a:pPr>
            <a:r>
              <a:rPr lang="en-US" sz="2400" dirty="0">
                <a:solidFill>
                  <a:prstClr val="black"/>
                </a:solidFill>
              </a:rPr>
              <a:t>Collection of environmental </a:t>
            </a:r>
            <a:r>
              <a:rPr lang="en-US" sz="2400" dirty="0" smtClean="0">
                <a:solidFill>
                  <a:prstClr val="black"/>
                </a:solidFill>
              </a:rPr>
              <a:t>samples – 318 </a:t>
            </a:r>
            <a:r>
              <a:rPr lang="en-US" sz="2400" dirty="0">
                <a:solidFill>
                  <a:prstClr val="black"/>
                </a:solidFill>
              </a:rPr>
              <a:t>samples</a:t>
            </a:r>
          </a:p>
          <a:p>
            <a:pPr marL="285750" lvl="0" indent="-285750">
              <a:buFont typeface="Arial" panose="020B0604020202020204" pitchFamily="34" charset="0"/>
              <a:buChar char="•"/>
            </a:pPr>
            <a:r>
              <a:rPr lang="en-US" sz="2100" dirty="0">
                <a:solidFill>
                  <a:prstClr val="black"/>
                </a:solidFill>
              </a:rPr>
              <a:t>Dry </a:t>
            </a:r>
            <a:r>
              <a:rPr lang="en-US" sz="2100" dirty="0" smtClean="0">
                <a:solidFill>
                  <a:prstClr val="black"/>
                </a:solidFill>
              </a:rPr>
              <a:t>surfaces &amp; </a:t>
            </a:r>
            <a:r>
              <a:rPr lang="en-US" sz="2100" dirty="0">
                <a:solidFill>
                  <a:prstClr val="black"/>
                </a:solidFill>
              </a:rPr>
              <a:t>equipment, sink </a:t>
            </a:r>
            <a:r>
              <a:rPr lang="en-US" sz="2100" dirty="0" smtClean="0">
                <a:solidFill>
                  <a:prstClr val="black"/>
                </a:solidFill>
              </a:rPr>
              <a:t>drains, </a:t>
            </a:r>
            <a:r>
              <a:rPr lang="en-US" sz="2100" dirty="0">
                <a:solidFill>
                  <a:prstClr val="black"/>
                </a:solidFill>
              </a:rPr>
              <a:t>and air samples</a:t>
            </a:r>
          </a:p>
          <a:p>
            <a:pPr marL="285750" lvl="0" indent="-285750">
              <a:buFont typeface="Arial" panose="020B0604020202020204" pitchFamily="34" charset="0"/>
              <a:buChar char="•"/>
            </a:pPr>
            <a:r>
              <a:rPr lang="en-US" sz="2100" dirty="0" smtClean="0">
                <a:solidFill>
                  <a:prstClr val="black"/>
                </a:solidFill>
              </a:rPr>
              <a:t>October, 2016 to February, 2017 – 278 samples</a:t>
            </a:r>
            <a:endParaRPr lang="en-US" sz="2100" dirty="0">
              <a:solidFill>
                <a:prstClr val="black"/>
              </a:solidFill>
            </a:endParaRPr>
          </a:p>
          <a:p>
            <a:pPr marL="285750" lvl="0" indent="-285750">
              <a:buFont typeface="Arial" panose="020B0604020202020204" pitchFamily="34" charset="0"/>
              <a:buChar char="•"/>
            </a:pPr>
            <a:r>
              <a:rPr lang="en-US" sz="2100" dirty="0" smtClean="0">
                <a:solidFill>
                  <a:prstClr val="black"/>
                </a:solidFill>
              </a:rPr>
              <a:t>March, 2017 to April, 2017 – 40 </a:t>
            </a:r>
            <a:r>
              <a:rPr lang="en-US" sz="2100" dirty="0">
                <a:solidFill>
                  <a:prstClr val="black"/>
                </a:solidFill>
              </a:rPr>
              <a:t>samples </a:t>
            </a:r>
            <a:r>
              <a:rPr lang="en-US" sz="2100" dirty="0" smtClean="0">
                <a:solidFill>
                  <a:prstClr val="black"/>
                </a:solidFill>
              </a:rPr>
              <a:t>– Post </a:t>
            </a:r>
            <a:r>
              <a:rPr lang="en-US" sz="2100" dirty="0">
                <a:solidFill>
                  <a:prstClr val="black"/>
                </a:solidFill>
              </a:rPr>
              <a:t>study</a:t>
            </a:r>
          </a:p>
          <a:p>
            <a:endParaRPr lang="en-US" sz="2400" dirty="0">
              <a:solidFill>
                <a:prstClr val="black"/>
              </a:solidFill>
            </a:endParaRP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endParaRPr lang="en-US" sz="2400" dirty="0"/>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endParaRPr lang="en-US" sz="2400" dirty="0"/>
          </a:p>
          <a:p>
            <a:pPr marL="285750" indent="-285750">
              <a:buFont typeface="Wingdings" panose="05000000000000000000" pitchFamily="2" charset="2"/>
              <a:buChar char="v"/>
            </a:pPr>
            <a:endParaRPr lang="en-US" sz="2400" dirty="0" smtClean="0"/>
          </a:p>
        </p:txBody>
      </p:sp>
    </p:spTree>
    <p:extLst>
      <p:ext uri="{BB962C8B-B14F-4D97-AF65-F5344CB8AC3E}">
        <p14:creationId xmlns:p14="http://schemas.microsoft.com/office/powerpoint/2010/main" val="2129015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6276" y="714374"/>
            <a:ext cx="10848974" cy="5262979"/>
          </a:xfrm>
          <a:prstGeom prst="rect">
            <a:avLst/>
          </a:prstGeom>
          <a:noFill/>
        </p:spPr>
        <p:txBody>
          <a:bodyPr wrap="square" rtlCol="0">
            <a:spAutoFit/>
          </a:bodyPr>
          <a:lstStyle/>
          <a:p>
            <a:pPr algn="ctr"/>
            <a:r>
              <a:rPr lang="en-US" sz="2800" b="1" dirty="0" smtClean="0"/>
              <a:t>STATISTICAL  ANALYSIS</a:t>
            </a:r>
          </a:p>
          <a:p>
            <a:endParaRPr lang="en-US" dirty="0"/>
          </a:p>
          <a:p>
            <a:pPr marL="285750" indent="-285750">
              <a:buFont typeface="Wingdings" panose="05000000000000000000" pitchFamily="2" charset="2"/>
              <a:buChar char="v"/>
            </a:pPr>
            <a:r>
              <a:rPr lang="en-US" sz="2400" dirty="0" smtClean="0"/>
              <a:t>Continuous variable (infinite # of possible values) compared with student </a:t>
            </a:r>
            <a:r>
              <a:rPr lang="en-US" sz="2400" dirty="0"/>
              <a:t>t</a:t>
            </a:r>
            <a:r>
              <a:rPr lang="en-US" sz="2400" dirty="0" smtClean="0"/>
              <a:t>-test or Wilcoxon rank-sum test depending on normality of distribution</a:t>
            </a:r>
          </a:p>
          <a:p>
            <a:pPr marL="285750" indent="-285750">
              <a:buFont typeface="Wingdings" panose="05000000000000000000" pitchFamily="2" charset="2"/>
              <a:buChar char="v"/>
            </a:pPr>
            <a:endParaRPr lang="en-US" sz="1200" dirty="0" smtClean="0"/>
          </a:p>
          <a:p>
            <a:pPr marL="285750" indent="-285750">
              <a:buFont typeface="Wingdings" panose="05000000000000000000" pitchFamily="2" charset="2"/>
              <a:buChar char="v"/>
            </a:pPr>
            <a:r>
              <a:rPr lang="en-US" sz="2400" dirty="0" smtClean="0"/>
              <a:t>Categorical variables (qualitative/descriptive, variables are in categories) explored using </a:t>
            </a:r>
            <a:r>
              <a:rPr lang="el-GR" sz="2400" dirty="0" smtClean="0"/>
              <a:t>χ</a:t>
            </a:r>
            <a:r>
              <a:rPr lang="en-US" sz="2400" dirty="0" smtClean="0"/>
              <a:t>2  test.</a:t>
            </a:r>
          </a:p>
          <a:p>
            <a:pPr marL="285750" indent="-285750">
              <a:buFont typeface="Wingdings" panose="05000000000000000000" pitchFamily="2" charset="2"/>
              <a:buChar char="v"/>
            </a:pPr>
            <a:endParaRPr lang="en-US" sz="1200" dirty="0" smtClean="0"/>
          </a:p>
          <a:p>
            <a:pPr marL="285750" indent="-285750">
              <a:buFont typeface="Wingdings" panose="05000000000000000000" pitchFamily="2" charset="2"/>
              <a:buChar char="v"/>
            </a:pPr>
            <a:r>
              <a:rPr lang="en-US" sz="2400" dirty="0" smtClean="0"/>
              <a:t>Risk estimates calculated using Multivariate Forward </a:t>
            </a:r>
            <a:r>
              <a:rPr lang="en-US" sz="2400" dirty="0"/>
              <a:t>L</a:t>
            </a:r>
            <a:r>
              <a:rPr lang="en-US" sz="2400" dirty="0" smtClean="0"/>
              <a:t>ogistic </a:t>
            </a:r>
            <a:r>
              <a:rPr lang="en-US" sz="2400" dirty="0"/>
              <a:t>Regression</a:t>
            </a:r>
          </a:p>
          <a:p>
            <a:pPr marL="285750" indent="-285750">
              <a:buFont typeface="Wingdings" panose="05000000000000000000" pitchFamily="2" charset="2"/>
              <a:buChar char="v"/>
            </a:pPr>
            <a:endParaRPr lang="en-US" sz="1200" dirty="0" smtClean="0"/>
          </a:p>
          <a:p>
            <a:pPr marL="285750" indent="-285750">
              <a:buFont typeface="Wingdings" panose="05000000000000000000" pitchFamily="2" charset="2"/>
              <a:buChar char="v"/>
            </a:pPr>
            <a:r>
              <a:rPr lang="en-US" sz="2400" dirty="0" smtClean="0"/>
              <a:t>Variables introduced </a:t>
            </a:r>
            <a:r>
              <a:rPr lang="en-US" sz="2400" dirty="0"/>
              <a:t>in model, if P-value </a:t>
            </a:r>
            <a:r>
              <a:rPr lang="en-US" sz="2400" dirty="0" smtClean="0"/>
              <a:t>&lt;0.10  </a:t>
            </a:r>
            <a:r>
              <a:rPr lang="en-US" sz="2400" dirty="0"/>
              <a:t>in univariate analysis, kept in model </a:t>
            </a:r>
            <a:r>
              <a:rPr lang="en-US" sz="2400" dirty="0" smtClean="0"/>
              <a:t>when </a:t>
            </a:r>
            <a:r>
              <a:rPr lang="en-US" sz="2400" dirty="0"/>
              <a:t>P-value &lt;.</a:t>
            </a:r>
            <a:r>
              <a:rPr lang="en-US" sz="2400" dirty="0" smtClean="0"/>
              <a:t>05</a:t>
            </a:r>
          </a:p>
          <a:p>
            <a:pPr marL="285750" indent="-285750">
              <a:buFont typeface="Wingdings" panose="05000000000000000000" pitchFamily="2" charset="2"/>
              <a:buChar char="v"/>
            </a:pPr>
            <a:endParaRPr lang="en-US" sz="1200" dirty="0" smtClean="0"/>
          </a:p>
          <a:p>
            <a:pPr marL="285750" indent="-285750">
              <a:buFont typeface="Wingdings" panose="05000000000000000000" pitchFamily="2" charset="2"/>
              <a:buChar char="v"/>
            </a:pPr>
            <a:r>
              <a:rPr lang="en-US" sz="2400" dirty="0" smtClean="0"/>
              <a:t>Software used were social science statistical package (SPSS, Chicago, IL), Stata14 (</a:t>
            </a:r>
            <a:r>
              <a:rPr lang="en-US" sz="2400" dirty="0" err="1" smtClean="0"/>
              <a:t>StataCorp</a:t>
            </a:r>
            <a:r>
              <a:rPr lang="en-US" sz="2400" dirty="0" smtClean="0"/>
              <a:t>, College Station, TX)</a:t>
            </a:r>
          </a:p>
          <a:p>
            <a:r>
              <a:rPr lang="en-US" dirty="0" smtClean="0"/>
              <a:t>      </a:t>
            </a:r>
            <a:r>
              <a:rPr lang="en-US" dirty="0"/>
              <a:t> </a:t>
            </a:r>
          </a:p>
        </p:txBody>
      </p:sp>
    </p:spTree>
    <p:extLst>
      <p:ext uri="{BB962C8B-B14F-4D97-AF65-F5344CB8AC3E}">
        <p14:creationId xmlns:p14="http://schemas.microsoft.com/office/powerpoint/2010/main" val="29513153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0100" y="962026"/>
            <a:ext cx="10591801" cy="4124206"/>
          </a:xfrm>
          <a:prstGeom prst="rect">
            <a:avLst/>
          </a:prstGeom>
          <a:noFill/>
        </p:spPr>
        <p:txBody>
          <a:bodyPr wrap="square" rtlCol="0">
            <a:spAutoFit/>
          </a:bodyPr>
          <a:lstStyle/>
          <a:p>
            <a:pPr algn="ctr"/>
            <a:r>
              <a:rPr lang="en-US" sz="2800" b="1" dirty="0" smtClean="0">
                <a:solidFill>
                  <a:prstClr val="black"/>
                </a:solidFill>
              </a:rPr>
              <a:t>ETHICAL CONSIDERATIONS</a:t>
            </a:r>
          </a:p>
          <a:p>
            <a:endParaRPr lang="en-US" sz="2400" b="1"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Parents informed of all measures concerning them and their infants, through the phases of infection</a:t>
            </a:r>
          </a:p>
          <a:p>
            <a:pPr marL="285750" indent="-285750">
              <a:buFont typeface="Wingdings" panose="05000000000000000000" pitchFamily="2" charset="2"/>
              <a:buChar char="v"/>
            </a:pPr>
            <a:endParaRPr lang="en-US" sz="2400"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Notification of hospital Board of Directors and hospital </a:t>
            </a:r>
            <a:r>
              <a:rPr lang="en-US" sz="2400" dirty="0">
                <a:solidFill>
                  <a:prstClr val="black"/>
                </a:solidFill>
              </a:rPr>
              <a:t>E</a:t>
            </a:r>
            <a:r>
              <a:rPr lang="en-US" sz="2400" dirty="0" smtClean="0">
                <a:solidFill>
                  <a:prstClr val="black"/>
                </a:solidFill>
              </a:rPr>
              <a:t>thical Committee </a:t>
            </a:r>
          </a:p>
          <a:p>
            <a:endParaRPr lang="en-US" sz="2400"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Ethical approval not needed – data not collected for research but for epidemiological surveillance in an outbreak, managed anonymously</a:t>
            </a:r>
          </a:p>
          <a:p>
            <a:endParaRPr lang="en-US" sz="24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856890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764087" y="876301"/>
            <a:ext cx="10697227" cy="4139595"/>
          </a:xfrm>
          <a:prstGeom prst="rect">
            <a:avLst/>
          </a:prstGeom>
          <a:noFill/>
        </p:spPr>
        <p:txBody>
          <a:bodyPr wrap="square" rtlCol="0">
            <a:spAutoFit/>
          </a:bodyPr>
          <a:lstStyle/>
          <a:p>
            <a:pPr marL="0" lvl="1" algn="ctr"/>
            <a:r>
              <a:rPr lang="en-US" sz="2800" b="1" dirty="0" smtClean="0">
                <a:solidFill>
                  <a:prstClr val="black"/>
                </a:solidFill>
              </a:rPr>
              <a:t>INTERVENTIONS</a:t>
            </a:r>
            <a:endParaRPr lang="en-US" sz="2800"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Creation </a:t>
            </a:r>
            <a:r>
              <a:rPr lang="en-US" sz="2400" dirty="0">
                <a:solidFill>
                  <a:prstClr val="black"/>
                </a:solidFill>
              </a:rPr>
              <a:t>of </a:t>
            </a:r>
            <a:r>
              <a:rPr lang="en-US" sz="2400" dirty="0" smtClean="0">
                <a:solidFill>
                  <a:prstClr val="black"/>
                </a:solidFill>
              </a:rPr>
              <a:t>multi-disciplinary team</a:t>
            </a:r>
            <a:endParaRPr lang="en-US" sz="2400" dirty="0">
              <a:solidFill>
                <a:prstClr val="black"/>
              </a:solidFill>
            </a:endParaRPr>
          </a:p>
          <a:p>
            <a:pPr marL="285750" indent="-285750">
              <a:buFont typeface="Arial" panose="020B0604020202020204" pitchFamily="34" charset="0"/>
              <a:buChar char="•"/>
            </a:pPr>
            <a:r>
              <a:rPr lang="en-US" sz="2100" dirty="0">
                <a:solidFill>
                  <a:prstClr val="black"/>
                </a:solidFill>
              </a:rPr>
              <a:t>Enhancement of and training </a:t>
            </a:r>
            <a:r>
              <a:rPr lang="en-US" sz="2100" dirty="0" smtClean="0">
                <a:solidFill>
                  <a:prstClr val="black"/>
                </a:solidFill>
              </a:rPr>
              <a:t>of staff on Contact Precautions </a:t>
            </a:r>
            <a:r>
              <a:rPr lang="en-US" sz="2100" dirty="0">
                <a:solidFill>
                  <a:prstClr val="black"/>
                </a:solidFill>
              </a:rPr>
              <a:t>and hand hygiene compliance </a:t>
            </a:r>
          </a:p>
          <a:p>
            <a:pPr marL="285750" indent="-285750">
              <a:buFont typeface="Arial" panose="020B0604020202020204" pitchFamily="34" charset="0"/>
              <a:buChar char="•"/>
            </a:pPr>
            <a:r>
              <a:rPr lang="en-US" sz="2100" dirty="0" smtClean="0">
                <a:solidFill>
                  <a:prstClr val="black"/>
                </a:solidFill>
              </a:rPr>
              <a:t>Assessment of H/H using </a:t>
            </a:r>
            <a:r>
              <a:rPr lang="en-US" sz="2100" dirty="0">
                <a:solidFill>
                  <a:prstClr val="black"/>
                </a:solidFill>
              </a:rPr>
              <a:t>WHO’s </a:t>
            </a:r>
            <a:r>
              <a:rPr lang="en-US" sz="2100" dirty="0" smtClean="0">
                <a:solidFill>
                  <a:prstClr val="black"/>
                </a:solidFill>
              </a:rPr>
              <a:t>Hand </a:t>
            </a:r>
            <a:r>
              <a:rPr lang="en-US" sz="2100" dirty="0">
                <a:solidFill>
                  <a:prstClr val="black"/>
                </a:solidFill>
              </a:rPr>
              <a:t>Hygiene </a:t>
            </a:r>
            <a:r>
              <a:rPr lang="en-US" sz="2100" dirty="0" smtClean="0">
                <a:solidFill>
                  <a:prstClr val="black"/>
                </a:solidFill>
              </a:rPr>
              <a:t>Observation Tool – used trained </a:t>
            </a:r>
            <a:r>
              <a:rPr lang="en-US" sz="2100" dirty="0">
                <a:solidFill>
                  <a:prstClr val="black"/>
                </a:solidFill>
              </a:rPr>
              <a:t>nurse </a:t>
            </a:r>
            <a:r>
              <a:rPr lang="en-US" sz="2100" dirty="0" smtClean="0">
                <a:solidFill>
                  <a:prstClr val="black"/>
                </a:solidFill>
              </a:rPr>
              <a:t>from </a:t>
            </a:r>
            <a:r>
              <a:rPr lang="en-US" sz="2100" dirty="0">
                <a:solidFill>
                  <a:prstClr val="black"/>
                </a:solidFill>
              </a:rPr>
              <a:t>Dept. of </a:t>
            </a:r>
            <a:r>
              <a:rPr lang="en-US" sz="2100" dirty="0" smtClean="0">
                <a:solidFill>
                  <a:prstClr val="black"/>
                </a:solidFill>
              </a:rPr>
              <a:t>Preventive Medicine </a:t>
            </a:r>
          </a:p>
          <a:p>
            <a:pPr marL="285750" indent="-285750">
              <a:buFont typeface="Arial" panose="020B0604020202020204" pitchFamily="34" charset="0"/>
              <a:buChar char="•"/>
            </a:pPr>
            <a:endParaRPr lang="en-US" sz="2800" dirty="0">
              <a:solidFill>
                <a:prstClr val="black"/>
              </a:solidFill>
            </a:endParaRPr>
          </a:p>
          <a:p>
            <a:pPr marL="285750" indent="-285750">
              <a:buFont typeface="Wingdings" panose="05000000000000000000" pitchFamily="2" charset="2"/>
              <a:buChar char="v"/>
            </a:pPr>
            <a:r>
              <a:rPr lang="en-US" sz="2400" dirty="0">
                <a:solidFill>
                  <a:prstClr val="black"/>
                </a:solidFill>
              </a:rPr>
              <a:t>Cohorting for affected infants with </a:t>
            </a:r>
            <a:r>
              <a:rPr lang="en-US" sz="2400" dirty="0" smtClean="0">
                <a:solidFill>
                  <a:prstClr val="black"/>
                </a:solidFill>
              </a:rPr>
              <a:t>dedicated personnel</a:t>
            </a:r>
          </a:p>
          <a:p>
            <a:endParaRPr lang="en-US" sz="2400"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Cleaning and disinfection</a:t>
            </a:r>
          </a:p>
          <a:p>
            <a:pPr marL="285750" indent="-285750">
              <a:buFont typeface="Wingdings" panose="05000000000000000000" pitchFamily="2" charset="2"/>
              <a:buChar char="v"/>
            </a:pPr>
            <a:endParaRPr lang="en-US" sz="2400" dirty="0">
              <a:solidFill>
                <a:prstClr val="black"/>
              </a:solidFill>
            </a:endParaRPr>
          </a:p>
          <a:p>
            <a:pPr marL="285750" indent="-285750">
              <a:buFont typeface="Wingdings" panose="05000000000000000000" pitchFamily="2" charset="2"/>
              <a:buChar char="v"/>
            </a:pPr>
            <a:r>
              <a:rPr lang="en-US" sz="2400" dirty="0">
                <a:solidFill>
                  <a:prstClr val="black"/>
                </a:solidFill>
              </a:rPr>
              <a:t>Environmental </a:t>
            </a:r>
            <a:r>
              <a:rPr lang="en-US" sz="2400" dirty="0" smtClean="0">
                <a:solidFill>
                  <a:prstClr val="black"/>
                </a:solidFill>
              </a:rPr>
              <a:t>sampling</a:t>
            </a:r>
            <a:endParaRPr lang="en-US" sz="2400" dirty="0">
              <a:solidFill>
                <a:prstClr val="black"/>
              </a:solidFill>
            </a:endParaRPr>
          </a:p>
        </p:txBody>
      </p:sp>
    </p:spTree>
    <p:extLst>
      <p:ext uri="{BB962C8B-B14F-4D97-AF65-F5344CB8AC3E}">
        <p14:creationId xmlns:p14="http://schemas.microsoft.com/office/powerpoint/2010/main" val="2468113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1934" y="558800"/>
            <a:ext cx="10934642" cy="6432530"/>
          </a:xfrm>
          <a:prstGeom prst="rect">
            <a:avLst/>
          </a:prstGeom>
          <a:noFill/>
        </p:spPr>
        <p:txBody>
          <a:bodyPr wrap="square" rtlCol="0">
            <a:spAutoFit/>
          </a:bodyPr>
          <a:lstStyle/>
          <a:p>
            <a:pPr algn="ctr"/>
            <a:r>
              <a:rPr lang="en-US" sz="2800" b="1" dirty="0" smtClean="0"/>
              <a:t>RESULTS</a:t>
            </a:r>
            <a:endParaRPr lang="en-US" sz="2800" dirty="0" smtClean="0"/>
          </a:p>
          <a:p>
            <a:r>
              <a:rPr lang="en-US" sz="2400" b="1" dirty="0" smtClean="0"/>
              <a:t>OUTBREAK  EVOLUTION:</a:t>
            </a:r>
          </a:p>
          <a:p>
            <a:endParaRPr lang="en-US" sz="2400" dirty="0" smtClean="0"/>
          </a:p>
          <a:p>
            <a:pPr marL="285750" indent="-285750">
              <a:buFont typeface="Wingdings" panose="05000000000000000000" pitchFamily="2" charset="2"/>
              <a:buChar char="v"/>
            </a:pPr>
            <a:r>
              <a:rPr lang="en-US" sz="2400" dirty="0" smtClean="0"/>
              <a:t>3 cases identified from January, 2016 to June, 2016, without epidemiological link</a:t>
            </a: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r>
              <a:rPr lang="en-US" sz="2400" dirty="0" smtClean="0"/>
              <a:t>Index case 21 month old male – conjunctival sample </a:t>
            </a: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r>
              <a:rPr lang="en-US" sz="2400" dirty="0" smtClean="0"/>
              <a:t>4 infants with </a:t>
            </a:r>
            <a:r>
              <a:rPr lang="en-US" sz="2400" i="1" dirty="0" smtClean="0"/>
              <a:t>S. marcescens </a:t>
            </a:r>
            <a:r>
              <a:rPr lang="en-US" sz="2400" dirty="0" smtClean="0"/>
              <a:t>conjunctivitis – July, 2016</a:t>
            </a: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r>
              <a:rPr lang="en-US" sz="2400" dirty="0" smtClean="0"/>
              <a:t>Cases only in NICU – June, 2016 to October, 2016</a:t>
            </a:r>
          </a:p>
          <a:p>
            <a:endParaRPr lang="en-US" sz="2400" dirty="0" smtClean="0"/>
          </a:p>
          <a:p>
            <a:pPr marL="285750" indent="-285750">
              <a:buFont typeface="Wingdings" panose="05000000000000000000" pitchFamily="2" charset="2"/>
              <a:buChar char="v"/>
            </a:pPr>
            <a:r>
              <a:rPr lang="en-US" sz="2400" dirty="0" smtClean="0"/>
              <a:t>New cases in intermediate care and standard section – last week October, 2016</a:t>
            </a:r>
          </a:p>
          <a:p>
            <a:endParaRPr lang="en-US" sz="2400" dirty="0" smtClean="0"/>
          </a:p>
          <a:p>
            <a:pPr marL="285750" lvl="0" indent="-285750">
              <a:buFont typeface="Wingdings" panose="05000000000000000000" pitchFamily="2" charset="2"/>
              <a:buChar char="v"/>
            </a:pPr>
            <a:r>
              <a:rPr lang="en-US" sz="2400" dirty="0">
                <a:solidFill>
                  <a:prstClr val="black"/>
                </a:solidFill>
              </a:rPr>
              <a:t>59 cases </a:t>
            </a:r>
            <a:r>
              <a:rPr lang="en-US" sz="2400" dirty="0" smtClean="0">
                <a:solidFill>
                  <a:prstClr val="black"/>
                </a:solidFill>
              </a:rPr>
              <a:t>identified: NICU – </a:t>
            </a:r>
            <a:r>
              <a:rPr lang="en-US" sz="2400" dirty="0">
                <a:solidFill>
                  <a:prstClr val="black"/>
                </a:solidFill>
              </a:rPr>
              <a:t>42, Intermediate and Standard Care </a:t>
            </a:r>
            <a:r>
              <a:rPr lang="en-US" sz="2400" dirty="0" smtClean="0">
                <a:solidFill>
                  <a:prstClr val="black"/>
                </a:solidFill>
              </a:rPr>
              <a:t>Units – 17</a:t>
            </a:r>
            <a:endParaRPr lang="en-US" sz="2400" dirty="0">
              <a:solidFill>
                <a:prstClr val="black"/>
              </a:solidFill>
            </a:endParaRPr>
          </a:p>
          <a:p>
            <a:endParaRPr lang="en-US" sz="2400" dirty="0" smtClean="0"/>
          </a:p>
          <a:p>
            <a:endParaRPr lang="en-US" sz="2400" dirty="0" smtClean="0"/>
          </a:p>
          <a:p>
            <a:endParaRPr lang="en-US" sz="2400" dirty="0"/>
          </a:p>
        </p:txBody>
      </p:sp>
    </p:spTree>
    <p:extLst>
      <p:ext uri="{BB962C8B-B14F-4D97-AF65-F5344CB8AC3E}">
        <p14:creationId xmlns:p14="http://schemas.microsoft.com/office/powerpoint/2010/main" val="1806634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
            <a:ext cx="10496550" cy="7017306"/>
          </a:xfrm>
          <a:prstGeom prst="rect">
            <a:avLst/>
          </a:prstGeom>
          <a:noFill/>
        </p:spPr>
        <p:txBody>
          <a:bodyPr wrap="square" rtlCol="0">
            <a:spAutoFit/>
          </a:bodyPr>
          <a:lstStyle/>
          <a:p>
            <a:r>
              <a:rPr lang="en-US" sz="2400" b="1" dirty="0" smtClean="0"/>
              <a:t>            </a:t>
            </a:r>
          </a:p>
          <a:p>
            <a:endParaRPr lang="en-US" sz="2400" b="1" dirty="0" smtClean="0"/>
          </a:p>
          <a:p>
            <a:pPr algn="ctr"/>
            <a:r>
              <a:rPr lang="en-US" sz="2800" b="1" dirty="0" smtClean="0"/>
              <a:t>RESULTS</a:t>
            </a:r>
            <a:endParaRPr lang="en-US" sz="2800" dirty="0">
              <a:solidFill>
                <a:prstClr val="black"/>
              </a:solidFill>
            </a:endParaRPr>
          </a:p>
          <a:p>
            <a:pPr marL="285750" lvl="0" indent="-285750">
              <a:buFont typeface="Arial" panose="020B0604020202020204" pitchFamily="34" charset="0"/>
              <a:buChar char="•"/>
            </a:pPr>
            <a:r>
              <a:rPr lang="en-US" sz="2100" dirty="0">
                <a:solidFill>
                  <a:prstClr val="black"/>
                </a:solidFill>
              </a:rPr>
              <a:t>36 </a:t>
            </a:r>
            <a:r>
              <a:rPr lang="en-US" sz="2100" dirty="0" smtClean="0">
                <a:solidFill>
                  <a:prstClr val="black"/>
                </a:solidFill>
              </a:rPr>
              <a:t>patients (61%) colonized; </a:t>
            </a:r>
            <a:r>
              <a:rPr lang="en-US" sz="2100" dirty="0">
                <a:solidFill>
                  <a:prstClr val="black"/>
                </a:solidFill>
              </a:rPr>
              <a:t>23 </a:t>
            </a:r>
            <a:r>
              <a:rPr lang="en-US" sz="2100" dirty="0" smtClean="0">
                <a:solidFill>
                  <a:prstClr val="black"/>
                </a:solidFill>
              </a:rPr>
              <a:t>patients </a:t>
            </a:r>
            <a:r>
              <a:rPr lang="en-US" sz="2100" dirty="0">
                <a:solidFill>
                  <a:prstClr val="black"/>
                </a:solidFill>
              </a:rPr>
              <a:t>(</a:t>
            </a:r>
            <a:r>
              <a:rPr lang="en-US" sz="2100" dirty="0" smtClean="0">
                <a:solidFill>
                  <a:prstClr val="black"/>
                </a:solidFill>
              </a:rPr>
              <a:t>39%) infected</a:t>
            </a:r>
          </a:p>
          <a:p>
            <a:pPr lvl="0"/>
            <a:endParaRPr lang="en-US" sz="2100" dirty="0">
              <a:solidFill>
                <a:prstClr val="black"/>
              </a:solidFill>
            </a:endParaRPr>
          </a:p>
          <a:p>
            <a:pPr marL="285750" lvl="0" indent="-285750">
              <a:buFont typeface="Arial" panose="020B0604020202020204" pitchFamily="34" charset="0"/>
              <a:buChar char="•"/>
            </a:pPr>
            <a:r>
              <a:rPr lang="en-US" sz="2100" dirty="0">
                <a:solidFill>
                  <a:prstClr val="black"/>
                </a:solidFill>
              </a:rPr>
              <a:t>18 (</a:t>
            </a:r>
            <a:r>
              <a:rPr lang="en-US" sz="2100" dirty="0" smtClean="0">
                <a:solidFill>
                  <a:prstClr val="black"/>
                </a:solidFill>
              </a:rPr>
              <a:t>78%) </a:t>
            </a:r>
            <a:r>
              <a:rPr lang="en-US" sz="2100" dirty="0">
                <a:solidFill>
                  <a:prstClr val="black"/>
                </a:solidFill>
              </a:rPr>
              <a:t>with conjunctivitis, 5 (</a:t>
            </a:r>
            <a:r>
              <a:rPr lang="en-US" sz="2100" dirty="0" smtClean="0">
                <a:solidFill>
                  <a:prstClr val="black"/>
                </a:solidFill>
              </a:rPr>
              <a:t>22%) </a:t>
            </a:r>
            <a:r>
              <a:rPr lang="en-US" sz="2100" dirty="0">
                <a:solidFill>
                  <a:prstClr val="black"/>
                </a:solidFill>
              </a:rPr>
              <a:t>with </a:t>
            </a:r>
            <a:r>
              <a:rPr lang="en-US" sz="2100" dirty="0" smtClean="0">
                <a:solidFill>
                  <a:prstClr val="black"/>
                </a:solidFill>
              </a:rPr>
              <a:t>bacteremia</a:t>
            </a:r>
          </a:p>
          <a:p>
            <a:pPr marL="285750" lvl="0" indent="-285750">
              <a:buFont typeface="Wingdings" panose="05000000000000000000" pitchFamily="2" charset="2"/>
              <a:buChar char="v"/>
            </a:pPr>
            <a:endParaRPr lang="en-US" sz="2400" b="1" dirty="0">
              <a:solidFill>
                <a:prstClr val="black"/>
              </a:solidFill>
            </a:endParaRPr>
          </a:p>
          <a:p>
            <a:pPr marL="285750" lvl="0" indent="-285750">
              <a:buFont typeface="Wingdings" panose="05000000000000000000" pitchFamily="2" charset="2"/>
              <a:buChar char="v"/>
            </a:pPr>
            <a:r>
              <a:rPr lang="en-US" sz="2400" b="1" dirty="0" smtClean="0">
                <a:solidFill>
                  <a:prstClr val="black"/>
                </a:solidFill>
              </a:rPr>
              <a:t>End of outbreak:</a:t>
            </a:r>
          </a:p>
          <a:p>
            <a:pPr marL="285750" lvl="0" indent="-285750">
              <a:buFont typeface="Arial" panose="020B0604020202020204" pitchFamily="34" charset="0"/>
              <a:buChar char="•"/>
            </a:pPr>
            <a:r>
              <a:rPr lang="en-US" sz="2100" dirty="0" smtClean="0">
                <a:solidFill>
                  <a:prstClr val="black"/>
                </a:solidFill>
              </a:rPr>
              <a:t>Total of 1,111 admissions  NICU – 375; </a:t>
            </a:r>
            <a:r>
              <a:rPr lang="en-US" sz="2100" dirty="0">
                <a:solidFill>
                  <a:prstClr val="black"/>
                </a:solidFill>
              </a:rPr>
              <a:t>Rest of the </a:t>
            </a:r>
            <a:r>
              <a:rPr lang="en-US" sz="2100" dirty="0" smtClean="0">
                <a:solidFill>
                  <a:prstClr val="black"/>
                </a:solidFill>
              </a:rPr>
              <a:t>ward – 736)</a:t>
            </a:r>
          </a:p>
          <a:p>
            <a:pPr marL="285750" lvl="0" indent="-285750">
              <a:buFont typeface="Arial" panose="020B0604020202020204" pitchFamily="34" charset="0"/>
              <a:buChar char="•"/>
            </a:pPr>
            <a:r>
              <a:rPr lang="en-US" sz="2100" dirty="0" smtClean="0">
                <a:solidFill>
                  <a:prstClr val="black"/>
                </a:solidFill>
              </a:rPr>
              <a:t>26 neonates (44%) just colonized –(19 rectal, 4 pharyngeal, 2 bronchial, 1 umbilical)</a:t>
            </a:r>
          </a:p>
          <a:p>
            <a:pPr marL="285750" lvl="0" indent="-285750">
              <a:buFont typeface="Arial" panose="020B0604020202020204" pitchFamily="34" charset="0"/>
              <a:buChar char="•"/>
            </a:pPr>
            <a:r>
              <a:rPr lang="en-US" sz="2100" dirty="0" smtClean="0">
                <a:solidFill>
                  <a:prstClr val="black"/>
                </a:solidFill>
              </a:rPr>
              <a:t>28% of cases changed from asymptomatic to infected  </a:t>
            </a:r>
          </a:p>
          <a:p>
            <a:pPr lvl="0"/>
            <a:r>
              <a:rPr lang="en-US" sz="2100" dirty="0" smtClean="0">
                <a:solidFill>
                  <a:prstClr val="black"/>
                </a:solidFill>
              </a:rPr>
              <a:t>	(22 conjunctivitis, 9 sepsis, 2 pneumonia, 1 bacteremia, </a:t>
            </a:r>
            <a:r>
              <a:rPr lang="en-US" sz="2100" dirty="0">
                <a:solidFill>
                  <a:prstClr val="black"/>
                </a:solidFill>
              </a:rPr>
              <a:t>1</a:t>
            </a:r>
            <a:r>
              <a:rPr lang="en-US" sz="2100" dirty="0" smtClean="0">
                <a:solidFill>
                  <a:prstClr val="black"/>
                </a:solidFill>
              </a:rPr>
              <a:t> encephalitis)</a:t>
            </a:r>
          </a:p>
          <a:p>
            <a:pPr marL="285750" lvl="0" indent="-285750">
              <a:buFont typeface="Arial" panose="020B0604020202020204" pitchFamily="34" charset="0"/>
              <a:buChar char="•"/>
            </a:pPr>
            <a:r>
              <a:rPr lang="en-US" sz="2100" dirty="0" smtClean="0">
                <a:solidFill>
                  <a:prstClr val="black"/>
                </a:solidFill>
              </a:rPr>
              <a:t>Some patients with &gt;1 infection site</a:t>
            </a:r>
          </a:p>
          <a:p>
            <a:pPr marL="285750" lvl="0" indent="-285750">
              <a:buFont typeface="Arial" panose="020B0604020202020204" pitchFamily="34" charset="0"/>
              <a:buChar char="•"/>
            </a:pPr>
            <a:r>
              <a:rPr lang="en-US" sz="2100" dirty="0" smtClean="0">
                <a:solidFill>
                  <a:prstClr val="black"/>
                </a:solidFill>
              </a:rPr>
              <a:t>One death – 25 3/7 weeks, birth wt. 922 </a:t>
            </a:r>
            <a:r>
              <a:rPr lang="en-US" sz="2100" dirty="0" err="1" smtClean="0">
                <a:solidFill>
                  <a:prstClr val="black"/>
                </a:solidFill>
              </a:rPr>
              <a:t>gms</a:t>
            </a:r>
            <a:r>
              <a:rPr lang="en-US" sz="2100" dirty="0" smtClean="0">
                <a:solidFill>
                  <a:prstClr val="black"/>
                </a:solidFill>
              </a:rPr>
              <a:t>, with septicemia and septic shock </a:t>
            </a:r>
            <a:endParaRPr lang="en-US" sz="2100" dirty="0">
              <a:solidFill>
                <a:prstClr val="black"/>
              </a:solidFill>
            </a:endParaRPr>
          </a:p>
          <a:p>
            <a:pPr marL="285750" lvl="0" indent="-285750">
              <a:buFont typeface="Arial" panose="020B0604020202020204" pitchFamily="34" charset="0"/>
              <a:buChar char="•"/>
            </a:pPr>
            <a:r>
              <a:rPr lang="en-US" sz="2100" dirty="0" smtClean="0">
                <a:solidFill>
                  <a:prstClr val="black"/>
                </a:solidFill>
              </a:rPr>
              <a:t>1.7% case fatality rate</a:t>
            </a:r>
          </a:p>
          <a:p>
            <a:pPr lvl="0"/>
            <a:endParaRPr lang="en-US" sz="2400" dirty="0" smtClean="0">
              <a:solidFill>
                <a:prstClr val="black"/>
              </a:solidFill>
            </a:endParaRPr>
          </a:p>
          <a:p>
            <a:pPr marL="285750" lvl="0" indent="-285750">
              <a:buFont typeface="Arial" panose="020B0604020202020204" pitchFamily="34" charset="0"/>
              <a:buChar char="•"/>
            </a:pPr>
            <a:endParaRPr lang="en-US" sz="2400" dirty="0" smtClean="0">
              <a:solidFill>
                <a:prstClr val="black"/>
              </a:solidFill>
            </a:endParaRPr>
          </a:p>
          <a:p>
            <a:pPr marL="285750" lvl="0" indent="-285750">
              <a:buFont typeface="Arial" panose="020B0604020202020204" pitchFamily="34" charset="0"/>
              <a:buChar char="•"/>
            </a:pPr>
            <a:endParaRPr lang="en-US" sz="2400" dirty="0">
              <a:solidFill>
                <a:prstClr val="black"/>
              </a:solidFill>
            </a:endParaRPr>
          </a:p>
          <a:p>
            <a:endParaRPr lang="en-US" sz="2400" b="1" dirty="0" smtClean="0"/>
          </a:p>
          <a:p>
            <a:endParaRPr lang="en-US" sz="2400" b="1" dirty="0"/>
          </a:p>
        </p:txBody>
      </p:sp>
    </p:spTree>
    <p:extLst>
      <p:ext uri="{BB962C8B-B14F-4D97-AF65-F5344CB8AC3E}">
        <p14:creationId xmlns:p14="http://schemas.microsoft.com/office/powerpoint/2010/main" val="2183502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2951" y="714376"/>
            <a:ext cx="10772774" cy="6186309"/>
          </a:xfrm>
          <a:prstGeom prst="rect">
            <a:avLst/>
          </a:prstGeom>
          <a:noFill/>
        </p:spPr>
        <p:txBody>
          <a:bodyPr wrap="square" rtlCol="0">
            <a:spAutoFit/>
          </a:bodyPr>
          <a:lstStyle/>
          <a:p>
            <a:pPr algn="ctr"/>
            <a:r>
              <a:rPr lang="en-US" sz="2800" b="1" dirty="0" smtClean="0"/>
              <a:t>RESULTS</a:t>
            </a:r>
          </a:p>
          <a:p>
            <a:endParaRPr lang="en-US" sz="2000" dirty="0" smtClean="0"/>
          </a:p>
          <a:p>
            <a:pPr marL="285750" indent="-285750">
              <a:buFont typeface="Wingdings" panose="05000000000000000000" pitchFamily="2" charset="2"/>
              <a:buChar char="v"/>
            </a:pPr>
            <a:r>
              <a:rPr lang="en-US" sz="2400" dirty="0" smtClean="0"/>
              <a:t>Global cumulative incidence-for the entire period-June, 2016 to March, 2017</a:t>
            </a:r>
          </a:p>
          <a:p>
            <a:pPr marL="285750" indent="-285750">
              <a:buFont typeface="Arial" panose="020B0604020202020204" pitchFamily="34" charset="0"/>
              <a:buChar char="•"/>
            </a:pPr>
            <a:r>
              <a:rPr lang="en-US" sz="2100" dirty="0" smtClean="0"/>
              <a:t>11.2 cases/100 cases at risk in NICU; 2.31 cases/100 neonates at risk in non-NICU wards</a:t>
            </a:r>
          </a:p>
          <a:p>
            <a:endParaRPr lang="en-US" sz="2000" dirty="0" smtClean="0"/>
          </a:p>
          <a:p>
            <a:pPr marL="342900" indent="-342900">
              <a:buFont typeface="Wingdings" panose="05000000000000000000" pitchFamily="2" charset="2"/>
              <a:buChar char="v"/>
            </a:pPr>
            <a:r>
              <a:rPr lang="en-US" sz="2400" dirty="0" smtClean="0"/>
              <a:t>Incidence density 0.29 case/neonate- month at risk in the NICU; 0.06 case/neonate –month at risk non-NICU </a:t>
            </a:r>
          </a:p>
          <a:p>
            <a:pPr marL="342900" indent="-342900">
              <a:buFont typeface="Arial" panose="020B0604020202020204" pitchFamily="34" charset="0"/>
              <a:buChar char="•"/>
            </a:pPr>
            <a:r>
              <a:rPr lang="en-US" sz="2100" dirty="0" smtClean="0"/>
              <a:t>Outbreak peaked January, 2017 – both NICU and non-NICU</a:t>
            </a:r>
          </a:p>
          <a:p>
            <a:pPr marL="285750" indent="-285750">
              <a:buFont typeface="Wingdings" panose="05000000000000000000" pitchFamily="2" charset="2"/>
              <a:buChar char="v"/>
            </a:pPr>
            <a:endParaRPr lang="en-US" sz="2000" dirty="0" smtClean="0"/>
          </a:p>
          <a:p>
            <a:pPr marL="285750" indent="-285750">
              <a:buFont typeface="Wingdings" panose="05000000000000000000" pitchFamily="2" charset="2"/>
              <a:buChar char="v"/>
            </a:pPr>
            <a:r>
              <a:rPr lang="en-US" sz="2400" dirty="0" smtClean="0"/>
              <a:t>  February, 2017 – ward closed - abrupt decease in cumulative incidence</a:t>
            </a: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r>
              <a:rPr lang="en-US" sz="2400" dirty="0" smtClean="0"/>
              <a:t>New increase in incidence after ward re-opened</a:t>
            </a:r>
          </a:p>
          <a:p>
            <a:pPr marL="285750" indent="-285750">
              <a:buFont typeface="Wingdings" panose="05000000000000000000" pitchFamily="2" charset="2"/>
              <a:buChar char="v"/>
            </a:pPr>
            <a:endParaRPr lang="en-US" sz="2400" dirty="0" smtClean="0"/>
          </a:p>
          <a:p>
            <a:pPr marL="285750" indent="-285750">
              <a:buFont typeface="Wingdings" panose="05000000000000000000" pitchFamily="2" charset="2"/>
              <a:buChar char="v"/>
            </a:pPr>
            <a:r>
              <a:rPr lang="en-US" sz="2400" dirty="0" smtClean="0"/>
              <a:t>March, 2017 – Last case discharged</a:t>
            </a:r>
          </a:p>
          <a:p>
            <a:endParaRPr lang="en-US" sz="2000"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lgn="ctr">
              <a:buFont typeface="Wingdings" panose="05000000000000000000" pitchFamily="2" charset="2"/>
              <a:buChar char="v"/>
            </a:pPr>
            <a:endParaRPr lang="en-US" dirty="0"/>
          </a:p>
        </p:txBody>
      </p:sp>
    </p:spTree>
    <p:extLst>
      <p:ext uri="{BB962C8B-B14F-4D97-AF65-F5344CB8AC3E}">
        <p14:creationId xmlns:p14="http://schemas.microsoft.com/office/powerpoint/2010/main" val="1296374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362" y="871818"/>
            <a:ext cx="9810750" cy="4770537"/>
          </a:xfrm>
          <a:prstGeom prst="rect">
            <a:avLst/>
          </a:prstGeom>
          <a:noFill/>
        </p:spPr>
        <p:txBody>
          <a:bodyPr wrap="square" rtlCol="0">
            <a:spAutoFit/>
          </a:bodyPr>
          <a:lstStyle/>
          <a:p>
            <a:pPr algn="ctr"/>
            <a:r>
              <a:rPr lang="en-US" sz="2800" b="1" dirty="0" smtClean="0"/>
              <a:t>RESULTS</a:t>
            </a:r>
          </a:p>
          <a:p>
            <a:pPr marL="285750" indent="-285750">
              <a:buFont typeface="Wingdings" panose="05000000000000000000" pitchFamily="2" charset="2"/>
              <a:buChar char="v"/>
            </a:pPr>
            <a:r>
              <a:rPr lang="en-US" sz="2400" dirty="0" smtClean="0"/>
              <a:t>All isolates of </a:t>
            </a:r>
            <a:r>
              <a:rPr lang="en-US" sz="2400" i="1" dirty="0" smtClean="0"/>
              <a:t>S. marcescens </a:t>
            </a:r>
            <a:r>
              <a:rPr lang="en-US" sz="2400" dirty="0" smtClean="0"/>
              <a:t>tested for antibiotic susceptibility were”</a:t>
            </a:r>
          </a:p>
          <a:p>
            <a:pPr marL="285750" indent="-285750">
              <a:buFont typeface="Arial" panose="020B0604020202020204" pitchFamily="34" charset="0"/>
              <a:buChar char="•"/>
            </a:pPr>
            <a:r>
              <a:rPr lang="en-US" sz="2000" dirty="0" smtClean="0"/>
              <a:t> </a:t>
            </a:r>
            <a:r>
              <a:rPr lang="en-US" sz="2100" dirty="0" smtClean="0"/>
              <a:t>resistant to ampicillin, amoxicillin, cephalothin, cefuroxime, cefoxitin, amikacin, tobramycin</a:t>
            </a:r>
          </a:p>
          <a:p>
            <a:pPr marL="285750" indent="-285750">
              <a:buFont typeface="Arial" panose="020B0604020202020204" pitchFamily="34" charset="0"/>
              <a:buChar char="•"/>
            </a:pPr>
            <a:r>
              <a:rPr lang="en-US" sz="2100" dirty="0" smtClean="0"/>
              <a:t>Susceptible to piperacillin/tazobactam, cefepime, ciprofloxacin, gentamicin, ertapenem, imipenem, meropenem, cotrimoxazole, tigecillin</a:t>
            </a:r>
          </a:p>
          <a:p>
            <a:endParaRPr lang="en-US" sz="2100" dirty="0" smtClean="0"/>
          </a:p>
          <a:p>
            <a:pPr marL="285750" indent="-285750">
              <a:buFont typeface="Wingdings" panose="05000000000000000000" pitchFamily="2" charset="2"/>
              <a:buChar char="v"/>
            </a:pPr>
            <a:r>
              <a:rPr lang="en-US" sz="2400" dirty="0" smtClean="0"/>
              <a:t>25 available strains isolated. Clinical (n=22), environmental (n=3), identified 2 main lineage highly related to the outbreak</a:t>
            </a:r>
          </a:p>
          <a:p>
            <a:endParaRPr lang="en-US" sz="1200" dirty="0" smtClean="0"/>
          </a:p>
          <a:p>
            <a:pPr marL="285750" indent="-285750">
              <a:buFont typeface="Wingdings" panose="05000000000000000000" pitchFamily="2" charset="2"/>
              <a:buChar char="v"/>
            </a:pPr>
            <a:r>
              <a:rPr lang="en-US" sz="2400" dirty="0" smtClean="0"/>
              <a:t>Out of 318 environmental samples taken:</a:t>
            </a:r>
          </a:p>
          <a:p>
            <a:pPr marL="285750" indent="-285750">
              <a:buFont typeface="Arial" panose="020B0604020202020204" pitchFamily="34" charset="0"/>
              <a:buChar char="•"/>
            </a:pPr>
            <a:r>
              <a:rPr lang="en-US" sz="2100" dirty="0" smtClean="0"/>
              <a:t>3 positive for </a:t>
            </a:r>
            <a:r>
              <a:rPr lang="en-US" sz="2100" i="1" dirty="0" smtClean="0"/>
              <a:t>S. marcescens</a:t>
            </a:r>
            <a:r>
              <a:rPr lang="en-US" sz="2100" dirty="0" smtClean="0"/>
              <a:t>- corresponding to siphons from different sections</a:t>
            </a:r>
          </a:p>
          <a:p>
            <a:pPr marL="285750" indent="-285750">
              <a:buFont typeface="Arial" panose="020B0604020202020204" pitchFamily="34" charset="0"/>
              <a:buChar char="•"/>
            </a:pPr>
            <a:r>
              <a:rPr lang="en-US" sz="2100" dirty="0" smtClean="0"/>
              <a:t>1 NICU sample obtained December, 2016</a:t>
            </a:r>
          </a:p>
          <a:p>
            <a:pPr marL="285750" indent="-285750">
              <a:buFont typeface="Arial" panose="020B0604020202020204" pitchFamily="34" charset="0"/>
              <a:buChar char="•"/>
            </a:pPr>
            <a:r>
              <a:rPr lang="en-US" sz="2100" dirty="0" smtClean="0"/>
              <a:t>2 standard care pods- samples obtained January, 2017</a:t>
            </a:r>
          </a:p>
        </p:txBody>
      </p:sp>
    </p:spTree>
    <p:extLst>
      <p:ext uri="{BB962C8B-B14F-4D97-AF65-F5344CB8AC3E}">
        <p14:creationId xmlns:p14="http://schemas.microsoft.com/office/powerpoint/2010/main" val="2003275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6106" y="-147918"/>
            <a:ext cx="9999569" cy="6047809"/>
          </a:xfrm>
          <a:prstGeom prst="rect">
            <a:avLst/>
          </a:prstGeom>
          <a:noFill/>
        </p:spPr>
        <p:txBody>
          <a:bodyPr wrap="square" rtlCol="0">
            <a:spAutoFit/>
          </a:bodyPr>
          <a:lstStyle/>
          <a:p>
            <a:r>
              <a:rPr lang="en-US" sz="2800" dirty="0" smtClean="0"/>
              <a:t>    </a:t>
            </a:r>
          </a:p>
          <a:p>
            <a:r>
              <a:rPr lang="en-US" sz="2800" dirty="0" smtClean="0"/>
              <a:t>                                         </a:t>
            </a:r>
            <a:endParaRPr lang="en-US" sz="2800" dirty="0"/>
          </a:p>
          <a:p>
            <a:pPr algn="ctr"/>
            <a:r>
              <a:rPr lang="en-US" sz="2800" b="1" dirty="0" smtClean="0"/>
              <a:t>RESULTS</a:t>
            </a:r>
            <a:endParaRPr lang="en-US" sz="2800" b="1" dirty="0"/>
          </a:p>
          <a:p>
            <a:r>
              <a:rPr lang="en-US" b="1" dirty="0" smtClean="0"/>
              <a:t>CASE - CONTROL STUDY:</a:t>
            </a:r>
          </a:p>
          <a:p>
            <a:endParaRPr lang="en-US" sz="1200" dirty="0" smtClean="0"/>
          </a:p>
          <a:p>
            <a:pPr marL="285750" indent="-285750">
              <a:buFont typeface="Wingdings" panose="05000000000000000000" pitchFamily="2" charset="2"/>
              <a:buChar char="v"/>
            </a:pPr>
            <a:r>
              <a:rPr lang="en-US" sz="2400" dirty="0"/>
              <a:t>Total of 46 case and 63 controls</a:t>
            </a:r>
          </a:p>
          <a:p>
            <a:pPr marL="285750" indent="-285750">
              <a:buFont typeface="Wingdings" panose="05000000000000000000" pitchFamily="2" charset="2"/>
              <a:buChar char="v"/>
            </a:pPr>
            <a:r>
              <a:rPr lang="en-US" sz="2400" dirty="0" smtClean="0"/>
              <a:t>Univariate </a:t>
            </a:r>
            <a:r>
              <a:rPr lang="en-US" sz="2400" dirty="0"/>
              <a:t>analysis showed: Predisposing </a:t>
            </a:r>
            <a:r>
              <a:rPr lang="en-US" sz="2400" dirty="0" smtClean="0"/>
              <a:t>factors</a:t>
            </a:r>
          </a:p>
          <a:p>
            <a:pPr marL="285750" indent="-285750">
              <a:buFont typeface="Arial" panose="020B0604020202020204" pitchFamily="34" charset="0"/>
              <a:buChar char="•"/>
            </a:pPr>
            <a:r>
              <a:rPr lang="en-US" sz="2100" dirty="0" smtClean="0"/>
              <a:t>Higher use of corticosteroids prior to delivery, significant</a:t>
            </a:r>
          </a:p>
          <a:p>
            <a:pPr marL="285750" indent="-285750">
              <a:buFont typeface="Arial" panose="020B0604020202020204" pitchFamily="34" charset="0"/>
              <a:buChar char="•"/>
            </a:pPr>
            <a:r>
              <a:rPr lang="en-US" sz="2100" dirty="0" smtClean="0"/>
              <a:t>History of maternal infection during pregnancy - higher</a:t>
            </a:r>
          </a:p>
          <a:p>
            <a:pPr marL="285750" indent="-285750">
              <a:buFont typeface="Arial" panose="020B0604020202020204" pitchFamily="34" charset="0"/>
              <a:buChar char="•"/>
            </a:pPr>
            <a:r>
              <a:rPr lang="en-US" sz="2100" dirty="0"/>
              <a:t>L</a:t>
            </a:r>
            <a:r>
              <a:rPr lang="en-US" sz="2100" dirty="0" smtClean="0"/>
              <a:t>ower gestational age &amp; birth weight</a:t>
            </a:r>
          </a:p>
          <a:p>
            <a:pPr marL="285750" indent="-285750">
              <a:buFont typeface="Arial" panose="020B0604020202020204" pitchFamily="34" charset="0"/>
              <a:buChar char="•"/>
            </a:pPr>
            <a:r>
              <a:rPr lang="en-US" sz="2100" dirty="0"/>
              <a:t>H</a:t>
            </a:r>
            <a:r>
              <a:rPr lang="en-US" sz="2100" dirty="0" smtClean="0"/>
              <a:t>eart, hematologic, digestive and endocrine disorders in neonates</a:t>
            </a:r>
          </a:p>
          <a:p>
            <a:pPr marL="285750" indent="-285750">
              <a:buFont typeface="Arial" panose="020B0604020202020204" pitchFamily="34" charset="0"/>
              <a:buChar char="•"/>
            </a:pPr>
            <a:r>
              <a:rPr lang="en-US" sz="2100" dirty="0" smtClean="0"/>
              <a:t>More frequent diagnostic therapeutic procedures</a:t>
            </a:r>
          </a:p>
          <a:p>
            <a:pPr marL="285750" indent="-285750">
              <a:buFont typeface="Arial" panose="020B0604020202020204" pitchFamily="34" charset="0"/>
              <a:buChar char="•"/>
            </a:pPr>
            <a:endParaRPr lang="en-US" sz="1200" dirty="0" smtClean="0"/>
          </a:p>
          <a:p>
            <a:pPr marL="285750" indent="-285750">
              <a:buFont typeface="Wingdings" panose="05000000000000000000" pitchFamily="2" charset="2"/>
              <a:buChar char="v"/>
            </a:pPr>
            <a:r>
              <a:rPr lang="en-US" sz="2400" dirty="0" smtClean="0"/>
              <a:t>Multivariate logistic regressions shows: Risk factors identified as:</a:t>
            </a:r>
          </a:p>
          <a:p>
            <a:pPr marL="285750" indent="-285750">
              <a:buFont typeface="Arial" panose="020B0604020202020204" pitchFamily="34" charset="0"/>
              <a:buChar char="•"/>
            </a:pPr>
            <a:r>
              <a:rPr lang="en-US" sz="2100" dirty="0" smtClean="0"/>
              <a:t>Receipt of parenteral nutrition significantly, increases risk for  </a:t>
            </a:r>
            <a:r>
              <a:rPr lang="en-US" sz="2100" i="1" dirty="0" smtClean="0"/>
              <a:t>S. marcescens </a:t>
            </a:r>
            <a:r>
              <a:rPr lang="en-US" sz="2100" dirty="0" smtClean="0"/>
              <a:t>colonization/infection - [OR] 103.4;  95</a:t>
            </a:r>
            <a:r>
              <a:rPr lang="en-US" sz="2100" dirty="0"/>
              <a:t>% </a:t>
            </a:r>
            <a:r>
              <a:rPr lang="en-US" sz="2100" dirty="0" smtClean="0"/>
              <a:t>[CI], 11.9-894.8</a:t>
            </a:r>
            <a:endParaRPr lang="en-US" sz="2100" dirty="0"/>
          </a:p>
          <a:p>
            <a:pPr marL="285750" indent="-285750">
              <a:buFont typeface="Arial" panose="020B0604020202020204" pitchFamily="34" charset="0"/>
              <a:buChar char="•"/>
            </a:pPr>
            <a:r>
              <a:rPr lang="en-US" sz="2100" dirty="0" smtClean="0"/>
              <a:t>Radiography [OR] 15.3; 95% [CI], 2.4-95.6</a:t>
            </a:r>
          </a:p>
          <a:p>
            <a:pPr marL="285750" indent="-285750">
              <a:buFont typeface="Arial" panose="020B0604020202020204" pitchFamily="34" charset="0"/>
              <a:buChar char="•"/>
            </a:pPr>
            <a:r>
              <a:rPr lang="en-US" sz="2100" dirty="0" smtClean="0"/>
              <a:t>Preterm birth [OR] 5.65; 95% [CI], 1.5-21.8</a:t>
            </a:r>
          </a:p>
        </p:txBody>
      </p:sp>
    </p:spTree>
    <p:extLst>
      <p:ext uri="{BB962C8B-B14F-4D97-AF65-F5344CB8AC3E}">
        <p14:creationId xmlns:p14="http://schemas.microsoft.com/office/powerpoint/2010/main" val="2593510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3091542" y="656838"/>
            <a:ext cx="6191795" cy="5544324"/>
          </a:xfrm>
          <a:prstGeom prst="rect">
            <a:avLst/>
          </a:prstGeom>
        </p:spPr>
      </p:pic>
    </p:spTree>
    <p:extLst>
      <p:ext uri="{BB962C8B-B14F-4D97-AF65-F5344CB8AC3E}">
        <p14:creationId xmlns:p14="http://schemas.microsoft.com/office/powerpoint/2010/main" val="1132844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165566" y="39190"/>
            <a:ext cx="5399316" cy="6679476"/>
          </a:xfrm>
          <a:prstGeom prst="rect">
            <a:avLst/>
          </a:prstGeom>
        </p:spPr>
      </p:pic>
    </p:spTree>
    <p:extLst>
      <p:ext uri="{BB962C8B-B14F-4D97-AF65-F5344CB8AC3E}">
        <p14:creationId xmlns:p14="http://schemas.microsoft.com/office/powerpoint/2010/main" val="645131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103" y="651137"/>
            <a:ext cx="7872547" cy="5553216"/>
          </a:xfrm>
          <a:prstGeom prst="rect">
            <a:avLst/>
          </a:prstGeom>
        </p:spPr>
      </p:pic>
    </p:spTree>
    <p:extLst>
      <p:ext uri="{BB962C8B-B14F-4D97-AF65-F5344CB8AC3E}">
        <p14:creationId xmlns:p14="http://schemas.microsoft.com/office/powerpoint/2010/main" val="890359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0549" y="752475"/>
            <a:ext cx="10933579" cy="5632311"/>
          </a:xfrm>
          <a:prstGeom prst="rect">
            <a:avLst/>
          </a:prstGeom>
          <a:noFill/>
        </p:spPr>
        <p:txBody>
          <a:bodyPr wrap="square" rtlCol="0">
            <a:spAutoFit/>
          </a:bodyPr>
          <a:lstStyle/>
          <a:p>
            <a:pPr algn="ctr"/>
            <a:r>
              <a:rPr lang="en-US" sz="2800" b="1" dirty="0" smtClean="0"/>
              <a:t>DISCUSSION</a:t>
            </a:r>
            <a:endParaRPr lang="en-US" sz="2800" dirty="0" smtClean="0"/>
          </a:p>
          <a:p>
            <a:pPr marL="285750" indent="-285750">
              <a:buFont typeface="Wingdings" panose="05000000000000000000" pitchFamily="2" charset="2"/>
              <a:buChar char="v"/>
            </a:pPr>
            <a:r>
              <a:rPr lang="en-US" sz="2400" i="1" dirty="0" smtClean="0"/>
              <a:t>S. marcescens </a:t>
            </a:r>
            <a:r>
              <a:rPr lang="en-US" sz="2400" dirty="0" smtClean="0"/>
              <a:t>spreads fast, especially in wards with: </a:t>
            </a:r>
          </a:p>
          <a:p>
            <a:pPr marL="285750" indent="-285750">
              <a:buFont typeface="Arial" panose="020B0604020202020204" pitchFamily="34" charset="0"/>
              <a:buChar char="•"/>
            </a:pPr>
            <a:r>
              <a:rPr lang="en-US" sz="2100" dirty="0" smtClean="0"/>
              <a:t>Immunocompromised patients</a:t>
            </a:r>
          </a:p>
          <a:p>
            <a:pPr marL="285750" indent="-285750">
              <a:buFont typeface="Arial" panose="020B0604020202020204" pitchFamily="34" charset="0"/>
              <a:buChar char="•"/>
            </a:pPr>
            <a:r>
              <a:rPr lang="en-US" sz="2100" dirty="0" smtClean="0"/>
              <a:t>Many healthcare workers (HCWs)</a:t>
            </a:r>
          </a:p>
          <a:p>
            <a:pPr marL="285750" indent="-285750">
              <a:buFont typeface="Arial" panose="020B0604020202020204" pitchFamily="34" charset="0"/>
              <a:buChar char="•"/>
            </a:pPr>
            <a:r>
              <a:rPr lang="en-US" sz="2100" dirty="0" smtClean="0"/>
              <a:t>Many therapeutic interventions</a:t>
            </a:r>
          </a:p>
          <a:p>
            <a:pPr marL="285750" indent="-285750">
              <a:buFont typeface="Arial" panose="020B0604020202020204" pitchFamily="34" charset="0"/>
              <a:buChar char="•"/>
            </a:pPr>
            <a:r>
              <a:rPr lang="en-US" sz="2100" dirty="0" smtClean="0"/>
              <a:t>NICU ideal for outbreak</a:t>
            </a:r>
          </a:p>
          <a:p>
            <a:pPr marL="285750" indent="-285750">
              <a:buFont typeface="Wingdings" panose="05000000000000000000" pitchFamily="2" charset="2"/>
              <a:buChar char="v"/>
            </a:pPr>
            <a:endParaRPr lang="en-US" sz="2400" dirty="0"/>
          </a:p>
          <a:p>
            <a:pPr marL="285750" indent="-285750">
              <a:buFont typeface="Wingdings" panose="05000000000000000000" pitchFamily="2" charset="2"/>
              <a:buChar char="v"/>
            </a:pPr>
            <a:r>
              <a:rPr lang="en-US" sz="2400" dirty="0" smtClean="0"/>
              <a:t>Rapid increase in cases (NICU &amp; non-NICU) </a:t>
            </a:r>
          </a:p>
          <a:p>
            <a:pPr marL="285750" indent="-285750">
              <a:buFont typeface="Arial" panose="020B0604020202020204" pitchFamily="34" charset="0"/>
              <a:buChar char="•"/>
            </a:pPr>
            <a:r>
              <a:rPr lang="en-US" sz="2100" dirty="0" smtClean="0"/>
              <a:t>deficiencies in infection control practices</a:t>
            </a:r>
          </a:p>
          <a:p>
            <a:pPr marL="285750" indent="-285750">
              <a:buFont typeface="Arial" panose="020B0604020202020204" pitchFamily="34" charset="0"/>
              <a:buChar char="•"/>
            </a:pPr>
            <a:r>
              <a:rPr lang="en-US" sz="2100" dirty="0" smtClean="0"/>
              <a:t>Infected/Colonized infants were reservoir and main source</a:t>
            </a:r>
          </a:p>
          <a:p>
            <a:pPr marL="285750" indent="-285750">
              <a:buFont typeface="Arial" panose="020B0604020202020204" pitchFamily="34" charset="0"/>
              <a:buChar char="•"/>
            </a:pPr>
            <a:endParaRPr lang="en-US" sz="2400" dirty="0"/>
          </a:p>
          <a:p>
            <a:pPr marL="342900" indent="-342900">
              <a:buFont typeface="Wingdings" panose="05000000000000000000" pitchFamily="2" charset="2"/>
              <a:buChar char="v"/>
            </a:pPr>
            <a:r>
              <a:rPr lang="en-US" sz="2400" dirty="0" smtClean="0"/>
              <a:t>Multidisciplinary team helpful</a:t>
            </a:r>
          </a:p>
          <a:p>
            <a:pPr marL="342900" indent="-342900">
              <a:buFont typeface="Arial" panose="020B0604020202020204" pitchFamily="34" charset="0"/>
              <a:buChar char="•"/>
            </a:pPr>
            <a:r>
              <a:rPr lang="en-US" sz="2100" dirty="0" smtClean="0"/>
              <a:t>Enforces adherence to precautionary measures, training of staff, held admissions, progressively discharged or transferred out infants – February, 2017</a:t>
            </a:r>
          </a:p>
          <a:p>
            <a:pPr marL="342900" indent="-342900">
              <a:buFont typeface="Arial" panose="020B0604020202020204" pitchFamily="34" charset="0"/>
              <a:buChar char="•"/>
            </a:pPr>
            <a:endParaRPr lang="en-US" sz="2400" dirty="0" smtClean="0"/>
          </a:p>
          <a:p>
            <a:endParaRPr lang="en-US" dirty="0"/>
          </a:p>
        </p:txBody>
      </p:sp>
    </p:spTree>
    <p:extLst>
      <p:ext uri="{BB962C8B-B14F-4D97-AF65-F5344CB8AC3E}">
        <p14:creationId xmlns:p14="http://schemas.microsoft.com/office/powerpoint/2010/main" val="3710067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5350" y="628650"/>
            <a:ext cx="10401300" cy="5786199"/>
          </a:xfrm>
          <a:prstGeom prst="rect">
            <a:avLst/>
          </a:prstGeom>
          <a:noFill/>
        </p:spPr>
        <p:txBody>
          <a:bodyPr wrap="square" rtlCol="0">
            <a:spAutoFit/>
          </a:bodyPr>
          <a:lstStyle/>
          <a:p>
            <a:pPr algn="ctr"/>
            <a:r>
              <a:rPr lang="en-US" sz="2800" b="1" dirty="0" smtClean="0"/>
              <a:t>DISCUSSION</a:t>
            </a:r>
            <a:endParaRPr lang="en-US" sz="2800" b="1" dirty="0"/>
          </a:p>
          <a:p>
            <a:pPr marL="285750" indent="-285750">
              <a:buFont typeface="Wingdings" panose="05000000000000000000" pitchFamily="2" charset="2"/>
              <a:buChar char="v"/>
            </a:pPr>
            <a:r>
              <a:rPr lang="en-US" sz="2400" dirty="0" smtClean="0"/>
              <a:t>Cases reappeared after unit re-opened:</a:t>
            </a:r>
          </a:p>
          <a:p>
            <a:pPr marL="285750" indent="-285750">
              <a:buFont typeface="Arial" panose="020B0604020202020204" pitchFamily="34" charset="0"/>
              <a:buChar char="•"/>
            </a:pPr>
            <a:r>
              <a:rPr lang="en-US" sz="2100" dirty="0" smtClean="0"/>
              <a:t>Cleaning and decontamination eliminated most environmental sources but not all</a:t>
            </a:r>
          </a:p>
          <a:p>
            <a:pPr marL="285750" indent="-285750">
              <a:buFont typeface="Arial" panose="020B0604020202020204" pitchFamily="34" charset="0"/>
              <a:buChar char="•"/>
            </a:pPr>
            <a:r>
              <a:rPr lang="en-US" sz="2100" i="1" dirty="0" smtClean="0"/>
              <a:t>S. marcescens </a:t>
            </a:r>
            <a:r>
              <a:rPr lang="en-US" sz="2100" dirty="0" smtClean="0"/>
              <a:t>could have been re-introduced and rapidly spread by contaminated hands of HCWs</a:t>
            </a:r>
            <a:endParaRPr lang="en-US" sz="2000" dirty="0" smtClean="0"/>
          </a:p>
          <a:p>
            <a:pPr marL="285750" indent="-285750">
              <a:buFont typeface="Wingdings" panose="05000000000000000000" pitchFamily="2" charset="2"/>
              <a:buChar char="v"/>
            </a:pPr>
            <a:r>
              <a:rPr lang="en-US" sz="2400" dirty="0" smtClean="0"/>
              <a:t>Infection could have been spread through the hands of HCWs, who came from other departments</a:t>
            </a:r>
          </a:p>
          <a:p>
            <a:pPr marL="285750" indent="-285750">
              <a:buFont typeface="Wingdings" panose="05000000000000000000" pitchFamily="2" charset="2"/>
              <a:buChar char="v"/>
            </a:pPr>
            <a:r>
              <a:rPr lang="en-US" sz="2400" dirty="0" smtClean="0"/>
              <a:t>Pharyngeal cultures of HCWs cultured to exclude other means of spread but all samples negative</a:t>
            </a:r>
          </a:p>
          <a:p>
            <a:pPr marL="285750" indent="-285750">
              <a:buFont typeface="Wingdings" panose="05000000000000000000" pitchFamily="2" charset="2"/>
              <a:buChar char="v"/>
            </a:pPr>
            <a:r>
              <a:rPr lang="en-US" sz="2400" dirty="0" smtClean="0"/>
              <a:t>Dedicating personnel to attend to various cohorts helped but difficult</a:t>
            </a:r>
          </a:p>
          <a:p>
            <a:pPr marL="285750" indent="-285750">
              <a:buFont typeface="Arial" panose="020B0604020202020204" pitchFamily="34" charset="0"/>
              <a:buChar char="•"/>
            </a:pPr>
            <a:r>
              <a:rPr lang="en-US" sz="2100" dirty="0" smtClean="0"/>
              <a:t>Not always enough staff (need for highly trained HCWs and shift work)</a:t>
            </a:r>
          </a:p>
          <a:p>
            <a:pPr marL="285750" indent="-285750">
              <a:buFont typeface="Arial" panose="020B0604020202020204" pitchFamily="34" charset="0"/>
              <a:buChar char="•"/>
            </a:pPr>
            <a:r>
              <a:rPr lang="en-US" sz="2100" dirty="0" smtClean="0"/>
              <a:t>Complaints from staff caring for colonized/infected patients/families – psychological issues</a:t>
            </a:r>
          </a:p>
          <a:p>
            <a:pPr marL="285750" indent="-285750">
              <a:buFont typeface="Wingdings" panose="05000000000000000000" pitchFamily="2" charset="2"/>
              <a:buChar char="v"/>
            </a:pPr>
            <a:r>
              <a:rPr lang="en-US" sz="2400" dirty="0" smtClean="0"/>
              <a:t>Placing patients in a different pods may be recommended to facilitate compliance</a:t>
            </a:r>
          </a:p>
          <a:p>
            <a:pPr marL="285750" indent="-285750">
              <a:buFont typeface="Wingdings" panose="05000000000000000000" pitchFamily="2" charset="2"/>
              <a:buChar char="v"/>
            </a:pPr>
            <a:r>
              <a:rPr lang="en-US" sz="2400" dirty="0" smtClean="0"/>
              <a:t>Partial/complete closure of the units may be needed to achieve complete control of outbreak</a:t>
            </a:r>
          </a:p>
          <a:p>
            <a:pPr marL="285750" indent="-285750">
              <a:buFont typeface="Wingdings" panose="05000000000000000000" pitchFamily="2" charset="2"/>
              <a:buChar char="v"/>
            </a:pPr>
            <a:r>
              <a:rPr lang="en-US" sz="2400" dirty="0" smtClean="0"/>
              <a:t>Active surveillance led to low fatality rate</a:t>
            </a:r>
            <a:endParaRPr lang="en-US" sz="2400"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1062025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9588" y="699247"/>
            <a:ext cx="10821935" cy="5909310"/>
          </a:xfrm>
          <a:prstGeom prst="rect">
            <a:avLst/>
          </a:prstGeom>
          <a:noFill/>
        </p:spPr>
        <p:txBody>
          <a:bodyPr wrap="square" rtlCol="0">
            <a:spAutoFit/>
          </a:bodyPr>
          <a:lstStyle/>
          <a:p>
            <a:pPr algn="ctr"/>
            <a:r>
              <a:rPr lang="en-US" sz="2800" b="1" dirty="0" smtClean="0"/>
              <a:t>DISCUSSION</a:t>
            </a:r>
            <a:endParaRPr lang="en-US" sz="2800" dirty="0"/>
          </a:p>
          <a:p>
            <a:r>
              <a:rPr lang="en-US" sz="2000" dirty="0" smtClean="0"/>
              <a:t>Multivariate regression model identified risk factors: </a:t>
            </a:r>
          </a:p>
          <a:p>
            <a:pPr marL="285750" indent="-285750">
              <a:buFont typeface="Arial" panose="020B0604020202020204" pitchFamily="34" charset="0"/>
              <a:buChar char="•"/>
            </a:pPr>
            <a:r>
              <a:rPr lang="en-US" sz="2000" b="1" dirty="0" smtClean="0"/>
              <a:t>Prematurity: </a:t>
            </a:r>
            <a:r>
              <a:rPr lang="en-US" sz="2000" dirty="0"/>
              <a:t>P</a:t>
            </a:r>
            <a:r>
              <a:rPr lang="en-US" sz="2000" dirty="0" smtClean="0"/>
              <a:t>rone to infection - due to immature immune system, less effective skin and mucosal barrier - weakened by invasive procedures, underdeveloped microbiota, colonization of organism around</a:t>
            </a:r>
          </a:p>
          <a:p>
            <a:pPr marL="285750" indent="-285750">
              <a:buFont typeface="Arial" panose="020B0604020202020204" pitchFamily="34" charset="0"/>
              <a:buChar char="•"/>
            </a:pPr>
            <a:r>
              <a:rPr lang="en-US" sz="2000" b="1" dirty="0" smtClean="0"/>
              <a:t>Parenteral Nutrition</a:t>
            </a:r>
            <a:r>
              <a:rPr lang="en-US" sz="2000" dirty="0" smtClean="0"/>
              <a:t>: favorable growth media for microorganism – samples sent late-3/2017, no growth</a:t>
            </a:r>
          </a:p>
          <a:p>
            <a:pPr marL="285750" indent="-285750">
              <a:buFont typeface="Arial" panose="020B0604020202020204" pitchFamily="34" charset="0"/>
              <a:buChar char="•"/>
            </a:pPr>
            <a:r>
              <a:rPr lang="en-US" sz="2000" b="1" dirty="0" smtClean="0"/>
              <a:t>Radiography: </a:t>
            </a:r>
            <a:r>
              <a:rPr lang="en-US" sz="2000" dirty="0" smtClean="0"/>
              <a:t>Equipment/accessories could act as fomites – improved cleaning and disinfection during outbreak. Samples negative.</a:t>
            </a:r>
            <a:endParaRPr lang="en-US" sz="2000" dirty="0"/>
          </a:p>
          <a:p>
            <a:pPr marL="285750" indent="-285750">
              <a:buFont typeface="Wingdings" panose="05000000000000000000" pitchFamily="2" charset="2"/>
              <a:buChar char="v"/>
            </a:pPr>
            <a:r>
              <a:rPr lang="en-US" sz="2400" dirty="0" smtClean="0"/>
              <a:t>Contaminated sinks and drainages systems are stable reservoirs. </a:t>
            </a:r>
            <a:r>
              <a:rPr lang="en-US" sz="2400" dirty="0"/>
              <a:t>B</a:t>
            </a:r>
            <a:r>
              <a:rPr lang="en-US" sz="2400" dirty="0" smtClean="0"/>
              <a:t>iofilm forming bacteria may form reservoirs in wet surfaces of pipes; water splashing, an aerosol effect from the sink drain may contaminate basin and surrounding surfaces</a:t>
            </a:r>
          </a:p>
          <a:p>
            <a:pPr marL="342900" indent="-342900">
              <a:buFont typeface="Arial" panose="020B0604020202020204" pitchFamily="34" charset="0"/>
              <a:buChar char="•"/>
            </a:pPr>
            <a:r>
              <a:rPr lang="en-US" sz="2000" dirty="0" smtClean="0"/>
              <a:t>3 environmental samples positive </a:t>
            </a:r>
          </a:p>
          <a:p>
            <a:r>
              <a:rPr lang="en-US" sz="2000" dirty="0" smtClean="0"/>
              <a:t>	– obtained from siphons (drains) in different locations</a:t>
            </a:r>
          </a:p>
          <a:p>
            <a:pPr lvl="0"/>
            <a:r>
              <a:rPr lang="en-US" sz="2000" dirty="0" smtClean="0"/>
              <a:t>	– only 1 strain related to outbreak (molecular typing results)</a:t>
            </a:r>
          </a:p>
          <a:p>
            <a:pPr lvl="0"/>
            <a:r>
              <a:rPr lang="en-US" sz="2000" dirty="0" smtClean="0"/>
              <a:t>	– </a:t>
            </a:r>
            <a:r>
              <a:rPr lang="en-US" sz="2000" dirty="0"/>
              <a:t>contamination </a:t>
            </a:r>
            <a:r>
              <a:rPr lang="en-US" sz="2000" dirty="0" smtClean="0"/>
              <a:t>by handwashing or contact with material in sink </a:t>
            </a:r>
            <a:r>
              <a:rPr lang="en-US" sz="2000" dirty="0">
                <a:solidFill>
                  <a:prstClr val="black"/>
                </a:solidFill>
              </a:rPr>
              <a:t>as cases appeared in other </a:t>
            </a:r>
            <a:r>
              <a:rPr lang="en-US" sz="2000" dirty="0" smtClean="0">
                <a:solidFill>
                  <a:prstClr val="black"/>
                </a:solidFill>
              </a:rPr>
              <a:t>pods</a:t>
            </a:r>
          </a:p>
          <a:p>
            <a:pPr lvl="0"/>
            <a:r>
              <a:rPr lang="en-US" sz="2000" dirty="0" smtClean="0"/>
              <a:t>	– n</a:t>
            </a:r>
            <a:r>
              <a:rPr lang="en-US" sz="2000" dirty="0" smtClean="0">
                <a:solidFill>
                  <a:prstClr val="black"/>
                </a:solidFill>
              </a:rPr>
              <a:t>ot clear how infants could have been infected</a:t>
            </a:r>
          </a:p>
          <a:p>
            <a:endParaRPr lang="en-US" sz="2000"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18040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425" y="438150"/>
            <a:ext cx="10753725" cy="5309146"/>
          </a:xfrm>
          <a:prstGeom prst="rect">
            <a:avLst/>
          </a:prstGeom>
          <a:noFill/>
        </p:spPr>
        <p:txBody>
          <a:bodyPr wrap="square" rtlCol="0">
            <a:spAutoFit/>
          </a:bodyPr>
          <a:lstStyle/>
          <a:p>
            <a:r>
              <a:rPr lang="en-US" dirty="0" smtClean="0"/>
              <a:t>                                                         </a:t>
            </a:r>
          </a:p>
          <a:p>
            <a:pPr algn="ctr"/>
            <a:r>
              <a:rPr lang="en-US" sz="2800" b="1" dirty="0" smtClean="0"/>
              <a:t>DISCUSSION</a:t>
            </a:r>
            <a:endParaRPr lang="en-US" b="1" dirty="0" smtClean="0"/>
          </a:p>
          <a:p>
            <a:pPr marL="285750" lvl="0" indent="-285750">
              <a:buFontTx/>
              <a:buChar char="-"/>
            </a:pPr>
            <a:endParaRPr lang="en-US" sz="2000" dirty="0" smtClean="0">
              <a:solidFill>
                <a:prstClr val="black"/>
              </a:solidFill>
            </a:endParaRPr>
          </a:p>
          <a:p>
            <a:pPr marL="285750" indent="-285750">
              <a:buFont typeface="Wingdings" panose="05000000000000000000" pitchFamily="2" charset="2"/>
              <a:buChar char="v"/>
            </a:pPr>
            <a:r>
              <a:rPr lang="en-US" sz="2400" dirty="0" smtClean="0">
                <a:solidFill>
                  <a:prstClr val="black"/>
                </a:solidFill>
              </a:rPr>
              <a:t>Environmental source not identified:</a:t>
            </a:r>
          </a:p>
          <a:p>
            <a:pPr marL="285750" lvl="0" indent="-285750">
              <a:buFontTx/>
              <a:buChar char="-"/>
            </a:pPr>
            <a:r>
              <a:rPr lang="en-US" sz="2100" dirty="0"/>
              <a:t>– </a:t>
            </a:r>
            <a:r>
              <a:rPr lang="en-US" sz="2100" dirty="0" smtClean="0">
                <a:solidFill>
                  <a:prstClr val="black"/>
                </a:solidFill>
              </a:rPr>
              <a:t>more cases after pieces from sink and siphons (drains) were changed</a:t>
            </a:r>
          </a:p>
          <a:p>
            <a:pPr marL="285750" lvl="0" indent="-285750">
              <a:buFontTx/>
              <a:buChar char="-"/>
            </a:pPr>
            <a:r>
              <a:rPr lang="en-US" sz="2100" dirty="0"/>
              <a:t>– </a:t>
            </a:r>
            <a:r>
              <a:rPr lang="en-US" sz="2100" dirty="0" smtClean="0">
                <a:solidFill>
                  <a:prstClr val="black"/>
                </a:solidFill>
              </a:rPr>
              <a:t>strain unrelated to outbreak, may be related to persistence of a different strain of </a:t>
            </a:r>
            <a:r>
              <a:rPr lang="en-US" sz="2100" i="1" dirty="0" smtClean="0">
                <a:solidFill>
                  <a:prstClr val="black"/>
                </a:solidFill>
              </a:rPr>
              <a:t>S. marcescens </a:t>
            </a:r>
            <a:r>
              <a:rPr lang="en-US" sz="2100" dirty="0" smtClean="0">
                <a:solidFill>
                  <a:prstClr val="black"/>
                </a:solidFill>
              </a:rPr>
              <a:t>inside the biofilm</a:t>
            </a:r>
          </a:p>
          <a:p>
            <a:pPr marL="285750" lvl="0" indent="-285750">
              <a:buFontTx/>
              <a:buChar char="-"/>
            </a:pPr>
            <a:r>
              <a:rPr lang="en-US" sz="2100" dirty="0"/>
              <a:t>– </a:t>
            </a:r>
            <a:r>
              <a:rPr lang="en-US" sz="2100" dirty="0" smtClean="0">
                <a:solidFill>
                  <a:prstClr val="black"/>
                </a:solidFill>
              </a:rPr>
              <a:t>formation and establishment of microbial biofilm due to microbiota in wastewater and patients admitted in the unit over time could lead to different species or diverse bacterial strain of the same species.</a:t>
            </a:r>
          </a:p>
          <a:p>
            <a:pPr marL="285750" lvl="0" indent="-285750">
              <a:buFont typeface="Wingdings" panose="05000000000000000000" pitchFamily="2" charset="2"/>
              <a:buChar char="v"/>
            </a:pPr>
            <a:r>
              <a:rPr lang="en-US" sz="2400" dirty="0" smtClean="0">
                <a:solidFill>
                  <a:prstClr val="black"/>
                </a:solidFill>
              </a:rPr>
              <a:t>Unit </a:t>
            </a:r>
            <a:r>
              <a:rPr lang="en-US" sz="2400" dirty="0">
                <a:solidFill>
                  <a:prstClr val="black"/>
                </a:solidFill>
              </a:rPr>
              <a:t>was kept under close surveillance to prevent easy </a:t>
            </a:r>
            <a:r>
              <a:rPr lang="en-US" sz="2400" dirty="0" smtClean="0">
                <a:solidFill>
                  <a:prstClr val="black"/>
                </a:solidFill>
              </a:rPr>
              <a:t>spread due to:</a:t>
            </a:r>
            <a:endParaRPr lang="en-US" dirty="0">
              <a:solidFill>
                <a:prstClr val="black"/>
              </a:solidFill>
            </a:endParaRPr>
          </a:p>
          <a:p>
            <a:pPr marL="285750" lvl="0" indent="-285750">
              <a:buFont typeface="Arial" panose="020B0604020202020204" pitchFamily="34" charset="0"/>
              <a:buChar char="•"/>
            </a:pPr>
            <a:r>
              <a:rPr lang="en-US" sz="2100" dirty="0">
                <a:solidFill>
                  <a:prstClr val="black"/>
                </a:solidFill>
              </a:rPr>
              <a:t>Complexity of </a:t>
            </a:r>
            <a:r>
              <a:rPr lang="en-US" sz="2100" dirty="0" smtClean="0">
                <a:solidFill>
                  <a:prstClr val="black"/>
                </a:solidFill>
              </a:rPr>
              <a:t>cases</a:t>
            </a:r>
            <a:endParaRPr lang="en-US" sz="2100" dirty="0">
              <a:solidFill>
                <a:prstClr val="black"/>
              </a:solidFill>
            </a:endParaRPr>
          </a:p>
          <a:p>
            <a:pPr marL="285750" lvl="0" indent="-285750">
              <a:buFont typeface="Arial" panose="020B0604020202020204" pitchFamily="34" charset="0"/>
              <a:buChar char="•"/>
            </a:pPr>
            <a:r>
              <a:rPr lang="en-US" sz="2100" dirty="0">
                <a:solidFill>
                  <a:prstClr val="black"/>
                </a:solidFill>
              </a:rPr>
              <a:t>Large number of </a:t>
            </a:r>
            <a:r>
              <a:rPr lang="en-US" sz="2100" dirty="0" smtClean="0">
                <a:solidFill>
                  <a:prstClr val="black"/>
                </a:solidFill>
              </a:rPr>
              <a:t>HCWs</a:t>
            </a:r>
            <a:endParaRPr lang="en-US" sz="2100" dirty="0">
              <a:solidFill>
                <a:prstClr val="black"/>
              </a:solidFill>
            </a:endParaRPr>
          </a:p>
          <a:p>
            <a:pPr marL="285750" lvl="0" indent="-285750">
              <a:buFont typeface="Arial" panose="020B0604020202020204" pitchFamily="34" charset="0"/>
              <a:buChar char="•"/>
            </a:pPr>
            <a:r>
              <a:rPr lang="en-US" sz="2100" dirty="0">
                <a:solidFill>
                  <a:prstClr val="black"/>
                </a:solidFill>
              </a:rPr>
              <a:t>Large number of invasive procedures</a:t>
            </a:r>
          </a:p>
          <a:p>
            <a:pPr marL="285750" lvl="0" indent="-285750">
              <a:buFont typeface="Wingdings" panose="05000000000000000000" pitchFamily="2" charset="2"/>
              <a:buChar char="v"/>
            </a:pPr>
            <a:endParaRPr lang="en-US" dirty="0" smtClean="0">
              <a:solidFill>
                <a:prstClr val="black"/>
              </a:solidFill>
            </a:endParaRPr>
          </a:p>
          <a:p>
            <a:endParaRPr lang="en-US" dirty="0"/>
          </a:p>
        </p:txBody>
      </p:sp>
    </p:spTree>
    <p:extLst>
      <p:ext uri="{BB962C8B-B14F-4D97-AF65-F5344CB8AC3E}">
        <p14:creationId xmlns:p14="http://schemas.microsoft.com/office/powerpoint/2010/main" val="1672072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04875" y="742950"/>
            <a:ext cx="10429875" cy="2693045"/>
          </a:xfrm>
          <a:prstGeom prst="rect">
            <a:avLst/>
          </a:prstGeom>
          <a:noFill/>
        </p:spPr>
        <p:txBody>
          <a:bodyPr wrap="square" rtlCol="0">
            <a:spAutoFit/>
          </a:bodyPr>
          <a:lstStyle/>
          <a:p>
            <a:r>
              <a:rPr lang="en-US" dirty="0" smtClean="0"/>
              <a:t>                                               </a:t>
            </a:r>
            <a:endParaRPr lang="en-US" dirty="0"/>
          </a:p>
          <a:p>
            <a:pPr algn="ctr"/>
            <a:r>
              <a:rPr lang="en-US" sz="2800" b="1" dirty="0" smtClean="0"/>
              <a:t>LIMITATIONS</a:t>
            </a:r>
            <a:endParaRPr lang="en-US" sz="2800" b="1" dirty="0"/>
          </a:p>
          <a:p>
            <a:endParaRPr lang="en-US" b="1" dirty="0" smtClean="0"/>
          </a:p>
          <a:p>
            <a:pPr marL="285750" indent="-285750">
              <a:buFont typeface="Wingdings" panose="05000000000000000000" pitchFamily="2" charset="2"/>
              <a:buChar char="v"/>
            </a:pPr>
            <a:r>
              <a:rPr lang="en-US" sz="2400" dirty="0" smtClean="0"/>
              <a:t>Possible underestimation of carriers. </a:t>
            </a:r>
          </a:p>
          <a:p>
            <a:r>
              <a:rPr lang="en-US" sz="2100" dirty="0"/>
              <a:t>– </a:t>
            </a:r>
            <a:r>
              <a:rPr lang="en-US" sz="2100" dirty="0" smtClean="0"/>
              <a:t>Initial screening, only in the NICU. </a:t>
            </a:r>
          </a:p>
          <a:p>
            <a:r>
              <a:rPr lang="en-US" sz="2100" dirty="0"/>
              <a:t>– </a:t>
            </a:r>
            <a:r>
              <a:rPr lang="en-US" sz="2100" dirty="0" smtClean="0"/>
              <a:t>Clinical data collection from medical records, exhaustive and possibly some variables registered incorrectly</a:t>
            </a:r>
            <a:endParaRPr lang="en-US" sz="2100"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983271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2476" y="857250"/>
            <a:ext cx="10877550" cy="6047809"/>
          </a:xfrm>
          <a:prstGeom prst="rect">
            <a:avLst/>
          </a:prstGeom>
          <a:noFill/>
        </p:spPr>
        <p:txBody>
          <a:bodyPr wrap="square" rtlCol="0">
            <a:spAutoFit/>
          </a:bodyPr>
          <a:lstStyle/>
          <a:p>
            <a:pPr algn="ctr"/>
            <a:r>
              <a:rPr lang="en-US" sz="2000" b="1" dirty="0" smtClean="0"/>
              <a:t>CONCLUSION</a:t>
            </a:r>
            <a:r>
              <a:rPr lang="en-US" sz="2000" dirty="0"/>
              <a:t>S</a:t>
            </a:r>
            <a:endParaRPr lang="en-US" sz="2000" b="1" dirty="0" smtClean="0"/>
          </a:p>
          <a:p>
            <a:endParaRPr lang="en-US" sz="2000" dirty="0" smtClean="0"/>
          </a:p>
          <a:p>
            <a:pPr marL="285750" indent="-285750">
              <a:buFont typeface="Wingdings" panose="05000000000000000000" pitchFamily="2" charset="2"/>
              <a:buChar char="v"/>
            </a:pPr>
            <a:r>
              <a:rPr lang="en-US" sz="2400" dirty="0" smtClean="0"/>
              <a:t>Outbreak most probably from hands of many HCWs and procedures performed in the unit</a:t>
            </a:r>
          </a:p>
          <a:p>
            <a:pPr marL="285750" indent="-285750">
              <a:buFont typeface="Wingdings" panose="05000000000000000000" pitchFamily="2" charset="2"/>
              <a:buChar char="v"/>
            </a:pPr>
            <a:r>
              <a:rPr lang="en-US" sz="2400" dirty="0" smtClean="0"/>
              <a:t>Environmental investigation inconclusive, therefore an </a:t>
            </a:r>
            <a:r>
              <a:rPr lang="en-US" sz="2400" dirty="0"/>
              <a:t>unlikely </a:t>
            </a:r>
            <a:r>
              <a:rPr lang="en-US" sz="2400" dirty="0" smtClean="0"/>
              <a:t>cause</a:t>
            </a:r>
          </a:p>
          <a:p>
            <a:pPr marL="285750" indent="-285750">
              <a:buFont typeface="Wingdings" panose="05000000000000000000" pitchFamily="2" charset="2"/>
              <a:buChar char="v"/>
            </a:pPr>
            <a:r>
              <a:rPr lang="en-US" sz="2400" i="1" dirty="0" smtClean="0"/>
              <a:t>S. marcescens </a:t>
            </a:r>
            <a:r>
              <a:rPr lang="en-US" sz="2400" dirty="0" smtClean="0"/>
              <a:t>outbreak in neonatology unit usually prolonged and hard to control</a:t>
            </a:r>
          </a:p>
          <a:p>
            <a:pPr marL="285750" indent="-285750">
              <a:buFont typeface="Wingdings" panose="05000000000000000000" pitchFamily="2" charset="2"/>
              <a:buChar char="v"/>
            </a:pPr>
            <a:r>
              <a:rPr lang="en-US" sz="2400" dirty="0" smtClean="0"/>
              <a:t>Typical control measures for nosocomial infections in other units may not work for neonatology</a:t>
            </a:r>
          </a:p>
          <a:p>
            <a:pPr marL="285750" indent="-285750">
              <a:buFont typeface="Wingdings" panose="05000000000000000000" pitchFamily="2" charset="2"/>
              <a:buChar char="v"/>
            </a:pPr>
            <a:r>
              <a:rPr lang="en-US" sz="2400" dirty="0" smtClean="0"/>
              <a:t>Multidisciplinary measures help to achieve rapid control</a:t>
            </a:r>
          </a:p>
          <a:p>
            <a:pPr marL="285750" indent="-285750">
              <a:buFontTx/>
              <a:buChar char="-"/>
            </a:pPr>
            <a:r>
              <a:rPr lang="en-US" sz="2100" dirty="0"/>
              <a:t>– Intensify </a:t>
            </a:r>
            <a:r>
              <a:rPr lang="en-US" sz="2100" dirty="0" smtClean="0"/>
              <a:t>universal precautionary measures and stricter measures like cohorting, closure of units, dedicated personnel</a:t>
            </a:r>
          </a:p>
          <a:p>
            <a:pPr marL="342900" indent="-342900">
              <a:buFont typeface="Wingdings" panose="05000000000000000000" pitchFamily="2" charset="2"/>
              <a:buChar char="v"/>
            </a:pPr>
            <a:r>
              <a:rPr lang="en-US" sz="2000" dirty="0" smtClean="0"/>
              <a:t>Close surveillance is very important because outbreaks spreads easily </a:t>
            </a:r>
          </a:p>
          <a:p>
            <a:pPr marL="285750" indent="-285750">
              <a:buFontTx/>
              <a:buChar char="-"/>
            </a:pPr>
            <a:r>
              <a:rPr lang="en-US" sz="2100" dirty="0"/>
              <a:t>– many </a:t>
            </a:r>
            <a:r>
              <a:rPr lang="en-US" sz="2100" dirty="0" smtClean="0"/>
              <a:t>HCWs  </a:t>
            </a:r>
          </a:p>
          <a:p>
            <a:pPr marL="285750" indent="-285750">
              <a:buFontTx/>
              <a:buChar char="-"/>
            </a:pPr>
            <a:r>
              <a:rPr lang="en-US" sz="2100" dirty="0"/>
              <a:t>– vulnerable </a:t>
            </a:r>
            <a:r>
              <a:rPr lang="en-US" sz="2100" dirty="0" smtClean="0"/>
              <a:t>population</a:t>
            </a:r>
          </a:p>
          <a:p>
            <a:pPr marL="285750" indent="-285750">
              <a:buFontTx/>
              <a:buChar char="-"/>
            </a:pPr>
            <a:r>
              <a:rPr lang="en-US" sz="2100" dirty="0"/>
              <a:t>– several </a:t>
            </a:r>
            <a:r>
              <a:rPr lang="en-US" sz="2100" dirty="0" smtClean="0"/>
              <a:t>invasive procedures</a:t>
            </a:r>
          </a:p>
          <a:p>
            <a:pPr marL="285750" indent="-285750">
              <a:buFontTx/>
              <a:buChar char="-"/>
            </a:pPr>
            <a:endParaRPr lang="en-US" dirty="0" smtClean="0"/>
          </a:p>
          <a:p>
            <a:pPr marL="285750" indent="-285750">
              <a:buFontTx/>
              <a:buChar char="-"/>
            </a:pPr>
            <a:endParaRPr lang="en-US" dirty="0"/>
          </a:p>
          <a:p>
            <a:endParaRPr lang="en-US" dirty="0"/>
          </a:p>
        </p:txBody>
      </p:sp>
    </p:spTree>
    <p:extLst>
      <p:ext uri="{BB962C8B-B14F-4D97-AF65-F5344CB8AC3E}">
        <p14:creationId xmlns:p14="http://schemas.microsoft.com/office/powerpoint/2010/main" val="3756601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02444281"/>
              </p:ext>
            </p:extLst>
          </p:nvPr>
        </p:nvGraphicFramePr>
        <p:xfrm>
          <a:off x="566059" y="34720"/>
          <a:ext cx="11051174" cy="7299648"/>
        </p:xfrm>
        <a:graphic>
          <a:graphicData uri="http://schemas.openxmlformats.org/drawingml/2006/table">
            <a:tbl>
              <a:tblPr firstRow="1" firstCol="1" bandRow="1"/>
              <a:tblGrid>
                <a:gridCol w="1086240">
                  <a:extLst>
                    <a:ext uri="{9D8B030D-6E8A-4147-A177-3AD203B41FA5}">
                      <a16:colId xmlns:a16="http://schemas.microsoft.com/office/drawing/2014/main" val="3626071492"/>
                    </a:ext>
                  </a:extLst>
                </a:gridCol>
                <a:gridCol w="444238">
                  <a:extLst>
                    <a:ext uri="{9D8B030D-6E8A-4147-A177-3AD203B41FA5}">
                      <a16:colId xmlns:a16="http://schemas.microsoft.com/office/drawing/2014/main" val="2686177780"/>
                    </a:ext>
                  </a:extLst>
                </a:gridCol>
                <a:gridCol w="444238">
                  <a:extLst>
                    <a:ext uri="{9D8B030D-6E8A-4147-A177-3AD203B41FA5}">
                      <a16:colId xmlns:a16="http://schemas.microsoft.com/office/drawing/2014/main" val="240977952"/>
                    </a:ext>
                  </a:extLst>
                </a:gridCol>
                <a:gridCol w="444238">
                  <a:extLst>
                    <a:ext uri="{9D8B030D-6E8A-4147-A177-3AD203B41FA5}">
                      <a16:colId xmlns:a16="http://schemas.microsoft.com/office/drawing/2014/main" val="2505983996"/>
                    </a:ext>
                  </a:extLst>
                </a:gridCol>
                <a:gridCol w="444238">
                  <a:extLst>
                    <a:ext uri="{9D8B030D-6E8A-4147-A177-3AD203B41FA5}">
                      <a16:colId xmlns:a16="http://schemas.microsoft.com/office/drawing/2014/main" val="1524769003"/>
                    </a:ext>
                  </a:extLst>
                </a:gridCol>
                <a:gridCol w="574589">
                  <a:extLst>
                    <a:ext uri="{9D8B030D-6E8A-4147-A177-3AD203B41FA5}">
                      <a16:colId xmlns:a16="http://schemas.microsoft.com/office/drawing/2014/main" val="1144405910"/>
                    </a:ext>
                  </a:extLst>
                </a:gridCol>
                <a:gridCol w="1412103">
                  <a:extLst>
                    <a:ext uri="{9D8B030D-6E8A-4147-A177-3AD203B41FA5}">
                      <a16:colId xmlns:a16="http://schemas.microsoft.com/office/drawing/2014/main" val="3029045676"/>
                    </a:ext>
                  </a:extLst>
                </a:gridCol>
                <a:gridCol w="444238">
                  <a:extLst>
                    <a:ext uri="{9D8B030D-6E8A-4147-A177-3AD203B41FA5}">
                      <a16:colId xmlns:a16="http://schemas.microsoft.com/office/drawing/2014/main" val="960074163"/>
                    </a:ext>
                  </a:extLst>
                </a:gridCol>
                <a:gridCol w="5757052">
                  <a:extLst>
                    <a:ext uri="{9D8B030D-6E8A-4147-A177-3AD203B41FA5}">
                      <a16:colId xmlns:a16="http://schemas.microsoft.com/office/drawing/2014/main" val="3332178404"/>
                    </a:ext>
                  </a:extLst>
                </a:gridCol>
              </a:tblGrid>
              <a:tr h="356941">
                <a:tc gridSpan="8">
                  <a:txBody>
                    <a:bodyPr/>
                    <a:lstStyle/>
                    <a:p>
                      <a:pPr marL="0" marR="0" algn="ctr">
                        <a:lnSpc>
                          <a:spcPct val="107000"/>
                        </a:lnSpc>
                        <a:spcBef>
                          <a:spcPts val="0"/>
                        </a:spcBef>
                        <a:spcAft>
                          <a:spcPts val="0"/>
                        </a:spcAft>
                      </a:pPr>
                      <a:r>
                        <a:rPr lang="en-US" sz="800" b="1" dirty="0">
                          <a:effectLst/>
                          <a:latin typeface="Calibri" panose="020F0502020204030204" pitchFamily="34" charset="0"/>
                          <a:ea typeface="Batang"/>
                          <a:cs typeface="Times New Roman" panose="02020603050405020304" pitchFamily="18" charset="0"/>
                        </a:rPr>
                        <a:t>Summary Report for Documents Reviewed at the </a:t>
                      </a:r>
                      <a:r>
                        <a:rPr lang="en-US" sz="800" b="1" dirty="0" smtClean="0">
                          <a:effectLst/>
                          <a:latin typeface="Calibri" panose="020F0502020204030204" pitchFamily="34" charset="0"/>
                          <a:ea typeface="Batang"/>
                          <a:cs typeface="Times New Roman" panose="02020603050405020304" pitchFamily="18" charset="0"/>
                        </a:rPr>
                        <a:t>APIC </a:t>
                      </a:r>
                      <a:r>
                        <a:rPr lang="en-US" sz="800" b="1" dirty="0">
                          <a:effectLst/>
                          <a:latin typeface="Calibri" panose="020F0502020204030204" pitchFamily="34" charset="0"/>
                          <a:ea typeface="Batang"/>
                          <a:cs typeface="Times New Roman" panose="02020603050405020304" pitchFamily="18" charset="0"/>
                        </a:rPr>
                        <a:t>Greater NY Chapter 13 Journal Club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Date:  5/15/19</a:t>
                      </a:r>
                      <a:br>
                        <a:rPr lang="en-US" sz="800" b="1" dirty="0">
                          <a:effectLst/>
                          <a:latin typeface="Calibri" panose="020F0502020204030204" pitchFamily="34" charset="0"/>
                          <a:ea typeface="Calibri" panose="020F0502020204030204" pitchFamily="34" charset="0"/>
                          <a:cs typeface="Times New Roman" panose="02020603050405020304" pitchFamily="18" charset="0"/>
                        </a:rPr>
                      </a:br>
                      <a:r>
                        <a:rPr lang="en-US" sz="800" b="1" dirty="0">
                          <a:effectLst/>
                          <a:latin typeface="Calibri" panose="020F0502020204030204" pitchFamily="34" charset="0"/>
                          <a:ea typeface="Calibri" panose="020F0502020204030204" pitchFamily="34" charset="0"/>
                          <a:cs typeface="Times New Roman" panose="02020603050405020304" pitchFamily="18" charset="0"/>
                        </a:rPr>
                        <a:t>Reviewer: Angela </a:t>
                      </a:r>
                      <a:r>
                        <a:rPr lang="en-US" sz="800" b="1" dirty="0" err="1" smtClean="0">
                          <a:effectLst/>
                          <a:latin typeface="Calibri" panose="020F0502020204030204" pitchFamily="34" charset="0"/>
                          <a:ea typeface="Calibri" panose="020F0502020204030204" pitchFamily="34" charset="0"/>
                          <a:cs typeface="Times New Roman" panose="02020603050405020304" pitchFamily="18" charset="0"/>
                        </a:rPr>
                        <a:t>Oparaiwu</a:t>
                      </a:r>
                      <a:r>
                        <a:rPr lang="en-US" sz="800" b="1" dirty="0" smtClean="0">
                          <a:effectLst/>
                          <a:latin typeface="Calibri" panose="020F0502020204030204" pitchFamily="34" charset="0"/>
                          <a:ea typeface="Calibri" panose="020F0502020204030204" pitchFamily="34" charset="0"/>
                          <a:cs typeface="Times New Roman" panose="02020603050405020304" pitchFamily="18" charset="0"/>
                        </a:rPr>
                        <a:t>- Ukekweh</a:t>
                      </a:r>
                    </a:p>
                    <a:p>
                      <a:pPr marL="0" marR="0">
                        <a:lnSpc>
                          <a:spcPct val="107000"/>
                        </a:lnSpc>
                        <a:spcBef>
                          <a:spcPts val="0"/>
                        </a:spcBef>
                        <a:spcAft>
                          <a:spcPts val="0"/>
                        </a:spcAft>
                      </a:pPr>
                      <a:r>
                        <a:rPr lang="en-US" sz="800" b="1"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Appraisal Score: III 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7032127"/>
                  </a:ext>
                </a:extLst>
              </a:tr>
              <a:tr h="369569">
                <a:tc gridSpan="9">
                  <a:txBody>
                    <a:bodyPr/>
                    <a:lstStyle/>
                    <a:p>
                      <a:pPr marL="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Article/Research Study Being Evaluated:</a:t>
                      </a:r>
                      <a:r>
                        <a:rPr lang="en-US" sz="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800" b="1" i="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Serratia marcescens </a:t>
                      </a:r>
                      <a:r>
                        <a:rPr lang="en-US" sz="8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Outbreak </a:t>
                      </a:r>
                      <a:r>
                        <a:rPr lang="en-US" sz="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a Neonatology unit of a Spanish Tertiary hospital: Risk Factors and Control Measures /AJIC February 2019. </a:t>
                      </a:r>
                      <a:r>
                        <a:rPr lang="en-US" sz="8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Vol 47, Number 3, pages  271-279</a:t>
                      </a:r>
                      <a:endParaRPr lang="en-US" sz="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5649581"/>
                  </a:ext>
                </a:extLst>
              </a:tr>
              <a:tr h="118980">
                <a:tc gridSpan="9">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LEVEL OF EVIDENCE</a:t>
                      </a: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7500791"/>
                  </a:ext>
                </a:extLst>
              </a:tr>
              <a:tr h="111972">
                <a:tc gridSpan="9">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REPORT OF A SINGLE RESEARCH STUDY</a:t>
                      </a:r>
                      <a:r>
                        <a:rPr lang="en-US" sz="800" b="1" dirty="0">
                          <a:effectLst/>
                          <a:latin typeface="Calibri" panose="020F0502020204030204" pitchFamily="34" charset="0"/>
                          <a:ea typeface="Batang"/>
                          <a:cs typeface="Times New Roman" panose="02020603050405020304" pitchFamily="18" charset="0"/>
                        </a:rPr>
                        <a:t>?</a:t>
                      </a:r>
                      <a:r>
                        <a:rPr lang="en-US" sz="800" dirty="0">
                          <a:effectLst/>
                          <a:latin typeface="Calibri" panose="020F0502020204030204" pitchFamily="34" charset="0"/>
                          <a:ea typeface="Batang"/>
                          <a:cs typeface="Times New Roman" panose="02020603050405020304" pitchFamily="18" charset="0"/>
                        </a:rPr>
                        <a:t> </a:t>
                      </a:r>
                      <a:r>
                        <a:rPr lang="en-US" sz="800" dirty="0" smtClean="0">
                          <a:effectLst/>
                          <a:highlight>
                            <a:srgbClr val="FFFF00"/>
                          </a:highlight>
                          <a:latin typeface="Calibri" panose="020F0502020204030204" pitchFamily="34" charset="0"/>
                          <a:ea typeface="Batang"/>
                          <a:cs typeface="Times New Roman" panose="02020603050405020304" pitchFamily="18" charset="0"/>
                        </a:rPr>
                        <a:t>□</a:t>
                      </a:r>
                      <a:r>
                        <a:rPr lang="en-US" sz="800" dirty="0" smtClean="0">
                          <a:effectLst/>
                          <a:latin typeface="Calibri" panose="020F0502020204030204" pitchFamily="34" charset="0"/>
                          <a:ea typeface="Batang"/>
                          <a:cs typeface="Times New Roman" panose="02020603050405020304" pitchFamily="18" charset="0"/>
                        </a:rPr>
                        <a:t> </a:t>
                      </a:r>
                      <a:r>
                        <a:rPr lang="en-US" sz="800" dirty="0">
                          <a:effectLst/>
                          <a:latin typeface="Calibri" panose="020F0502020204030204" pitchFamily="34" charset="0"/>
                          <a:ea typeface="Batang"/>
                          <a:cs typeface="Times New Roman" panose="02020603050405020304" pitchFamily="18" charset="0"/>
                        </a:rPr>
                        <a:t>Yes </a:t>
                      </a:r>
                      <a:r>
                        <a:rPr lang="en-US" sz="800" dirty="0" smtClean="0">
                          <a:effectLst/>
                          <a:latin typeface="Calibri" panose="020F0502020204030204" pitchFamily="34" charset="0"/>
                          <a:ea typeface="Batang"/>
                          <a:cs typeface="Times New Roman" panose="02020603050405020304" pitchFamily="18" charset="0"/>
                        </a:rPr>
                        <a:t>□ </a:t>
                      </a:r>
                      <a:r>
                        <a:rPr lang="en-US" sz="800" dirty="0">
                          <a:effectLst/>
                          <a:latin typeface="Calibri" panose="020F0502020204030204" pitchFamily="34" charset="0"/>
                          <a:ea typeface="Batang"/>
                          <a:cs typeface="Times New Roman" panose="02020603050405020304" pitchFamily="18" charset="0"/>
                        </a:rPr>
                        <a:t>No (if no go to summary)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49579763"/>
                  </a:ext>
                </a:extLst>
              </a:tr>
              <a:tr h="113767">
                <a:tc gridSpan="9">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SETTING</a:t>
                      </a:r>
                      <a:r>
                        <a:rPr lang="en-US" sz="800" dirty="0">
                          <a:effectLst/>
                          <a:latin typeface="Calibri" panose="020F0502020204030204" pitchFamily="34" charset="0"/>
                          <a:ea typeface="Calibri" panose="020F0502020204030204" pitchFamily="34" charset="0"/>
                          <a:cs typeface="Times New Roman" panose="02020603050405020304" pitchFamily="18" charset="0"/>
                        </a:rPr>
                        <a:t>: A Neonatology </a:t>
                      </a: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unit </a:t>
                      </a:r>
                      <a:r>
                        <a:rPr lang="en-US" sz="800" dirty="0">
                          <a:effectLst/>
                          <a:latin typeface="Calibri" panose="020F0502020204030204" pitchFamily="34" charset="0"/>
                          <a:ea typeface="Calibri" panose="020F0502020204030204" pitchFamily="34" charset="0"/>
                          <a:cs typeface="Times New Roman" panose="02020603050405020304" pitchFamily="18" charset="0"/>
                        </a:rPr>
                        <a:t>of </a:t>
                      </a: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La </a:t>
                      </a:r>
                      <a:r>
                        <a:rPr lang="en-US" sz="800" dirty="0" err="1">
                          <a:effectLst/>
                          <a:latin typeface="Calibri" panose="020F0502020204030204" pitchFamily="34" charset="0"/>
                          <a:ea typeface="Calibri" panose="020F0502020204030204" pitchFamily="34" charset="0"/>
                          <a:cs typeface="Times New Roman" panose="02020603050405020304" pitchFamily="18" charset="0"/>
                        </a:rPr>
                        <a:t>Pax</a:t>
                      </a:r>
                      <a:r>
                        <a:rPr lang="en-US" sz="800" dirty="0">
                          <a:effectLst/>
                          <a:latin typeface="Calibri" panose="020F0502020204030204" pitchFamily="34" charset="0"/>
                          <a:ea typeface="Calibri" panose="020F0502020204030204" pitchFamily="34" charset="0"/>
                          <a:cs typeface="Times New Roman" panose="02020603050405020304" pitchFamily="18" charset="0"/>
                        </a:rPr>
                        <a:t> hospital</a:t>
                      </a: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800" dirty="0">
                          <a:effectLst/>
                          <a:latin typeface="Calibri" panose="020F0502020204030204" pitchFamily="34" charset="0"/>
                          <a:ea typeface="Calibri" panose="020F0502020204030204" pitchFamily="34" charset="0"/>
                          <a:cs typeface="Times New Roman" panose="02020603050405020304" pitchFamily="18" charset="0"/>
                        </a:rPr>
                        <a:t>Madrid, Spain</a:t>
                      </a: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2196991"/>
                  </a:ext>
                </a:extLst>
              </a:tr>
              <a:tr h="632034">
                <a:tc gridSpan="9">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SAMPLE SIZE:</a:t>
                      </a:r>
                      <a:r>
                        <a:rPr lang="en-US" sz="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An outbreak of </a:t>
                      </a:r>
                      <a:r>
                        <a:rPr lang="en-US" sz="800" b="1"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t>
                      </a:r>
                      <a:r>
                        <a:rPr lang="en-US" sz="800" b="1" i="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marcescens </a:t>
                      </a:r>
                      <a:r>
                        <a:rPr lang="en-US" sz="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a Neonatology unit of a Tertiary hospital in Madrid, Spain, from June 2016 to March 2017. Weekly rectal and pharyngeal screenings were performed on the neonates as soon as the outbreak was detected.  Environmental samples and samples from Health care Workers (HCWs), were obtained for microbiological analysis. An unmatched case- control study done to invest risk factors for infection.</a:t>
                      </a:r>
                      <a:endParaRPr lang="en-US" sz="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Fifty nine neonates affected, thirty six colonized, twenty three infected, mostly conjunctivitis and septicemia. Multivariate Logistic Regression identified Parenteral Nutrition, history of previous radiography and prematurity as risk factors. Various measures were taken to control the outbreak like daily multidisciplinary team meetings, contact precautions, cohorting, allocation of dedicated staff, unit cleaning and disinfection, and partial unit closure. Hands of HCWs were mostly suspected as the mode of transmission  because Environmental investigations were inconclusive,  and there was high level of procedures done in the unit as well as many HCWs.</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0444755"/>
                  </a:ext>
                </a:extLst>
              </a:tr>
              <a:tr h="127901">
                <a:tc gridSpan="9">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COMPOSITION:</a:t>
                      </a:r>
                      <a:r>
                        <a:rPr lang="en-US" sz="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46 cases and 63 controls with at least 48 hours length of stay, selected. Cases are either infected -positive culture and has symptoms, or colonized –positive culture without symptoms and controls negative cultures, no symptoms.</a:t>
                      </a:r>
                      <a:endParaRPr lang="en-US"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2323248"/>
                  </a:ext>
                </a:extLst>
              </a:tr>
              <a:tr h="221973">
                <a:tc gridSpan="2">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INTERVENTION(S)</a:t>
                      </a:r>
                      <a:r>
                        <a:rPr lang="en-US" sz="800">
                          <a:effectLst/>
                          <a:latin typeface="Calibri" panose="020F0502020204030204" pitchFamily="34" charset="0"/>
                          <a:ea typeface="Calibri" panose="020F0502020204030204" pitchFamily="34" charset="0"/>
                          <a:cs typeface="Times New Roman" panose="02020603050405020304" pitchFamily="18" charset="0"/>
                        </a:rPr>
                        <a:t>   </a:t>
                      </a:r>
                      <a:r>
                        <a:rPr lang="en-US" sz="800">
                          <a:effectLst/>
                          <a:highlight>
                            <a:srgbClr val="FFFF00"/>
                          </a:highlight>
                          <a:latin typeface="Calibri" panose="020F0502020204030204" pitchFamily="34" charset="0"/>
                          <a:ea typeface="Batang"/>
                          <a:cs typeface="Times New Roman" panose="02020603050405020304" pitchFamily="18" charset="0"/>
                        </a:rPr>
                        <a:t>□</a:t>
                      </a:r>
                      <a:r>
                        <a:rPr lang="en-US" sz="800">
                          <a:effectLst/>
                          <a:latin typeface="Calibri" panose="020F0502020204030204" pitchFamily="34" charset="0"/>
                          <a:ea typeface="Batang"/>
                          <a:cs typeface="Times New Roman" panose="02020603050405020304" pitchFamily="18" charset="0"/>
                        </a:rPr>
                        <a:t> Yes □ No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nSpc>
                          <a:spcPct val="107000"/>
                        </a:lnSpc>
                        <a:spcBef>
                          <a:spcPts val="0"/>
                        </a:spcBef>
                        <a:spcAft>
                          <a:spcPts val="0"/>
                        </a:spcAft>
                      </a:pPr>
                      <a:r>
                        <a:rPr lang="en-US" sz="800" b="1" dirty="0" err="1" smtClean="0">
                          <a:effectLst/>
                          <a:latin typeface="Calibri" panose="020F0502020204030204" pitchFamily="34" charset="0"/>
                          <a:ea typeface="Calibri" panose="020F0502020204030204" pitchFamily="34" charset="0"/>
                          <a:cs typeface="Times New Roman" panose="02020603050405020304" pitchFamily="18" charset="0"/>
                        </a:rPr>
                        <a:t>CONTROL</a:t>
                      </a:r>
                      <a:r>
                        <a:rPr lang="en-US" sz="800" dirty="0" err="1" smtClean="0">
                          <a:effectLst/>
                          <a:highlight>
                            <a:srgbClr val="FFFF00"/>
                          </a:highlight>
                          <a:latin typeface="Calibri" panose="020F0502020204030204" pitchFamily="34" charset="0"/>
                          <a:ea typeface="Batang"/>
                          <a:cs typeface="Times New Roman" panose="02020603050405020304" pitchFamily="18" charset="0"/>
                        </a:rPr>
                        <a:t>□</a:t>
                      </a:r>
                      <a:r>
                        <a:rPr lang="en-US" sz="800" dirty="0" err="1" smtClean="0">
                          <a:effectLst/>
                          <a:latin typeface="Calibri" panose="020F0502020204030204" pitchFamily="34" charset="0"/>
                          <a:ea typeface="Batang"/>
                          <a:cs typeface="Times New Roman" panose="02020603050405020304" pitchFamily="18" charset="0"/>
                        </a:rPr>
                        <a:t>Yes□No</a:t>
                      </a:r>
                      <a:r>
                        <a:rPr lang="en-US" sz="800" dirty="0" smtClean="0">
                          <a:effectLst/>
                          <a:latin typeface="Calibri" panose="020F0502020204030204" pitchFamily="34" charset="0"/>
                          <a:ea typeface="Batang"/>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5">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r>
                        <a:rPr lang="en-US" sz="800" b="1">
                          <a:effectLst/>
                          <a:latin typeface="Calibri" panose="020F0502020204030204" pitchFamily="34" charset="0"/>
                          <a:ea typeface="Calibri" panose="020F0502020204030204" pitchFamily="34" charset="0"/>
                          <a:cs typeface="Times New Roman" panose="02020603050405020304" pitchFamily="18" charset="0"/>
                        </a:rPr>
                        <a:t>RANDOM ASSIGNMENT</a:t>
                      </a:r>
                      <a:r>
                        <a:rPr lang="en-US" sz="800">
                          <a:effectLst/>
                          <a:latin typeface="Calibri" panose="020F0502020204030204" pitchFamily="34" charset="0"/>
                          <a:ea typeface="Calibri" panose="020F0502020204030204" pitchFamily="34" charset="0"/>
                          <a:cs typeface="Times New Roman" panose="02020603050405020304" pitchFamily="18" charset="0"/>
                        </a:rPr>
                        <a:t> </a:t>
                      </a:r>
                      <a:r>
                        <a:rPr lang="en-US" sz="800">
                          <a:effectLst/>
                          <a:latin typeface="Calibri" panose="020F0502020204030204" pitchFamily="34" charset="0"/>
                          <a:ea typeface="Batang"/>
                          <a:cs typeface="Times New Roman" panose="02020603050405020304" pitchFamily="18" charset="0"/>
                        </a:rPr>
                        <a:t>□ Yes </a:t>
                      </a:r>
                      <a:r>
                        <a:rPr lang="en-US" sz="800">
                          <a:effectLst/>
                          <a:highlight>
                            <a:srgbClr val="FFFF00"/>
                          </a:highlight>
                          <a:latin typeface="Calibri" panose="020F0502020204030204" pitchFamily="34" charset="0"/>
                          <a:ea typeface="Batang"/>
                          <a:cs typeface="Times New Roman" panose="02020603050405020304" pitchFamily="18" charset="0"/>
                        </a:rPr>
                        <a:t>□ No</a:t>
                      </a:r>
                      <a:r>
                        <a:rPr lang="en-US" sz="800">
                          <a:effectLst/>
                          <a:latin typeface="Calibri" panose="020F0502020204030204" pitchFamily="34" charset="0"/>
                          <a:ea typeface="Batang"/>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872608"/>
                  </a:ext>
                </a:extLst>
              </a:tr>
              <a:tr h="118980">
                <a:tc gridSpan="4">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YES </a:t>
                      </a:r>
                      <a:r>
                        <a:rPr lang="en-US" sz="800">
                          <a:effectLst/>
                          <a:latin typeface="Calibri" panose="020F0502020204030204" pitchFamily="34" charset="0"/>
                          <a:ea typeface="Calibri" panose="020F0502020204030204" pitchFamily="34" charset="0"/>
                          <a:cs typeface="Times New Roman" panose="02020603050405020304" pitchFamily="18" charset="0"/>
                        </a:rPr>
                        <a:t>to intervention, control and random assignment</a:t>
                      </a: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nSpc>
                          <a:spcPct val="107000"/>
                        </a:lnSpc>
                        <a:spcBef>
                          <a:spcPts val="0"/>
                        </a:spcBef>
                        <a:spcAft>
                          <a:spcPts val="0"/>
                        </a:spcAft>
                      </a:pPr>
                      <a:r>
                        <a:rPr lang="en-US" sz="800" b="1" dirty="0">
                          <a:effectLst/>
                          <a:latin typeface="Calibri" panose="020F0502020204030204" pitchFamily="34" charset="0"/>
                          <a:ea typeface="Batang"/>
                          <a:cs typeface="Times New Roman" panose="02020603050405020304" pitchFamily="18" charset="0"/>
                        </a:rPr>
                        <a:t>□</a:t>
                      </a:r>
                      <a:r>
                        <a:rPr lang="en-US" sz="800" dirty="0">
                          <a:effectLst/>
                          <a:latin typeface="Calibri" panose="020F0502020204030204" pitchFamily="34" charset="0"/>
                          <a:ea typeface="Batang"/>
                          <a:cs typeface="Times New Roman" panose="02020603050405020304" pitchFamily="18" charset="0"/>
                        </a:rPr>
                        <a:t> </a:t>
                      </a:r>
                      <a:r>
                        <a:rPr lang="en-US" sz="800" b="1" dirty="0">
                          <a:effectLst/>
                          <a:latin typeface="Calibri" panose="020F0502020204030204" pitchFamily="34" charset="0"/>
                          <a:ea typeface="Batang"/>
                          <a:cs typeface="Times New Roman" panose="02020603050405020304" pitchFamily="18" charset="0"/>
                        </a:rPr>
                        <a:t>LEVEL I</a:t>
                      </a:r>
                      <a:r>
                        <a:rPr lang="en-US" sz="800" dirty="0">
                          <a:effectLst/>
                          <a:latin typeface="Calibri" panose="020F0502020204030204" pitchFamily="34" charset="0"/>
                          <a:ea typeface="Batang"/>
                          <a:cs typeface="Times New Roman" panose="02020603050405020304" pitchFamily="18" charset="0"/>
                        </a:rPr>
                        <a:t>   Randomized Controlled Trial (RCT) or Experimental Study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9941207"/>
                  </a:ext>
                </a:extLst>
              </a:tr>
              <a:tr h="237961">
                <a:tc gridSpan="4">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r>
                        <a:rPr lang="en-US" sz="800" b="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YES </a:t>
                      </a:r>
                      <a:r>
                        <a:rPr lang="en-US" sz="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to Intervention and either Control or Random Assignment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nSpc>
                          <a:spcPct val="107000"/>
                        </a:lnSpc>
                        <a:spcBef>
                          <a:spcPts val="0"/>
                        </a:spcBef>
                        <a:spcAft>
                          <a:spcPts val="0"/>
                        </a:spcAft>
                      </a:pPr>
                      <a:r>
                        <a:rPr lang="en-US" sz="800" b="1">
                          <a:effectLst/>
                          <a:latin typeface="Calibri" panose="020F0502020204030204" pitchFamily="34" charset="0"/>
                          <a:ea typeface="Batang"/>
                          <a:cs typeface="Times New Roman" panose="02020603050405020304" pitchFamily="18" charset="0"/>
                        </a:rPr>
                        <a:t>□</a:t>
                      </a:r>
                      <a:r>
                        <a:rPr lang="en-US" sz="800">
                          <a:effectLst/>
                          <a:latin typeface="Calibri" panose="020F0502020204030204" pitchFamily="34" charset="0"/>
                          <a:ea typeface="Batang"/>
                          <a:cs typeface="Times New Roman" panose="02020603050405020304" pitchFamily="18" charset="0"/>
                        </a:rPr>
                        <a:t> </a:t>
                      </a:r>
                      <a:r>
                        <a:rPr lang="en-US" sz="800" b="1">
                          <a:effectLst/>
                          <a:latin typeface="Calibri" panose="020F0502020204030204" pitchFamily="34" charset="0"/>
                          <a:ea typeface="Batang"/>
                          <a:cs typeface="Times New Roman" panose="02020603050405020304" pitchFamily="18" charset="0"/>
                        </a:rPr>
                        <a:t>LEVEL II</a:t>
                      </a:r>
                      <a:r>
                        <a:rPr lang="en-US" sz="800">
                          <a:effectLst/>
                          <a:latin typeface="Calibri" panose="020F0502020204030204" pitchFamily="34" charset="0"/>
                          <a:ea typeface="Batang"/>
                          <a:cs typeface="Times New Roman" panose="02020603050405020304" pitchFamily="18" charset="0"/>
                        </a:rPr>
                        <a:t>   Quasi-experimental (no manipulation of independent variable; may have Random Assignment or Control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7814446"/>
                  </a:ext>
                </a:extLst>
              </a:tr>
              <a:tr h="475922">
                <a:tc gridSpan="4">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YES </a:t>
                      </a:r>
                      <a:r>
                        <a:rPr lang="en-US" sz="800">
                          <a:effectLst/>
                          <a:latin typeface="Calibri" panose="020F0502020204030204" pitchFamily="34" charset="0"/>
                          <a:ea typeface="Calibri" panose="020F0502020204030204" pitchFamily="34" charset="0"/>
                          <a:cs typeface="Times New Roman" panose="02020603050405020304" pitchFamily="18" charset="0"/>
                        </a:rPr>
                        <a:t>to intervention only</a:t>
                      </a:r>
                      <a:r>
                        <a:rPr lang="en-US" sz="800" b="1">
                          <a:effectLst/>
                          <a:latin typeface="Calibri" panose="020F0502020204030204" pitchFamily="34" charset="0"/>
                          <a:ea typeface="Calibri" panose="020F0502020204030204" pitchFamily="34" charset="0"/>
                          <a:cs typeface="Times New Roman" panose="02020603050405020304" pitchFamily="18" charset="0"/>
                        </a:rPr>
                        <a:t>   OR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NO </a:t>
                      </a:r>
                      <a:r>
                        <a:rPr lang="en-US" sz="800">
                          <a:effectLst/>
                          <a:latin typeface="Calibri" panose="020F0502020204030204" pitchFamily="34" charset="0"/>
                          <a:ea typeface="Calibri" panose="020F0502020204030204" pitchFamily="34" charset="0"/>
                          <a:cs typeface="Times New Roman" panose="02020603050405020304" pitchFamily="18" charset="0"/>
                        </a:rPr>
                        <a:t>to intervention, Control and Random Assignment</a:t>
                      </a: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nSpc>
                          <a:spcPct val="107000"/>
                        </a:lnSpc>
                        <a:spcBef>
                          <a:spcPts val="0"/>
                        </a:spcBef>
                        <a:spcAft>
                          <a:spcPts val="0"/>
                        </a:spcAft>
                      </a:pPr>
                      <a:r>
                        <a:rPr lang="en-US" sz="800" b="1">
                          <a:effectLst/>
                          <a:highlight>
                            <a:srgbClr val="FFFF00"/>
                          </a:highlight>
                          <a:latin typeface="Calibri" panose="020F0502020204030204" pitchFamily="34" charset="0"/>
                          <a:ea typeface="Batang"/>
                          <a:cs typeface="Times New Roman" panose="02020603050405020304" pitchFamily="18" charset="0"/>
                        </a:rPr>
                        <a:t>□ LEVEL III</a:t>
                      </a:r>
                      <a:r>
                        <a:rPr lang="en-US" sz="800">
                          <a:effectLst/>
                          <a:highlight>
                            <a:srgbClr val="FFFF00"/>
                          </a:highlight>
                          <a:latin typeface="Calibri" panose="020F0502020204030204" pitchFamily="34" charset="0"/>
                          <a:ea typeface="Batang"/>
                          <a:cs typeface="Times New Roman" panose="02020603050405020304" pitchFamily="18" charset="0"/>
                        </a:rPr>
                        <a:t>   Non-experimental (no manipulation of independent variable; includes descriptive, comparative, and correlational studies; uses secondary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b="1">
                          <a:effectLst/>
                          <a:latin typeface="Calibri" panose="020F0502020204030204" pitchFamily="34" charset="0"/>
                          <a:ea typeface="Batang"/>
                          <a:cs typeface="Times New Roman" panose="02020603050405020304" pitchFamily="18" charset="0"/>
                        </a:rPr>
                        <a:t>□ LEVEL III</a:t>
                      </a:r>
                      <a:r>
                        <a:rPr lang="en-US" sz="800">
                          <a:effectLst/>
                          <a:latin typeface="Calibri" panose="020F0502020204030204" pitchFamily="34" charset="0"/>
                          <a:ea typeface="Batang"/>
                          <a:cs typeface="Times New Roman" panose="02020603050405020304" pitchFamily="18" charset="0"/>
                        </a:rPr>
                        <a:t>   Qualitative (exploratory </a:t>
                      </a:r>
                      <a:r>
                        <a:rPr lang="en-US" sz="800">
                          <a:effectLst/>
                          <a:latin typeface="Batang"/>
                          <a:ea typeface="Calibri" panose="020F0502020204030204" pitchFamily="34" charset="0"/>
                          <a:cs typeface="Times New Roman" panose="02020603050405020304" pitchFamily="18" charset="0"/>
                        </a:rPr>
                        <a:t>〔</a:t>
                      </a:r>
                      <a:r>
                        <a:rPr lang="en-US" sz="800">
                          <a:effectLst/>
                          <a:latin typeface="Calibri" panose="020F0502020204030204" pitchFamily="34" charset="0"/>
                          <a:ea typeface="Batang"/>
                          <a:cs typeface="Times New Roman" panose="02020603050405020304" pitchFamily="18" charset="0"/>
                        </a:rPr>
                        <a:t>e.g., interviews, focus groups</a:t>
                      </a:r>
                      <a:r>
                        <a:rPr lang="en-US" sz="800">
                          <a:effectLst/>
                          <a:latin typeface="Batang"/>
                          <a:ea typeface="Calibri" panose="020F0502020204030204" pitchFamily="34" charset="0"/>
                          <a:cs typeface="Times New Roman" panose="02020603050405020304" pitchFamily="18" charset="0"/>
                        </a:rPr>
                        <a:t>〕</a:t>
                      </a:r>
                      <a:r>
                        <a:rPr lang="en-US" sz="800">
                          <a:effectLst/>
                          <a:latin typeface="Calibri" panose="020F0502020204030204" pitchFamily="34" charset="0"/>
                          <a:ea typeface="Batang"/>
                          <a:cs typeface="Times New Roman" panose="02020603050405020304" pitchFamily="18" charset="0"/>
                        </a:rPr>
                        <a:t>) starting point for studies where little research exists; small samples sizes; results used to design empirical studies.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2344054"/>
                  </a:ext>
                </a:extLst>
              </a:tr>
              <a:tr h="118980">
                <a:tc>
                  <a:txBody>
                    <a:bodyPr/>
                    <a:lstStyle/>
                    <a:p>
                      <a:pPr marL="0" marR="0">
                        <a:lnSpc>
                          <a:spcPct val="107000"/>
                        </a:lnSpc>
                        <a:spcBef>
                          <a:spcPts val="0"/>
                        </a:spcBef>
                        <a:spcAft>
                          <a:spcPts val="0"/>
                        </a:spcAft>
                      </a:pPr>
                      <a:r>
                        <a:rPr lang="en-US" sz="800" b="1">
                          <a:effectLst/>
                          <a:latin typeface="Calibri" panose="020F0502020204030204" pitchFamily="34" charset="0"/>
                          <a:ea typeface="Batang"/>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gridSpan="8">
                  <a:txBody>
                    <a:bodyPr/>
                    <a:lstStyle/>
                    <a:p>
                      <a:pPr marL="0" marR="0">
                        <a:lnSpc>
                          <a:spcPct val="107000"/>
                        </a:lnSpc>
                        <a:spcBef>
                          <a:spcPts val="0"/>
                        </a:spcBef>
                        <a:spcAft>
                          <a:spcPts val="0"/>
                        </a:spcAft>
                      </a:pPr>
                      <a:r>
                        <a:rPr lang="en-US" sz="800" b="1">
                          <a:effectLst/>
                          <a:latin typeface="Calibri" panose="020F0502020204030204" pitchFamily="34" charset="0"/>
                          <a:ea typeface="Batang"/>
                          <a:cs typeface="Times New Roman" panose="02020603050405020304" pitchFamily="18" charset="0"/>
                        </a:rPr>
                        <a:t>QUALITY OF EVIDENCE: STUDY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5370186"/>
                  </a:ext>
                </a:extLst>
              </a:tr>
              <a:tr h="594902">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Does the researcher identify what is known and what is not known about the problem and how the study will address any gaps in knowledge?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rowSpan="13">
                  <a:txBody>
                    <a:bodyPr/>
                    <a:lstStyle/>
                    <a:p>
                      <a:pPr marL="0" marR="0" algn="ctr">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rowSpan="4">
                  <a:txBody>
                    <a:bodyPr/>
                    <a:lstStyle/>
                    <a:p>
                      <a:pPr marL="0" marR="0" algn="ctr">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HIGH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gridSpan="2">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Consistent, generalized result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Sufficient sample size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Adequate control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Definitive conclusions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Consistent recommendations based on comprehensive literature review that includes thorough reference to scientific evidence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hMerge="1">
                  <a:txBody>
                    <a:bodyPr/>
                    <a:lstStyle/>
                    <a:p>
                      <a:endParaRPr lang="en-US"/>
                    </a:p>
                  </a:txBody>
                  <a:tcPr/>
                </a:tc>
                <a:extLst>
                  <a:ext uri="{0D108BD9-81ED-4DB2-BD59-A6C34878D82A}">
                    <a16:rowId xmlns:a16="http://schemas.microsoft.com/office/drawing/2014/main" val="2831675675"/>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Was the purpose of the study clearly presented?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542702768"/>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Was the literature review current (most sources within last 5 years)?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630142403"/>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Was sample size sufficient based on study design and rationale?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545980618"/>
                  </a:ext>
                </a:extLst>
              </a:tr>
              <a:tr h="897509">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If there was a control group:</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5495290" algn="l"/>
                        </a:tabLst>
                      </a:pPr>
                      <a:r>
                        <a:rPr lang="en-US" sz="800">
                          <a:effectLst/>
                          <a:latin typeface="Calibri" panose="020F0502020204030204" pitchFamily="34" charset="0"/>
                          <a:ea typeface="Batang"/>
                          <a:cs typeface="Times New Roman" panose="02020603050405020304" pitchFamily="18" charset="0"/>
                        </a:rPr>
                        <a:t>Were the characteristics and/or demographics similar in both control and intervention groups?</a:t>
                      </a:r>
                    </a:p>
                    <a:p>
                      <a:pPr marL="342900" marR="0" lvl="0" indent="-342900">
                        <a:spcBef>
                          <a:spcPts val="0"/>
                        </a:spcBef>
                        <a:spcAft>
                          <a:spcPts val="0"/>
                        </a:spcAft>
                        <a:buFont typeface="Times New Roman" panose="02020603050405020304" pitchFamily="18" charset="0"/>
                        <a:buChar char="-"/>
                        <a:tabLst>
                          <a:tab pos="5495290" algn="l"/>
                        </a:tabLst>
                      </a:pPr>
                      <a:r>
                        <a:rPr lang="en-US" sz="800">
                          <a:effectLst/>
                          <a:latin typeface="Calibri" panose="020F0502020204030204" pitchFamily="34" charset="0"/>
                          <a:ea typeface="Batang"/>
                          <a:cs typeface="Times New Roman" panose="02020603050405020304" pitchFamily="18" charset="0"/>
                        </a:rPr>
                        <a:t>If multiple settings were used, were the settings similar?</a:t>
                      </a:r>
                    </a:p>
                    <a:p>
                      <a:pPr marL="342900" marR="0" lvl="0" indent="-342900">
                        <a:spcBef>
                          <a:spcPts val="0"/>
                        </a:spcBef>
                        <a:spcAft>
                          <a:spcPts val="0"/>
                        </a:spcAft>
                        <a:buFont typeface="Times New Roman" panose="02020603050405020304" pitchFamily="18" charset="0"/>
                        <a:buChar char="-"/>
                        <a:tabLst>
                          <a:tab pos="5495290" algn="l"/>
                        </a:tabLst>
                      </a:pPr>
                      <a:r>
                        <a:rPr lang="en-US" sz="800">
                          <a:effectLst/>
                          <a:latin typeface="Calibri" panose="020F0502020204030204" pitchFamily="34" charset="0"/>
                          <a:ea typeface="Batang"/>
                          <a:cs typeface="Times New Roman" panose="02020603050405020304" pitchFamily="18" charset="0"/>
                        </a:rPr>
                        <a:t>Were all groups treated equally except for the intervention group(s)</a:t>
                      </a: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a:t>
                      </a:r>
                      <a:r>
                        <a:rPr lang="en-US" sz="800" b="1">
                          <a:effectLst/>
                          <a:highlight>
                            <a:srgbClr val="FFFF00"/>
                          </a:highlight>
                          <a:latin typeface="Calibri" panose="020F0502020204030204" pitchFamily="34" charset="0"/>
                          <a:ea typeface="Batang"/>
                          <a:cs typeface="Times New Roman" panose="02020603050405020304" pitchFamily="18"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a:t>
                      </a:r>
                      <a:r>
                        <a:rPr lang="en-US" sz="800" b="1">
                          <a:effectLst/>
                          <a:highlight>
                            <a:srgbClr val="FFFF00"/>
                          </a:highlight>
                          <a:latin typeface="Calibri" panose="020F0502020204030204" pitchFamily="34" charset="0"/>
                          <a:ea typeface="Batang"/>
                          <a:cs typeface="Times New Roman" panose="02020603050405020304" pitchFamily="18"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a:t>
                      </a:r>
                      <a:r>
                        <a:rPr lang="en-US" sz="800" b="1">
                          <a:effectLst/>
                          <a:highlight>
                            <a:srgbClr val="FFFF00"/>
                          </a:highlight>
                          <a:latin typeface="Calibri" panose="020F0502020204030204" pitchFamily="34" charset="0"/>
                          <a:ea typeface="Batang"/>
                          <a:cs typeface="Times New Roman" panose="02020603050405020304" pitchFamily="18"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rowSpan="2">
                  <a:txBody>
                    <a:bodyPr/>
                    <a:lstStyle/>
                    <a:p>
                      <a:pPr marL="0" marR="0" algn="ctr">
                        <a:lnSpc>
                          <a:spcPct val="107000"/>
                        </a:lnSpc>
                        <a:spcBef>
                          <a:spcPts val="0"/>
                        </a:spcBef>
                        <a:spcAft>
                          <a:spcPts val="0"/>
                        </a:spcAft>
                        <a:tabLst>
                          <a:tab pos="5495290" algn="l"/>
                        </a:tabLst>
                      </a:pPr>
                      <a:r>
                        <a:rPr lang="en-US" sz="800" b="1" dirty="0">
                          <a:effectLst/>
                          <a:highlight>
                            <a:srgbClr val="FFFF00"/>
                          </a:highlight>
                          <a:latin typeface="Calibri" panose="020F0502020204030204" pitchFamily="34" charset="0"/>
                          <a:ea typeface="Batang"/>
                          <a:cs typeface="Times New Roman" panose="02020603050405020304" pitchFamily="18" charset="0"/>
                        </a:rPr>
                        <a:t>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tabLst>
                          <a:tab pos="5495290" algn="l"/>
                        </a:tabLst>
                      </a:pPr>
                      <a:r>
                        <a:rPr lang="en-US" sz="800" b="1" dirty="0">
                          <a:effectLst/>
                          <a:highlight>
                            <a:srgbClr val="FFFF00"/>
                          </a:highlight>
                          <a:latin typeface="Calibri" panose="020F0502020204030204" pitchFamily="34" charset="0"/>
                          <a:ea typeface="Batang"/>
                          <a:cs typeface="Times New Roman" panose="02020603050405020304" pitchFamily="18" charset="0"/>
                        </a:rPr>
                        <a:t> GOOD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gridSpan="2">
                  <a:txBody>
                    <a:bodyPr/>
                    <a:lstStyle/>
                    <a:p>
                      <a:pPr marL="0" marR="0">
                        <a:lnSpc>
                          <a:spcPct val="107000"/>
                        </a:lnSpc>
                        <a:spcBef>
                          <a:spcPts val="0"/>
                        </a:spcBef>
                        <a:spcAft>
                          <a:spcPts val="0"/>
                        </a:spcAft>
                        <a:tabLst>
                          <a:tab pos="5495290" algn="l"/>
                        </a:tabLst>
                      </a:pPr>
                      <a:r>
                        <a:rPr lang="en-US" sz="800" dirty="0">
                          <a:effectLst/>
                          <a:highlight>
                            <a:srgbClr val="FFFF00"/>
                          </a:highlight>
                          <a:latin typeface="Calibri" panose="020F0502020204030204" pitchFamily="34" charset="0"/>
                          <a:ea typeface="Batang"/>
                          <a:cs typeface="Times New Roman" panose="02020603050405020304" pitchFamily="18" charset="0"/>
                        </a:rPr>
                        <a:t>Reasonably consistent result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dirty="0">
                          <a:effectLst/>
                          <a:highlight>
                            <a:srgbClr val="FFFF00"/>
                          </a:highlight>
                          <a:latin typeface="Calibri" panose="020F0502020204030204" pitchFamily="34" charset="0"/>
                          <a:ea typeface="Batang"/>
                          <a:cs typeface="Times New Roman" panose="02020603050405020304" pitchFamily="18" charset="0"/>
                        </a:rPr>
                        <a:t>Sufficient sample size for the study design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dirty="0">
                          <a:effectLst/>
                          <a:highlight>
                            <a:srgbClr val="FFFF00"/>
                          </a:highlight>
                          <a:latin typeface="Calibri" panose="020F0502020204030204" pitchFamily="34" charset="0"/>
                          <a:ea typeface="Batang"/>
                          <a:cs typeface="Times New Roman" panose="02020603050405020304" pitchFamily="18" charset="0"/>
                        </a:rPr>
                        <a:t>Some control</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dirty="0">
                          <a:effectLst/>
                          <a:highlight>
                            <a:srgbClr val="FFFF00"/>
                          </a:highlight>
                          <a:latin typeface="Calibri" panose="020F0502020204030204" pitchFamily="34" charset="0"/>
                          <a:ea typeface="Batang"/>
                          <a:cs typeface="Times New Roman" panose="02020603050405020304" pitchFamily="18" charset="0"/>
                        </a:rPr>
                        <a:t>Fairly definite conclusions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dirty="0">
                          <a:effectLst/>
                          <a:highlight>
                            <a:srgbClr val="FFFF00"/>
                          </a:highlight>
                          <a:latin typeface="Calibri" panose="020F0502020204030204" pitchFamily="34" charset="0"/>
                          <a:ea typeface="Batang"/>
                          <a:cs typeface="Times New Roman" panose="02020603050405020304" pitchFamily="18" charset="0"/>
                        </a:rPr>
                        <a:t>Reasonably consistent recommendations based on fairly comprehensive literature review that includes some reference to scientific evidence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lang="en-US"/>
                    </a:p>
                  </a:txBody>
                  <a:tcPr/>
                </a:tc>
                <a:extLst>
                  <a:ext uri="{0D108BD9-81ED-4DB2-BD59-A6C34878D82A}">
                    <a16:rowId xmlns:a16="http://schemas.microsoft.com/office/drawing/2014/main" val="1967056723"/>
                  </a:ext>
                </a:extLst>
              </a:tr>
              <a:tr h="146269">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Are data collection methods described clearly?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630383119"/>
                  </a:ext>
                </a:extLst>
              </a:tr>
              <a:tr h="118980">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Was instrument validity discussed?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a:t>
                      </a:r>
                      <a:r>
                        <a:rPr lang="en-US" sz="800" b="1">
                          <a:effectLst/>
                          <a:highlight>
                            <a:srgbClr val="FFFF00"/>
                          </a:highlight>
                          <a:latin typeface="Calibri" panose="020F0502020204030204" pitchFamily="34" charset="0"/>
                          <a:ea typeface="Batang"/>
                          <a:cs typeface="Times New Roman" panose="02020603050405020304" pitchFamily="18" charset="0"/>
                        </a:rPr>
                        <a:t>□No</a:t>
                      </a:r>
                      <a:r>
                        <a:rPr lang="en-US" sz="800" b="1">
                          <a:effectLst/>
                          <a:latin typeface="Calibri" panose="020F0502020204030204" pitchFamily="34" charset="0"/>
                          <a:ea typeface="Batang"/>
                          <a:cs typeface="Times New Roman" panose="02020603050405020304" pitchFamily="18" charset="0"/>
                        </a:rPr>
                        <a:t>   □NA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rowSpan="3">
                  <a:txBody>
                    <a:bodyPr/>
                    <a:lstStyle/>
                    <a:p>
                      <a:pPr marL="0" marR="0" algn="ctr">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Low Quality Or Major Flaws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gridSpan="2">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Little evidence with inconsistent results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Insufficient sample size for the study design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Conclusions cannot be drawn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hMerge="1">
                  <a:txBody>
                    <a:bodyPr/>
                    <a:lstStyle/>
                    <a:p>
                      <a:endParaRPr lang="en-US"/>
                    </a:p>
                  </a:txBody>
                  <a:tcPr/>
                </a:tc>
                <a:extLst>
                  <a:ext uri="{0D108BD9-81ED-4DB2-BD59-A6C34878D82A}">
                    <a16:rowId xmlns:a16="http://schemas.microsoft.com/office/drawing/2014/main" val="1468529074"/>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Was the instrument reliable (e.g. Cronbach’s α ≥ 0.70)?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a:t>
                      </a:r>
                      <a:r>
                        <a:rPr lang="en-US" sz="800" b="1">
                          <a:effectLst/>
                          <a:highlight>
                            <a:srgbClr val="FFFF00"/>
                          </a:highlight>
                          <a:latin typeface="Calibri" panose="020F0502020204030204" pitchFamily="34" charset="0"/>
                          <a:ea typeface="Batang"/>
                          <a:cs typeface="Times New Roman" panose="02020603050405020304" pitchFamily="18"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732723219"/>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If survey/questionnaire was used, was response rate ≥ 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a:t>
                      </a:r>
                      <a:r>
                        <a:rPr lang="en-US" sz="800" b="1">
                          <a:effectLst/>
                          <a:highlight>
                            <a:srgbClr val="FFFF00"/>
                          </a:highlight>
                          <a:latin typeface="Calibri" panose="020F0502020204030204" pitchFamily="34" charset="0"/>
                          <a:ea typeface="Batang"/>
                          <a:cs typeface="Times New Roman" panose="02020603050405020304" pitchFamily="18"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075561381"/>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If tables were presented, was the narrative consistent with the table content?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rowSpan="4" gridSpan="3">
                  <a:txBody>
                    <a:bodyPr/>
                    <a:lstStyle/>
                    <a:p>
                      <a:pPr marL="0" marR="0">
                        <a:lnSpc>
                          <a:spcPct val="107000"/>
                        </a:lnSpc>
                        <a:spcBef>
                          <a:spcPts val="0"/>
                        </a:spcBef>
                        <a:spcAft>
                          <a:spcPts val="0"/>
                        </a:spcAft>
                        <a:tabLst>
                          <a:tab pos="5495290" algn="l"/>
                        </a:tabLst>
                      </a:pPr>
                      <a:r>
                        <a:rPr lang="en-US" sz="800" b="1" dirty="0">
                          <a:effectLst/>
                          <a:latin typeface="Calibri" panose="020F0502020204030204" pitchFamily="34" charset="0"/>
                          <a:ea typeface="Batang"/>
                          <a:cs typeface="Times New Roman" panose="02020603050405020304" pitchFamily="18" charset="0"/>
                        </a:rPr>
                        <a:t>Additional Comments: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hMerge="1">
                  <a:txBody>
                    <a:bodyPr/>
                    <a:lstStyle/>
                    <a:p>
                      <a:endParaRPr lang="en-US"/>
                    </a:p>
                  </a:txBody>
                  <a:tcPr/>
                </a:tc>
                <a:tc rowSpan="4" hMerge="1">
                  <a:txBody>
                    <a:bodyPr/>
                    <a:lstStyle/>
                    <a:p>
                      <a:endParaRPr lang="en-US"/>
                    </a:p>
                  </a:txBody>
                  <a:tcPr/>
                </a:tc>
                <a:extLst>
                  <a:ext uri="{0D108BD9-81ED-4DB2-BD59-A6C34878D82A}">
                    <a16:rowId xmlns:a16="http://schemas.microsoft.com/office/drawing/2014/main" val="1022762858"/>
                  </a:ext>
                </a:extLst>
              </a:tr>
              <a:tr h="118980">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Were the results presented clearly?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highlight>
                            <a:srgbClr val="FFFF00"/>
                          </a:highlight>
                          <a:latin typeface="Calibri" panose="020F0502020204030204" pitchFamily="34" charset="0"/>
                          <a:ea typeface="Batang"/>
                          <a:cs typeface="Times New Roman" panose="02020603050405020304" pitchFamily="18" charset="0"/>
                        </a:rPr>
                        <a:t>□Yes</a:t>
                      </a:r>
                      <a:r>
                        <a:rPr lang="en-US" sz="800" b="1">
                          <a:effectLst/>
                          <a:latin typeface="Calibri" panose="020F0502020204030204" pitchFamily="34" charset="0"/>
                          <a:ea typeface="Batang"/>
                          <a:cs typeface="Times New Roman" panose="02020603050405020304" pitchFamily="18" charset="0"/>
                        </a:rPr>
                        <a:t>   □No   □NA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660243685"/>
                  </a:ext>
                </a:extLst>
              </a:tr>
              <a:tr h="118980">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Were conclusions based on results?       </a:t>
                      </a:r>
                      <a:r>
                        <a:rPr lang="en-US" sz="800">
                          <a:effectLst/>
                          <a:highlight>
                            <a:srgbClr val="FFFF00"/>
                          </a:highlight>
                          <a:latin typeface="Calibri" panose="020F0502020204030204" pitchFamily="34" charset="0"/>
                          <a:ea typeface="Batang"/>
                          <a:cs typeface="Times New Roman" panose="02020603050405020304" pitchFamily="18" charset="0"/>
                        </a:rPr>
                        <a:t>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a:effectLst/>
                          <a:latin typeface="Calibri" panose="020F0502020204030204" pitchFamily="34" charset="0"/>
                          <a:ea typeface="Batang"/>
                          <a:cs typeface="Times New Roman" panose="02020603050405020304" pitchFamily="18" charset="0"/>
                        </a:rPr>
                        <a:t>□Yes   □No   □NA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647558846"/>
                  </a:ext>
                </a:extLst>
              </a:tr>
              <a:tr h="237961">
                <a:tc gridSpan="3">
                  <a:txBody>
                    <a:bodyPr/>
                    <a:lstStyle/>
                    <a:p>
                      <a:pPr marL="0" marR="0">
                        <a:lnSpc>
                          <a:spcPct val="107000"/>
                        </a:lnSpc>
                        <a:spcBef>
                          <a:spcPts val="0"/>
                        </a:spcBef>
                        <a:spcAft>
                          <a:spcPts val="0"/>
                        </a:spcAft>
                        <a:tabLst>
                          <a:tab pos="5495290" algn="l"/>
                        </a:tabLst>
                      </a:pPr>
                      <a:r>
                        <a:rPr lang="en-US" sz="800">
                          <a:effectLst/>
                          <a:latin typeface="Calibri" panose="020F0502020204030204" pitchFamily="34" charset="0"/>
                          <a:ea typeface="Batang"/>
                          <a:cs typeface="Times New Roman" panose="02020603050405020304" pitchFamily="18" charset="0"/>
                        </a:rPr>
                        <a:t>Were study limitations identified and addressed?  </a:t>
                      </a:r>
                      <a:r>
                        <a:rPr lang="en-US" sz="800">
                          <a:effectLst/>
                          <a:highlight>
                            <a:srgbClr val="FFFF00"/>
                          </a:highlight>
                          <a:latin typeface="Calibri" panose="020F0502020204030204" pitchFamily="34" charset="0"/>
                          <a:ea typeface="Batang"/>
                          <a:cs typeface="Times New Roman" panose="02020603050405020304" pitchFamily="18" charset="0"/>
                        </a:rPr>
                        <a:t>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tabLst>
                          <a:tab pos="5495290" algn="l"/>
                        </a:tabLst>
                      </a:pPr>
                      <a:r>
                        <a:rPr lang="en-US" sz="800" b="1" dirty="0">
                          <a:effectLst/>
                          <a:latin typeface="Calibri" panose="020F0502020204030204" pitchFamily="34" charset="0"/>
                          <a:ea typeface="Batang"/>
                          <a:cs typeface="Times New Roman" panose="02020603050405020304" pitchFamily="18" charset="0"/>
                        </a:rPr>
                        <a:t>□Yes   □No   □NA</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0548" marR="10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795279630"/>
                  </a:ext>
                </a:extLst>
              </a:tr>
            </a:tbl>
          </a:graphicData>
        </a:graphic>
      </p:graphicFrame>
      <p:sp>
        <p:nvSpPr>
          <p:cNvPr id="3" name="Rectangle 1"/>
          <p:cNvSpPr>
            <a:spLocks noChangeArrowheads="1"/>
          </p:cNvSpPr>
          <p:nvPr/>
        </p:nvSpPr>
        <p:spPr bwMode="auto">
          <a:xfrm>
            <a:off x="-63648339" y="1364479"/>
            <a:ext cx="15066655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appraisal tool has been modified from AORN Research Evidence Appraisal tool – Ref:  Sadahiro S., Suzuki T., Tanaka A., et al. AORN Journal, July 2014 Vol 100 No 1</a:t>
            </a:r>
            <a:endParaRPr kumimoji="0" lang="en-US" altLang="en-US" sz="1400" b="0" i="0" u="none" strike="noStrike" cap="none" normalizeH="0" baseline="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18627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1499</TotalTime>
  <Words>2350</Words>
  <Application>Microsoft Office PowerPoint</Application>
  <PresentationFormat>Widescreen</PresentationFormat>
  <Paragraphs>299</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Batang</vt:lpstr>
      <vt:lpstr>Calibri</vt:lpstr>
      <vt:lpstr>Garamond</vt:lpstr>
      <vt:lpstr>Times New Roman</vt:lpstr>
      <vt:lpstr>Wingdings</vt:lpstr>
      <vt:lpstr>Organic</vt:lpstr>
      <vt:lpstr>APIC Greater NY Chapter 13 Journal Club Presentation May 15, 2019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Greater NY Chapter 13 Journal Club Session April  17, 2019</dc:title>
  <dc:creator>angie11</dc:creator>
  <cp:lastModifiedBy>Bock, Steven</cp:lastModifiedBy>
  <cp:revision>163</cp:revision>
  <cp:lastPrinted>2019-05-07T21:08:01Z</cp:lastPrinted>
  <dcterms:created xsi:type="dcterms:W3CDTF">2019-03-23T22:36:26Z</dcterms:created>
  <dcterms:modified xsi:type="dcterms:W3CDTF">2019-05-10T04:23:38Z</dcterms:modified>
</cp:coreProperties>
</file>