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6" r:id="rId1"/>
  </p:sldMasterIdLst>
  <p:notesMasterIdLst>
    <p:notesMasterId r:id="rId9"/>
  </p:notesMasterIdLst>
  <p:sldIdLst>
    <p:sldId id="256" r:id="rId2"/>
    <p:sldId id="257" r:id="rId3"/>
    <p:sldId id="258" r:id="rId4"/>
    <p:sldId id="266" r:id="rId5"/>
    <p:sldId id="260" r:id="rId6"/>
    <p:sldId id="267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rry Colbert" initials="L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8" autoAdjust="0"/>
    <p:restoredTop sz="94532" autoAdjust="0"/>
  </p:normalViewPr>
  <p:slideViewPr>
    <p:cSldViewPr>
      <p:cViewPr>
        <p:scale>
          <a:sx n="100" d="100"/>
          <a:sy n="100" d="100"/>
        </p:scale>
        <p:origin x="-1404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FD591-770D-46DE-9E51-B2C19BF4F4B6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2848D-C9D0-4786-9081-DEE008A8C8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467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2848D-C9D0-4786-9081-DEE008A8C8A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043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2848D-C9D0-4786-9081-DEE008A8C8A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4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2848D-C9D0-4786-9081-DEE008A8C8AE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34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77E3315-377C-4C07-A6DE-876A462D18F5}" type="datetimeFigureOut">
              <a:rPr lang="en-US" smtClean="0"/>
              <a:t>3/29/2016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3F800CE-A083-4F41-BD33-60BEC44A12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657600"/>
            <a:ext cx="8305800" cy="2514600"/>
          </a:xfrm>
        </p:spPr>
        <p:txBody>
          <a:bodyPr>
            <a:normAutofit/>
          </a:bodyPr>
          <a:lstStyle/>
          <a:p>
            <a:r>
              <a:rPr lang="en-US" dirty="0" smtClean="0"/>
              <a:t>	Adebisi Adeyeye, DHA, RN, CIC</a:t>
            </a:r>
          </a:p>
          <a:p>
            <a:r>
              <a:rPr lang="en-US" dirty="0" smtClean="0"/>
              <a:t>Montefiore Medical Center</a:t>
            </a:r>
          </a:p>
          <a:p>
            <a:r>
              <a:rPr lang="en-US" dirty="0" smtClean="0"/>
              <a:t>Bronx,  NY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219551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  <a:effectLst/>
              </a:rPr>
              <a:t>APIC Chapter 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13 – </a:t>
            </a:r>
            <a:br>
              <a:rPr lang="en-US" dirty="0" smtClean="0">
                <a:solidFill>
                  <a:srgbClr val="FFFF00"/>
                </a:solidFill>
                <a:effectLst/>
              </a:rPr>
            </a:br>
            <a:r>
              <a:rPr lang="en-US" dirty="0" smtClean="0">
                <a:solidFill>
                  <a:srgbClr val="FFFF00"/>
                </a:solidFill>
                <a:effectLst/>
              </a:rPr>
              <a:t>Greater </a:t>
            </a:r>
            <a:r>
              <a:rPr lang="en-US" dirty="0">
                <a:solidFill>
                  <a:srgbClr val="FFFF00"/>
                </a:solidFill>
                <a:effectLst/>
              </a:rPr>
              <a:t>New York</a:t>
            </a:r>
            <a:br>
              <a:rPr lang="en-US" dirty="0">
                <a:solidFill>
                  <a:srgbClr val="FFFF00"/>
                </a:solidFill>
                <a:effectLst/>
              </a:rPr>
            </a:br>
            <a:r>
              <a:rPr lang="en-US" dirty="0" smtClean="0">
                <a:solidFill>
                  <a:srgbClr val="FFFF00"/>
                </a:solidFill>
                <a:effectLst/>
              </a:rPr>
              <a:t>Q &amp; A </a:t>
            </a:r>
            <a:r>
              <a:rPr lang="en-US" smtClean="0">
                <a:solidFill>
                  <a:srgbClr val="FFFF00"/>
                </a:solidFill>
                <a:effectLst/>
              </a:rPr>
              <a:t>Forum-March </a:t>
            </a:r>
            <a:r>
              <a:rPr lang="en-US" smtClean="0">
                <a:solidFill>
                  <a:srgbClr val="FFFF00"/>
                </a:solidFill>
                <a:effectLst/>
              </a:rPr>
              <a:t>16, 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2016 </a:t>
            </a:r>
            <a:endParaRPr lang="en-US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1363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500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sz="2000" dirty="0" smtClean="0"/>
          </a:p>
          <a:p>
            <a:pPr marL="109728" indent="0">
              <a:buNone/>
            </a:pPr>
            <a:r>
              <a:rPr lang="en-US" b="1" dirty="0" smtClean="0"/>
              <a:t>Q1.</a:t>
            </a:r>
            <a:r>
              <a:rPr lang="en-US" sz="2400" b="1" dirty="0" smtClean="0"/>
              <a:t>	The CDC recommendations for decreasing CLABSI include all of the following except:</a:t>
            </a:r>
          </a:p>
          <a:p>
            <a:pPr marL="109728" indent="0">
              <a:buNone/>
            </a:pPr>
            <a:endParaRPr lang="en-US" sz="2400" b="1" dirty="0"/>
          </a:p>
          <a:p>
            <a:pPr marL="624078" indent="-514350"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Educational programs</a:t>
            </a:r>
          </a:p>
          <a:p>
            <a:pPr marL="624078" indent="-514350"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Routine replacement of catheters</a:t>
            </a:r>
          </a:p>
          <a:p>
            <a:pPr marL="624078" indent="-514350"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The use of Chlorhexidine for skin antisepsis</a:t>
            </a:r>
          </a:p>
          <a:p>
            <a:pPr marL="624078" indent="-514350"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The use of maximal sterile barrier precautions</a:t>
            </a:r>
            <a:endParaRPr lang="en-US" dirty="0" smtClean="0">
              <a:solidFill>
                <a:srgbClr val="FFFF00"/>
              </a:solidFill>
            </a:endParaRPr>
          </a:p>
          <a:p>
            <a:pPr marL="624078" indent="-514350">
              <a:buFont typeface="+mj-lt"/>
              <a:buAutoNum type="alphaLcPeriod"/>
            </a:pPr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02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40594"/>
            <a:ext cx="8610600" cy="5460206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 y/o/F with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COPD, chronic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smoker,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admitted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./COPD and pneumonia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During stay developed sudden onset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lower </a:t>
            </a:r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abd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pain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nausea. Exp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Lap., Hartman’s procedure, Colostomy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perforated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sigmoid diverticulitis. Central line placed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OR. Patient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critical post-op,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remained vented in PACU. Admission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sputum cultures growing scant </a:t>
            </a:r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Kleb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Pneum., CRE,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MRSA – previous history for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both. BC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collected post-op growing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Pseudomonas.</a:t>
            </a:r>
          </a:p>
          <a:p>
            <a:pPr marL="109728" indent="0">
              <a:buNone/>
            </a:pPr>
            <a:endParaRPr lang="en-US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en-US" sz="20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en-US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en-US" sz="20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imaging studies performed due to patient’s critical status. Condition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deteriorated.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expired on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 12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95478" indent="-285750"/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this case meet CLABSI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criteria?</a:t>
            </a:r>
          </a:p>
          <a:p>
            <a:pPr marL="395478" indent="-285750"/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yes, how many CLABSI would be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reported?</a:t>
            </a:r>
            <a:endParaRPr lang="en-US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en-US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669985"/>
              </p:ext>
            </p:extLst>
          </p:nvPr>
        </p:nvGraphicFramePr>
        <p:xfrm>
          <a:off x="762000" y="3276600"/>
          <a:ext cx="6766560" cy="1147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200"/>
                <a:gridCol w="976964"/>
                <a:gridCol w="1187116"/>
                <a:gridCol w="1127760"/>
                <a:gridCol w="1127760"/>
                <a:gridCol w="1127760"/>
              </a:tblGrid>
              <a:tr h="440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Central line Day 1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Day 3 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Day 4 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Day 5 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Day 7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Day 10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Day 12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BC Pseudomonas 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BC no growth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BC Candida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BC E. coli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BC Yeast and VRE Line DC’d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BC GNR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6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Fever 102.8º F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Fever 101.9º F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04800"/>
            <a:ext cx="57912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547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1910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NHSN: Infections associated with complications or extensions of infections already present on admission unless a change in pathogen or symptoms strongly suggests the acquisition of a new infection are not considered healthcare associated: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Case Study continued</a:t>
            </a:r>
          </a:p>
        </p:txBody>
      </p:sp>
    </p:spTree>
    <p:extLst>
      <p:ext uri="{BB962C8B-B14F-4D97-AF65-F5344CB8AC3E}">
        <p14:creationId xmlns:p14="http://schemas.microsoft.com/office/powerpoint/2010/main" val="297677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pPr marL="624078" indent="-514350">
              <a:buAutoNum type="arabicPeriod"/>
            </a:pP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609600" y="609600"/>
            <a:ext cx="8229600" cy="555009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en-US" sz="2400" b="1" dirty="0" smtClean="0"/>
              <a:t>Q2.	Ultrasonic cleaners are used for :</a:t>
            </a:r>
          </a:p>
          <a:p>
            <a:pPr marL="566928" indent="-457200">
              <a:buFont typeface="+mj-lt"/>
              <a:buAutoNum type="alphaLcPeriod"/>
            </a:pPr>
            <a:endParaRPr lang="en-US" sz="2400" b="1" dirty="0" smtClean="0">
              <a:solidFill>
                <a:srgbClr val="FFFF00"/>
              </a:solidFill>
            </a:endParaRPr>
          </a:p>
          <a:p>
            <a:pPr marL="566928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Removing gross soiling from an instrument</a:t>
            </a:r>
          </a:p>
          <a:p>
            <a:pPr marL="566928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High-level disinfection of instruments</a:t>
            </a:r>
          </a:p>
          <a:p>
            <a:pPr marL="566928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Sterilization of instruments</a:t>
            </a:r>
          </a:p>
          <a:p>
            <a:pPr marL="566928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Fine cleaning of instruments</a:t>
            </a:r>
          </a:p>
          <a:p>
            <a:pPr marL="109728" indent="0">
              <a:buNone/>
            </a:pPr>
            <a:endParaRPr lang="en-US" sz="2400" dirty="0">
              <a:solidFill>
                <a:srgbClr val="FFFF00"/>
              </a:solidFill>
            </a:endParaRPr>
          </a:p>
          <a:p>
            <a:pPr marL="566928" indent="-457200">
              <a:buFont typeface="+mj-lt"/>
              <a:buAutoNum type="alphaLcPeriod"/>
            </a:pP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51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pPr marL="624078" indent="-514350">
              <a:buAutoNum type="arabicPeriod"/>
            </a:pP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609600" y="609600"/>
            <a:ext cx="8229600" cy="555009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Clr>
                <a:prstClr val="white">
                  <a:shade val="95000"/>
                </a:prstClr>
              </a:buClr>
              <a:buFont typeface="Wingdings 2"/>
              <a:buNone/>
            </a:pPr>
            <a:r>
              <a:rPr lang="en-US" sz="2400" b="1" dirty="0" smtClean="0">
                <a:solidFill>
                  <a:prstClr val="white"/>
                </a:solidFill>
              </a:rPr>
              <a:t>Q3.	An “antibiotic time out” occurs:</a:t>
            </a:r>
          </a:p>
          <a:p>
            <a:pPr marL="566928" indent="-457200">
              <a:buClr>
                <a:prstClr val="white">
                  <a:shade val="95000"/>
                </a:prstClr>
              </a:buClr>
              <a:buFont typeface="+mj-lt"/>
              <a:buAutoNum type="alphaLcPeriod"/>
            </a:pPr>
            <a:endParaRPr lang="en-US" sz="2400" b="1" dirty="0" smtClean="0">
              <a:solidFill>
                <a:srgbClr val="FFFF00"/>
              </a:solidFill>
            </a:endParaRPr>
          </a:p>
          <a:p>
            <a:pPr marL="566928" indent="-457200">
              <a:buClr>
                <a:prstClr val="white">
                  <a:shade val="95000"/>
                </a:prstClr>
              </a:buClr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Daily</a:t>
            </a:r>
          </a:p>
          <a:p>
            <a:pPr marL="566928" indent="-457200">
              <a:buClr>
                <a:prstClr val="white">
                  <a:shade val="95000"/>
                </a:prstClr>
              </a:buClr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Weekly</a:t>
            </a:r>
          </a:p>
          <a:p>
            <a:pPr marL="566928" indent="-457200">
              <a:buClr>
                <a:prstClr val="white">
                  <a:shade val="95000"/>
                </a:prstClr>
              </a:buClr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Within 24 to 48 hours of culture results being available</a:t>
            </a:r>
          </a:p>
          <a:p>
            <a:pPr marL="566928" indent="-457200">
              <a:buClr>
                <a:prstClr val="white">
                  <a:shade val="95000"/>
                </a:prstClr>
              </a:buClr>
              <a:buFont typeface="+mj-lt"/>
              <a:buAutoNum type="alphaLcPeriod"/>
            </a:pPr>
            <a:r>
              <a:rPr lang="en-US" sz="2400" b="1" dirty="0" smtClean="0">
                <a:solidFill>
                  <a:srgbClr val="FFFF00"/>
                </a:solidFill>
              </a:rPr>
              <a:t>Within 96 hours </a:t>
            </a:r>
            <a:r>
              <a:rPr lang="en-US" sz="2400" b="1" dirty="0">
                <a:solidFill>
                  <a:srgbClr val="FFFF00"/>
                </a:solidFill>
              </a:rPr>
              <a:t>of culture results being available</a:t>
            </a:r>
          </a:p>
          <a:p>
            <a:pPr marL="566928" indent="-457200">
              <a:buClr>
                <a:prstClr val="white">
                  <a:shade val="95000"/>
                </a:prstClr>
              </a:buClr>
              <a:buFont typeface="+mj-lt"/>
              <a:buAutoNum type="alphaLcPeriod"/>
            </a:pPr>
            <a:endParaRPr lang="en-US" sz="2400" b="1" dirty="0" smtClean="0">
              <a:solidFill>
                <a:srgbClr val="FFFF00"/>
              </a:solidFill>
            </a:endParaRPr>
          </a:p>
          <a:p>
            <a:pPr marL="109728" indent="0">
              <a:buClr>
                <a:prstClr val="white">
                  <a:shade val="95000"/>
                </a:prstClr>
              </a:buClr>
              <a:buFont typeface="Wingdings 2"/>
              <a:buNone/>
            </a:pPr>
            <a:endParaRPr lang="en-US" sz="2400" dirty="0">
              <a:solidFill>
                <a:srgbClr val="FFFF00"/>
              </a:solidFill>
            </a:endParaRPr>
          </a:p>
          <a:p>
            <a:pPr marL="566928" indent="-457200">
              <a:buClr>
                <a:prstClr val="white">
                  <a:shade val="95000"/>
                </a:prstClr>
              </a:buClr>
              <a:buFont typeface="+mj-lt"/>
              <a:buAutoNum type="alphaLcPeriod"/>
            </a:pP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84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NHSN</a:t>
            </a:r>
          </a:p>
          <a:p>
            <a:r>
              <a:rPr lang="en-US" sz="2400" dirty="0" smtClean="0"/>
              <a:t>APIC, 2015. certification study guide-6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edition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59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2719</TotalTime>
  <Words>221</Words>
  <Application>Microsoft Office PowerPoint</Application>
  <PresentationFormat>On-screen Show (4:3)</PresentationFormat>
  <Paragraphs>74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Paper</vt:lpstr>
      <vt:lpstr>APIC Chapter 13 –  Greater New York Q &amp; A Forum-March 16, 2016 </vt:lpstr>
      <vt:lpstr>PowerPoint Presentation</vt:lpstr>
      <vt:lpstr>PowerPoint Presentation</vt:lpstr>
      <vt:lpstr>Case Study continued</vt:lpstr>
      <vt:lpstr>PowerPoint Presentation</vt:lpstr>
      <vt:lpstr>PowerPoint Presentation</vt:lpstr>
      <vt:lpstr>References </vt:lpstr>
    </vt:vector>
  </TitlesOfParts>
  <Company>New York City Health and Hospitals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 &amp; A Forum- 04.15.15</dc:title>
  <dc:creator>James Tan</dc:creator>
  <cp:lastModifiedBy>Steve</cp:lastModifiedBy>
  <cp:revision>85</cp:revision>
  <dcterms:created xsi:type="dcterms:W3CDTF">2015-04-14T22:16:40Z</dcterms:created>
  <dcterms:modified xsi:type="dcterms:W3CDTF">2016-03-30T01:34:23Z</dcterms:modified>
</cp:coreProperties>
</file>