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88" r:id="rId1"/>
  </p:sldMasterIdLst>
  <p:notesMasterIdLst>
    <p:notesMasterId r:id="rId14"/>
  </p:notesMasterIdLst>
  <p:sldIdLst>
    <p:sldId id="256" r:id="rId2"/>
    <p:sldId id="257" r:id="rId3"/>
    <p:sldId id="268" r:id="rId4"/>
    <p:sldId id="258" r:id="rId5"/>
    <p:sldId id="269" r:id="rId6"/>
    <p:sldId id="261" r:id="rId7"/>
    <p:sldId id="270" r:id="rId8"/>
    <p:sldId id="260" r:id="rId9"/>
    <p:sldId id="271" r:id="rId10"/>
    <p:sldId id="267" r:id="rId11"/>
    <p:sldId id="272"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rry Colbert" initials="L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532" autoAdjust="0"/>
  </p:normalViewPr>
  <p:slideViewPr>
    <p:cSldViewPr>
      <p:cViewPr>
        <p:scale>
          <a:sx n="133" d="100"/>
          <a:sy n="133" d="100"/>
        </p:scale>
        <p:origin x="-984" y="-72"/>
      </p:cViewPr>
      <p:guideLst>
        <p:guide orient="horz" pos="2160"/>
        <p:guide pos="2880"/>
      </p:guideLst>
    </p:cSldViewPr>
  </p:slideViewPr>
  <p:outlineViewPr>
    <p:cViewPr>
      <p:scale>
        <a:sx n="33" d="100"/>
        <a:sy n="33" d="100"/>
      </p:scale>
      <p:origin x="0" y="341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0FD591-770D-46DE-9E51-B2C19BF4F4B6}" type="datetimeFigureOut">
              <a:rPr lang="en-US" smtClean="0"/>
              <a:t>9/20/2016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02848D-C9D0-4786-9081-DEE008A8C8AE}" type="slidenum">
              <a:rPr lang="en-US" smtClean="0"/>
              <a:t>‹#›</a:t>
            </a:fld>
            <a:endParaRPr lang="en-US" dirty="0"/>
          </a:p>
        </p:txBody>
      </p:sp>
    </p:spTree>
    <p:extLst>
      <p:ext uri="{BB962C8B-B14F-4D97-AF65-F5344CB8AC3E}">
        <p14:creationId xmlns:p14="http://schemas.microsoft.com/office/powerpoint/2010/main" val="3270467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02848D-C9D0-4786-9081-DEE008A8C8AE}" type="slidenum">
              <a:rPr lang="en-US" smtClean="0"/>
              <a:t>2</a:t>
            </a:fld>
            <a:endParaRPr lang="en-US" dirty="0"/>
          </a:p>
        </p:txBody>
      </p:sp>
    </p:spTree>
    <p:extLst>
      <p:ext uri="{BB962C8B-B14F-4D97-AF65-F5344CB8AC3E}">
        <p14:creationId xmlns:p14="http://schemas.microsoft.com/office/powerpoint/2010/main" val="442043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02848D-C9D0-4786-9081-DEE008A8C8A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442043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02848D-C9D0-4786-9081-DEE008A8C8A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442043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02848D-C9D0-4786-9081-DEE008A8C8A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44204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02848D-C9D0-4786-9081-DEE008A8C8AE}" type="slidenum">
              <a:rPr lang="en-US" smtClean="0"/>
              <a:t>8</a:t>
            </a:fld>
            <a:endParaRPr lang="en-US" dirty="0"/>
          </a:p>
        </p:txBody>
      </p:sp>
    </p:spTree>
    <p:extLst>
      <p:ext uri="{BB962C8B-B14F-4D97-AF65-F5344CB8AC3E}">
        <p14:creationId xmlns:p14="http://schemas.microsoft.com/office/powerpoint/2010/main" val="314434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02848D-C9D0-4786-9081-DEE008A8C8AE}"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442043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02848D-C9D0-4786-9081-DEE008A8C8A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314434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02848D-C9D0-4786-9081-DEE008A8C8AE}"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442043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8" name="Slide Number Placeholder 7"/>
          <p:cNvSpPr>
            <a:spLocks noGrp="1"/>
          </p:cNvSpPr>
          <p:nvPr>
            <p:ph type="sldNum" sz="quarter" idx="11"/>
          </p:nvPr>
        </p:nvSpPr>
        <p:spPr/>
        <p:txBody>
          <a:bodyPr/>
          <a:lstStyle/>
          <a:p>
            <a:fld id="{D3F800CE-A083-4F41-BD33-60BEC44A1274}" type="slidenum">
              <a:rPr lang="en-US" smtClean="0"/>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F800CE-A083-4F41-BD33-60BEC44A127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F800CE-A083-4F41-BD33-60BEC44A127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F800CE-A083-4F41-BD33-60BEC44A1274}" type="slidenum">
              <a:rPr lang="en-US" smtClean="0"/>
              <a:t>‹#›</a:t>
            </a:fld>
            <a:endParaRPr lang="en-US" dirty="0"/>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3F800CE-A083-4F41-BD33-60BEC44A1274}" type="slidenum">
              <a:rPr lang="en-US" smtClean="0"/>
              <a:t>‹#›</a:t>
            </a:fld>
            <a:endParaRPr lang="en-US" dirty="0"/>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F800CE-A083-4F41-BD33-60BEC44A127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3F800CE-A083-4F41-BD33-60BEC44A127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F800CE-A083-4F41-BD33-60BEC44A1274}"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F800CE-A083-4F41-BD33-60BEC44A1274}"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F800CE-A083-4F41-BD33-60BEC44A127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7E3315-377C-4C07-A6DE-876A462D18F5}" type="datetimeFigureOut">
              <a:rPr lang="en-US" smtClean="0"/>
              <a:t>9/20/2016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F800CE-A083-4F41-BD33-60BEC44A127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277E3315-377C-4C07-A6DE-876A462D18F5}" type="datetimeFigureOut">
              <a:rPr lang="en-US" smtClean="0"/>
              <a:t>9/20/2016</a:t>
            </a:fld>
            <a:endParaRPr lang="en-US" dirty="0"/>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D3F800CE-A083-4F41-BD33-60BEC44A1274}" type="slidenum">
              <a:rPr lang="en-US" smtClean="0"/>
              <a:t>‹#›</a:t>
            </a:fld>
            <a:endParaRPr lang="en-US" dirty="0"/>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dirty="0"/>
          </a:p>
        </p:txBody>
      </p:sp>
    </p:spTree>
  </p:cSld>
  <p:clrMap bg1="dk1" tx1="lt1" bg2="dk2" tx2="lt2" accent1="accent1" accent2="accent2" accent3="accent3" accent4="accent4" accent5="accent5" accent6="accent6" hlink="hlink" folHlink="folHlink"/>
  <p:sldLayoutIdLst>
    <p:sldLayoutId id="2147484489" r:id="rId1"/>
    <p:sldLayoutId id="2147484490" r:id="rId2"/>
    <p:sldLayoutId id="2147484491" r:id="rId3"/>
    <p:sldLayoutId id="2147484492" r:id="rId4"/>
    <p:sldLayoutId id="2147484493" r:id="rId5"/>
    <p:sldLayoutId id="2147484494" r:id="rId6"/>
    <p:sldLayoutId id="2147484495" r:id="rId7"/>
    <p:sldLayoutId id="2147484496" r:id="rId8"/>
    <p:sldLayoutId id="2147484497" r:id="rId9"/>
    <p:sldLayoutId id="2147484498" r:id="rId10"/>
    <p:sldLayoutId id="2147484499"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776288"/>
            <a:ext cx="8062912" cy="2195512"/>
          </a:xfrm>
        </p:spPr>
        <p:txBody>
          <a:bodyPr>
            <a:normAutofit fontScale="90000"/>
          </a:bodyPr>
          <a:lstStyle/>
          <a:p>
            <a:pPr algn="ctr"/>
            <a:r>
              <a:rPr lang="en-US" dirty="0">
                <a:solidFill>
                  <a:srgbClr val="FFFF00"/>
                </a:solidFill>
                <a:effectLst/>
              </a:rPr>
              <a:t>APIC Chapter </a:t>
            </a:r>
            <a:r>
              <a:rPr lang="en-US" dirty="0" smtClean="0">
                <a:solidFill>
                  <a:srgbClr val="FFFF00"/>
                </a:solidFill>
                <a:effectLst/>
              </a:rPr>
              <a:t>13 – </a:t>
            </a:r>
            <a:br>
              <a:rPr lang="en-US" dirty="0" smtClean="0">
                <a:solidFill>
                  <a:srgbClr val="FFFF00"/>
                </a:solidFill>
                <a:effectLst/>
              </a:rPr>
            </a:br>
            <a:r>
              <a:rPr lang="en-US" dirty="0" smtClean="0">
                <a:solidFill>
                  <a:srgbClr val="FFFF00"/>
                </a:solidFill>
                <a:effectLst/>
              </a:rPr>
              <a:t>Greater </a:t>
            </a:r>
            <a:r>
              <a:rPr lang="en-US" dirty="0">
                <a:solidFill>
                  <a:srgbClr val="FFFF00"/>
                </a:solidFill>
                <a:effectLst/>
              </a:rPr>
              <a:t>New York</a:t>
            </a:r>
            <a:br>
              <a:rPr lang="en-US" dirty="0">
                <a:solidFill>
                  <a:srgbClr val="FFFF00"/>
                </a:solidFill>
                <a:effectLst/>
              </a:rPr>
            </a:br>
            <a:r>
              <a:rPr lang="en-US" dirty="0" smtClean="0">
                <a:solidFill>
                  <a:srgbClr val="FFFF00"/>
                </a:solidFill>
                <a:effectLst/>
              </a:rPr>
              <a:t>Q &amp; </a:t>
            </a:r>
            <a:r>
              <a:rPr lang="en-US" dirty="0" smtClean="0">
                <a:solidFill>
                  <a:srgbClr val="FFFF00"/>
                </a:solidFill>
                <a:effectLst/>
              </a:rPr>
              <a:t>A Session</a:t>
            </a:r>
            <a:endParaRPr lang="en-US" dirty="0">
              <a:solidFill>
                <a:srgbClr val="FFFF00"/>
              </a:solidFill>
              <a:effectLst/>
            </a:endParaRPr>
          </a:p>
        </p:txBody>
      </p:sp>
      <p:sp>
        <p:nvSpPr>
          <p:cNvPr id="3" name="Subtitle 2"/>
          <p:cNvSpPr>
            <a:spLocks noGrp="1"/>
          </p:cNvSpPr>
          <p:nvPr>
            <p:ph type="subTitle" idx="1"/>
          </p:nvPr>
        </p:nvSpPr>
        <p:spPr>
          <a:xfrm>
            <a:off x="540544" y="3657600"/>
            <a:ext cx="8146256" cy="1600200"/>
          </a:xfrm>
        </p:spPr>
        <p:txBody>
          <a:bodyPr>
            <a:normAutofit/>
          </a:bodyPr>
          <a:lstStyle/>
          <a:p>
            <a:pPr algn="ctr"/>
            <a:r>
              <a:rPr lang="en-US" dirty="0" smtClean="0"/>
              <a:t>Adebisi </a:t>
            </a:r>
            <a:r>
              <a:rPr lang="en-US" dirty="0" smtClean="0"/>
              <a:t>Adeyeye, DHA, RN, CIC</a:t>
            </a:r>
          </a:p>
          <a:p>
            <a:pPr algn="ctr"/>
            <a:r>
              <a:rPr lang="en-US" dirty="0" smtClean="0"/>
              <a:t>Montefiore Medical Center</a:t>
            </a:r>
          </a:p>
          <a:p>
            <a:pPr algn="ctr"/>
            <a:r>
              <a:rPr lang="en-US" dirty="0" smtClean="0"/>
              <a:t>Bronx,  NY</a:t>
            </a:r>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1513630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a:bodyPr>
          <a:lstStyle/>
          <a:p>
            <a:pPr marL="109728" indent="0">
              <a:buNone/>
            </a:pPr>
            <a:endParaRPr lang="en-US" sz="2000" dirty="0" smtClean="0"/>
          </a:p>
          <a:p>
            <a:pPr marL="109728" indent="0">
              <a:buNone/>
            </a:pPr>
            <a:r>
              <a:rPr lang="en-US" b="1" dirty="0" smtClean="0"/>
              <a:t>Q1.</a:t>
            </a:r>
            <a:r>
              <a:rPr lang="en-US" sz="2400" b="1" dirty="0" smtClean="0"/>
              <a:t>	</a:t>
            </a:r>
            <a:r>
              <a:rPr lang="en-US" sz="2400" b="1" dirty="0" smtClean="0"/>
              <a:t>The  U. S public health Service’s Advisory Committee on Immunization Practices (ACIP recommends all of the following except:</a:t>
            </a:r>
          </a:p>
          <a:p>
            <a:pPr marL="109728" indent="0">
              <a:buNone/>
            </a:pPr>
            <a:endParaRPr lang="en-US" sz="2400" b="1" dirty="0"/>
          </a:p>
          <a:p>
            <a:pPr marL="624078" indent="-514350">
              <a:buFont typeface="+mj-lt"/>
              <a:buAutoNum type="alphaLcPeriod"/>
            </a:pPr>
            <a:r>
              <a:rPr lang="en-US" sz="2400" b="1" dirty="0" smtClean="0">
                <a:solidFill>
                  <a:srgbClr val="FFFF00"/>
                </a:solidFill>
              </a:rPr>
              <a:t>Hepatitis A  and B vaccines</a:t>
            </a:r>
            <a:endParaRPr lang="en-US" sz="2400" b="1" dirty="0" smtClean="0">
              <a:solidFill>
                <a:srgbClr val="FFFF00"/>
              </a:solidFill>
            </a:endParaRPr>
          </a:p>
          <a:p>
            <a:pPr marL="624078" indent="-514350">
              <a:buFont typeface="+mj-lt"/>
              <a:buAutoNum type="alphaLcPeriod"/>
            </a:pPr>
            <a:r>
              <a:rPr lang="en-US" sz="2400" b="1" dirty="0" smtClean="0">
                <a:solidFill>
                  <a:srgbClr val="FFFF00"/>
                </a:solidFill>
              </a:rPr>
              <a:t>Influenza vaccines</a:t>
            </a:r>
            <a:endParaRPr lang="en-US" sz="2400" b="1" dirty="0" smtClean="0">
              <a:solidFill>
                <a:srgbClr val="FFFF00"/>
              </a:solidFill>
            </a:endParaRPr>
          </a:p>
          <a:p>
            <a:pPr marL="624078" indent="-514350">
              <a:buFont typeface="+mj-lt"/>
              <a:buAutoNum type="alphaLcPeriod"/>
            </a:pPr>
            <a:r>
              <a:rPr lang="en-US" sz="2400" b="1" dirty="0" smtClean="0">
                <a:solidFill>
                  <a:srgbClr val="FFFF00"/>
                </a:solidFill>
              </a:rPr>
              <a:t>Measles, mumps, and rubella (MMR) and varicella-zoster  vaccines (if not immune)</a:t>
            </a:r>
            <a:endParaRPr lang="en-US" sz="2400" b="1" dirty="0" smtClean="0">
              <a:solidFill>
                <a:srgbClr val="FFFF00"/>
              </a:solidFill>
            </a:endParaRPr>
          </a:p>
          <a:p>
            <a:pPr marL="624078" indent="-514350">
              <a:buFont typeface="+mj-lt"/>
              <a:buAutoNum type="alphaLcPeriod"/>
            </a:pPr>
            <a:r>
              <a:rPr lang="en-US" sz="2400" b="1" dirty="0" smtClean="0">
                <a:solidFill>
                  <a:srgbClr val="FFFF00"/>
                </a:solidFill>
              </a:rPr>
              <a:t>Bacillus Calmette-Guerin (BCG)</a:t>
            </a:r>
            <a:endParaRPr lang="en-US" dirty="0" smtClean="0">
              <a:solidFill>
                <a:srgbClr val="FFFF00"/>
              </a:solidFill>
            </a:endParaRPr>
          </a:p>
          <a:p>
            <a:pPr marL="624078" indent="-514350">
              <a:buFont typeface="+mj-lt"/>
              <a:buAutoNum type="alphaLcPeriod"/>
            </a:pPr>
            <a:endParaRPr lang="en-US" dirty="0" smtClean="0">
              <a:solidFill>
                <a:srgbClr val="FFFF00"/>
              </a:solidFill>
            </a:endParaRPr>
          </a:p>
        </p:txBody>
      </p:sp>
    </p:spTree>
    <p:extLst>
      <p:ext uri="{BB962C8B-B14F-4D97-AF65-F5344CB8AC3E}">
        <p14:creationId xmlns:p14="http://schemas.microsoft.com/office/powerpoint/2010/main" val="2491021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a:bodyPr>
          <a:lstStyle/>
          <a:p>
            <a:pPr marL="109728" indent="0">
              <a:buNone/>
            </a:pPr>
            <a:endParaRPr lang="en-US" sz="2000" dirty="0" smtClean="0"/>
          </a:p>
          <a:p>
            <a:pPr marL="109728" indent="0">
              <a:buNone/>
            </a:pPr>
            <a:r>
              <a:rPr lang="en-US" b="1" dirty="0" smtClean="0">
                <a:solidFill>
                  <a:srgbClr val="FFFF00"/>
                </a:solidFill>
              </a:rPr>
              <a:t>Answer and Rationale:</a:t>
            </a:r>
          </a:p>
          <a:p>
            <a:pPr marL="109728" indent="0">
              <a:buNone/>
            </a:pPr>
            <a:endParaRPr lang="en-US" sz="2400" b="1" dirty="0"/>
          </a:p>
          <a:p>
            <a:pPr marL="109728" indent="0">
              <a:buNone/>
            </a:pPr>
            <a:r>
              <a:rPr lang="en-US" sz="2400" b="1" dirty="0" smtClean="0"/>
              <a:t>D: Immunization programs provide protection from vaccine-preventable diseases for both workers and those under their care.</a:t>
            </a:r>
            <a:endParaRPr lang="en-US" sz="2400" b="1" dirty="0"/>
          </a:p>
        </p:txBody>
      </p:sp>
    </p:spTree>
    <p:extLst>
      <p:ext uri="{BB962C8B-B14F-4D97-AF65-F5344CB8AC3E}">
        <p14:creationId xmlns:p14="http://schemas.microsoft.com/office/powerpoint/2010/main" val="1931627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40594"/>
            <a:ext cx="8610600" cy="5460206"/>
          </a:xfrm>
        </p:spPr>
        <p:txBody>
          <a:bodyPr>
            <a:normAutofit/>
          </a:bodyPr>
          <a:lstStyle/>
          <a:p>
            <a:pPr marL="109728" indent="0">
              <a:buNone/>
            </a:pPr>
            <a:r>
              <a:rPr lang="en-US" sz="1800" b="1" dirty="0" smtClean="0"/>
              <a:t>Q2. During </a:t>
            </a:r>
            <a:r>
              <a:rPr lang="en-US" sz="1800" b="1" dirty="0" smtClean="0"/>
              <a:t>rounds , you discover a small bucket filled with liquid inside  the cart used by an EVS staff member. The staff person tells you that she pours her cleaning solution into the bucket because it is easier than pouring it from the product’s container. Your response is:</a:t>
            </a:r>
          </a:p>
          <a:p>
            <a:pPr marL="109728" indent="0">
              <a:buNone/>
            </a:pPr>
            <a:endParaRPr lang="en-US" sz="1800" b="1" dirty="0">
              <a:solidFill>
                <a:srgbClr val="FFFF00"/>
              </a:solidFill>
            </a:endParaRPr>
          </a:p>
          <a:p>
            <a:pPr marL="452628" indent="-342900">
              <a:buAutoNum type="alphaLcPeriod"/>
            </a:pPr>
            <a:r>
              <a:rPr lang="en-US" sz="1800" b="1" dirty="0" smtClean="0">
                <a:solidFill>
                  <a:srgbClr val="FFFF00"/>
                </a:solidFill>
              </a:rPr>
              <a:t>Tell her that this practice is acceptable</a:t>
            </a:r>
          </a:p>
          <a:p>
            <a:pPr marL="452628" indent="-342900">
              <a:buAutoNum type="alphaLcPeriod"/>
            </a:pPr>
            <a:r>
              <a:rPr lang="en-US" sz="1800" b="1" dirty="0" smtClean="0">
                <a:solidFill>
                  <a:srgbClr val="FFFF00"/>
                </a:solidFill>
              </a:rPr>
              <a:t>Talk to the ES manager and ask that she be placed in corrective action</a:t>
            </a:r>
          </a:p>
          <a:p>
            <a:pPr marL="452628" indent="-342900">
              <a:buAutoNum type="alphaLcPeriod"/>
            </a:pPr>
            <a:r>
              <a:rPr lang="en-US" sz="1800" b="1" dirty="0" smtClean="0">
                <a:solidFill>
                  <a:srgbClr val="FFFF00"/>
                </a:solidFill>
              </a:rPr>
              <a:t>Explain that as long as she writes the name of the product on the bucket, the practice is acceptable</a:t>
            </a:r>
          </a:p>
          <a:p>
            <a:pPr marL="452628" indent="-342900">
              <a:buAutoNum type="alphaLcPeriod"/>
            </a:pPr>
            <a:r>
              <a:rPr lang="en-US" sz="1800" b="1" dirty="0" smtClean="0">
                <a:solidFill>
                  <a:srgbClr val="FFFF00"/>
                </a:solidFill>
              </a:rPr>
              <a:t>Explain that the cleaning solution container must be labeled with the chemical content, name , and expiration date.</a:t>
            </a:r>
            <a:endParaRPr lang="en-US" sz="1800" b="1" dirty="0">
              <a:solidFill>
                <a:srgbClr val="FFFF00"/>
              </a:solidFill>
            </a:endParaRPr>
          </a:p>
        </p:txBody>
      </p:sp>
    </p:spTree>
    <p:extLst>
      <p:ext uri="{BB962C8B-B14F-4D97-AF65-F5344CB8AC3E}">
        <p14:creationId xmlns:p14="http://schemas.microsoft.com/office/powerpoint/2010/main" val="2765476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a:bodyPr>
          <a:lstStyle/>
          <a:p>
            <a:pPr marL="109728" indent="0">
              <a:buNone/>
            </a:pPr>
            <a:endParaRPr lang="en-US" sz="2000" dirty="0" smtClean="0"/>
          </a:p>
          <a:p>
            <a:pPr marL="109728" indent="0">
              <a:buNone/>
            </a:pPr>
            <a:r>
              <a:rPr lang="en-US" b="1" dirty="0" smtClean="0">
                <a:solidFill>
                  <a:srgbClr val="FFFF00"/>
                </a:solidFill>
              </a:rPr>
              <a:t>Answer and Rationale:</a:t>
            </a:r>
          </a:p>
          <a:p>
            <a:pPr marL="109728" indent="0">
              <a:buNone/>
            </a:pPr>
            <a:endParaRPr lang="en-US" sz="2400" b="1" dirty="0"/>
          </a:p>
          <a:p>
            <a:pPr marL="109728" indent="0">
              <a:buNone/>
            </a:pPr>
            <a:r>
              <a:rPr lang="en-US" sz="2400" b="1" dirty="0" smtClean="0"/>
              <a:t>D</a:t>
            </a:r>
            <a:r>
              <a:rPr lang="en-US" sz="2400" b="1" dirty="0"/>
              <a:t>: Explain that the cleaning solution container must be labeled with the chemical content, </a:t>
            </a:r>
            <a:r>
              <a:rPr lang="en-US" sz="2400" b="1" dirty="0" smtClean="0"/>
              <a:t>name, </a:t>
            </a:r>
            <a:r>
              <a:rPr lang="en-US" sz="2400" b="1" dirty="0"/>
              <a:t>and expiration </a:t>
            </a:r>
            <a:r>
              <a:rPr lang="en-US" sz="2400" b="1" dirty="0" smtClean="0"/>
              <a:t>date</a:t>
            </a:r>
          </a:p>
          <a:p>
            <a:pPr marL="109728" indent="0">
              <a:buNone/>
            </a:pPr>
            <a:r>
              <a:rPr lang="en-US" sz="2400" b="1" dirty="0"/>
              <a:t> </a:t>
            </a:r>
            <a:r>
              <a:rPr lang="en-US" sz="2400" b="1" dirty="0" smtClean="0"/>
              <a:t>R</a:t>
            </a:r>
            <a:r>
              <a:rPr lang="en-US" sz="2400" b="1" dirty="0" smtClean="0"/>
              <a:t>ationale:</a:t>
            </a:r>
          </a:p>
          <a:p>
            <a:pPr marL="109728" indent="0">
              <a:buNone/>
            </a:pPr>
            <a:r>
              <a:rPr lang="en-US" sz="2400" b="1" dirty="0" smtClean="0"/>
              <a:t>Containers for cleaning agents must be labeled in accordance with </a:t>
            </a:r>
            <a:r>
              <a:rPr lang="en-US" sz="2400" b="1" dirty="0"/>
              <a:t>regulatory requirements(chemical content, name , and expiration </a:t>
            </a:r>
            <a:r>
              <a:rPr lang="en-US" sz="2400" b="1" dirty="0" smtClean="0"/>
              <a:t>date)</a:t>
            </a:r>
            <a:endParaRPr lang="en-US" sz="2400" b="1" dirty="0"/>
          </a:p>
          <a:p>
            <a:pPr marL="109728" indent="0">
              <a:buNone/>
            </a:pPr>
            <a:endParaRPr lang="en-US" sz="2400" b="1" dirty="0"/>
          </a:p>
        </p:txBody>
      </p:sp>
    </p:spTree>
    <p:extLst>
      <p:ext uri="{BB962C8B-B14F-4D97-AF65-F5344CB8AC3E}">
        <p14:creationId xmlns:p14="http://schemas.microsoft.com/office/powerpoint/2010/main" val="2585215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473891"/>
          </a:xfrm>
        </p:spPr>
        <p:txBody>
          <a:bodyPr>
            <a:normAutofit/>
          </a:bodyPr>
          <a:lstStyle/>
          <a:p>
            <a:pPr marL="109728" indent="0">
              <a:buNone/>
            </a:pPr>
            <a:r>
              <a:rPr lang="en-US" sz="2200" b="1" dirty="0" smtClean="0"/>
              <a:t>Q3.</a:t>
            </a:r>
            <a:r>
              <a:rPr lang="en-US" sz="2200" b="1" dirty="0"/>
              <a:t> </a:t>
            </a:r>
            <a:r>
              <a:rPr lang="en-US" sz="2200" b="1" dirty="0" smtClean="0"/>
              <a:t>The bacterium most likely to be transmitted from mother to infant during labor and cause  neonatal sepsis is:</a:t>
            </a:r>
          </a:p>
          <a:p>
            <a:pPr marL="109728" indent="0">
              <a:buNone/>
            </a:pPr>
            <a:endParaRPr lang="en-US" sz="2200" b="1" dirty="0"/>
          </a:p>
          <a:p>
            <a:pPr marL="109728" indent="0">
              <a:buNone/>
            </a:pPr>
            <a:endParaRPr lang="en-US" sz="2200" b="1" dirty="0" smtClean="0"/>
          </a:p>
          <a:p>
            <a:pPr marL="566928" indent="-457200">
              <a:buClr>
                <a:srgbClr val="FFFF00"/>
              </a:buClr>
              <a:buSzPct val="100000"/>
              <a:buFont typeface="+mj-lt"/>
              <a:buAutoNum type="alphaLcPeriod"/>
            </a:pPr>
            <a:r>
              <a:rPr lang="en-US" sz="2400" dirty="0"/>
              <a:t> </a:t>
            </a:r>
            <a:r>
              <a:rPr lang="en-US" sz="2400" i="1" dirty="0" smtClean="0">
                <a:solidFill>
                  <a:srgbClr val="FFFF00"/>
                </a:solidFill>
              </a:rPr>
              <a:t>Es</a:t>
            </a:r>
            <a:r>
              <a:rPr lang="en-US" sz="2400" i="1" dirty="0" smtClean="0">
                <a:solidFill>
                  <a:srgbClr val="FFFF00"/>
                </a:solidFill>
              </a:rPr>
              <a:t>cherichia coli</a:t>
            </a:r>
            <a:endParaRPr lang="en-US" sz="2400" i="1" dirty="0" smtClean="0">
              <a:solidFill>
                <a:srgbClr val="FFFF00"/>
              </a:solidFill>
            </a:endParaRPr>
          </a:p>
          <a:p>
            <a:pPr marL="566928" indent="-457200">
              <a:buClr>
                <a:srgbClr val="FFFF00"/>
              </a:buClr>
              <a:buSzPct val="100000"/>
              <a:buFont typeface="+mj-lt"/>
              <a:buAutoNum type="alphaLcPeriod"/>
            </a:pPr>
            <a:r>
              <a:rPr lang="en-US" sz="2400" i="1" dirty="0" smtClean="0">
                <a:solidFill>
                  <a:srgbClr val="FFFF00"/>
                </a:solidFill>
              </a:rPr>
              <a:t>Staphylococcus aureus</a:t>
            </a:r>
            <a:endParaRPr lang="en-US" sz="2400" i="1" dirty="0" smtClean="0">
              <a:solidFill>
                <a:srgbClr val="FFFF00"/>
              </a:solidFill>
            </a:endParaRPr>
          </a:p>
          <a:p>
            <a:pPr marL="566928" indent="-457200">
              <a:buClr>
                <a:srgbClr val="FFFF00"/>
              </a:buClr>
              <a:buSzPct val="100000"/>
              <a:buFont typeface="+mj-lt"/>
              <a:buAutoNum type="alphaLcPeriod"/>
            </a:pPr>
            <a:r>
              <a:rPr lang="en-US" sz="2400" i="1" dirty="0" smtClean="0">
                <a:solidFill>
                  <a:srgbClr val="FFFF00"/>
                </a:solidFill>
              </a:rPr>
              <a:t>Group B Streptococcus</a:t>
            </a:r>
            <a:endParaRPr lang="en-US" sz="2400" i="1" dirty="0" smtClean="0">
              <a:solidFill>
                <a:srgbClr val="FFFF00"/>
              </a:solidFill>
            </a:endParaRPr>
          </a:p>
          <a:p>
            <a:pPr marL="566928" indent="-457200">
              <a:buClr>
                <a:srgbClr val="FFFF00"/>
              </a:buClr>
              <a:buSzPct val="100000"/>
              <a:buFont typeface="+mj-lt"/>
              <a:buAutoNum type="alphaLcPeriod"/>
            </a:pPr>
            <a:r>
              <a:rPr lang="en-US" sz="2400" i="1" dirty="0" smtClean="0">
                <a:solidFill>
                  <a:srgbClr val="FFFF00"/>
                </a:solidFill>
              </a:rPr>
              <a:t>Group </a:t>
            </a:r>
            <a:r>
              <a:rPr lang="en-US" sz="2400" i="1" dirty="0">
                <a:solidFill>
                  <a:srgbClr val="FFFF00"/>
                </a:solidFill>
              </a:rPr>
              <a:t>A </a:t>
            </a:r>
            <a:r>
              <a:rPr lang="en-US" sz="2400" i="1" dirty="0" smtClean="0">
                <a:solidFill>
                  <a:srgbClr val="FFFF00"/>
                </a:solidFill>
              </a:rPr>
              <a:t>Streptococcus</a:t>
            </a:r>
            <a:endParaRPr lang="en-US" sz="2400" i="1" dirty="0">
              <a:solidFill>
                <a:srgbClr val="FFFF00"/>
              </a:solidFill>
            </a:endParaRPr>
          </a:p>
          <a:p>
            <a:pPr marL="109728" indent="0">
              <a:buClr>
                <a:srgbClr val="FFFF00"/>
              </a:buClr>
              <a:buSzPct val="100000"/>
              <a:buNone/>
            </a:pPr>
            <a:endParaRPr lang="en-US" dirty="0">
              <a:solidFill>
                <a:srgbClr val="FFFF00"/>
              </a:solidFill>
            </a:endParaRPr>
          </a:p>
          <a:p>
            <a:pPr marL="109728" indent="0">
              <a:buNone/>
            </a:pPr>
            <a:endParaRPr lang="en-US" dirty="0">
              <a:solidFill>
                <a:srgbClr val="FFFF00"/>
              </a:solidFill>
            </a:endParaRPr>
          </a:p>
        </p:txBody>
      </p:sp>
    </p:spTree>
    <p:extLst>
      <p:ext uri="{BB962C8B-B14F-4D97-AF65-F5344CB8AC3E}">
        <p14:creationId xmlns:p14="http://schemas.microsoft.com/office/powerpoint/2010/main" val="1907282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a:bodyPr>
          <a:lstStyle/>
          <a:p>
            <a:pPr marL="109728" indent="0">
              <a:buNone/>
            </a:pPr>
            <a:endParaRPr lang="en-US" sz="2000" dirty="0" smtClean="0"/>
          </a:p>
          <a:p>
            <a:pPr marL="109728" indent="0">
              <a:buNone/>
            </a:pPr>
            <a:r>
              <a:rPr lang="en-US" b="1" dirty="0" smtClean="0">
                <a:solidFill>
                  <a:srgbClr val="FFFF00"/>
                </a:solidFill>
              </a:rPr>
              <a:t>Answer and Rationale:</a:t>
            </a:r>
          </a:p>
          <a:p>
            <a:pPr marL="109728" indent="0">
              <a:buNone/>
            </a:pPr>
            <a:endParaRPr lang="en-US" sz="2400" b="1" dirty="0"/>
          </a:p>
          <a:p>
            <a:pPr marL="109728" indent="0">
              <a:buNone/>
            </a:pPr>
            <a:r>
              <a:rPr lang="en-US" sz="2400" b="1" dirty="0" smtClean="0"/>
              <a:t>C. </a:t>
            </a:r>
            <a:r>
              <a:rPr lang="en-US" sz="2400" b="1" dirty="0" smtClean="0"/>
              <a:t>Group </a:t>
            </a:r>
            <a:r>
              <a:rPr lang="en-US" sz="2400" b="1" dirty="0"/>
              <a:t>B </a:t>
            </a:r>
            <a:r>
              <a:rPr lang="en-US" sz="2400" b="1" dirty="0" smtClean="0"/>
              <a:t>Streptococcus</a:t>
            </a:r>
          </a:p>
          <a:p>
            <a:pPr marL="109728" indent="0">
              <a:buNone/>
            </a:pPr>
            <a:endParaRPr lang="en-US" sz="2400" b="1" dirty="0"/>
          </a:p>
          <a:p>
            <a:pPr marL="109728" indent="0">
              <a:buNone/>
            </a:pPr>
            <a:r>
              <a:rPr lang="en-US" sz="2400" b="1" dirty="0" smtClean="0"/>
              <a:t>Rationale: </a:t>
            </a:r>
            <a:r>
              <a:rPr lang="en-US" sz="2400" b="1" dirty="0"/>
              <a:t>In Group B </a:t>
            </a:r>
            <a:r>
              <a:rPr lang="en-US" sz="2400" b="1" dirty="0" smtClean="0"/>
              <a:t>Streptococcus (GBS) neonatal infections, heavy maternal colonization is associated with an increased risk for preterm labor, which in turn is a significant risk factor for neonatal infection.</a:t>
            </a:r>
            <a:endParaRPr lang="en-US" sz="2400" b="1" dirty="0"/>
          </a:p>
          <a:p>
            <a:pPr marL="109728" indent="0">
              <a:buNone/>
            </a:pPr>
            <a:endParaRPr lang="en-US" sz="2400" b="1" dirty="0"/>
          </a:p>
          <a:p>
            <a:pPr marL="109728" indent="0">
              <a:buNone/>
            </a:pPr>
            <a:endParaRPr lang="en-US" sz="2400" b="1" dirty="0"/>
          </a:p>
        </p:txBody>
      </p:sp>
    </p:spTree>
    <p:extLst>
      <p:ext uri="{BB962C8B-B14F-4D97-AF65-F5344CB8AC3E}">
        <p14:creationId xmlns:p14="http://schemas.microsoft.com/office/powerpoint/2010/main" val="1907123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endParaRPr lang="en-US" dirty="0" smtClean="0"/>
          </a:p>
          <a:p>
            <a:pPr marL="624078" indent="-514350">
              <a:buAutoNum type="arabicPeriod"/>
            </a:pPr>
            <a:endParaRPr lang="en-US" dirty="0"/>
          </a:p>
        </p:txBody>
      </p:sp>
      <p:sp>
        <p:nvSpPr>
          <p:cNvPr id="4" name="Content Placeholder 1"/>
          <p:cNvSpPr txBox="1">
            <a:spLocks/>
          </p:cNvSpPr>
          <p:nvPr/>
        </p:nvSpPr>
        <p:spPr>
          <a:xfrm>
            <a:off x="609600" y="609600"/>
            <a:ext cx="8229600" cy="5550091"/>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09728" indent="0">
              <a:buNone/>
            </a:pPr>
            <a:r>
              <a:rPr lang="en-US" sz="2400" b="1" dirty="0" smtClean="0"/>
              <a:t>Q4.</a:t>
            </a:r>
            <a:r>
              <a:rPr lang="en-US" sz="2400" b="1" dirty="0"/>
              <a:t> </a:t>
            </a:r>
            <a:r>
              <a:rPr lang="en-US" sz="2400" b="1" dirty="0" smtClean="0"/>
              <a:t>The antibiogram is usually prepared by which department:</a:t>
            </a:r>
            <a:endParaRPr lang="en-US" sz="2400" b="1" dirty="0" smtClean="0"/>
          </a:p>
          <a:p>
            <a:pPr marL="566928" indent="-457200">
              <a:buFont typeface="+mj-lt"/>
              <a:buAutoNum type="alphaLcPeriod"/>
            </a:pPr>
            <a:endParaRPr lang="en-US" sz="2400" b="1" dirty="0" smtClean="0">
              <a:solidFill>
                <a:srgbClr val="FFFF00"/>
              </a:solidFill>
            </a:endParaRPr>
          </a:p>
          <a:p>
            <a:pPr marL="566928" indent="-457200">
              <a:buFont typeface="+mj-lt"/>
              <a:buAutoNum type="alphaLcPeriod"/>
            </a:pPr>
            <a:r>
              <a:rPr lang="en-US" sz="2400" b="1" dirty="0" smtClean="0">
                <a:solidFill>
                  <a:srgbClr val="FFFF00"/>
                </a:solidFill>
              </a:rPr>
              <a:t>Infection Prevention and Control Department</a:t>
            </a:r>
            <a:endParaRPr lang="en-US" sz="2400" b="1" dirty="0" smtClean="0">
              <a:solidFill>
                <a:srgbClr val="FFFF00"/>
              </a:solidFill>
            </a:endParaRPr>
          </a:p>
          <a:p>
            <a:pPr marL="566928" indent="-457200">
              <a:buFont typeface="+mj-lt"/>
              <a:buAutoNum type="alphaLcPeriod"/>
            </a:pPr>
            <a:r>
              <a:rPr lang="en-US" sz="2400" b="1" dirty="0" smtClean="0">
                <a:solidFill>
                  <a:srgbClr val="FFFF00"/>
                </a:solidFill>
              </a:rPr>
              <a:t>Laboratory</a:t>
            </a:r>
            <a:endParaRPr lang="en-US" sz="2400" b="1" dirty="0" smtClean="0">
              <a:solidFill>
                <a:srgbClr val="FFFF00"/>
              </a:solidFill>
            </a:endParaRPr>
          </a:p>
          <a:p>
            <a:pPr marL="566928" indent="-457200">
              <a:buFont typeface="+mj-lt"/>
              <a:buAutoNum type="alphaLcPeriod"/>
            </a:pPr>
            <a:r>
              <a:rPr lang="en-US" sz="2400" b="1" dirty="0" smtClean="0">
                <a:solidFill>
                  <a:srgbClr val="FFFF00"/>
                </a:solidFill>
              </a:rPr>
              <a:t>Pharmacy</a:t>
            </a:r>
            <a:endParaRPr lang="en-US" sz="2400" b="1" dirty="0" smtClean="0">
              <a:solidFill>
                <a:srgbClr val="FFFF00"/>
              </a:solidFill>
            </a:endParaRPr>
          </a:p>
          <a:p>
            <a:pPr marL="566928" indent="-457200">
              <a:buFont typeface="+mj-lt"/>
              <a:buAutoNum type="alphaLcPeriod"/>
            </a:pPr>
            <a:r>
              <a:rPr lang="en-US" sz="2400" b="1" dirty="0" smtClean="0">
                <a:solidFill>
                  <a:srgbClr val="FFFF00"/>
                </a:solidFill>
              </a:rPr>
              <a:t>Information technology</a:t>
            </a:r>
            <a:endParaRPr lang="en-US" sz="2400" b="1" dirty="0" smtClean="0">
              <a:solidFill>
                <a:srgbClr val="FFFF00"/>
              </a:solidFill>
            </a:endParaRPr>
          </a:p>
          <a:p>
            <a:pPr marL="109728" indent="0">
              <a:buNone/>
            </a:pPr>
            <a:endParaRPr lang="en-US" sz="2400" dirty="0">
              <a:solidFill>
                <a:srgbClr val="FFFF00"/>
              </a:solidFill>
            </a:endParaRPr>
          </a:p>
          <a:p>
            <a:pPr marL="566928" indent="-457200">
              <a:buFont typeface="+mj-lt"/>
              <a:buAutoNum type="alphaLcPeriod"/>
            </a:pPr>
            <a:endParaRPr lang="en-US" sz="2400" dirty="0">
              <a:solidFill>
                <a:srgbClr val="FFFF00"/>
              </a:solidFill>
            </a:endParaRPr>
          </a:p>
        </p:txBody>
      </p:sp>
    </p:spTree>
    <p:extLst>
      <p:ext uri="{BB962C8B-B14F-4D97-AF65-F5344CB8AC3E}">
        <p14:creationId xmlns:p14="http://schemas.microsoft.com/office/powerpoint/2010/main" val="429510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a:bodyPr>
          <a:lstStyle/>
          <a:p>
            <a:pPr marL="109728" indent="0">
              <a:buNone/>
            </a:pPr>
            <a:endParaRPr lang="en-US" sz="2000" dirty="0" smtClean="0"/>
          </a:p>
          <a:p>
            <a:pPr marL="109728" indent="0">
              <a:buNone/>
            </a:pPr>
            <a:r>
              <a:rPr lang="en-US" b="1" dirty="0" smtClean="0">
                <a:solidFill>
                  <a:srgbClr val="FFFF00"/>
                </a:solidFill>
              </a:rPr>
              <a:t>Answer and Rationale:</a:t>
            </a:r>
          </a:p>
          <a:p>
            <a:pPr marL="109728" indent="0">
              <a:buNone/>
            </a:pPr>
            <a:endParaRPr lang="en-US" sz="2400" b="1" dirty="0"/>
          </a:p>
          <a:p>
            <a:pPr marL="109728" indent="0">
              <a:buNone/>
            </a:pPr>
            <a:r>
              <a:rPr lang="en-US" sz="2400" b="1" dirty="0"/>
              <a:t>B. </a:t>
            </a:r>
            <a:r>
              <a:rPr lang="en-US" sz="2400" b="1" dirty="0" smtClean="0"/>
              <a:t>Laboratory</a:t>
            </a:r>
            <a:endParaRPr lang="en-US" sz="2400" b="1" dirty="0"/>
          </a:p>
          <a:p>
            <a:pPr marL="109728" indent="0">
              <a:buNone/>
            </a:pPr>
            <a:r>
              <a:rPr lang="en-US" sz="2400" b="1" dirty="0" smtClean="0"/>
              <a:t>Rationale: Many hospital laboratories routinely perform antimicrobial susceptibility testing on bacterial antigens. Antibiogram lend information that can be used  to raise  and identify opportunities to raise awareness of resistance problems and identify opportunities to reduce inappropriate antibiotic usage .</a:t>
            </a:r>
            <a:endParaRPr lang="en-US" sz="2400" b="1" dirty="0"/>
          </a:p>
          <a:p>
            <a:pPr marL="109728" indent="0">
              <a:buNone/>
            </a:pPr>
            <a:endParaRPr lang="en-US" sz="2400" b="1" dirty="0"/>
          </a:p>
        </p:txBody>
      </p:sp>
    </p:spTree>
    <p:extLst>
      <p:ext uri="{BB962C8B-B14F-4D97-AF65-F5344CB8AC3E}">
        <p14:creationId xmlns:p14="http://schemas.microsoft.com/office/powerpoint/2010/main" val="1978791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endParaRPr lang="en-US" dirty="0" smtClean="0"/>
          </a:p>
          <a:p>
            <a:pPr marL="624078" indent="-514350">
              <a:buAutoNum type="arabicPeriod"/>
            </a:pPr>
            <a:endParaRPr lang="en-US" dirty="0"/>
          </a:p>
        </p:txBody>
      </p:sp>
      <p:sp>
        <p:nvSpPr>
          <p:cNvPr id="4" name="Content Placeholder 1"/>
          <p:cNvSpPr txBox="1">
            <a:spLocks/>
          </p:cNvSpPr>
          <p:nvPr/>
        </p:nvSpPr>
        <p:spPr>
          <a:xfrm>
            <a:off x="609600" y="609600"/>
            <a:ext cx="8229600" cy="5550091"/>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09728" indent="0">
              <a:buClr>
                <a:prstClr val="white">
                  <a:shade val="95000"/>
                </a:prstClr>
              </a:buClr>
              <a:buFont typeface="Wingdings 2"/>
              <a:buNone/>
            </a:pPr>
            <a:r>
              <a:rPr lang="en-US" sz="2400" b="1" dirty="0" smtClean="0">
                <a:solidFill>
                  <a:prstClr val="white"/>
                </a:solidFill>
              </a:rPr>
              <a:t>Q5.</a:t>
            </a:r>
            <a:r>
              <a:rPr lang="en-US" sz="2400" b="1" dirty="0" smtClean="0">
                <a:solidFill>
                  <a:prstClr val="white"/>
                </a:solidFill>
              </a:rPr>
              <a:t>	</a:t>
            </a:r>
            <a:r>
              <a:rPr lang="en-US" sz="2400" b="1" dirty="0" smtClean="0">
                <a:solidFill>
                  <a:prstClr val="white"/>
                </a:solidFill>
              </a:rPr>
              <a:t>Anaerobic  cultures should be used for any of the following except:</a:t>
            </a:r>
            <a:endParaRPr lang="en-US" sz="2400" b="1" dirty="0" smtClean="0">
              <a:solidFill>
                <a:prstClr val="white"/>
              </a:solidFill>
            </a:endParaRPr>
          </a:p>
          <a:p>
            <a:pPr marL="566928" indent="-457200">
              <a:buClr>
                <a:prstClr val="white">
                  <a:shade val="95000"/>
                </a:prstClr>
              </a:buClr>
              <a:buFont typeface="+mj-lt"/>
              <a:buAutoNum type="alphaLcPeriod"/>
            </a:pPr>
            <a:endParaRPr lang="en-US" sz="2400" b="1" dirty="0" smtClean="0">
              <a:solidFill>
                <a:srgbClr val="FFFF00"/>
              </a:solidFill>
            </a:endParaRPr>
          </a:p>
          <a:p>
            <a:pPr marL="566928" indent="-457200">
              <a:buClr>
                <a:prstClr val="white">
                  <a:shade val="95000"/>
                </a:prstClr>
              </a:buClr>
              <a:buFont typeface="+mj-lt"/>
              <a:buAutoNum type="alphaLcPeriod"/>
            </a:pPr>
            <a:r>
              <a:rPr lang="en-US" sz="2400" b="1" dirty="0" smtClean="0">
                <a:solidFill>
                  <a:srgbClr val="FFFF00"/>
                </a:solidFill>
              </a:rPr>
              <a:t>Blood</a:t>
            </a:r>
            <a:endParaRPr lang="en-US" sz="2400" b="1" dirty="0" smtClean="0">
              <a:solidFill>
                <a:srgbClr val="FFFF00"/>
              </a:solidFill>
            </a:endParaRPr>
          </a:p>
          <a:p>
            <a:pPr marL="566928" indent="-457200">
              <a:buClr>
                <a:prstClr val="white">
                  <a:shade val="95000"/>
                </a:prstClr>
              </a:buClr>
              <a:buFont typeface="+mj-lt"/>
              <a:buAutoNum type="alphaLcPeriod"/>
            </a:pPr>
            <a:r>
              <a:rPr lang="en-US" sz="2400" b="1" dirty="0" smtClean="0">
                <a:solidFill>
                  <a:srgbClr val="FFFF00"/>
                </a:solidFill>
              </a:rPr>
              <a:t>Transtracheal aspirate</a:t>
            </a:r>
            <a:endParaRPr lang="en-US" sz="2400" b="1" dirty="0" smtClean="0">
              <a:solidFill>
                <a:srgbClr val="FFFF00"/>
              </a:solidFill>
            </a:endParaRPr>
          </a:p>
          <a:p>
            <a:pPr marL="566928" indent="-457200">
              <a:buClr>
                <a:prstClr val="white">
                  <a:shade val="95000"/>
                </a:prstClr>
              </a:buClr>
              <a:buFont typeface="+mj-lt"/>
              <a:buAutoNum type="alphaLcPeriod"/>
            </a:pPr>
            <a:r>
              <a:rPr lang="en-US" sz="2400" b="1" dirty="0" smtClean="0">
                <a:solidFill>
                  <a:srgbClr val="FFFF00"/>
                </a:solidFill>
              </a:rPr>
              <a:t>Spinal fluid</a:t>
            </a:r>
            <a:endParaRPr lang="en-US" sz="2400" b="1" dirty="0" smtClean="0">
              <a:solidFill>
                <a:srgbClr val="FFFF00"/>
              </a:solidFill>
            </a:endParaRPr>
          </a:p>
          <a:p>
            <a:pPr marL="566928" indent="-457200">
              <a:buClr>
                <a:prstClr val="white">
                  <a:shade val="95000"/>
                </a:prstClr>
              </a:buClr>
              <a:buFont typeface="+mj-lt"/>
              <a:buAutoNum type="alphaLcPeriod"/>
            </a:pPr>
            <a:r>
              <a:rPr lang="en-US" sz="2400" b="1" dirty="0" smtClean="0">
                <a:solidFill>
                  <a:srgbClr val="FFFF00"/>
                </a:solidFill>
              </a:rPr>
              <a:t>Sputum</a:t>
            </a:r>
            <a:endParaRPr lang="en-US" sz="2400" b="1" dirty="0">
              <a:solidFill>
                <a:srgbClr val="FFFF00"/>
              </a:solidFill>
            </a:endParaRPr>
          </a:p>
          <a:p>
            <a:pPr marL="566928" indent="-457200">
              <a:buClr>
                <a:prstClr val="white">
                  <a:shade val="95000"/>
                </a:prstClr>
              </a:buClr>
              <a:buFont typeface="+mj-lt"/>
              <a:buAutoNum type="alphaLcPeriod"/>
            </a:pPr>
            <a:endParaRPr lang="en-US" sz="2400" b="1" dirty="0" smtClean="0">
              <a:solidFill>
                <a:srgbClr val="FFFF00"/>
              </a:solidFill>
            </a:endParaRPr>
          </a:p>
          <a:p>
            <a:pPr marL="109728" indent="0">
              <a:buClr>
                <a:prstClr val="white">
                  <a:shade val="95000"/>
                </a:prstClr>
              </a:buClr>
              <a:buFont typeface="Wingdings 2"/>
              <a:buNone/>
            </a:pPr>
            <a:endParaRPr lang="en-US" sz="2400" dirty="0">
              <a:solidFill>
                <a:srgbClr val="FFFF00"/>
              </a:solidFill>
            </a:endParaRPr>
          </a:p>
          <a:p>
            <a:pPr marL="566928" indent="-457200">
              <a:buClr>
                <a:prstClr val="white">
                  <a:shade val="95000"/>
                </a:prstClr>
              </a:buClr>
              <a:buFont typeface="+mj-lt"/>
              <a:buAutoNum type="alphaLcPeriod"/>
            </a:pPr>
            <a:endParaRPr lang="en-US" sz="2400" dirty="0">
              <a:solidFill>
                <a:srgbClr val="FFFF00"/>
              </a:solidFill>
            </a:endParaRPr>
          </a:p>
        </p:txBody>
      </p:sp>
    </p:spTree>
    <p:extLst>
      <p:ext uri="{BB962C8B-B14F-4D97-AF65-F5344CB8AC3E}">
        <p14:creationId xmlns:p14="http://schemas.microsoft.com/office/powerpoint/2010/main" val="16428499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a:bodyPr>
          <a:lstStyle/>
          <a:p>
            <a:pPr marL="109728" indent="0">
              <a:buNone/>
            </a:pPr>
            <a:endParaRPr lang="en-US" sz="2000" dirty="0" smtClean="0"/>
          </a:p>
          <a:p>
            <a:pPr marL="109728" indent="0">
              <a:buNone/>
            </a:pPr>
            <a:r>
              <a:rPr lang="en-US" b="1" dirty="0" smtClean="0">
                <a:solidFill>
                  <a:srgbClr val="FFFF00"/>
                </a:solidFill>
              </a:rPr>
              <a:t>Answer and Rationale:</a:t>
            </a:r>
          </a:p>
          <a:p>
            <a:pPr marL="109728" indent="0">
              <a:buNone/>
            </a:pPr>
            <a:endParaRPr lang="en-US" sz="2400" b="1" dirty="0"/>
          </a:p>
          <a:p>
            <a:pPr marL="109728" indent="0">
              <a:buNone/>
            </a:pPr>
            <a:r>
              <a:rPr lang="en-US" sz="2400" b="1" dirty="0"/>
              <a:t>D</a:t>
            </a:r>
            <a:r>
              <a:rPr lang="en-US" sz="2400" b="1" dirty="0" smtClean="0"/>
              <a:t>. </a:t>
            </a:r>
            <a:r>
              <a:rPr lang="en-US" sz="2400" b="1" dirty="0" smtClean="0"/>
              <a:t>Sputum</a:t>
            </a:r>
          </a:p>
          <a:p>
            <a:pPr marL="109728" indent="0">
              <a:buNone/>
            </a:pPr>
            <a:endParaRPr lang="en-US" sz="2400" b="1" dirty="0"/>
          </a:p>
          <a:p>
            <a:pPr marL="109728" indent="0">
              <a:buNone/>
            </a:pPr>
            <a:r>
              <a:rPr lang="en-US" sz="2400" b="1" dirty="0" smtClean="0"/>
              <a:t>Rationale: An anaerobic bacteria culture is a method used to grow anaerobes from a clinical specimen. Anaerobes are commonly found on mucous membranes and other sites such as vagina and oral cavity.</a:t>
            </a:r>
            <a:endParaRPr lang="en-US" sz="2400" b="1" dirty="0"/>
          </a:p>
          <a:p>
            <a:pPr marL="109728" indent="0">
              <a:buNone/>
            </a:pPr>
            <a:endParaRPr lang="en-US" sz="2400" b="1" dirty="0"/>
          </a:p>
          <a:p>
            <a:pPr marL="109728" indent="0">
              <a:buNone/>
            </a:pPr>
            <a:endParaRPr lang="en-US" sz="2400" b="1" dirty="0"/>
          </a:p>
        </p:txBody>
      </p:sp>
    </p:spTree>
    <p:extLst>
      <p:ext uri="{BB962C8B-B14F-4D97-AF65-F5344CB8AC3E}">
        <p14:creationId xmlns:p14="http://schemas.microsoft.com/office/powerpoint/2010/main" val="3849836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a:bodyPr>
          <a:lstStyle/>
          <a:p>
            <a:pPr marL="0" indent="0">
              <a:buNone/>
            </a:pPr>
            <a:endParaRPr lang="en-US" sz="2400" dirty="0" smtClean="0"/>
          </a:p>
          <a:p>
            <a:r>
              <a:rPr lang="en-US" sz="2400" dirty="0" smtClean="0"/>
              <a:t>APIC, 2015. certification study guide-6</a:t>
            </a:r>
            <a:r>
              <a:rPr lang="en-US" sz="2400" baseline="30000" dirty="0" smtClean="0"/>
              <a:t>th</a:t>
            </a:r>
            <a:r>
              <a:rPr lang="en-US" sz="2400" dirty="0" smtClean="0"/>
              <a:t> </a:t>
            </a:r>
            <a:r>
              <a:rPr lang="en-US" sz="2400" dirty="0" smtClean="0"/>
              <a:t>edition</a:t>
            </a:r>
          </a:p>
          <a:p>
            <a:r>
              <a:rPr lang="en-US" sz="2400" dirty="0" smtClean="0"/>
              <a:t>Grota. P, ed. APIC Text of Infection Control and Epidemiology, 4</a:t>
            </a:r>
            <a:r>
              <a:rPr lang="en-US" sz="2400" baseline="30000" dirty="0" smtClean="0"/>
              <a:t>th</a:t>
            </a:r>
            <a:r>
              <a:rPr lang="en-US" sz="2400" dirty="0" smtClean="0"/>
              <a:t> edition. Washington, DC.</a:t>
            </a:r>
            <a:endParaRPr lang="en-US" sz="2400" dirty="0"/>
          </a:p>
        </p:txBody>
      </p:sp>
    </p:spTree>
    <p:extLst>
      <p:ext uri="{BB962C8B-B14F-4D97-AF65-F5344CB8AC3E}">
        <p14:creationId xmlns:p14="http://schemas.microsoft.com/office/powerpoint/2010/main" val="1222591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Perspective</Template>
  <TotalTime>2758</TotalTime>
  <Words>432</Words>
  <Application>Microsoft Office PowerPoint</Application>
  <PresentationFormat>On-screen Show (4:3)</PresentationFormat>
  <Paragraphs>91</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Perspective</vt:lpstr>
      <vt:lpstr>APIC Chapter 13 –  Greater New York Q &amp; A Session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 </vt:lpstr>
    </vt:vector>
  </TitlesOfParts>
  <Company>New York City Health and Hospitals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 &amp; A Forum- 04.15.15</dc:title>
  <dc:creator>James Tan</dc:creator>
  <cp:lastModifiedBy>Adebisi Adeyeye</cp:lastModifiedBy>
  <cp:revision>91</cp:revision>
  <dcterms:created xsi:type="dcterms:W3CDTF">2015-04-14T22:16:40Z</dcterms:created>
  <dcterms:modified xsi:type="dcterms:W3CDTF">2016-09-20T14:12:43Z</dcterms:modified>
</cp:coreProperties>
</file>