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notesMasterIdLst>
    <p:notesMasterId r:id="rId12"/>
  </p:notesMasterIdLst>
  <p:sldIdLst>
    <p:sldId id="256" r:id="rId2"/>
    <p:sldId id="258" r:id="rId3"/>
    <p:sldId id="264" r:id="rId4"/>
    <p:sldId id="261" r:id="rId5"/>
    <p:sldId id="265" r:id="rId6"/>
    <p:sldId id="257" r:id="rId7"/>
    <p:sldId id="266" r:id="rId8"/>
    <p:sldId id="260" r:id="rId9"/>
    <p:sldId id="267" r:id="rId10"/>
    <p:sldId id="26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arry Colbert" initials="LC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532" autoAdjust="0"/>
  </p:normalViewPr>
  <p:slideViewPr>
    <p:cSldViewPr>
      <p:cViewPr>
        <p:scale>
          <a:sx n="114" d="100"/>
          <a:sy n="114" d="100"/>
        </p:scale>
        <p:origin x="1452" y="10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414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0FD591-770D-46DE-9E51-B2C19BF4F4B6}" type="datetimeFigureOut">
              <a:rPr lang="en-US" smtClean="0"/>
              <a:t>2/17/2016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02848D-C9D0-4786-9081-DEE008A8C8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467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2848D-C9D0-4786-9081-DEE008A8C8A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0435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2848D-C9D0-4786-9081-DEE008A8C8A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0435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2848D-C9D0-4786-9081-DEE008A8C8A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349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2848D-C9D0-4786-9081-DEE008A8C8A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34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E3315-377C-4C07-A6DE-876A462D18F5}" type="datetimeFigureOut">
              <a:rPr lang="en-US" smtClean="0"/>
              <a:t>2/17/2016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800CE-A083-4F41-BD33-60BEC44A127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E3315-377C-4C07-A6DE-876A462D18F5}" type="datetimeFigureOut">
              <a:rPr lang="en-US" smtClean="0"/>
              <a:t>2/17/2016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800CE-A083-4F41-BD33-60BEC44A127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E3315-377C-4C07-A6DE-876A462D18F5}" type="datetimeFigureOut">
              <a:rPr lang="en-US" smtClean="0"/>
              <a:t>2/17/2016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D3F800CE-A083-4F41-BD33-60BEC44A1274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E3315-377C-4C07-A6DE-876A462D18F5}" type="datetimeFigureOut">
              <a:rPr lang="en-US" smtClean="0"/>
              <a:t>2/17/2016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800CE-A083-4F41-BD33-60BEC44A127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E3315-377C-4C07-A6DE-876A462D18F5}" type="datetimeFigureOut">
              <a:rPr lang="en-US" smtClean="0"/>
              <a:t>2/17/2016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800CE-A083-4F41-BD33-60BEC44A127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E3315-377C-4C07-A6DE-876A462D18F5}" type="datetimeFigureOut">
              <a:rPr lang="en-US" smtClean="0"/>
              <a:t>2/17/2016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800CE-A083-4F41-BD33-60BEC44A127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E3315-377C-4C07-A6DE-876A462D18F5}" type="datetimeFigureOut">
              <a:rPr lang="en-US" smtClean="0"/>
              <a:t>2/17/2016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800CE-A083-4F41-BD33-60BEC44A127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E3315-377C-4C07-A6DE-876A462D18F5}" type="datetimeFigureOut">
              <a:rPr lang="en-US" smtClean="0"/>
              <a:t>2/17/2016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800CE-A083-4F41-BD33-60BEC44A127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E3315-377C-4C07-A6DE-876A462D18F5}" type="datetimeFigureOut">
              <a:rPr lang="en-US" smtClean="0"/>
              <a:t>2/17/2016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800CE-A083-4F41-BD33-60BEC44A127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E3315-377C-4C07-A6DE-876A462D18F5}" type="datetimeFigureOut">
              <a:rPr lang="en-US" smtClean="0"/>
              <a:t>2/17/2016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800CE-A083-4F41-BD33-60BEC44A127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E3315-377C-4C07-A6DE-876A462D18F5}" type="datetimeFigureOut">
              <a:rPr lang="en-US" smtClean="0"/>
              <a:t>2/17/2016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800CE-A083-4F41-BD33-60BEC44A127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77E3315-377C-4C07-A6DE-876A462D18F5}" type="datetimeFigureOut">
              <a:rPr lang="en-US" smtClean="0"/>
              <a:t>2/17/2016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3F800CE-A083-4F41-BD33-60BEC44A1274}" type="slidenum">
              <a:rPr lang="en-US" smtClean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219551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00"/>
                </a:solidFill>
                <a:effectLst/>
              </a:rPr>
              <a:t>APIC Chapter </a:t>
            </a:r>
            <a:r>
              <a:rPr lang="en-US" dirty="0" smtClean="0">
                <a:solidFill>
                  <a:srgbClr val="FFFF00"/>
                </a:solidFill>
                <a:effectLst/>
              </a:rPr>
              <a:t>13 – </a:t>
            </a:r>
            <a:br>
              <a:rPr lang="en-US" dirty="0" smtClean="0">
                <a:solidFill>
                  <a:srgbClr val="FFFF00"/>
                </a:solidFill>
                <a:effectLst/>
              </a:rPr>
            </a:br>
            <a:r>
              <a:rPr lang="en-US" dirty="0" smtClean="0">
                <a:solidFill>
                  <a:srgbClr val="FFFF00"/>
                </a:solidFill>
                <a:effectLst/>
              </a:rPr>
              <a:t>Greater </a:t>
            </a:r>
            <a:r>
              <a:rPr lang="en-US" dirty="0">
                <a:solidFill>
                  <a:srgbClr val="FFFF00"/>
                </a:solidFill>
                <a:effectLst/>
              </a:rPr>
              <a:t>New York</a:t>
            </a:r>
            <a:br>
              <a:rPr lang="en-US" dirty="0">
                <a:solidFill>
                  <a:srgbClr val="FFFF00"/>
                </a:solidFill>
                <a:effectLst/>
              </a:rPr>
            </a:br>
            <a:r>
              <a:rPr lang="en-US" dirty="0" smtClean="0">
                <a:solidFill>
                  <a:srgbClr val="FFFF00"/>
                </a:solidFill>
                <a:effectLst/>
              </a:rPr>
              <a:t>Q &amp; A Forum- 02.17.16 </a:t>
            </a:r>
            <a:endParaRPr lang="en-US" dirty="0">
              <a:solidFill>
                <a:srgbClr val="FFFF00"/>
              </a:solidFill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544" y="3657600"/>
            <a:ext cx="8146256" cy="2514600"/>
          </a:xfrm>
        </p:spPr>
        <p:txBody>
          <a:bodyPr>
            <a:normAutofit/>
          </a:bodyPr>
          <a:lstStyle/>
          <a:p>
            <a:r>
              <a:rPr lang="en-US" dirty="0" smtClean="0"/>
              <a:t>By :	Larry  Colbert   MA , CIC</a:t>
            </a:r>
          </a:p>
          <a:p>
            <a:r>
              <a:rPr lang="en-US" dirty="0" smtClean="0"/>
              <a:t>Bellevue Hospital Center</a:t>
            </a:r>
          </a:p>
          <a:p>
            <a:r>
              <a:rPr lang="en-US" dirty="0" smtClean="0"/>
              <a:t>NYC,  NY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63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321491"/>
          </a:xfrm>
        </p:spPr>
        <p:txBody>
          <a:bodyPr>
            <a:normAutofit/>
          </a:bodyPr>
          <a:lstStyle/>
          <a:p>
            <a:pPr marL="571500" indent="-454025">
              <a:buNone/>
            </a:pPr>
            <a:r>
              <a:rPr lang="en-US" sz="2400" b="1" dirty="0" smtClean="0"/>
              <a:t>Q1.	Zika Virus:</a:t>
            </a:r>
          </a:p>
          <a:p>
            <a:pPr marL="571500" indent="-454025">
              <a:buNone/>
            </a:pPr>
            <a:endParaRPr lang="en-US" sz="2400" b="1" dirty="0" smtClean="0"/>
          </a:p>
          <a:p>
            <a:pPr marL="571500" indent="-454025">
              <a:spcBef>
                <a:spcPts val="600"/>
              </a:spcBef>
              <a:buClr>
                <a:srgbClr val="FFFF00"/>
              </a:buClr>
              <a:buSzPct val="100000"/>
              <a:buAutoNum type="alphaUcPeriod"/>
            </a:pPr>
            <a:r>
              <a:rPr lang="en-US" sz="2400" b="1" dirty="0" smtClean="0">
                <a:solidFill>
                  <a:srgbClr val="FFFF00"/>
                </a:solidFill>
              </a:rPr>
              <a:t>Is related to West Nile and Dengue virus</a:t>
            </a:r>
          </a:p>
          <a:p>
            <a:pPr marL="571500" indent="-454025">
              <a:spcBef>
                <a:spcPts val="600"/>
              </a:spcBef>
              <a:buClr>
                <a:srgbClr val="FFFF00"/>
              </a:buClr>
              <a:buSzPct val="100000"/>
              <a:buAutoNum type="alphaUcPeriod"/>
            </a:pPr>
            <a:r>
              <a:rPr lang="en-US" sz="2400" b="1" dirty="0" smtClean="0">
                <a:solidFill>
                  <a:srgbClr val="FFFF00"/>
                </a:solidFill>
              </a:rPr>
              <a:t>Asian Tiger Mosquito can be a vector</a:t>
            </a:r>
          </a:p>
          <a:p>
            <a:pPr marL="571500" indent="-454025">
              <a:spcBef>
                <a:spcPts val="600"/>
              </a:spcBef>
              <a:buClr>
                <a:srgbClr val="FFFF00"/>
              </a:buClr>
              <a:buSzPct val="100000"/>
              <a:buAutoNum type="alphaUcPeriod"/>
            </a:pPr>
            <a:r>
              <a:rPr lang="en-US" sz="2400" b="1" dirty="0" smtClean="0">
                <a:solidFill>
                  <a:srgbClr val="FFFF00"/>
                </a:solidFill>
              </a:rPr>
              <a:t>As of today all U.S cases were imported</a:t>
            </a:r>
          </a:p>
          <a:p>
            <a:pPr marL="571500" indent="-454025">
              <a:spcBef>
                <a:spcPts val="600"/>
              </a:spcBef>
              <a:buClr>
                <a:srgbClr val="FFFF00"/>
              </a:buClr>
              <a:buSzPct val="100000"/>
              <a:buAutoNum type="alphaUcPeriod"/>
            </a:pPr>
            <a:r>
              <a:rPr lang="en-US" sz="2400" b="1" dirty="0" smtClean="0">
                <a:solidFill>
                  <a:srgbClr val="FFFF00"/>
                </a:solidFill>
              </a:rPr>
              <a:t>a, b and c</a:t>
            </a:r>
          </a:p>
          <a:p>
            <a:pPr marL="571500" indent="-454025">
              <a:spcBef>
                <a:spcPts val="600"/>
              </a:spcBef>
              <a:buClr>
                <a:srgbClr val="FFFF00"/>
              </a:buClr>
              <a:buSzPct val="100000"/>
              <a:buAutoNum type="alphaUcPeriod"/>
            </a:pPr>
            <a:r>
              <a:rPr lang="en-US" sz="2400" b="1" dirty="0" smtClean="0">
                <a:solidFill>
                  <a:srgbClr val="FFFF00"/>
                </a:solidFill>
              </a:rPr>
              <a:t>a and b only</a:t>
            </a:r>
          </a:p>
        </p:txBody>
      </p:sp>
    </p:spTree>
    <p:extLst>
      <p:ext uri="{BB962C8B-B14F-4D97-AF65-F5344CB8AC3E}">
        <p14:creationId xmlns:p14="http://schemas.microsoft.com/office/powerpoint/2010/main" val="2765476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321491"/>
          </a:xfrm>
        </p:spPr>
        <p:txBody>
          <a:bodyPr>
            <a:normAutofit/>
          </a:bodyPr>
          <a:lstStyle/>
          <a:p>
            <a:pPr marL="571500" indent="-454025">
              <a:buNone/>
            </a:pPr>
            <a:r>
              <a:rPr lang="en-US" sz="2400" b="1" dirty="0" smtClean="0"/>
              <a:t>A1.	Zika Virus:</a:t>
            </a:r>
          </a:p>
          <a:p>
            <a:pPr marL="571500" indent="-454025">
              <a:buNone/>
            </a:pPr>
            <a:endParaRPr lang="en-US" sz="2400" b="1" dirty="0" smtClean="0"/>
          </a:p>
          <a:p>
            <a:pPr marL="571500" indent="-454025">
              <a:spcBef>
                <a:spcPts val="600"/>
              </a:spcBef>
              <a:buClr>
                <a:srgbClr val="FFFF00"/>
              </a:buClr>
              <a:buSzPct val="100000"/>
              <a:buAutoNum type="alphaUcPeriod"/>
            </a:pPr>
            <a:r>
              <a:rPr lang="en-US" sz="2400" b="1" dirty="0" smtClean="0">
                <a:solidFill>
                  <a:srgbClr val="FFFF00"/>
                </a:solidFill>
              </a:rPr>
              <a:t>Is related to West Nile and Dengue virus</a:t>
            </a:r>
          </a:p>
          <a:p>
            <a:pPr marL="571500" indent="-454025">
              <a:spcBef>
                <a:spcPts val="600"/>
              </a:spcBef>
              <a:buClr>
                <a:srgbClr val="FFFF00"/>
              </a:buClr>
              <a:buSzPct val="100000"/>
              <a:buAutoNum type="alphaUcPeriod"/>
            </a:pPr>
            <a:r>
              <a:rPr lang="en-US" sz="2400" b="1" dirty="0" smtClean="0">
                <a:solidFill>
                  <a:srgbClr val="FFFF00"/>
                </a:solidFill>
              </a:rPr>
              <a:t>Asian Tiger Mosquito can be a vector</a:t>
            </a:r>
          </a:p>
          <a:p>
            <a:pPr marL="571500" indent="-454025">
              <a:spcBef>
                <a:spcPts val="600"/>
              </a:spcBef>
              <a:buClr>
                <a:srgbClr val="FFFF00"/>
              </a:buClr>
              <a:buSzPct val="100000"/>
              <a:buAutoNum type="alphaUcPeriod"/>
            </a:pPr>
            <a:r>
              <a:rPr lang="en-US" sz="2400" b="1" dirty="0" smtClean="0">
                <a:solidFill>
                  <a:srgbClr val="FFFF00"/>
                </a:solidFill>
              </a:rPr>
              <a:t>As of today all U.S cases were imported</a:t>
            </a:r>
          </a:p>
          <a:p>
            <a:pPr marL="571500" indent="-454025">
              <a:spcBef>
                <a:spcPts val="600"/>
              </a:spcBef>
              <a:buClr>
                <a:srgbClr val="FFFF00"/>
              </a:buClr>
              <a:buSzPct val="100000"/>
              <a:buAutoNum type="alphaUcPeriod"/>
            </a:pPr>
            <a:r>
              <a:rPr lang="en-US" sz="2400" b="1" dirty="0" smtClean="0">
                <a:solidFill>
                  <a:srgbClr val="FF0000"/>
                </a:solidFill>
              </a:rPr>
              <a:t>a, b and c</a:t>
            </a:r>
          </a:p>
          <a:p>
            <a:pPr marL="571500" indent="-454025">
              <a:spcBef>
                <a:spcPts val="600"/>
              </a:spcBef>
              <a:buClr>
                <a:srgbClr val="FFFF00"/>
              </a:buClr>
              <a:buSzPct val="100000"/>
              <a:buAutoNum type="alphaUcPeriod"/>
            </a:pPr>
            <a:r>
              <a:rPr lang="en-US" sz="2400" b="1" dirty="0" smtClean="0">
                <a:solidFill>
                  <a:srgbClr val="FFFF00"/>
                </a:solidFill>
              </a:rPr>
              <a:t>a and b only</a:t>
            </a:r>
          </a:p>
        </p:txBody>
      </p:sp>
    </p:spTree>
    <p:extLst>
      <p:ext uri="{BB962C8B-B14F-4D97-AF65-F5344CB8AC3E}">
        <p14:creationId xmlns:p14="http://schemas.microsoft.com/office/powerpoint/2010/main" val="1419711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245291"/>
          </a:xfrm>
        </p:spPr>
        <p:txBody>
          <a:bodyPr>
            <a:normAutofit/>
          </a:bodyPr>
          <a:lstStyle/>
          <a:p>
            <a:pPr marL="571500" indent="-454025">
              <a:buNone/>
            </a:pPr>
            <a:r>
              <a:rPr lang="en-US" sz="2400" b="1" dirty="0" smtClean="0"/>
              <a:t>Q2.	A 19 year old college student is brought into the 	ER by his mother with what appears to be crusted 	scabies :</a:t>
            </a:r>
            <a:endParaRPr lang="en-US" sz="2400" dirty="0"/>
          </a:p>
          <a:p>
            <a:pPr marL="571500" indent="-454025">
              <a:buAutoNum type="arabicPlain" startAt="2"/>
            </a:pPr>
            <a:endParaRPr lang="en-US" sz="2400" dirty="0" smtClean="0"/>
          </a:p>
          <a:p>
            <a:pPr marL="571500" indent="-454025">
              <a:buClr>
                <a:srgbClr val="FFFF00"/>
              </a:buClr>
              <a:buSzPct val="100000"/>
              <a:buFont typeface="+mj-lt"/>
              <a:buAutoNum type="alphaUcPeriod"/>
            </a:pPr>
            <a:r>
              <a:rPr lang="en-US" sz="2400" dirty="0" smtClean="0"/>
              <a:t>    </a:t>
            </a:r>
            <a:r>
              <a:rPr lang="en-US" sz="2400" b="1" dirty="0" smtClean="0">
                <a:solidFill>
                  <a:srgbClr val="FFFF00"/>
                </a:solidFill>
              </a:rPr>
              <a:t>You should wash him immediately</a:t>
            </a:r>
          </a:p>
          <a:p>
            <a:pPr marL="571500" indent="-454025">
              <a:buClr>
                <a:srgbClr val="FFFF00"/>
              </a:buClr>
              <a:buSzPct val="100000"/>
              <a:buFont typeface="+mj-lt"/>
              <a:buAutoNum type="alphaUcPeriod"/>
            </a:pPr>
            <a:r>
              <a:rPr lang="en-US" sz="2400" b="1" dirty="0" smtClean="0">
                <a:solidFill>
                  <a:srgbClr val="FFFF00"/>
                </a:solidFill>
              </a:rPr>
              <a:t>    Use standard precautions</a:t>
            </a:r>
          </a:p>
          <a:p>
            <a:pPr marL="571500" indent="-454025">
              <a:buClr>
                <a:srgbClr val="FFFF00"/>
              </a:buClr>
              <a:buSzPct val="100000"/>
              <a:buFont typeface="+mj-lt"/>
              <a:buAutoNum type="alphaUcPeriod"/>
            </a:pPr>
            <a:r>
              <a:rPr lang="en-US" sz="2400" b="1" dirty="0" smtClean="0">
                <a:solidFill>
                  <a:srgbClr val="FFFF00"/>
                </a:solidFill>
              </a:rPr>
              <a:t>    Treat him with steroids immediately</a:t>
            </a:r>
          </a:p>
          <a:p>
            <a:pPr marL="571500" indent="-454025">
              <a:buClr>
                <a:srgbClr val="FFFF00"/>
              </a:buClr>
              <a:buSzPct val="100000"/>
              <a:buFont typeface="+mj-lt"/>
              <a:buAutoNum type="alphaUcPeriod"/>
            </a:pPr>
            <a:r>
              <a:rPr lang="en-US" sz="2400" b="1" dirty="0">
                <a:solidFill>
                  <a:srgbClr val="FFFF00"/>
                </a:solidFill>
              </a:rPr>
              <a:t> </a:t>
            </a:r>
            <a:r>
              <a:rPr lang="en-US" sz="2400" b="1" dirty="0" smtClean="0">
                <a:solidFill>
                  <a:srgbClr val="FFFF00"/>
                </a:solidFill>
              </a:rPr>
              <a:t>   Tell the staff to first place him on contact    		precautions and use PPE</a:t>
            </a:r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282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245291"/>
          </a:xfrm>
        </p:spPr>
        <p:txBody>
          <a:bodyPr>
            <a:normAutofit/>
          </a:bodyPr>
          <a:lstStyle/>
          <a:p>
            <a:pPr marL="571500" indent="-454025">
              <a:buNone/>
            </a:pPr>
            <a:r>
              <a:rPr lang="en-US" sz="2400" b="1" dirty="0" smtClean="0"/>
              <a:t>A2.	A 19 year old college student is brought into the 	ER by his mother with what appears to be crusted 	scabies :</a:t>
            </a:r>
            <a:endParaRPr lang="en-US" sz="2400" dirty="0"/>
          </a:p>
          <a:p>
            <a:pPr marL="571500" indent="-454025">
              <a:buAutoNum type="arabicPlain" startAt="2"/>
            </a:pPr>
            <a:endParaRPr lang="en-US" sz="2400" dirty="0" smtClean="0"/>
          </a:p>
          <a:p>
            <a:pPr marL="571500" indent="-454025">
              <a:buClr>
                <a:srgbClr val="FFFF00"/>
              </a:buClr>
              <a:buSzPct val="100000"/>
              <a:buFont typeface="+mj-lt"/>
              <a:buAutoNum type="alphaUcPeriod"/>
            </a:pPr>
            <a:r>
              <a:rPr lang="en-US" sz="2400" dirty="0" smtClean="0"/>
              <a:t>    </a:t>
            </a:r>
            <a:r>
              <a:rPr lang="en-US" sz="2400" b="1" dirty="0" smtClean="0">
                <a:solidFill>
                  <a:srgbClr val="FFFF00"/>
                </a:solidFill>
              </a:rPr>
              <a:t>You should wash him immediately</a:t>
            </a:r>
          </a:p>
          <a:p>
            <a:pPr marL="571500" indent="-454025">
              <a:buClr>
                <a:srgbClr val="FFFF00"/>
              </a:buClr>
              <a:buSzPct val="100000"/>
              <a:buFont typeface="+mj-lt"/>
              <a:buAutoNum type="alphaUcPeriod"/>
            </a:pPr>
            <a:r>
              <a:rPr lang="en-US" sz="2400" b="1" dirty="0" smtClean="0">
                <a:solidFill>
                  <a:srgbClr val="FFFF00"/>
                </a:solidFill>
              </a:rPr>
              <a:t>    Use standard precautions</a:t>
            </a:r>
          </a:p>
          <a:p>
            <a:pPr marL="571500" indent="-454025">
              <a:buClr>
                <a:srgbClr val="FFFF00"/>
              </a:buClr>
              <a:buSzPct val="100000"/>
              <a:buFont typeface="+mj-lt"/>
              <a:buAutoNum type="alphaUcPeriod"/>
            </a:pPr>
            <a:r>
              <a:rPr lang="en-US" sz="2400" b="1" dirty="0" smtClean="0">
                <a:solidFill>
                  <a:srgbClr val="FFFF00"/>
                </a:solidFill>
              </a:rPr>
              <a:t>    Treat him with steroids immediately</a:t>
            </a:r>
          </a:p>
          <a:p>
            <a:pPr marL="571500" indent="-454025">
              <a:buClr>
                <a:srgbClr val="FFFF00"/>
              </a:buClr>
              <a:buSzPct val="100000"/>
              <a:buFont typeface="+mj-lt"/>
              <a:buAutoNum type="alphaUcPeriod"/>
            </a:pPr>
            <a:r>
              <a:rPr lang="en-US" sz="2400" b="1" dirty="0">
                <a:solidFill>
                  <a:srgbClr val="FFFF00"/>
                </a:solidFill>
              </a:rPr>
              <a:t> </a:t>
            </a:r>
            <a:r>
              <a:rPr lang="en-US" sz="2400" b="1" dirty="0" smtClean="0">
                <a:solidFill>
                  <a:srgbClr val="FFFF00"/>
                </a:solidFill>
              </a:rPr>
              <a:t>   </a:t>
            </a:r>
            <a:r>
              <a:rPr lang="en-US" sz="2400" b="1" dirty="0" smtClean="0">
                <a:solidFill>
                  <a:srgbClr val="FF0000"/>
                </a:solidFill>
              </a:rPr>
              <a:t>Tell the staff to first place him on contact    		precautions and use PPE</a:t>
            </a:r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92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550091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en-US" sz="2000" dirty="0" smtClean="0"/>
          </a:p>
          <a:p>
            <a:pPr marL="571500" indent="-454025">
              <a:buNone/>
            </a:pPr>
            <a:r>
              <a:rPr lang="en-US" sz="2400" b="1" dirty="0" smtClean="0"/>
              <a:t>Q3.	Biofilms</a:t>
            </a:r>
            <a:endParaRPr lang="en-US" sz="2400" dirty="0" smtClean="0"/>
          </a:p>
          <a:p>
            <a:pPr marL="571500" indent="-454025">
              <a:buNone/>
            </a:pPr>
            <a:endParaRPr lang="en-US" sz="2400" dirty="0" smtClean="0"/>
          </a:p>
          <a:p>
            <a:pPr marL="571500" indent="-454025">
              <a:spcBef>
                <a:spcPts val="0"/>
              </a:spcBef>
              <a:buClr>
                <a:srgbClr val="FFFF00"/>
              </a:buClr>
              <a:buSzPct val="100000"/>
              <a:buFont typeface="+mj-lt"/>
              <a:buAutoNum type="alphaUcPeriod"/>
            </a:pPr>
            <a:r>
              <a:rPr lang="en-US" sz="2400" b="1" dirty="0" smtClean="0">
                <a:solidFill>
                  <a:srgbClr val="FFFF00"/>
                </a:solidFill>
              </a:rPr>
              <a:t>can be dangerous when they grow on medical devices inserted into the body.</a:t>
            </a:r>
          </a:p>
          <a:p>
            <a:pPr marL="571500" indent="-454025">
              <a:spcBef>
                <a:spcPts val="0"/>
              </a:spcBef>
              <a:buClr>
                <a:srgbClr val="FFFF00"/>
              </a:buClr>
              <a:buSzPct val="100000"/>
              <a:buFont typeface="+mj-lt"/>
              <a:buAutoNum type="alphaUcPeriod"/>
            </a:pPr>
            <a:r>
              <a:rPr lang="en-US" sz="2400" b="1" dirty="0" smtClean="0">
                <a:solidFill>
                  <a:srgbClr val="FFFF00"/>
                </a:solidFill>
              </a:rPr>
              <a:t>are less susceptible to antibiotics.</a:t>
            </a:r>
          </a:p>
          <a:p>
            <a:pPr marL="571500" indent="-454025">
              <a:spcBef>
                <a:spcPts val="0"/>
              </a:spcBef>
              <a:buClr>
                <a:srgbClr val="FFFF00"/>
              </a:buClr>
              <a:buSzPct val="100000"/>
              <a:buFont typeface="+mj-lt"/>
              <a:buAutoNum type="alphaUcPeriod"/>
            </a:pPr>
            <a:r>
              <a:rPr lang="en-US" sz="2400" b="1" dirty="0" smtClean="0">
                <a:solidFill>
                  <a:srgbClr val="FFFF00"/>
                </a:solidFill>
              </a:rPr>
              <a:t>develop characteristics during </a:t>
            </a:r>
            <a:r>
              <a:rPr lang="en-US" sz="2400" b="1" dirty="0">
                <a:solidFill>
                  <a:srgbClr val="FFFF00"/>
                </a:solidFill>
              </a:rPr>
              <a:t>colonization </a:t>
            </a:r>
            <a:r>
              <a:rPr lang="en-US" sz="2400" b="1" dirty="0" smtClean="0">
                <a:solidFill>
                  <a:srgbClr val="FFFF00"/>
                </a:solidFill>
              </a:rPr>
              <a:t>less dangerous and less powerful than planktonic bacteria.</a:t>
            </a:r>
          </a:p>
          <a:p>
            <a:pPr marL="571500" indent="-454025">
              <a:spcBef>
                <a:spcPts val="0"/>
              </a:spcBef>
              <a:buClr>
                <a:srgbClr val="FFFF00"/>
              </a:buClr>
              <a:buSzPct val="100000"/>
              <a:buNone/>
            </a:pPr>
            <a:r>
              <a:rPr lang="en-US" sz="2400" b="1" dirty="0" smtClean="0">
                <a:solidFill>
                  <a:srgbClr val="FFFF00"/>
                </a:solidFill>
              </a:rPr>
              <a:t>D.	A &amp; b only	</a:t>
            </a:r>
            <a:r>
              <a:rPr lang="en-US" sz="2200" b="1" dirty="0" smtClean="0">
                <a:solidFill>
                  <a:srgbClr val="FFFF00"/>
                </a:solidFill>
              </a:rPr>
              <a:t>   </a:t>
            </a:r>
          </a:p>
          <a:p>
            <a:pPr marL="109728" indent="0">
              <a:buNone/>
            </a:pPr>
            <a:r>
              <a:rPr lang="en-US" sz="2000" b="1" dirty="0" smtClean="0"/>
              <a:t> o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491021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550091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en-US" sz="2000" dirty="0" smtClean="0"/>
          </a:p>
          <a:p>
            <a:pPr marL="571500" indent="-454025">
              <a:buNone/>
            </a:pPr>
            <a:r>
              <a:rPr lang="en-US" sz="2400" b="1" dirty="0" smtClean="0"/>
              <a:t>A3.	Biofilms</a:t>
            </a:r>
            <a:endParaRPr lang="en-US" sz="2400" dirty="0" smtClean="0"/>
          </a:p>
          <a:p>
            <a:pPr marL="571500" indent="-454025">
              <a:buNone/>
            </a:pPr>
            <a:endParaRPr lang="en-US" sz="2400" dirty="0" smtClean="0"/>
          </a:p>
          <a:p>
            <a:pPr marL="571500" indent="-454025">
              <a:spcBef>
                <a:spcPts val="0"/>
              </a:spcBef>
              <a:buClr>
                <a:srgbClr val="FFFF00"/>
              </a:buClr>
              <a:buSzPct val="100000"/>
              <a:buFont typeface="+mj-lt"/>
              <a:buAutoNum type="alphaUcPeriod"/>
            </a:pPr>
            <a:r>
              <a:rPr lang="en-US" sz="2400" b="1" dirty="0" smtClean="0">
                <a:solidFill>
                  <a:srgbClr val="FFFF00"/>
                </a:solidFill>
              </a:rPr>
              <a:t>can be dangerous when they grow on medical devices inserted into the body.</a:t>
            </a:r>
          </a:p>
          <a:p>
            <a:pPr marL="571500" indent="-454025">
              <a:spcBef>
                <a:spcPts val="0"/>
              </a:spcBef>
              <a:buClr>
                <a:srgbClr val="FFFF00"/>
              </a:buClr>
              <a:buSzPct val="100000"/>
              <a:buFont typeface="+mj-lt"/>
              <a:buAutoNum type="alphaUcPeriod"/>
            </a:pPr>
            <a:r>
              <a:rPr lang="en-US" sz="2400" b="1" dirty="0" smtClean="0">
                <a:solidFill>
                  <a:srgbClr val="FFFF00"/>
                </a:solidFill>
              </a:rPr>
              <a:t>are less susceptible to antibiotics.</a:t>
            </a:r>
          </a:p>
          <a:p>
            <a:pPr marL="571500" indent="-454025">
              <a:spcBef>
                <a:spcPts val="0"/>
              </a:spcBef>
              <a:buClr>
                <a:srgbClr val="FFFF00"/>
              </a:buClr>
              <a:buSzPct val="100000"/>
              <a:buFont typeface="+mj-lt"/>
              <a:buAutoNum type="alphaUcPeriod"/>
            </a:pPr>
            <a:r>
              <a:rPr lang="en-US" sz="2400" b="1" dirty="0" smtClean="0">
                <a:solidFill>
                  <a:srgbClr val="FFFF00"/>
                </a:solidFill>
              </a:rPr>
              <a:t>develop characteristics during </a:t>
            </a:r>
            <a:r>
              <a:rPr lang="en-US" sz="2400" b="1" dirty="0">
                <a:solidFill>
                  <a:srgbClr val="FFFF00"/>
                </a:solidFill>
              </a:rPr>
              <a:t>colonization </a:t>
            </a:r>
            <a:r>
              <a:rPr lang="en-US" sz="2400" b="1" dirty="0" smtClean="0">
                <a:solidFill>
                  <a:srgbClr val="FFFF00"/>
                </a:solidFill>
              </a:rPr>
              <a:t>less dangerous and less powerful than planktonic bacteria.</a:t>
            </a:r>
          </a:p>
          <a:p>
            <a:pPr marL="571500" indent="-454025">
              <a:spcBef>
                <a:spcPts val="0"/>
              </a:spcBef>
              <a:buClr>
                <a:srgbClr val="FFFF00"/>
              </a:buClr>
              <a:buSzPct val="100000"/>
              <a:buNone/>
            </a:pPr>
            <a:r>
              <a:rPr lang="en-US" sz="2400" b="1" dirty="0" smtClean="0">
                <a:solidFill>
                  <a:srgbClr val="FFFF00"/>
                </a:solidFill>
              </a:rPr>
              <a:t>D.	</a:t>
            </a:r>
            <a:r>
              <a:rPr lang="en-US" sz="2400" b="1" dirty="0" smtClean="0">
                <a:solidFill>
                  <a:srgbClr val="FF0000"/>
                </a:solidFill>
              </a:rPr>
              <a:t>A &amp; b only</a:t>
            </a:r>
            <a:r>
              <a:rPr lang="en-US" sz="2400" b="1" dirty="0" smtClean="0">
                <a:solidFill>
                  <a:srgbClr val="FFFF00"/>
                </a:solidFill>
              </a:rPr>
              <a:t>	</a:t>
            </a:r>
            <a:r>
              <a:rPr lang="en-US" sz="2200" b="1" dirty="0" smtClean="0">
                <a:solidFill>
                  <a:srgbClr val="FFFF00"/>
                </a:solidFill>
              </a:rPr>
              <a:t>   </a:t>
            </a:r>
          </a:p>
          <a:p>
            <a:pPr marL="109728" indent="0">
              <a:buNone/>
            </a:pPr>
            <a:r>
              <a:rPr lang="en-US" sz="2000" b="1" dirty="0" smtClean="0"/>
              <a:t> o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948119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endParaRPr lang="en-US" dirty="0" smtClean="0"/>
          </a:p>
          <a:p>
            <a:pPr marL="624078" indent="-514350">
              <a:buAutoNum type="arabicPeriod"/>
            </a:pPr>
            <a:endParaRPr lang="en-US" dirty="0"/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609600" y="609600"/>
            <a:ext cx="8229600" cy="5550091"/>
          </a:xfrm>
          <a:prstGeom prst="rect">
            <a:avLst/>
          </a:prstGeom>
        </p:spPr>
        <p:txBody>
          <a:bodyPr vert="horz">
            <a:normAutofit/>
          </a:bodyPr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69913" indent="-452438">
              <a:buNone/>
            </a:pPr>
            <a:r>
              <a:rPr lang="en-US" sz="2400" b="1" dirty="0" smtClean="0"/>
              <a:t>Q4.	Regarding ultrasound abdominal transducers</a:t>
            </a:r>
          </a:p>
          <a:p>
            <a:pPr marL="569913" indent="-452438">
              <a:buNone/>
            </a:pPr>
            <a:endParaRPr lang="en-US" sz="2400" dirty="0"/>
          </a:p>
          <a:p>
            <a:pPr marL="569913" indent="-452438">
              <a:buClr>
                <a:srgbClr val="FFFF00"/>
              </a:buClr>
              <a:buSzPct val="100000"/>
              <a:buFont typeface="+mj-lt"/>
              <a:buAutoNum type="alphaUcPeriod"/>
            </a:pPr>
            <a:r>
              <a:rPr lang="en-US" sz="2400" b="1" dirty="0" smtClean="0">
                <a:solidFill>
                  <a:srgbClr val="FFFF00"/>
                </a:solidFill>
              </a:rPr>
              <a:t>Non-</a:t>
            </a:r>
            <a:r>
              <a:rPr lang="en-US" sz="2400" b="1" dirty="0" err="1" smtClean="0">
                <a:solidFill>
                  <a:srgbClr val="FFFF00"/>
                </a:solidFill>
              </a:rPr>
              <a:t>endocavity</a:t>
            </a:r>
            <a:r>
              <a:rPr lang="en-US" sz="2400" b="1" dirty="0" smtClean="0">
                <a:solidFill>
                  <a:srgbClr val="FFFF00"/>
                </a:solidFill>
              </a:rPr>
              <a:t> ultrasound probes can potentially transmit bacteria from patient to another leading to an HAI</a:t>
            </a:r>
          </a:p>
          <a:p>
            <a:pPr marL="569913" indent="-452438">
              <a:buClr>
                <a:srgbClr val="FFFF00"/>
              </a:buClr>
              <a:buSzPct val="100000"/>
              <a:buFont typeface="+mj-lt"/>
              <a:buAutoNum type="alphaUcPeriod"/>
            </a:pPr>
            <a:r>
              <a:rPr lang="en-US" sz="2400" b="1" dirty="0" smtClean="0">
                <a:solidFill>
                  <a:srgbClr val="FFFF00"/>
                </a:solidFill>
              </a:rPr>
              <a:t>Non-</a:t>
            </a:r>
            <a:r>
              <a:rPr lang="en-US" sz="2400" b="1" dirty="0" err="1" smtClean="0">
                <a:solidFill>
                  <a:srgbClr val="FFFF00"/>
                </a:solidFill>
              </a:rPr>
              <a:t>endocavity</a:t>
            </a:r>
            <a:r>
              <a:rPr lang="en-US" sz="2400" b="1" dirty="0" smtClean="0">
                <a:solidFill>
                  <a:srgbClr val="FFFF00"/>
                </a:solidFill>
              </a:rPr>
              <a:t> ultrasound probes can be contaminated even if they do not show visible soiling</a:t>
            </a:r>
          </a:p>
          <a:p>
            <a:pPr marL="569913" indent="-452438">
              <a:buClr>
                <a:srgbClr val="FFFF00"/>
              </a:buClr>
              <a:buSzPct val="100000"/>
              <a:buFont typeface="+mj-lt"/>
              <a:buAutoNum type="alphaUcPeriod"/>
            </a:pPr>
            <a:r>
              <a:rPr lang="en-US" sz="2400" b="1" dirty="0" smtClean="0">
                <a:solidFill>
                  <a:srgbClr val="FFFF00"/>
                </a:solidFill>
              </a:rPr>
              <a:t>Always require high level disinfection between patients</a:t>
            </a:r>
          </a:p>
          <a:p>
            <a:pPr marL="569913" indent="-452438">
              <a:buClr>
                <a:srgbClr val="FFFF00"/>
              </a:buClr>
              <a:buSzPct val="100000"/>
              <a:buFont typeface="+mj-lt"/>
              <a:buAutoNum type="alphaUcPeriod"/>
            </a:pPr>
            <a:r>
              <a:rPr lang="en-US" sz="2400" b="1" dirty="0" smtClean="0">
                <a:solidFill>
                  <a:srgbClr val="FFFF00"/>
                </a:solidFill>
              </a:rPr>
              <a:t>a &amp; b only    </a:t>
            </a:r>
          </a:p>
          <a:p>
            <a:pPr marL="109728" indent="0">
              <a:buFont typeface="Wingdings 2"/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951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endParaRPr lang="en-US" dirty="0" smtClean="0"/>
          </a:p>
          <a:p>
            <a:pPr marL="624078" indent="-514350">
              <a:buAutoNum type="arabicPeriod"/>
            </a:pPr>
            <a:endParaRPr lang="en-US" dirty="0"/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609600" y="609600"/>
            <a:ext cx="8229600" cy="5550091"/>
          </a:xfrm>
          <a:prstGeom prst="rect">
            <a:avLst/>
          </a:prstGeom>
        </p:spPr>
        <p:txBody>
          <a:bodyPr vert="horz">
            <a:normAutofit/>
          </a:bodyPr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69913" indent="-452438">
              <a:buNone/>
            </a:pPr>
            <a:r>
              <a:rPr lang="en-US" sz="2400" b="1" dirty="0" smtClean="0"/>
              <a:t>A4.	Regarding ultrasound abdominal transducers</a:t>
            </a:r>
          </a:p>
          <a:p>
            <a:pPr marL="569913" indent="-452438">
              <a:buNone/>
            </a:pPr>
            <a:endParaRPr lang="en-US" sz="2400" dirty="0"/>
          </a:p>
          <a:p>
            <a:pPr marL="569913" indent="-452438">
              <a:buClr>
                <a:srgbClr val="FFFF00"/>
              </a:buClr>
              <a:buSzPct val="100000"/>
              <a:buFont typeface="+mj-lt"/>
              <a:buAutoNum type="alphaUcPeriod"/>
            </a:pPr>
            <a:r>
              <a:rPr lang="en-US" sz="2400" b="1" dirty="0" smtClean="0">
                <a:solidFill>
                  <a:srgbClr val="FFFF00"/>
                </a:solidFill>
              </a:rPr>
              <a:t>Non-</a:t>
            </a:r>
            <a:r>
              <a:rPr lang="en-US" sz="2400" b="1" dirty="0" err="1" smtClean="0">
                <a:solidFill>
                  <a:srgbClr val="FFFF00"/>
                </a:solidFill>
              </a:rPr>
              <a:t>endocavity</a:t>
            </a:r>
            <a:r>
              <a:rPr lang="en-US" sz="2400" b="1" dirty="0" smtClean="0">
                <a:solidFill>
                  <a:srgbClr val="FFFF00"/>
                </a:solidFill>
              </a:rPr>
              <a:t> ultrasound probes can potentially transmit bacteria from patient to another leading to an HAI</a:t>
            </a:r>
          </a:p>
          <a:p>
            <a:pPr marL="569913" indent="-452438">
              <a:buClr>
                <a:srgbClr val="FFFF00"/>
              </a:buClr>
              <a:buSzPct val="100000"/>
              <a:buFont typeface="+mj-lt"/>
              <a:buAutoNum type="alphaUcPeriod"/>
            </a:pPr>
            <a:r>
              <a:rPr lang="en-US" sz="2400" b="1" dirty="0" smtClean="0">
                <a:solidFill>
                  <a:srgbClr val="FFFF00"/>
                </a:solidFill>
              </a:rPr>
              <a:t>Non-</a:t>
            </a:r>
            <a:r>
              <a:rPr lang="en-US" sz="2400" b="1" dirty="0" err="1" smtClean="0">
                <a:solidFill>
                  <a:srgbClr val="FFFF00"/>
                </a:solidFill>
              </a:rPr>
              <a:t>endocavity</a:t>
            </a:r>
            <a:r>
              <a:rPr lang="en-US" sz="2400" b="1" dirty="0" smtClean="0">
                <a:solidFill>
                  <a:srgbClr val="FFFF00"/>
                </a:solidFill>
              </a:rPr>
              <a:t> ultrasound probes can be contaminated even if they do not show visible soiling</a:t>
            </a:r>
          </a:p>
          <a:p>
            <a:pPr marL="569913" indent="-452438">
              <a:buClr>
                <a:srgbClr val="FFFF00"/>
              </a:buClr>
              <a:buSzPct val="100000"/>
              <a:buFont typeface="+mj-lt"/>
              <a:buAutoNum type="alphaUcPeriod"/>
            </a:pPr>
            <a:r>
              <a:rPr lang="en-US" sz="2400" b="1" dirty="0" smtClean="0">
                <a:solidFill>
                  <a:srgbClr val="FFFF00"/>
                </a:solidFill>
              </a:rPr>
              <a:t>Always require high level disinfection between patients</a:t>
            </a:r>
          </a:p>
          <a:p>
            <a:pPr marL="569913" indent="-452438">
              <a:buClr>
                <a:srgbClr val="FFFF00"/>
              </a:buClr>
              <a:buSzPct val="100000"/>
              <a:buFont typeface="+mj-lt"/>
              <a:buAutoNum type="alphaUcPeriod"/>
            </a:pPr>
            <a:r>
              <a:rPr lang="en-US" sz="2400" b="1" dirty="0" smtClean="0">
                <a:solidFill>
                  <a:srgbClr val="FF0000"/>
                </a:solidFill>
              </a:rPr>
              <a:t>a &amp; b only</a:t>
            </a:r>
          </a:p>
          <a:p>
            <a:pPr marL="109728" indent="0">
              <a:buFont typeface="Wingdings 2"/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70276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CDC</a:t>
            </a:r>
          </a:p>
          <a:p>
            <a:r>
              <a:rPr lang="en-US" sz="2400" dirty="0" smtClean="0"/>
              <a:t>NYSDOH website</a:t>
            </a:r>
          </a:p>
          <a:p>
            <a:r>
              <a:rPr lang="en-US" sz="2400" dirty="0" err="1" smtClean="0"/>
              <a:t>Ridley,Erik</a:t>
            </a:r>
            <a:r>
              <a:rPr lang="en-US" sz="2400" dirty="0" smtClean="0"/>
              <a:t>. </a:t>
            </a:r>
            <a:r>
              <a:rPr lang="en-US" sz="2400" u="sng" dirty="0" smtClean="0"/>
              <a:t>Vigilance needed to prevent contamination of ultrasound probes.</a:t>
            </a:r>
            <a:r>
              <a:rPr lang="en-US" sz="2400" dirty="0" smtClean="0"/>
              <a:t> civco.com, auntminnie.com</a:t>
            </a:r>
          </a:p>
          <a:p>
            <a:r>
              <a:rPr lang="en-US" sz="2400" dirty="0" err="1" smtClean="0"/>
              <a:t>Srejic</a:t>
            </a:r>
            <a:r>
              <a:rPr lang="en-US" sz="2400" dirty="0" smtClean="0"/>
              <a:t>, Elizabeth. </a:t>
            </a:r>
            <a:r>
              <a:rPr lang="en-US" sz="2400" u="sng" dirty="0" smtClean="0"/>
              <a:t>Biofilms &amp; Catheters:  The mechanisms of infection</a:t>
            </a:r>
            <a:r>
              <a:rPr lang="en-US" sz="2400" dirty="0" smtClean="0"/>
              <a:t>, Feb 2016, Infection Control Today.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22591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2635</TotalTime>
  <Words>64</Words>
  <Application>Microsoft Office PowerPoint</Application>
  <PresentationFormat>On-screen Show (4:3)</PresentationFormat>
  <Paragraphs>82</Paragraphs>
  <Slides>10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Apex</vt:lpstr>
      <vt:lpstr>APIC Chapter 13 –  Greater New York Q &amp; A Forum- 02.17.16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References </vt:lpstr>
    </vt:vector>
  </TitlesOfParts>
  <Company>New York City Health and Hospitals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 &amp; A Forum- 04.15.15</dc:title>
  <dc:creator>James Tan</dc:creator>
  <cp:lastModifiedBy>Steve</cp:lastModifiedBy>
  <cp:revision>78</cp:revision>
  <dcterms:created xsi:type="dcterms:W3CDTF">2015-04-14T22:16:40Z</dcterms:created>
  <dcterms:modified xsi:type="dcterms:W3CDTF">2016-02-17T05:10:48Z</dcterms:modified>
</cp:coreProperties>
</file>