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58" r:id="rId3"/>
    <p:sldId id="262" r:id="rId4"/>
    <p:sldId id="259" r:id="rId5"/>
    <p:sldId id="263" r:id="rId6"/>
    <p:sldId id="266" r:id="rId7"/>
    <p:sldId id="268" r:id="rId8"/>
    <p:sldId id="267" r:id="rId9"/>
    <p:sldId id="269" r:id="rId10"/>
    <p:sldId id="270" r:id="rId11"/>
    <p:sldId id="271" r:id="rId12"/>
    <p:sldId id="272" r:id="rId13"/>
    <p:sldId id="273" r:id="rId14"/>
    <p:sldId id="27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75" autoAdjust="0"/>
    <p:restoredTop sz="85753" autoAdjust="0"/>
  </p:normalViewPr>
  <p:slideViewPr>
    <p:cSldViewPr snapToGrid="0">
      <p:cViewPr>
        <p:scale>
          <a:sx n="99" d="100"/>
          <a:sy n="99" d="100"/>
        </p:scale>
        <p:origin x="-1188" y="-66"/>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517933-4650-4EB0-A24A-8ECE7C3D18A4}" type="datetimeFigureOut">
              <a:rPr lang="en-US" smtClean="0"/>
              <a:t>1/16/2019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779DD6-0108-4AA7-BDF6-E51163ECB119}" type="slidenum">
              <a:rPr lang="en-US" smtClean="0"/>
              <a:t>‹#›</a:t>
            </a:fld>
            <a:endParaRPr lang="en-US"/>
          </a:p>
        </p:txBody>
      </p:sp>
    </p:spTree>
    <p:extLst>
      <p:ext uri="{BB962C8B-B14F-4D97-AF65-F5344CB8AC3E}">
        <p14:creationId xmlns:p14="http://schemas.microsoft.com/office/powerpoint/2010/main" val="4178183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HCP who have received 2 doses of vaccine and who are exposed to VZV should be monitored daily during days 10--21 after exposure through the employee health program or by an infection control nurse to determine clinical status (i.e., daily screen for fever, skin lesions, and systemic symptoms). </a:t>
            </a:r>
          </a:p>
        </p:txBody>
      </p:sp>
      <p:sp>
        <p:nvSpPr>
          <p:cNvPr id="4" name="Slide Number Placeholder 3"/>
          <p:cNvSpPr>
            <a:spLocks noGrp="1"/>
          </p:cNvSpPr>
          <p:nvPr>
            <p:ph type="sldNum" sz="quarter" idx="5"/>
          </p:nvPr>
        </p:nvSpPr>
        <p:spPr/>
        <p:txBody>
          <a:bodyPr/>
          <a:lstStyle/>
          <a:p>
            <a:fld id="{1A779DD6-0108-4AA7-BDF6-E51163ECB119}" type="slidenum">
              <a:rPr lang="en-US" smtClean="0"/>
              <a:t>9</a:t>
            </a:fld>
            <a:endParaRPr lang="en-US"/>
          </a:p>
        </p:txBody>
      </p:sp>
    </p:spTree>
    <p:extLst>
      <p:ext uri="{BB962C8B-B14F-4D97-AF65-F5344CB8AC3E}">
        <p14:creationId xmlns:p14="http://schemas.microsoft.com/office/powerpoint/2010/main" val="2863850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779DD6-0108-4AA7-BDF6-E51163ECB119}" type="slidenum">
              <a:rPr lang="en-US" smtClean="0"/>
              <a:t>13</a:t>
            </a:fld>
            <a:endParaRPr lang="en-US"/>
          </a:p>
        </p:txBody>
      </p:sp>
    </p:spTree>
    <p:extLst>
      <p:ext uri="{BB962C8B-B14F-4D97-AF65-F5344CB8AC3E}">
        <p14:creationId xmlns:p14="http://schemas.microsoft.com/office/powerpoint/2010/main" val="648794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1B1518-883A-4C2F-8F80-D8715B889BD9}" type="datetimeFigureOut">
              <a:rPr lang="en-US" smtClean="0"/>
              <a:t>1/16/2019</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670C841C-90C9-4449-8B66-0A5E5B6F2FBD}" type="slidenum">
              <a:rPr lang="en-US" smtClean="0"/>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2839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1B1518-883A-4C2F-8F80-D8715B889BD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C841C-90C9-4449-8B66-0A5E5B6F2FBD}"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41468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1B1518-883A-4C2F-8F80-D8715B889BD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C841C-90C9-4449-8B66-0A5E5B6F2FBD}" type="slidenum">
              <a:rPr lang="en-US" smtClean="0"/>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5354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1B1518-883A-4C2F-8F80-D8715B889BD9}"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C841C-90C9-4449-8B66-0A5E5B6F2FBD}"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559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1B1518-883A-4C2F-8F80-D8715B889BD9}"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0C841C-90C9-4449-8B66-0A5E5B6F2FBD}" type="slidenum">
              <a:rPr lang="en-US" smtClean="0"/>
              <a:t>‹#›</a:t>
            </a:fld>
            <a:endParaRPr lang="en-US"/>
          </a:p>
        </p:txBody>
      </p:sp>
    </p:spTree>
    <p:extLst>
      <p:ext uri="{BB962C8B-B14F-4D97-AF65-F5344CB8AC3E}">
        <p14:creationId xmlns:p14="http://schemas.microsoft.com/office/powerpoint/2010/main" val="1573488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1B1518-883A-4C2F-8F80-D8715B889BD9}"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0C841C-90C9-4449-8B66-0A5E5B6F2FBD}" type="slidenum">
              <a:rPr lang="en-US" smtClean="0"/>
              <a:t>‹#›</a:t>
            </a:fld>
            <a:endParaRPr lang="en-US"/>
          </a:p>
        </p:txBody>
      </p:sp>
    </p:spTree>
    <p:extLst>
      <p:ext uri="{BB962C8B-B14F-4D97-AF65-F5344CB8AC3E}">
        <p14:creationId xmlns:p14="http://schemas.microsoft.com/office/powerpoint/2010/main" val="3372352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B1518-883A-4C2F-8F80-D8715B889BD9}"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0C841C-90C9-4449-8B66-0A5E5B6F2FBD}" type="slidenum">
              <a:rPr lang="en-US" smtClean="0"/>
              <a:t>‹#›</a:t>
            </a:fld>
            <a:endParaRPr lang="en-US"/>
          </a:p>
        </p:txBody>
      </p:sp>
    </p:spTree>
    <p:extLst>
      <p:ext uri="{BB962C8B-B14F-4D97-AF65-F5344CB8AC3E}">
        <p14:creationId xmlns:p14="http://schemas.microsoft.com/office/powerpoint/2010/main" val="324653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51B1518-883A-4C2F-8F80-D8715B889BD9}"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C841C-90C9-4449-8B66-0A5E5B6F2FBD}" type="slidenum">
              <a:rPr lang="en-US" smtClean="0"/>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8230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D51B1518-883A-4C2F-8F80-D8715B889BD9}" type="datetimeFigureOut">
              <a:rPr lang="en-US" smtClean="0"/>
              <a:t>1/16/2019</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670C841C-90C9-4449-8B66-0A5E5B6F2FBD}" type="slidenum">
              <a:rPr lang="en-US" smtClean="0"/>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107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1B1518-883A-4C2F-8F80-D8715B889BD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C841C-90C9-4449-8B66-0A5E5B6F2FBD}" type="slidenum">
              <a:rPr lang="en-US" smtClean="0"/>
              <a:t>‹#›</a:t>
            </a:fld>
            <a:endParaRPr lang="en-US"/>
          </a:p>
        </p:txBody>
      </p:sp>
    </p:spTree>
    <p:extLst>
      <p:ext uri="{BB962C8B-B14F-4D97-AF65-F5344CB8AC3E}">
        <p14:creationId xmlns:p14="http://schemas.microsoft.com/office/powerpoint/2010/main" val="677115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1B1518-883A-4C2F-8F80-D8715B889BD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C841C-90C9-4449-8B66-0A5E5B6F2FBD}" type="slidenum">
              <a:rPr lang="en-US" smtClean="0"/>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70808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51B1518-883A-4C2F-8F80-D8715B889BD9}" type="datetimeFigureOut">
              <a:rPr lang="en-US" smtClean="0"/>
              <a:t>1/16/2019</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70C841C-90C9-4449-8B66-0A5E5B6F2FBD}" type="slidenum">
              <a:rPr lang="en-US" smtClean="0"/>
              <a:t>‹#›</a:t>
            </a:fld>
            <a:endParaRPr lang="en-US"/>
          </a:p>
        </p:txBody>
      </p:sp>
    </p:spTree>
    <p:extLst>
      <p:ext uri="{BB962C8B-B14F-4D97-AF65-F5344CB8AC3E}">
        <p14:creationId xmlns:p14="http://schemas.microsoft.com/office/powerpoint/2010/main" val="18114308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30D0C2-9DB7-42FF-9AB8-6FC3C6C2EA03}"/>
              </a:ext>
            </a:extLst>
          </p:cNvPr>
          <p:cNvSpPr>
            <a:spLocks noGrp="1"/>
          </p:cNvSpPr>
          <p:nvPr>
            <p:ph type="ctrTitle"/>
          </p:nvPr>
        </p:nvSpPr>
        <p:spPr>
          <a:xfrm>
            <a:off x="1282699" y="802299"/>
            <a:ext cx="6701573" cy="2541431"/>
          </a:xfrm>
        </p:spPr>
        <p:txBody>
          <a:bodyPr/>
          <a:lstStyle/>
          <a:p>
            <a:r>
              <a:rPr lang="en-US" dirty="0"/>
              <a:t>Employee/</a:t>
            </a:r>
            <a:br>
              <a:rPr lang="en-US" dirty="0"/>
            </a:br>
            <a:r>
              <a:rPr lang="en-US" dirty="0"/>
              <a:t>Occupational  Health</a:t>
            </a:r>
          </a:p>
        </p:txBody>
      </p:sp>
      <p:sp>
        <p:nvSpPr>
          <p:cNvPr id="3" name="Subtitle 2">
            <a:extLst>
              <a:ext uri="{FF2B5EF4-FFF2-40B4-BE49-F238E27FC236}">
                <a16:creationId xmlns="" xmlns:a16="http://schemas.microsoft.com/office/drawing/2014/main" id="{5DE74DEA-D697-402D-B999-613049C02492}"/>
              </a:ext>
            </a:extLst>
          </p:cNvPr>
          <p:cNvSpPr>
            <a:spLocks noGrp="1"/>
          </p:cNvSpPr>
          <p:nvPr>
            <p:ph type="subTitle" idx="1"/>
          </p:nvPr>
        </p:nvSpPr>
        <p:spPr>
          <a:xfrm>
            <a:off x="1474334" y="3531205"/>
            <a:ext cx="7072765" cy="1583720"/>
          </a:xfrm>
        </p:spPr>
        <p:txBody>
          <a:bodyPr>
            <a:noAutofit/>
          </a:bodyPr>
          <a:lstStyle/>
          <a:p>
            <a:r>
              <a:rPr lang="en-US" sz="2400" dirty="0"/>
              <a:t>Questions &amp; Answers from the APIC Certification Study Guide. 6</a:t>
            </a:r>
            <a:r>
              <a:rPr lang="en-US" sz="2400" baseline="30000" dirty="0"/>
              <a:t>th</a:t>
            </a:r>
            <a:r>
              <a:rPr lang="en-US" sz="2400" dirty="0"/>
              <a:t> Edition. 2015</a:t>
            </a:r>
          </a:p>
          <a:p>
            <a:r>
              <a:rPr lang="en-US" sz="2400" dirty="0"/>
              <a:t>January 16, 2019                    </a:t>
            </a:r>
          </a:p>
          <a:p>
            <a:r>
              <a:rPr lang="en-US" sz="2400"/>
              <a:t>Discussion moderator:  </a:t>
            </a:r>
            <a:r>
              <a:rPr lang="en-US" sz="2400" dirty="0" err="1"/>
              <a:t>Arsenia</a:t>
            </a:r>
            <a:r>
              <a:rPr lang="en-US" sz="2400" dirty="0"/>
              <a:t> Golfo</a:t>
            </a:r>
          </a:p>
        </p:txBody>
      </p:sp>
    </p:spTree>
    <p:extLst>
      <p:ext uri="{BB962C8B-B14F-4D97-AF65-F5344CB8AC3E}">
        <p14:creationId xmlns:p14="http://schemas.microsoft.com/office/powerpoint/2010/main" val="310098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B21676-B066-4203-A53F-699CB25C1660}"/>
              </a:ext>
            </a:extLst>
          </p:cNvPr>
          <p:cNvSpPr>
            <a:spLocks noGrp="1"/>
          </p:cNvSpPr>
          <p:nvPr>
            <p:ph type="title"/>
          </p:nvPr>
        </p:nvSpPr>
        <p:spPr>
          <a:xfrm>
            <a:off x="1286328" y="461620"/>
            <a:ext cx="6571343" cy="1049235"/>
          </a:xfrm>
        </p:spPr>
        <p:txBody>
          <a:bodyPr>
            <a:normAutofit fontScale="90000"/>
          </a:bodyPr>
          <a:lstStyle/>
          <a:p>
            <a:r>
              <a:rPr lang="en-US" dirty="0"/>
              <a:t>Which of the following is not proof of measles immunity for healthcare personnel?</a:t>
            </a:r>
          </a:p>
        </p:txBody>
      </p:sp>
      <p:sp>
        <p:nvSpPr>
          <p:cNvPr id="3" name="Content Placeholder 2">
            <a:extLst>
              <a:ext uri="{FF2B5EF4-FFF2-40B4-BE49-F238E27FC236}">
                <a16:creationId xmlns="" xmlns:a16="http://schemas.microsoft.com/office/drawing/2014/main" id="{B1C3EE37-CEED-4BE9-B6E6-99660051227C}"/>
              </a:ext>
            </a:extLst>
          </p:cNvPr>
          <p:cNvSpPr>
            <a:spLocks noGrp="1"/>
          </p:cNvSpPr>
          <p:nvPr>
            <p:ph idx="1"/>
          </p:nvPr>
        </p:nvSpPr>
        <p:spPr/>
        <p:txBody>
          <a:bodyPr/>
          <a:lstStyle/>
          <a:p>
            <a:pPr marL="514350" indent="-514350">
              <a:buAutoNum type="alphaLcPeriod"/>
            </a:pPr>
            <a:r>
              <a:rPr lang="en-US" dirty="0"/>
              <a:t>Documentation of vaccination with 2 doses of live measles virus-containing vaccine</a:t>
            </a:r>
          </a:p>
          <a:p>
            <a:pPr marL="514350" indent="-514350">
              <a:buAutoNum type="alphaLcPeriod"/>
            </a:pPr>
            <a:r>
              <a:rPr lang="en-US" dirty="0"/>
              <a:t>Laboratory evidence of immunity</a:t>
            </a:r>
          </a:p>
          <a:p>
            <a:pPr marL="514350" indent="-514350">
              <a:buAutoNum type="alphaLcPeriod"/>
            </a:pPr>
            <a:r>
              <a:rPr lang="en-US" dirty="0"/>
              <a:t>Born after 1957</a:t>
            </a:r>
          </a:p>
          <a:p>
            <a:pPr marL="514350" indent="-514350">
              <a:buAutoNum type="alphaLcPeriod"/>
            </a:pPr>
            <a:r>
              <a:rPr lang="en-US" dirty="0"/>
              <a:t>Laboratory confirmation of disease</a:t>
            </a:r>
          </a:p>
        </p:txBody>
      </p:sp>
      <p:sp>
        <p:nvSpPr>
          <p:cNvPr id="4" name="TextBox 3">
            <a:extLst>
              <a:ext uri="{FF2B5EF4-FFF2-40B4-BE49-F238E27FC236}">
                <a16:creationId xmlns="" xmlns:a16="http://schemas.microsoft.com/office/drawing/2014/main" id="{07C6506E-E698-4CF4-9BB0-C85D26A65206}"/>
              </a:ext>
            </a:extLst>
          </p:cNvPr>
          <p:cNvSpPr txBox="1"/>
          <p:nvPr/>
        </p:nvSpPr>
        <p:spPr>
          <a:xfrm>
            <a:off x="7582829" y="5754029"/>
            <a:ext cx="925551" cy="369332"/>
          </a:xfrm>
          <a:prstGeom prst="rect">
            <a:avLst/>
          </a:prstGeom>
          <a:noFill/>
        </p:spPr>
        <p:txBody>
          <a:bodyPr wrap="square" rtlCol="0">
            <a:spAutoFit/>
          </a:bodyPr>
          <a:lstStyle/>
          <a:p>
            <a:r>
              <a:rPr lang="en-US" dirty="0"/>
              <a:t>#Q1</a:t>
            </a:r>
          </a:p>
        </p:txBody>
      </p:sp>
    </p:spTree>
    <p:extLst>
      <p:ext uri="{BB962C8B-B14F-4D97-AF65-F5344CB8AC3E}">
        <p14:creationId xmlns:p14="http://schemas.microsoft.com/office/powerpoint/2010/main" val="2527864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B21676-B066-4203-A53F-699CB25C1660}"/>
              </a:ext>
            </a:extLst>
          </p:cNvPr>
          <p:cNvSpPr>
            <a:spLocks noGrp="1"/>
          </p:cNvSpPr>
          <p:nvPr>
            <p:ph type="title"/>
          </p:nvPr>
        </p:nvSpPr>
        <p:spPr>
          <a:xfrm>
            <a:off x="1059368" y="518770"/>
            <a:ext cx="6955466" cy="1049235"/>
          </a:xfrm>
        </p:spPr>
        <p:txBody>
          <a:bodyPr>
            <a:normAutofit fontScale="90000"/>
          </a:bodyPr>
          <a:lstStyle/>
          <a:p>
            <a:r>
              <a:rPr lang="en-US" dirty="0"/>
              <a:t>Which of the following is not proof of measles immunity for healthcare personnel?</a:t>
            </a:r>
          </a:p>
        </p:txBody>
      </p:sp>
      <p:sp>
        <p:nvSpPr>
          <p:cNvPr id="3" name="Content Placeholder 2">
            <a:extLst>
              <a:ext uri="{FF2B5EF4-FFF2-40B4-BE49-F238E27FC236}">
                <a16:creationId xmlns="" xmlns:a16="http://schemas.microsoft.com/office/drawing/2014/main" id="{B1C3EE37-CEED-4BE9-B6E6-99660051227C}"/>
              </a:ext>
            </a:extLst>
          </p:cNvPr>
          <p:cNvSpPr>
            <a:spLocks noGrp="1"/>
          </p:cNvSpPr>
          <p:nvPr>
            <p:ph idx="1"/>
          </p:nvPr>
        </p:nvSpPr>
        <p:spPr>
          <a:xfrm>
            <a:off x="1059367" y="2015733"/>
            <a:ext cx="7449014" cy="3450613"/>
          </a:xfrm>
        </p:spPr>
        <p:txBody>
          <a:bodyPr>
            <a:noAutofit/>
          </a:bodyPr>
          <a:lstStyle/>
          <a:p>
            <a:pPr marL="0" indent="0">
              <a:buNone/>
            </a:pPr>
            <a:r>
              <a:rPr lang="en-US" dirty="0">
                <a:solidFill>
                  <a:srgbClr val="FF0000"/>
                </a:solidFill>
              </a:rPr>
              <a:t>Born after 1957</a:t>
            </a:r>
          </a:p>
          <a:p>
            <a:pPr marL="0" indent="0">
              <a:buNone/>
            </a:pPr>
            <a:r>
              <a:rPr lang="en-US" sz="1900" dirty="0" smtClean="0"/>
              <a:t>Rationale:  According </a:t>
            </a:r>
            <a:r>
              <a:rPr lang="en-US" sz="1900" dirty="0"/>
              <a:t>to the ACIP, birth before 1957 is an acceptable proof of immunity.  The latest recommendations also state that for unvaccinated personnel who were born before 1957 and who lack laboratory evidence of measles, rubella, or mumps immunity or laboratory confirmation of disease, facilities should consider vaccinating personnel with 2 doses of MMR vaccine at the appropriate interval (for measles and mumps) and one  dose of MMR vaccine (for rubella) respectively.</a:t>
            </a:r>
          </a:p>
        </p:txBody>
      </p:sp>
      <p:sp>
        <p:nvSpPr>
          <p:cNvPr id="4" name="TextBox 3">
            <a:extLst>
              <a:ext uri="{FF2B5EF4-FFF2-40B4-BE49-F238E27FC236}">
                <a16:creationId xmlns="" xmlns:a16="http://schemas.microsoft.com/office/drawing/2014/main" id="{1C8F6486-473A-411A-A21B-51FBCBBB03E7}"/>
              </a:ext>
            </a:extLst>
          </p:cNvPr>
          <p:cNvSpPr txBox="1"/>
          <p:nvPr/>
        </p:nvSpPr>
        <p:spPr>
          <a:xfrm>
            <a:off x="7582829" y="5754029"/>
            <a:ext cx="925551" cy="369332"/>
          </a:xfrm>
          <a:prstGeom prst="rect">
            <a:avLst/>
          </a:prstGeom>
          <a:noFill/>
        </p:spPr>
        <p:txBody>
          <a:bodyPr wrap="square" rtlCol="0">
            <a:spAutoFit/>
          </a:bodyPr>
          <a:lstStyle/>
          <a:p>
            <a:r>
              <a:rPr lang="en-US" dirty="0"/>
              <a:t>#A1</a:t>
            </a:r>
          </a:p>
        </p:txBody>
      </p:sp>
    </p:spTree>
    <p:extLst>
      <p:ext uri="{BB962C8B-B14F-4D97-AF65-F5344CB8AC3E}">
        <p14:creationId xmlns:p14="http://schemas.microsoft.com/office/powerpoint/2010/main" val="4214665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88E812-5F8D-4867-A7DF-BA94E47EF021}"/>
              </a:ext>
            </a:extLst>
          </p:cNvPr>
          <p:cNvSpPr>
            <a:spLocks noGrp="1"/>
          </p:cNvSpPr>
          <p:nvPr>
            <p:ph type="title"/>
          </p:nvPr>
        </p:nvSpPr>
        <p:spPr>
          <a:xfrm>
            <a:off x="1286328" y="518770"/>
            <a:ext cx="6571343" cy="1049235"/>
          </a:xfrm>
        </p:spPr>
        <p:txBody>
          <a:bodyPr>
            <a:normAutofit fontScale="90000"/>
          </a:bodyPr>
          <a:lstStyle/>
          <a:p>
            <a:r>
              <a:rPr lang="en-US" dirty="0"/>
              <a:t>Dialysis staff are most at risk for exposure to bloodborne pathogens during:</a:t>
            </a:r>
          </a:p>
        </p:txBody>
      </p:sp>
      <p:sp>
        <p:nvSpPr>
          <p:cNvPr id="3" name="Content Placeholder 2">
            <a:extLst>
              <a:ext uri="{FF2B5EF4-FFF2-40B4-BE49-F238E27FC236}">
                <a16:creationId xmlns="" xmlns:a16="http://schemas.microsoft.com/office/drawing/2014/main" id="{6302CB2A-FE90-4A22-9E13-4B406F6CA030}"/>
              </a:ext>
            </a:extLst>
          </p:cNvPr>
          <p:cNvSpPr>
            <a:spLocks noGrp="1"/>
          </p:cNvSpPr>
          <p:nvPr>
            <p:ph idx="1"/>
          </p:nvPr>
        </p:nvSpPr>
        <p:spPr/>
        <p:txBody>
          <a:bodyPr>
            <a:normAutofit fontScale="77500" lnSpcReduction="20000"/>
          </a:bodyPr>
          <a:lstStyle/>
          <a:p>
            <a:pPr marL="457200" indent="-457200">
              <a:buAutoNum type="arabicPeriod"/>
            </a:pPr>
            <a:r>
              <a:rPr lang="en-US" sz="2200" dirty="0"/>
              <a:t>Initiation and termination of dialysis</a:t>
            </a:r>
          </a:p>
          <a:p>
            <a:pPr marL="457200" indent="-457200">
              <a:buAutoNum type="arabicPeriod"/>
            </a:pPr>
            <a:r>
              <a:rPr lang="en-US" sz="2200" dirty="0"/>
              <a:t>Reprocessing, cleaning, and disinfection procedures</a:t>
            </a:r>
          </a:p>
          <a:p>
            <a:pPr marL="457200" indent="-457200">
              <a:buAutoNum type="arabicPeriod"/>
            </a:pPr>
            <a:r>
              <a:rPr lang="en-US" sz="2200" dirty="0"/>
              <a:t>Medication administration</a:t>
            </a:r>
          </a:p>
          <a:p>
            <a:pPr marL="457200" indent="-457200">
              <a:buAutoNum type="arabicPeriod"/>
            </a:pPr>
            <a:r>
              <a:rPr lang="en-US" sz="2200" dirty="0"/>
              <a:t>Vascular access hemorrhage</a:t>
            </a:r>
          </a:p>
          <a:p>
            <a:pPr marL="0" indent="0">
              <a:buNone/>
            </a:pPr>
            <a:r>
              <a:rPr lang="en-US" sz="2200" dirty="0"/>
              <a:t>	a. 1, 2</a:t>
            </a:r>
          </a:p>
          <a:p>
            <a:pPr marL="0" indent="0">
              <a:buNone/>
            </a:pPr>
            <a:r>
              <a:rPr lang="en-US" sz="2200" dirty="0"/>
              <a:t>	b. 2, 3</a:t>
            </a:r>
          </a:p>
          <a:p>
            <a:pPr marL="0" indent="0">
              <a:buNone/>
            </a:pPr>
            <a:r>
              <a:rPr lang="en-US" sz="2200" dirty="0"/>
              <a:t>	c. 2, 4</a:t>
            </a:r>
          </a:p>
          <a:p>
            <a:pPr marL="0" indent="0">
              <a:buNone/>
            </a:pPr>
            <a:r>
              <a:rPr lang="en-US" sz="2200" dirty="0"/>
              <a:t>	d. 1, 3</a:t>
            </a:r>
          </a:p>
          <a:p>
            <a:pPr marL="514350" indent="-514350">
              <a:buAutoNum type="alphaLcPeriod"/>
            </a:pPr>
            <a:endParaRPr lang="en-US" dirty="0"/>
          </a:p>
        </p:txBody>
      </p:sp>
      <p:sp>
        <p:nvSpPr>
          <p:cNvPr id="4" name="TextBox 3">
            <a:extLst>
              <a:ext uri="{FF2B5EF4-FFF2-40B4-BE49-F238E27FC236}">
                <a16:creationId xmlns="" xmlns:a16="http://schemas.microsoft.com/office/drawing/2014/main" id="{0D37B208-E12A-47DE-B5EB-48AD605CCAF8}"/>
              </a:ext>
            </a:extLst>
          </p:cNvPr>
          <p:cNvSpPr txBox="1"/>
          <p:nvPr/>
        </p:nvSpPr>
        <p:spPr>
          <a:xfrm>
            <a:off x="7582829" y="5754029"/>
            <a:ext cx="925551" cy="369332"/>
          </a:xfrm>
          <a:prstGeom prst="rect">
            <a:avLst/>
          </a:prstGeom>
          <a:noFill/>
        </p:spPr>
        <p:txBody>
          <a:bodyPr wrap="square" rtlCol="0">
            <a:spAutoFit/>
          </a:bodyPr>
          <a:lstStyle/>
          <a:p>
            <a:r>
              <a:rPr lang="en-US" dirty="0"/>
              <a:t>#Q2</a:t>
            </a:r>
          </a:p>
        </p:txBody>
      </p:sp>
    </p:spTree>
    <p:extLst>
      <p:ext uri="{BB962C8B-B14F-4D97-AF65-F5344CB8AC3E}">
        <p14:creationId xmlns:p14="http://schemas.microsoft.com/office/powerpoint/2010/main" val="200835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88E812-5F8D-4867-A7DF-BA94E47EF021}"/>
              </a:ext>
            </a:extLst>
          </p:cNvPr>
          <p:cNvSpPr>
            <a:spLocks noGrp="1"/>
          </p:cNvSpPr>
          <p:nvPr>
            <p:ph type="title"/>
          </p:nvPr>
        </p:nvSpPr>
        <p:spPr>
          <a:xfrm>
            <a:off x="1443490" y="480670"/>
            <a:ext cx="6571343" cy="1049235"/>
          </a:xfrm>
        </p:spPr>
        <p:txBody>
          <a:bodyPr>
            <a:normAutofit fontScale="90000"/>
          </a:bodyPr>
          <a:lstStyle/>
          <a:p>
            <a:r>
              <a:rPr lang="en-US" dirty="0"/>
              <a:t>Dialysis staff are most at risk for exposure to bloodborne pathogens during:</a:t>
            </a:r>
          </a:p>
        </p:txBody>
      </p:sp>
      <p:sp>
        <p:nvSpPr>
          <p:cNvPr id="3" name="Content Placeholder 2">
            <a:extLst>
              <a:ext uri="{FF2B5EF4-FFF2-40B4-BE49-F238E27FC236}">
                <a16:creationId xmlns="" xmlns:a16="http://schemas.microsoft.com/office/drawing/2014/main" id="{6302CB2A-FE90-4A22-9E13-4B406F6CA030}"/>
              </a:ext>
            </a:extLst>
          </p:cNvPr>
          <p:cNvSpPr>
            <a:spLocks noGrp="1"/>
          </p:cNvSpPr>
          <p:nvPr>
            <p:ph idx="1"/>
          </p:nvPr>
        </p:nvSpPr>
        <p:spPr/>
        <p:txBody>
          <a:bodyPr>
            <a:normAutofit fontScale="85000" lnSpcReduction="20000"/>
          </a:bodyPr>
          <a:lstStyle/>
          <a:p>
            <a:pPr marL="0" indent="0">
              <a:buNone/>
            </a:pPr>
            <a:r>
              <a:rPr lang="en-US" sz="2200" dirty="0">
                <a:solidFill>
                  <a:srgbClr val="FF0000"/>
                </a:solidFill>
              </a:rPr>
              <a:t>Initiation and termination of dialysis</a:t>
            </a:r>
          </a:p>
          <a:p>
            <a:pPr marL="0" indent="0">
              <a:buNone/>
            </a:pPr>
            <a:r>
              <a:rPr lang="en-US" sz="2200" dirty="0">
                <a:solidFill>
                  <a:srgbClr val="FF0000"/>
                </a:solidFill>
              </a:rPr>
              <a:t>Reprocessing, cleaning, and disinfection procedures</a:t>
            </a:r>
          </a:p>
          <a:p>
            <a:pPr marL="0" indent="0">
              <a:buNone/>
            </a:pPr>
            <a:endParaRPr lang="en-US" sz="2200" dirty="0">
              <a:solidFill>
                <a:srgbClr val="FF0000"/>
              </a:solidFill>
            </a:endParaRPr>
          </a:p>
          <a:p>
            <a:pPr marL="0" indent="0">
              <a:buNone/>
            </a:pPr>
            <a:r>
              <a:rPr lang="en-US" sz="2200" dirty="0"/>
              <a:t>Rationale:</a:t>
            </a:r>
          </a:p>
          <a:p>
            <a:pPr marL="0" indent="0">
              <a:buNone/>
            </a:pPr>
            <a:r>
              <a:rPr lang="en-US" sz="2200" dirty="0"/>
              <a:t>Staff must follow Standards Precautions when exposure to blood or OPIM is anticipated or likely.  Times during which exposure is most likely to occur include initiation and termination of dialysis and during reprocessing, cleaning or disinfection procedures.</a:t>
            </a:r>
          </a:p>
          <a:p>
            <a:pPr marL="514350" indent="-514350">
              <a:buAutoNum type="alphaLcPeriod"/>
            </a:pPr>
            <a:endParaRPr lang="en-US" dirty="0"/>
          </a:p>
        </p:txBody>
      </p:sp>
      <p:sp>
        <p:nvSpPr>
          <p:cNvPr id="4" name="TextBox 3">
            <a:extLst>
              <a:ext uri="{FF2B5EF4-FFF2-40B4-BE49-F238E27FC236}">
                <a16:creationId xmlns="" xmlns:a16="http://schemas.microsoft.com/office/drawing/2014/main" id="{0335DE03-7020-4748-8A29-926669927373}"/>
              </a:ext>
            </a:extLst>
          </p:cNvPr>
          <p:cNvSpPr txBox="1"/>
          <p:nvPr/>
        </p:nvSpPr>
        <p:spPr>
          <a:xfrm>
            <a:off x="7582829" y="5754029"/>
            <a:ext cx="925551" cy="369332"/>
          </a:xfrm>
          <a:prstGeom prst="rect">
            <a:avLst/>
          </a:prstGeom>
          <a:noFill/>
        </p:spPr>
        <p:txBody>
          <a:bodyPr wrap="square" rtlCol="0">
            <a:spAutoFit/>
          </a:bodyPr>
          <a:lstStyle/>
          <a:p>
            <a:r>
              <a:rPr lang="en-US" dirty="0"/>
              <a:t>#A2</a:t>
            </a:r>
          </a:p>
        </p:txBody>
      </p:sp>
    </p:spTree>
    <p:extLst>
      <p:ext uri="{BB962C8B-B14F-4D97-AF65-F5344CB8AC3E}">
        <p14:creationId xmlns:p14="http://schemas.microsoft.com/office/powerpoint/2010/main" val="3836246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61933D-CB44-446B-A4A8-112C6E8A952F}"/>
              </a:ext>
            </a:extLst>
          </p:cNvPr>
          <p:cNvSpPr>
            <a:spLocks noGrp="1"/>
          </p:cNvSpPr>
          <p:nvPr>
            <p:ph type="title"/>
          </p:nvPr>
        </p:nvSpPr>
        <p:spPr>
          <a:xfrm>
            <a:off x="1114425" y="342419"/>
            <a:ext cx="6915150" cy="1049235"/>
          </a:xfrm>
        </p:spPr>
        <p:txBody>
          <a:bodyPr>
            <a:noAutofit/>
          </a:bodyPr>
          <a:lstStyle/>
          <a:p>
            <a:r>
              <a:rPr lang="en-US" sz="2000" dirty="0"/>
              <a:t>An employee is exposed to a patient with chronic hepatitis B.  The Employee is a responder to hepatitis b vaccine, which was given to him 5 years before.  What is the recommended PEP for the Employee? </a:t>
            </a:r>
          </a:p>
        </p:txBody>
      </p:sp>
      <p:sp>
        <p:nvSpPr>
          <p:cNvPr id="3" name="Content Placeholder 2">
            <a:extLst>
              <a:ext uri="{FF2B5EF4-FFF2-40B4-BE49-F238E27FC236}">
                <a16:creationId xmlns="" xmlns:a16="http://schemas.microsoft.com/office/drawing/2014/main" id="{8420C9BF-481F-4FA1-8D04-51FE1A2384D2}"/>
              </a:ext>
            </a:extLst>
          </p:cNvPr>
          <p:cNvSpPr>
            <a:spLocks noGrp="1"/>
          </p:cNvSpPr>
          <p:nvPr>
            <p:ph idx="1"/>
          </p:nvPr>
        </p:nvSpPr>
        <p:spPr>
          <a:xfrm>
            <a:off x="1443491" y="2019301"/>
            <a:ext cx="6571343" cy="3447046"/>
          </a:xfrm>
        </p:spPr>
        <p:txBody>
          <a:bodyPr/>
          <a:lstStyle/>
          <a:p>
            <a:pPr marL="457200" indent="-457200">
              <a:buAutoNum type="alphaLcPeriod"/>
            </a:pPr>
            <a:r>
              <a:rPr lang="en-US" dirty="0"/>
              <a:t>Test the employee and all close personal contacts for Hepatitis B</a:t>
            </a:r>
          </a:p>
          <a:p>
            <a:pPr marL="457200" indent="-457200">
              <a:buAutoNum type="alphaLcPeriod"/>
            </a:pPr>
            <a:r>
              <a:rPr lang="en-US" dirty="0"/>
              <a:t>Start the Hepatitis B series one the employee because of the length of time since vaccination</a:t>
            </a:r>
          </a:p>
          <a:p>
            <a:pPr marL="457200" indent="-457200">
              <a:buAutoNum type="alphaLcPeriod"/>
            </a:pPr>
            <a:r>
              <a:rPr lang="en-US" dirty="0"/>
              <a:t>No treatment is recommended for a known responder</a:t>
            </a:r>
          </a:p>
          <a:p>
            <a:pPr marL="457200" indent="-457200">
              <a:buAutoNum type="alphaLcPeriod"/>
            </a:pPr>
            <a:r>
              <a:rPr lang="en-US" dirty="0"/>
              <a:t>Recommend giving the employee the Hepatitis A vaccine</a:t>
            </a:r>
          </a:p>
        </p:txBody>
      </p:sp>
      <p:sp>
        <p:nvSpPr>
          <p:cNvPr id="4" name="TextBox 3">
            <a:extLst>
              <a:ext uri="{FF2B5EF4-FFF2-40B4-BE49-F238E27FC236}">
                <a16:creationId xmlns="" xmlns:a16="http://schemas.microsoft.com/office/drawing/2014/main" id="{9D7A0824-88D9-4D3F-8C1E-47486EE691E2}"/>
              </a:ext>
            </a:extLst>
          </p:cNvPr>
          <p:cNvSpPr txBox="1"/>
          <p:nvPr/>
        </p:nvSpPr>
        <p:spPr>
          <a:xfrm>
            <a:off x="7582829" y="5754029"/>
            <a:ext cx="925551" cy="369332"/>
          </a:xfrm>
          <a:prstGeom prst="rect">
            <a:avLst/>
          </a:prstGeom>
          <a:noFill/>
        </p:spPr>
        <p:txBody>
          <a:bodyPr wrap="square" rtlCol="0">
            <a:spAutoFit/>
          </a:bodyPr>
          <a:lstStyle/>
          <a:p>
            <a:r>
              <a:rPr lang="en-US" dirty="0"/>
              <a:t>#Q3</a:t>
            </a:r>
          </a:p>
        </p:txBody>
      </p:sp>
    </p:spTree>
    <p:extLst>
      <p:ext uri="{BB962C8B-B14F-4D97-AF65-F5344CB8AC3E}">
        <p14:creationId xmlns:p14="http://schemas.microsoft.com/office/powerpoint/2010/main" val="3568334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61933D-CB44-446B-A4A8-112C6E8A952F}"/>
              </a:ext>
            </a:extLst>
          </p:cNvPr>
          <p:cNvSpPr>
            <a:spLocks noGrp="1"/>
          </p:cNvSpPr>
          <p:nvPr>
            <p:ph type="title"/>
          </p:nvPr>
        </p:nvSpPr>
        <p:spPr>
          <a:xfrm>
            <a:off x="1114425" y="342419"/>
            <a:ext cx="6915150" cy="1049235"/>
          </a:xfrm>
        </p:spPr>
        <p:txBody>
          <a:bodyPr>
            <a:noAutofit/>
          </a:bodyPr>
          <a:lstStyle/>
          <a:p>
            <a:r>
              <a:rPr lang="en-US" sz="2000" dirty="0"/>
              <a:t>An employee is exposed to a patient with chronic hepatitis B.  The Employee is a responder to hepatitis b vaccine, which was given to him 5 years Before.  What is the recommended PEP for the Employee? </a:t>
            </a:r>
          </a:p>
        </p:txBody>
      </p:sp>
      <p:sp>
        <p:nvSpPr>
          <p:cNvPr id="3" name="Content Placeholder 2">
            <a:extLst>
              <a:ext uri="{FF2B5EF4-FFF2-40B4-BE49-F238E27FC236}">
                <a16:creationId xmlns="" xmlns:a16="http://schemas.microsoft.com/office/drawing/2014/main" id="{8420C9BF-481F-4FA1-8D04-51FE1A2384D2}"/>
              </a:ext>
            </a:extLst>
          </p:cNvPr>
          <p:cNvSpPr>
            <a:spLocks noGrp="1"/>
          </p:cNvSpPr>
          <p:nvPr>
            <p:ph idx="1"/>
          </p:nvPr>
        </p:nvSpPr>
        <p:spPr>
          <a:xfrm>
            <a:off x="1443491" y="2019301"/>
            <a:ext cx="6571343" cy="3447046"/>
          </a:xfrm>
        </p:spPr>
        <p:txBody>
          <a:bodyPr/>
          <a:lstStyle/>
          <a:p>
            <a:pPr marL="0" indent="0">
              <a:buNone/>
            </a:pPr>
            <a:r>
              <a:rPr lang="en-US" dirty="0">
                <a:solidFill>
                  <a:srgbClr val="FF0000"/>
                </a:solidFill>
              </a:rPr>
              <a:t>No treatment is recommended for a known responder</a:t>
            </a:r>
          </a:p>
          <a:p>
            <a:pPr marL="0" indent="0">
              <a:buNone/>
            </a:pPr>
            <a:endParaRPr lang="en-US" dirty="0"/>
          </a:p>
          <a:p>
            <a:pPr marL="0" indent="0">
              <a:buNone/>
            </a:pPr>
            <a:r>
              <a:rPr lang="en-US" dirty="0"/>
              <a:t>Rationale:</a:t>
            </a:r>
          </a:p>
          <a:p>
            <a:pPr marL="0" indent="0">
              <a:buNone/>
            </a:pPr>
            <a:r>
              <a:rPr lang="en-US" dirty="0"/>
              <a:t>According to the CDC guidelines, when an employee is known to have responded to positive Hepatitis B antibody following immunization series, no treatment is recommended.</a:t>
            </a:r>
          </a:p>
        </p:txBody>
      </p:sp>
      <p:sp>
        <p:nvSpPr>
          <p:cNvPr id="4" name="TextBox 3">
            <a:extLst>
              <a:ext uri="{FF2B5EF4-FFF2-40B4-BE49-F238E27FC236}">
                <a16:creationId xmlns="" xmlns:a16="http://schemas.microsoft.com/office/drawing/2014/main" id="{5AC67769-FE60-4886-A075-0246D3B8D81A}"/>
              </a:ext>
            </a:extLst>
          </p:cNvPr>
          <p:cNvSpPr txBox="1"/>
          <p:nvPr/>
        </p:nvSpPr>
        <p:spPr>
          <a:xfrm>
            <a:off x="7582829" y="5754029"/>
            <a:ext cx="925551" cy="369332"/>
          </a:xfrm>
          <a:prstGeom prst="rect">
            <a:avLst/>
          </a:prstGeom>
          <a:noFill/>
        </p:spPr>
        <p:txBody>
          <a:bodyPr wrap="square" rtlCol="0">
            <a:spAutoFit/>
          </a:bodyPr>
          <a:lstStyle/>
          <a:p>
            <a:r>
              <a:rPr lang="en-US" dirty="0"/>
              <a:t>#A3</a:t>
            </a:r>
          </a:p>
        </p:txBody>
      </p:sp>
    </p:spTree>
    <p:extLst>
      <p:ext uri="{BB962C8B-B14F-4D97-AF65-F5344CB8AC3E}">
        <p14:creationId xmlns:p14="http://schemas.microsoft.com/office/powerpoint/2010/main" val="1004128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7E19EE-6D89-42DE-98CB-386FB4AFBF52}"/>
              </a:ext>
            </a:extLst>
          </p:cNvPr>
          <p:cNvSpPr>
            <a:spLocks noGrp="1"/>
          </p:cNvSpPr>
          <p:nvPr>
            <p:ph type="title"/>
          </p:nvPr>
        </p:nvSpPr>
        <p:spPr>
          <a:xfrm>
            <a:off x="1443490" y="556870"/>
            <a:ext cx="6571343" cy="1049235"/>
          </a:xfrm>
        </p:spPr>
        <p:txBody>
          <a:bodyPr>
            <a:normAutofit fontScale="90000"/>
          </a:bodyPr>
          <a:lstStyle/>
          <a:p>
            <a:r>
              <a:rPr lang="en-US" dirty="0"/>
              <a:t>Which of the following is not evidence of varicella immunity in healthcare personnel?</a:t>
            </a:r>
          </a:p>
        </p:txBody>
      </p:sp>
      <p:sp>
        <p:nvSpPr>
          <p:cNvPr id="3" name="Content Placeholder 2">
            <a:extLst>
              <a:ext uri="{FF2B5EF4-FFF2-40B4-BE49-F238E27FC236}">
                <a16:creationId xmlns="" xmlns:a16="http://schemas.microsoft.com/office/drawing/2014/main" id="{31995368-E5B2-42BE-847E-CC2BEB1EC9C4}"/>
              </a:ext>
            </a:extLst>
          </p:cNvPr>
          <p:cNvSpPr>
            <a:spLocks noGrp="1"/>
          </p:cNvSpPr>
          <p:nvPr>
            <p:ph idx="1"/>
          </p:nvPr>
        </p:nvSpPr>
        <p:spPr/>
        <p:txBody>
          <a:bodyPr/>
          <a:lstStyle/>
          <a:p>
            <a:pPr marL="457200" indent="-457200">
              <a:buAutoNum type="alphaLcPeriod"/>
            </a:pPr>
            <a:r>
              <a:rPr lang="en-US" dirty="0"/>
              <a:t>Evidence of two doses of the varicella vaccine</a:t>
            </a:r>
          </a:p>
          <a:p>
            <a:pPr marL="457200" indent="-457200">
              <a:buAutoNum type="alphaLcPeriod"/>
            </a:pPr>
            <a:r>
              <a:rPr lang="en-US" dirty="0"/>
              <a:t>Laboratory evidence of immunity</a:t>
            </a:r>
          </a:p>
          <a:p>
            <a:pPr marL="457200" indent="-457200">
              <a:buAutoNum type="alphaLcPeriod"/>
            </a:pPr>
            <a:r>
              <a:rPr lang="en-US" dirty="0"/>
              <a:t>Laboratory confirmation of disease</a:t>
            </a:r>
          </a:p>
          <a:p>
            <a:pPr marL="457200" indent="-457200">
              <a:buAutoNum type="alphaLcPeriod"/>
            </a:pPr>
            <a:r>
              <a:rPr lang="en-US" dirty="0"/>
              <a:t>Born before 1980</a:t>
            </a:r>
          </a:p>
        </p:txBody>
      </p:sp>
      <p:sp>
        <p:nvSpPr>
          <p:cNvPr id="4" name="TextBox 3">
            <a:extLst>
              <a:ext uri="{FF2B5EF4-FFF2-40B4-BE49-F238E27FC236}">
                <a16:creationId xmlns="" xmlns:a16="http://schemas.microsoft.com/office/drawing/2014/main" id="{3FD68A36-5BF5-4406-8EE6-4BA511667028}"/>
              </a:ext>
            </a:extLst>
          </p:cNvPr>
          <p:cNvSpPr txBox="1"/>
          <p:nvPr/>
        </p:nvSpPr>
        <p:spPr>
          <a:xfrm>
            <a:off x="7582829" y="5754029"/>
            <a:ext cx="925551" cy="369332"/>
          </a:xfrm>
          <a:prstGeom prst="rect">
            <a:avLst/>
          </a:prstGeom>
          <a:noFill/>
        </p:spPr>
        <p:txBody>
          <a:bodyPr wrap="square" rtlCol="0">
            <a:spAutoFit/>
          </a:bodyPr>
          <a:lstStyle/>
          <a:p>
            <a:r>
              <a:rPr lang="en-US" dirty="0"/>
              <a:t>#Q4</a:t>
            </a:r>
          </a:p>
        </p:txBody>
      </p:sp>
    </p:spTree>
    <p:extLst>
      <p:ext uri="{BB962C8B-B14F-4D97-AF65-F5344CB8AC3E}">
        <p14:creationId xmlns:p14="http://schemas.microsoft.com/office/powerpoint/2010/main" val="852473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7E19EE-6D89-42DE-98CB-386FB4AFBF52}"/>
              </a:ext>
            </a:extLst>
          </p:cNvPr>
          <p:cNvSpPr>
            <a:spLocks noGrp="1"/>
          </p:cNvSpPr>
          <p:nvPr>
            <p:ph type="title"/>
          </p:nvPr>
        </p:nvSpPr>
        <p:spPr>
          <a:xfrm>
            <a:off x="1443490" y="556870"/>
            <a:ext cx="6571343" cy="1049235"/>
          </a:xfrm>
        </p:spPr>
        <p:txBody>
          <a:bodyPr>
            <a:normAutofit fontScale="90000"/>
          </a:bodyPr>
          <a:lstStyle/>
          <a:p>
            <a:r>
              <a:rPr lang="en-US" dirty="0"/>
              <a:t>Which of the following is not evidence of varicella immunity in healthcare personnel?</a:t>
            </a:r>
          </a:p>
        </p:txBody>
      </p:sp>
      <p:sp>
        <p:nvSpPr>
          <p:cNvPr id="3" name="Content Placeholder 2">
            <a:extLst>
              <a:ext uri="{FF2B5EF4-FFF2-40B4-BE49-F238E27FC236}">
                <a16:creationId xmlns="" xmlns:a16="http://schemas.microsoft.com/office/drawing/2014/main" id="{31995368-E5B2-42BE-847E-CC2BEB1EC9C4}"/>
              </a:ext>
            </a:extLst>
          </p:cNvPr>
          <p:cNvSpPr>
            <a:spLocks noGrp="1"/>
          </p:cNvSpPr>
          <p:nvPr>
            <p:ph idx="1"/>
          </p:nvPr>
        </p:nvSpPr>
        <p:spPr/>
        <p:txBody>
          <a:bodyPr/>
          <a:lstStyle/>
          <a:p>
            <a:pPr marL="0" indent="0">
              <a:buNone/>
            </a:pPr>
            <a:r>
              <a:rPr lang="en-US" dirty="0">
                <a:solidFill>
                  <a:srgbClr val="FF0000"/>
                </a:solidFill>
              </a:rPr>
              <a:t>Born before 1980</a:t>
            </a:r>
          </a:p>
          <a:p>
            <a:pPr marL="0" indent="0">
              <a:buNone/>
            </a:pPr>
            <a:endParaRPr lang="en-US" dirty="0">
              <a:solidFill>
                <a:srgbClr val="FF0000"/>
              </a:solidFill>
            </a:endParaRPr>
          </a:p>
          <a:p>
            <a:pPr marL="0" indent="0">
              <a:buNone/>
            </a:pPr>
            <a:r>
              <a:rPr lang="en-US" dirty="0"/>
              <a:t>Rationale:</a:t>
            </a:r>
          </a:p>
          <a:p>
            <a:pPr marL="0" indent="0">
              <a:buNone/>
            </a:pPr>
            <a:r>
              <a:rPr lang="en-US" dirty="0"/>
              <a:t>According to the ACIP, birth before 1980 should not be considered proof of immunity for healthcare providers because of the possibility of nosocomial transmission to high-risk patients.</a:t>
            </a:r>
          </a:p>
        </p:txBody>
      </p:sp>
      <p:sp>
        <p:nvSpPr>
          <p:cNvPr id="4" name="TextBox 3">
            <a:extLst>
              <a:ext uri="{FF2B5EF4-FFF2-40B4-BE49-F238E27FC236}">
                <a16:creationId xmlns="" xmlns:a16="http://schemas.microsoft.com/office/drawing/2014/main" id="{983EADB0-05CD-4352-9A6F-C4CA4507174B}"/>
              </a:ext>
            </a:extLst>
          </p:cNvPr>
          <p:cNvSpPr txBox="1"/>
          <p:nvPr/>
        </p:nvSpPr>
        <p:spPr>
          <a:xfrm>
            <a:off x="7582829" y="5754029"/>
            <a:ext cx="925551" cy="369332"/>
          </a:xfrm>
          <a:prstGeom prst="rect">
            <a:avLst/>
          </a:prstGeom>
          <a:noFill/>
        </p:spPr>
        <p:txBody>
          <a:bodyPr wrap="square" rtlCol="0">
            <a:spAutoFit/>
          </a:bodyPr>
          <a:lstStyle/>
          <a:p>
            <a:r>
              <a:rPr lang="en-US" dirty="0"/>
              <a:t>#A4</a:t>
            </a:r>
          </a:p>
        </p:txBody>
      </p:sp>
    </p:spTree>
    <p:extLst>
      <p:ext uri="{BB962C8B-B14F-4D97-AF65-F5344CB8AC3E}">
        <p14:creationId xmlns:p14="http://schemas.microsoft.com/office/powerpoint/2010/main" val="3608635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B615A-C0EB-45B9-879F-E46905AC99D1}"/>
              </a:ext>
            </a:extLst>
          </p:cNvPr>
          <p:cNvSpPr>
            <a:spLocks noGrp="1"/>
          </p:cNvSpPr>
          <p:nvPr>
            <p:ph type="title"/>
          </p:nvPr>
        </p:nvSpPr>
        <p:spPr>
          <a:xfrm>
            <a:off x="1443491" y="514589"/>
            <a:ext cx="6571343" cy="1049235"/>
          </a:xfrm>
        </p:spPr>
        <p:txBody>
          <a:bodyPr>
            <a:normAutofit fontScale="90000"/>
          </a:bodyPr>
          <a:lstStyle/>
          <a:p>
            <a:r>
              <a:rPr lang="en-US" dirty="0"/>
              <a:t>What is the appropriate temperature for vaccines that require refrigeration?</a:t>
            </a:r>
          </a:p>
        </p:txBody>
      </p:sp>
      <p:sp>
        <p:nvSpPr>
          <p:cNvPr id="3" name="Content Placeholder 2">
            <a:extLst>
              <a:ext uri="{FF2B5EF4-FFF2-40B4-BE49-F238E27FC236}">
                <a16:creationId xmlns="" xmlns:a16="http://schemas.microsoft.com/office/drawing/2014/main" id="{C03F7F97-5491-4893-89FC-F271DA63C5CF}"/>
              </a:ext>
            </a:extLst>
          </p:cNvPr>
          <p:cNvSpPr>
            <a:spLocks noGrp="1"/>
          </p:cNvSpPr>
          <p:nvPr>
            <p:ph idx="1"/>
          </p:nvPr>
        </p:nvSpPr>
        <p:spPr/>
        <p:txBody>
          <a:bodyPr/>
          <a:lstStyle/>
          <a:p>
            <a:pPr marL="457200" indent="-457200">
              <a:buAutoNum type="alphaLcPeriod"/>
            </a:pPr>
            <a:r>
              <a:rPr lang="en-US" dirty="0"/>
              <a:t>46°F to 55°F (8°C to 13°C)</a:t>
            </a:r>
          </a:p>
          <a:p>
            <a:pPr marL="457200" indent="-457200">
              <a:buAutoNum type="alphaLcPeriod"/>
            </a:pPr>
            <a:r>
              <a:rPr lang="en-US" dirty="0"/>
              <a:t>25°F to 35°F (-4°C to 2°C)</a:t>
            </a:r>
          </a:p>
          <a:p>
            <a:pPr marL="457200" indent="-457200">
              <a:buAutoNum type="alphaLcPeriod"/>
            </a:pPr>
            <a:r>
              <a:rPr lang="en-US" dirty="0"/>
              <a:t>25°F to 45°F (-4°C to 7°C)</a:t>
            </a:r>
          </a:p>
          <a:p>
            <a:pPr marL="457200" indent="-457200">
              <a:buAutoNum type="alphaLcPeriod"/>
            </a:pPr>
            <a:r>
              <a:rPr lang="en-US" dirty="0"/>
              <a:t>35°F to 46°F (2°C to 8°C)</a:t>
            </a:r>
          </a:p>
        </p:txBody>
      </p:sp>
      <p:sp>
        <p:nvSpPr>
          <p:cNvPr id="4" name="TextBox 3">
            <a:extLst>
              <a:ext uri="{FF2B5EF4-FFF2-40B4-BE49-F238E27FC236}">
                <a16:creationId xmlns="" xmlns:a16="http://schemas.microsoft.com/office/drawing/2014/main" id="{3FEA6FE9-8FFF-4097-8324-416D3130574B}"/>
              </a:ext>
            </a:extLst>
          </p:cNvPr>
          <p:cNvSpPr txBox="1"/>
          <p:nvPr/>
        </p:nvSpPr>
        <p:spPr>
          <a:xfrm>
            <a:off x="7582829" y="5754029"/>
            <a:ext cx="925551" cy="369332"/>
          </a:xfrm>
          <a:prstGeom prst="rect">
            <a:avLst/>
          </a:prstGeom>
          <a:noFill/>
        </p:spPr>
        <p:txBody>
          <a:bodyPr wrap="square" rtlCol="0">
            <a:spAutoFit/>
          </a:bodyPr>
          <a:lstStyle/>
          <a:p>
            <a:r>
              <a:rPr lang="en-US" dirty="0"/>
              <a:t>#Q5</a:t>
            </a:r>
          </a:p>
        </p:txBody>
      </p:sp>
    </p:spTree>
    <p:extLst>
      <p:ext uri="{BB962C8B-B14F-4D97-AF65-F5344CB8AC3E}">
        <p14:creationId xmlns:p14="http://schemas.microsoft.com/office/powerpoint/2010/main" val="2059421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B615A-C0EB-45B9-879F-E46905AC99D1}"/>
              </a:ext>
            </a:extLst>
          </p:cNvPr>
          <p:cNvSpPr>
            <a:spLocks noGrp="1"/>
          </p:cNvSpPr>
          <p:nvPr>
            <p:ph type="title"/>
          </p:nvPr>
        </p:nvSpPr>
        <p:spPr>
          <a:xfrm>
            <a:off x="1443491" y="514589"/>
            <a:ext cx="6571343" cy="1049235"/>
          </a:xfrm>
        </p:spPr>
        <p:txBody>
          <a:bodyPr>
            <a:normAutofit fontScale="90000"/>
          </a:bodyPr>
          <a:lstStyle/>
          <a:p>
            <a:r>
              <a:rPr lang="en-US" dirty="0"/>
              <a:t>What is the appropriate temperature for vaccines that require refrigeration?</a:t>
            </a:r>
          </a:p>
        </p:txBody>
      </p:sp>
      <p:sp>
        <p:nvSpPr>
          <p:cNvPr id="3" name="Content Placeholder 2">
            <a:extLst>
              <a:ext uri="{FF2B5EF4-FFF2-40B4-BE49-F238E27FC236}">
                <a16:creationId xmlns="" xmlns:a16="http://schemas.microsoft.com/office/drawing/2014/main" id="{C03F7F97-5491-4893-89FC-F271DA63C5CF}"/>
              </a:ext>
            </a:extLst>
          </p:cNvPr>
          <p:cNvSpPr>
            <a:spLocks noGrp="1"/>
          </p:cNvSpPr>
          <p:nvPr>
            <p:ph idx="1"/>
          </p:nvPr>
        </p:nvSpPr>
        <p:spPr/>
        <p:txBody>
          <a:bodyPr>
            <a:normAutofit fontScale="92500" lnSpcReduction="20000"/>
          </a:bodyPr>
          <a:lstStyle/>
          <a:p>
            <a:pPr marL="0" indent="0">
              <a:buNone/>
            </a:pPr>
            <a:r>
              <a:rPr lang="en-US" sz="2200" dirty="0">
                <a:solidFill>
                  <a:srgbClr val="FF0000"/>
                </a:solidFill>
              </a:rPr>
              <a:t>35°F to 46°F (2°C to 8°C)</a:t>
            </a:r>
          </a:p>
          <a:p>
            <a:pPr marL="0" indent="0">
              <a:buNone/>
            </a:pPr>
            <a:endParaRPr lang="en-US" sz="2200" dirty="0">
              <a:solidFill>
                <a:srgbClr val="FF0000"/>
              </a:solidFill>
            </a:endParaRPr>
          </a:p>
          <a:p>
            <a:pPr marL="0" indent="0">
              <a:buNone/>
            </a:pPr>
            <a:r>
              <a:rPr lang="en-US" sz="2200" dirty="0"/>
              <a:t>Rationale:</a:t>
            </a:r>
          </a:p>
          <a:p>
            <a:pPr marL="0" indent="0">
              <a:buNone/>
            </a:pPr>
            <a:r>
              <a:rPr lang="en-US" sz="2200" dirty="0"/>
              <a:t>Most routinely recommended vaccines should be stored in a refrigerator between 35°F to 46°F (2°C to 8°C), with a desired average temperature of 40°F (5°C).  Exposure to temperature outside of this range may result in reduced vaccine potency and increased risk of vaccine-preventable diseases. </a:t>
            </a:r>
          </a:p>
          <a:p>
            <a:pPr marL="0" indent="0">
              <a:buNone/>
            </a:pPr>
            <a:endParaRPr lang="en-US" dirty="0"/>
          </a:p>
        </p:txBody>
      </p:sp>
      <p:sp>
        <p:nvSpPr>
          <p:cNvPr id="4" name="TextBox 3">
            <a:extLst>
              <a:ext uri="{FF2B5EF4-FFF2-40B4-BE49-F238E27FC236}">
                <a16:creationId xmlns="" xmlns:a16="http://schemas.microsoft.com/office/drawing/2014/main" id="{AA766119-A07E-43EB-AC59-68913680BDB5}"/>
              </a:ext>
            </a:extLst>
          </p:cNvPr>
          <p:cNvSpPr txBox="1"/>
          <p:nvPr/>
        </p:nvSpPr>
        <p:spPr>
          <a:xfrm>
            <a:off x="7582829" y="5754029"/>
            <a:ext cx="925551" cy="369332"/>
          </a:xfrm>
          <a:prstGeom prst="rect">
            <a:avLst/>
          </a:prstGeom>
          <a:noFill/>
        </p:spPr>
        <p:txBody>
          <a:bodyPr wrap="square" rtlCol="0">
            <a:spAutoFit/>
          </a:bodyPr>
          <a:lstStyle/>
          <a:p>
            <a:r>
              <a:rPr lang="en-US" dirty="0"/>
              <a:t>#A5</a:t>
            </a:r>
          </a:p>
        </p:txBody>
      </p:sp>
    </p:spTree>
    <p:extLst>
      <p:ext uri="{BB962C8B-B14F-4D97-AF65-F5344CB8AC3E}">
        <p14:creationId xmlns:p14="http://schemas.microsoft.com/office/powerpoint/2010/main" val="779331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42009-C9F7-4D5C-8D62-ED1F6AAFD5EA}"/>
              </a:ext>
            </a:extLst>
          </p:cNvPr>
          <p:cNvSpPr>
            <a:spLocks noGrp="1"/>
          </p:cNvSpPr>
          <p:nvPr>
            <p:ph type="title"/>
          </p:nvPr>
        </p:nvSpPr>
        <p:spPr>
          <a:xfrm>
            <a:off x="1286328" y="194920"/>
            <a:ext cx="7143994" cy="1611578"/>
          </a:xfrm>
        </p:spPr>
        <p:txBody>
          <a:bodyPr>
            <a:normAutofit fontScale="90000"/>
          </a:bodyPr>
          <a:lstStyle/>
          <a:p>
            <a:r>
              <a:rPr lang="en-US" dirty="0"/>
              <a:t>Staff assisting in  bronchoscopy of a patient with suspected tb must wear which type of respiratory Protection?</a:t>
            </a:r>
          </a:p>
        </p:txBody>
      </p:sp>
      <p:sp>
        <p:nvSpPr>
          <p:cNvPr id="3" name="Content Placeholder 2">
            <a:extLst>
              <a:ext uri="{FF2B5EF4-FFF2-40B4-BE49-F238E27FC236}">
                <a16:creationId xmlns="" xmlns:a16="http://schemas.microsoft.com/office/drawing/2014/main" id="{BFECE492-EFED-4D4A-8D3F-64280AA4A381}"/>
              </a:ext>
            </a:extLst>
          </p:cNvPr>
          <p:cNvSpPr>
            <a:spLocks noGrp="1"/>
          </p:cNvSpPr>
          <p:nvPr>
            <p:ph idx="1"/>
          </p:nvPr>
        </p:nvSpPr>
        <p:spPr/>
        <p:txBody>
          <a:bodyPr/>
          <a:lstStyle/>
          <a:p>
            <a:pPr marL="457200" indent="-457200">
              <a:buAutoNum type="alphaLcPeriod"/>
            </a:pPr>
            <a:r>
              <a:rPr lang="en-US" dirty="0" smtClean="0"/>
              <a:t>Surgical/procedure </a:t>
            </a:r>
            <a:r>
              <a:rPr lang="en-US" dirty="0"/>
              <a:t>mask</a:t>
            </a:r>
          </a:p>
          <a:p>
            <a:pPr marL="457200" indent="-457200">
              <a:buAutoNum type="alphaLcPeriod"/>
            </a:pPr>
            <a:r>
              <a:rPr lang="en-US" dirty="0"/>
              <a:t>Face shield</a:t>
            </a:r>
          </a:p>
          <a:p>
            <a:pPr marL="457200" indent="-457200">
              <a:buAutoNum type="alphaLcPeriod"/>
            </a:pPr>
            <a:r>
              <a:rPr lang="en-US" dirty="0"/>
              <a:t>Protection is not required</a:t>
            </a:r>
          </a:p>
          <a:p>
            <a:pPr marL="457200" indent="-457200">
              <a:buAutoNum type="alphaLcPeriod"/>
            </a:pPr>
            <a:r>
              <a:rPr lang="en-US" dirty="0"/>
              <a:t>A fit-tested respirator or powered air purifying respirator (PAPR)</a:t>
            </a:r>
          </a:p>
        </p:txBody>
      </p:sp>
      <p:sp>
        <p:nvSpPr>
          <p:cNvPr id="4" name="TextBox 3">
            <a:extLst>
              <a:ext uri="{FF2B5EF4-FFF2-40B4-BE49-F238E27FC236}">
                <a16:creationId xmlns="" xmlns:a16="http://schemas.microsoft.com/office/drawing/2014/main" id="{885B34E8-A979-4DF3-9F49-13116CDA11E3}"/>
              </a:ext>
            </a:extLst>
          </p:cNvPr>
          <p:cNvSpPr txBox="1"/>
          <p:nvPr/>
        </p:nvSpPr>
        <p:spPr>
          <a:xfrm>
            <a:off x="7582829" y="5754029"/>
            <a:ext cx="925551" cy="369332"/>
          </a:xfrm>
          <a:prstGeom prst="rect">
            <a:avLst/>
          </a:prstGeom>
          <a:noFill/>
        </p:spPr>
        <p:txBody>
          <a:bodyPr wrap="square" rtlCol="0">
            <a:spAutoFit/>
          </a:bodyPr>
          <a:lstStyle/>
          <a:p>
            <a:r>
              <a:rPr lang="en-US" dirty="0"/>
              <a:t>#Q6</a:t>
            </a:r>
          </a:p>
        </p:txBody>
      </p:sp>
    </p:spTree>
    <p:extLst>
      <p:ext uri="{BB962C8B-B14F-4D97-AF65-F5344CB8AC3E}">
        <p14:creationId xmlns:p14="http://schemas.microsoft.com/office/powerpoint/2010/main" val="101105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42009-C9F7-4D5C-8D62-ED1F6AAFD5EA}"/>
              </a:ext>
            </a:extLst>
          </p:cNvPr>
          <p:cNvSpPr>
            <a:spLocks noGrp="1"/>
          </p:cNvSpPr>
          <p:nvPr>
            <p:ph type="title"/>
          </p:nvPr>
        </p:nvSpPr>
        <p:spPr>
          <a:xfrm>
            <a:off x="1286328" y="194920"/>
            <a:ext cx="7500833" cy="1734241"/>
          </a:xfrm>
        </p:spPr>
        <p:txBody>
          <a:bodyPr>
            <a:normAutofit fontScale="90000"/>
          </a:bodyPr>
          <a:lstStyle/>
          <a:p>
            <a:r>
              <a:rPr lang="en-US" dirty="0"/>
              <a:t>Staff assisting in  bronchoscopy of a patient with suspected tb must wear which type of respiratory Protection?</a:t>
            </a:r>
          </a:p>
        </p:txBody>
      </p:sp>
      <p:sp>
        <p:nvSpPr>
          <p:cNvPr id="3" name="Content Placeholder 2">
            <a:extLst>
              <a:ext uri="{FF2B5EF4-FFF2-40B4-BE49-F238E27FC236}">
                <a16:creationId xmlns="" xmlns:a16="http://schemas.microsoft.com/office/drawing/2014/main" id="{BFECE492-EFED-4D4A-8D3F-64280AA4A381}"/>
              </a:ext>
            </a:extLst>
          </p:cNvPr>
          <p:cNvSpPr>
            <a:spLocks noGrp="1"/>
          </p:cNvSpPr>
          <p:nvPr>
            <p:ph idx="1"/>
          </p:nvPr>
        </p:nvSpPr>
        <p:spPr/>
        <p:txBody>
          <a:bodyPr/>
          <a:lstStyle/>
          <a:p>
            <a:pPr marL="0" indent="0">
              <a:buNone/>
            </a:pPr>
            <a:r>
              <a:rPr lang="en-US" dirty="0">
                <a:solidFill>
                  <a:srgbClr val="FF0000"/>
                </a:solidFill>
              </a:rPr>
              <a:t>A fit-tested respirator or powered air purifying respirator (PAPR)</a:t>
            </a:r>
          </a:p>
          <a:p>
            <a:pPr marL="0" indent="0">
              <a:buNone/>
            </a:pPr>
            <a:endParaRPr lang="en-US" dirty="0">
              <a:solidFill>
                <a:srgbClr val="FF0000"/>
              </a:solidFill>
            </a:endParaRPr>
          </a:p>
          <a:p>
            <a:pPr marL="0" indent="0">
              <a:buNone/>
            </a:pPr>
            <a:r>
              <a:rPr lang="en-US" dirty="0"/>
              <a:t>Rationale:</a:t>
            </a:r>
          </a:p>
          <a:p>
            <a:pPr marL="0" indent="0">
              <a:buNone/>
            </a:pPr>
            <a:r>
              <a:rPr lang="en-US" dirty="0"/>
              <a:t>Healthcare personnel assisting in bronchoscopy should wear appropriate personnel protective equipment including a fit-tested respirator or a PAPR.</a:t>
            </a:r>
          </a:p>
        </p:txBody>
      </p:sp>
      <p:sp>
        <p:nvSpPr>
          <p:cNvPr id="4" name="TextBox 3">
            <a:extLst>
              <a:ext uri="{FF2B5EF4-FFF2-40B4-BE49-F238E27FC236}">
                <a16:creationId xmlns="" xmlns:a16="http://schemas.microsoft.com/office/drawing/2014/main" id="{33B9EB22-ADD1-4E3B-B56E-3DDAACF7F7B7}"/>
              </a:ext>
            </a:extLst>
          </p:cNvPr>
          <p:cNvSpPr txBox="1"/>
          <p:nvPr/>
        </p:nvSpPr>
        <p:spPr>
          <a:xfrm>
            <a:off x="7582829" y="5754029"/>
            <a:ext cx="925551" cy="369332"/>
          </a:xfrm>
          <a:prstGeom prst="rect">
            <a:avLst/>
          </a:prstGeom>
          <a:noFill/>
        </p:spPr>
        <p:txBody>
          <a:bodyPr wrap="square" rtlCol="0">
            <a:spAutoFit/>
          </a:bodyPr>
          <a:lstStyle/>
          <a:p>
            <a:r>
              <a:rPr lang="en-US" dirty="0"/>
              <a:t>#A6</a:t>
            </a:r>
          </a:p>
        </p:txBody>
      </p:sp>
    </p:spTree>
    <p:extLst>
      <p:ext uri="{BB962C8B-B14F-4D97-AF65-F5344CB8AC3E}">
        <p14:creationId xmlns:p14="http://schemas.microsoft.com/office/powerpoint/2010/main" val="1503928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A1F97814-28BD-4393-A3C2-1B63B6271EF3}"/>
              </a:ext>
            </a:extLst>
          </p:cNvPr>
          <p:cNvSpPr txBox="1"/>
          <p:nvPr/>
        </p:nvSpPr>
        <p:spPr>
          <a:xfrm>
            <a:off x="2654300" y="2032000"/>
            <a:ext cx="3924300" cy="646331"/>
          </a:xfrm>
          <a:prstGeom prst="rect">
            <a:avLst/>
          </a:prstGeom>
          <a:noFill/>
        </p:spPr>
        <p:txBody>
          <a:bodyPr wrap="square" rtlCol="0">
            <a:spAutoFit/>
          </a:bodyPr>
          <a:lstStyle/>
          <a:p>
            <a:r>
              <a:rPr lang="en-US" sz="3600" dirty="0"/>
              <a:t>Thank you!</a:t>
            </a:r>
          </a:p>
        </p:txBody>
      </p:sp>
    </p:spTree>
    <p:extLst>
      <p:ext uri="{BB962C8B-B14F-4D97-AF65-F5344CB8AC3E}">
        <p14:creationId xmlns:p14="http://schemas.microsoft.com/office/powerpoint/2010/main" val="196744665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3749</TotalTime>
  <Words>784</Words>
  <Application>Microsoft Office PowerPoint</Application>
  <PresentationFormat>On-screen Show (4:3)</PresentationFormat>
  <Paragraphs>83</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Gallery</vt:lpstr>
      <vt:lpstr>Employee/ Occupational  Health</vt:lpstr>
      <vt:lpstr>Which of the following is not proof of measles immunity for healthcare personnel?</vt:lpstr>
      <vt:lpstr>Which of the following is not proof of measles immunity for healthcare personnel?</vt:lpstr>
      <vt:lpstr>Dialysis staff are most at risk for exposure to bloodborne pathogens during:</vt:lpstr>
      <vt:lpstr>Dialysis staff are most at risk for exposure to bloodborne pathogens during:</vt:lpstr>
      <vt:lpstr>An employee is exposed to a patient with chronic hepatitis B.  The Employee is a responder to hepatitis b vaccine, which was given to him 5 years before.  What is the recommended PEP for the Employee? </vt:lpstr>
      <vt:lpstr>An employee is exposed to a patient with chronic hepatitis B.  The Employee is a responder to hepatitis b vaccine, which was given to him 5 years Before.  What is the recommended PEP for the Employee? </vt:lpstr>
      <vt:lpstr>Which of the following is not evidence of varicella immunity in healthcare personnel?</vt:lpstr>
      <vt:lpstr>Which of the following is not evidence of varicella immunity in healthcare personnel?</vt:lpstr>
      <vt:lpstr>What is the appropriate temperature for vaccines that require refrigeration?</vt:lpstr>
      <vt:lpstr>What is the appropriate temperature for vaccines that require refrigeration?</vt:lpstr>
      <vt:lpstr>Staff assisting in  bronchoscopy of a patient with suspected tb must wear which type of respiratory Protection?</vt:lpstr>
      <vt:lpstr>Staff assisting in  bronchoscopy of a patient with suspected tb must wear which type of respiratory Protection?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Employee/Occupational  Health</dc:title>
  <dc:creator>Ted Golfo</dc:creator>
  <cp:lastModifiedBy>Steve</cp:lastModifiedBy>
  <cp:revision>30</cp:revision>
  <dcterms:created xsi:type="dcterms:W3CDTF">2018-12-19T22:56:59Z</dcterms:created>
  <dcterms:modified xsi:type="dcterms:W3CDTF">2019-01-17T02:02:59Z</dcterms:modified>
</cp:coreProperties>
</file>