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FBF"/>
    <a:srgbClr val="FE5EA3"/>
    <a:srgbClr val="FF5C9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2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4B11E4D-9D80-4F6B-8439-73F6A4683C2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4D5FB46-68A8-44BA-9AEA-3A26C0C2D37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1336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NHSN Reportable HAI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or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NOT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267200"/>
            <a:ext cx="6781800" cy="13716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Rosalie Giardina, MT (ASCP)</a:t>
            </a:r>
          </a:p>
          <a:p>
            <a:r>
              <a:rPr lang="en-US" sz="2000" b="1" dirty="0" smtClean="0"/>
              <a:t>Regional Representative</a:t>
            </a:r>
          </a:p>
          <a:p>
            <a:r>
              <a:rPr lang="en-US" sz="2000" b="1" dirty="0"/>
              <a:t>Hospital Acquired Infection Reporting Program</a:t>
            </a:r>
            <a:br>
              <a:rPr lang="en-US" sz="2000" b="1" dirty="0"/>
            </a:br>
            <a:r>
              <a:rPr lang="en-US" sz="2000" b="1" dirty="0"/>
              <a:t>NYS Department of Health - New Rochelle / </a:t>
            </a:r>
            <a:r>
              <a:rPr lang="en-US" sz="2000" b="1" dirty="0" smtClean="0"/>
              <a:t>MARO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NHSN Reportable HAI  or  NOT   ??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54608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Case 1</a:t>
            </a:r>
          </a:p>
          <a:p>
            <a:pPr algn="ctr">
              <a:buNone/>
            </a:pPr>
            <a:endParaRPr lang="en-US" sz="1400" dirty="0" smtClean="0"/>
          </a:p>
          <a:p>
            <a:pPr algn="ctr">
              <a:buNone/>
            </a:pPr>
            <a:endParaRPr lang="en-US" sz="1400" dirty="0" smtClean="0"/>
          </a:p>
          <a:p>
            <a:pPr>
              <a:buNone/>
            </a:pPr>
            <a:r>
              <a:rPr lang="en-US" sz="2400" b="1" dirty="0" smtClean="0"/>
              <a:t>5/1</a:t>
            </a:r>
            <a:r>
              <a:rPr lang="en-US" sz="2400" dirty="0" smtClean="0"/>
              <a:t>    </a:t>
            </a:r>
            <a:r>
              <a:rPr lang="en-US" sz="2400" b="1" dirty="0" smtClean="0"/>
              <a:t>Patient undergoes Left Total Hip Replacement</a:t>
            </a:r>
          </a:p>
          <a:p>
            <a:pPr>
              <a:buNone/>
            </a:pPr>
            <a:r>
              <a:rPr lang="en-US" sz="2800" dirty="0" smtClean="0"/>
              <a:t>         </a:t>
            </a:r>
            <a:r>
              <a:rPr lang="en-US" sz="2200" dirty="0" smtClean="0"/>
              <a:t>Histopathology is significant for large </a:t>
            </a:r>
            <a:r>
              <a:rPr lang="en-US" sz="2200" dirty="0" err="1" smtClean="0"/>
              <a:t>subarticular</a:t>
            </a:r>
            <a:r>
              <a:rPr lang="en-US" sz="2200" dirty="0" smtClean="0"/>
              <a:t>         </a:t>
            </a:r>
          </a:p>
          <a:p>
            <a:pPr>
              <a:buNone/>
            </a:pPr>
            <a:r>
              <a:rPr lang="en-US" sz="2200" dirty="0"/>
              <a:t> </a:t>
            </a:r>
            <a:r>
              <a:rPr lang="en-US" sz="2200" dirty="0" smtClean="0"/>
              <a:t>                      </a:t>
            </a:r>
            <a:r>
              <a:rPr lang="en-US" sz="2200" dirty="0" err="1" smtClean="0"/>
              <a:t>pseudocyst</a:t>
            </a:r>
            <a:r>
              <a:rPr lang="en-US" sz="2200" dirty="0" smtClean="0"/>
              <a:t> &amp; lymphocytic </a:t>
            </a:r>
            <a:r>
              <a:rPr lang="en-US" sz="2200" dirty="0" err="1" smtClean="0"/>
              <a:t>synovitis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1400" dirty="0"/>
          </a:p>
          <a:p>
            <a:pPr>
              <a:buNone/>
            </a:pPr>
            <a:r>
              <a:rPr lang="en-US" sz="2400" b="1" dirty="0" smtClean="0"/>
              <a:t>5/5    Patient discharged to rehab facility with mild           </a:t>
            </a:r>
          </a:p>
          <a:p>
            <a:pPr>
              <a:buNone/>
            </a:pPr>
            <a:r>
              <a:rPr lang="en-US" sz="2400" b="1" dirty="0" smtClean="0"/>
              <a:t>             </a:t>
            </a:r>
            <a:r>
              <a:rPr lang="en-US" sz="2400" b="1" dirty="0" err="1" smtClean="0"/>
              <a:t>incisional</a:t>
            </a:r>
            <a:r>
              <a:rPr lang="en-US" sz="2400" b="1" dirty="0" smtClean="0"/>
              <a:t> serous drainage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5C9C"/>
                </a:solidFill>
              </a:rPr>
              <a:t>NHSN Reportable HAI  or  NOT   ??</a:t>
            </a:r>
            <a:endParaRPr lang="en-US" sz="3200" dirty="0">
              <a:solidFill>
                <a:srgbClr val="FF5C9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5/27  Patient readmitted for wound dehiscence, </a:t>
            </a:r>
            <a:r>
              <a:rPr lang="en-US" dirty="0" err="1" smtClean="0"/>
              <a:t>erythema</a:t>
            </a:r>
            <a:r>
              <a:rPr lang="en-US" dirty="0" smtClean="0"/>
              <a:t> and persistent drainage – no purulence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5/27  Left hip aspiration, sent for culture</a:t>
            </a:r>
          </a:p>
          <a:p>
            <a:pPr>
              <a:buNone/>
            </a:pPr>
            <a:r>
              <a:rPr lang="en-US" sz="2400" dirty="0" smtClean="0"/>
              <a:t>  Patient started on </a:t>
            </a:r>
            <a:r>
              <a:rPr lang="en-US" sz="2400" dirty="0" err="1" smtClean="0"/>
              <a:t>Ancef</a:t>
            </a:r>
            <a:r>
              <a:rPr lang="en-US" sz="2400" dirty="0" smtClean="0"/>
              <a:t>, 2 </a:t>
            </a:r>
            <a:r>
              <a:rPr lang="en-US" sz="2400" dirty="0" err="1" smtClean="0"/>
              <a:t>gms</a:t>
            </a:r>
            <a:r>
              <a:rPr lang="en-US" sz="2400" dirty="0" smtClean="0"/>
              <a:t> </a:t>
            </a:r>
            <a:r>
              <a:rPr lang="en-US" sz="2400" dirty="0"/>
              <a:t>IV </a:t>
            </a:r>
            <a:r>
              <a:rPr lang="en-US" sz="2400" dirty="0" smtClean="0"/>
              <a:t>q 8 hours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Culture Result</a:t>
            </a:r>
            <a:r>
              <a:rPr lang="en-US" dirty="0" smtClean="0"/>
              <a:t>:    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No growth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5/29 </a:t>
            </a:r>
            <a:r>
              <a:rPr lang="en-US" dirty="0" smtClean="0"/>
              <a:t>   </a:t>
            </a:r>
            <a:r>
              <a:rPr lang="en-US" b="1" dirty="0" smtClean="0"/>
              <a:t>Back to OR for I&amp;D of left hip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sz="2400" dirty="0" smtClean="0"/>
              <a:t>Six (6) superficial tissue cultures collected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b="1" dirty="0" smtClean="0"/>
              <a:t>5/30   </a:t>
            </a:r>
            <a:r>
              <a:rPr lang="en-US" dirty="0" smtClean="0"/>
              <a:t>  </a:t>
            </a:r>
            <a:r>
              <a:rPr lang="en-US" b="1" dirty="0" smtClean="0"/>
              <a:t>ID Consult:  d/c </a:t>
            </a:r>
            <a:r>
              <a:rPr lang="en-US" b="1" dirty="0" err="1" smtClean="0"/>
              <a:t>Ancef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               </a:t>
            </a:r>
            <a:r>
              <a:rPr lang="en-US" sz="2400" dirty="0" smtClean="0"/>
              <a:t>start:  </a:t>
            </a:r>
            <a:r>
              <a:rPr lang="en-US" sz="2400" dirty="0" err="1" smtClean="0"/>
              <a:t>Vanco</a:t>
            </a:r>
            <a:r>
              <a:rPr lang="en-US" sz="2400" dirty="0" smtClean="0"/>
              <a:t> - 1 gm IV q12 hrs</a:t>
            </a:r>
          </a:p>
          <a:p>
            <a:pPr>
              <a:buNone/>
            </a:pPr>
            <a:r>
              <a:rPr lang="en-US" sz="2400" dirty="0" smtClean="0"/>
              <a:t>                             </a:t>
            </a:r>
            <a:r>
              <a:rPr lang="en-US" sz="2400" dirty="0" err="1" smtClean="0"/>
              <a:t>Zosyn</a:t>
            </a:r>
            <a:r>
              <a:rPr lang="en-US" sz="2400" dirty="0" smtClean="0"/>
              <a:t> – 4.5 gm IV q8 hrs</a:t>
            </a:r>
          </a:p>
          <a:p>
            <a:pPr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8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No evidence of deep infection seen</a:t>
            </a:r>
            <a:endParaRPr lang="en-US" sz="2800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Cultures of I&amp;D performed 5/29 yielded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     S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. aureus  </a:t>
            </a:r>
            <a:r>
              <a:rPr lang="en-US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(MSSA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)    (6 of 6)</a:t>
            </a:r>
          </a:p>
          <a:p>
            <a:pPr>
              <a:buNone/>
            </a:pPr>
            <a:endParaRPr lang="en-US" sz="28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>
              <a:buNone/>
            </a:pPr>
            <a:r>
              <a:rPr lang="en-US" sz="2800" b="1" dirty="0" smtClean="0"/>
              <a:t>6/2  ID notes:  </a:t>
            </a:r>
          </a:p>
          <a:p>
            <a:r>
              <a:rPr lang="en-US" sz="2400" dirty="0" smtClean="0"/>
              <a:t>All operative cultures of 5/29 grew MSSA</a:t>
            </a:r>
          </a:p>
          <a:p>
            <a:r>
              <a:rPr lang="en-US" sz="26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Impression:  Superficial Surgical site Infection</a:t>
            </a:r>
          </a:p>
          <a:p>
            <a:r>
              <a:rPr lang="en-US" sz="2400" dirty="0" err="1" smtClean="0"/>
              <a:t>Abx</a:t>
            </a:r>
            <a:r>
              <a:rPr lang="en-US" sz="2400" dirty="0" smtClean="0"/>
              <a:t> changed back to </a:t>
            </a:r>
            <a:r>
              <a:rPr lang="en-US" sz="2400" dirty="0" err="1"/>
              <a:t>Ancef</a:t>
            </a:r>
            <a:r>
              <a:rPr lang="en-US" sz="2400" dirty="0"/>
              <a:t>, 2 </a:t>
            </a:r>
            <a:r>
              <a:rPr lang="en-US" sz="2400" dirty="0" err="1"/>
              <a:t>gms</a:t>
            </a:r>
            <a:r>
              <a:rPr lang="en-US" sz="2400" dirty="0"/>
              <a:t> IV </a:t>
            </a:r>
            <a:r>
              <a:rPr lang="en-US" sz="2400" dirty="0" smtClean="0"/>
              <a:t>q </a:t>
            </a:r>
            <a:r>
              <a:rPr lang="en-US" sz="2400" dirty="0"/>
              <a:t>8 hours</a:t>
            </a:r>
          </a:p>
          <a:p>
            <a:endParaRPr lang="en-US" sz="2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 smtClean="0"/>
              <a:t>6/5 </a:t>
            </a:r>
            <a:r>
              <a:rPr lang="en-US" dirty="0" smtClean="0"/>
              <a:t> </a:t>
            </a:r>
          </a:p>
          <a:p>
            <a:pPr marL="64008" indent="0">
              <a:buNone/>
            </a:pPr>
            <a:endParaRPr lang="en-US" sz="1600" dirty="0" smtClean="0"/>
          </a:p>
          <a:p>
            <a:r>
              <a:rPr lang="en-US" dirty="0" smtClean="0"/>
              <a:t>Wound is dry</a:t>
            </a:r>
          </a:p>
          <a:p>
            <a:r>
              <a:rPr lang="en-US" dirty="0" smtClean="0"/>
              <a:t>Plan is for 2-wk course of IV </a:t>
            </a:r>
            <a:r>
              <a:rPr lang="en-US" dirty="0" err="1" smtClean="0"/>
              <a:t>abx</a:t>
            </a:r>
            <a:r>
              <a:rPr lang="en-US" dirty="0" smtClean="0"/>
              <a:t>, followed by 2-wks oral </a:t>
            </a:r>
            <a:r>
              <a:rPr lang="en-US" dirty="0" err="1" smtClean="0"/>
              <a:t>abx</a:t>
            </a:r>
            <a:endParaRPr lang="en-US" dirty="0" smtClean="0"/>
          </a:p>
          <a:p>
            <a:endParaRPr lang="en-US" dirty="0"/>
          </a:p>
          <a:p>
            <a:pPr marL="64008" indent="0" algn="ctr">
              <a:buNone/>
            </a:pP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Patient is discharged home</a:t>
            </a:r>
            <a:endParaRPr lang="en-US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endParaRPr lang="en-US" dirty="0" smtClean="0"/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 smtClean="0"/>
          </a:p>
          <a:p>
            <a:pPr marL="64008" indent="0" algn="ctr">
              <a:buNone/>
            </a:pP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Is this infection NHSN reportable HAI </a:t>
            </a:r>
          </a:p>
          <a:p>
            <a:pPr marL="64008" indent="0" algn="ctr">
              <a:buNone/>
            </a:pP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or not?</a:t>
            </a:r>
          </a:p>
          <a:p>
            <a:pPr marL="64008" indent="0" algn="ctr">
              <a:buNone/>
            </a:pPr>
            <a:endParaRPr lang="en-US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64008" indent="0" algn="ctr">
              <a:buNone/>
            </a:pPr>
            <a:endParaRPr lang="en-US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Did patient meet SSI criteria upon readmission on 5/27?</a:t>
            </a:r>
          </a:p>
          <a:p>
            <a:pPr marL="64008" indent="0">
              <a:buNone/>
            </a:pPr>
            <a:endParaRPr lang="en-US" dirty="0"/>
          </a:p>
          <a:p>
            <a:r>
              <a:rPr lang="en-US" dirty="0" smtClean="0"/>
              <a:t>Erythema</a:t>
            </a:r>
          </a:p>
          <a:p>
            <a:r>
              <a:rPr lang="en-US" dirty="0" smtClean="0"/>
              <a:t>Wound dehiscence</a:t>
            </a:r>
          </a:p>
          <a:p>
            <a:r>
              <a:rPr lang="en-US" dirty="0" smtClean="0"/>
              <a:t>Non-purulent drainage</a:t>
            </a:r>
          </a:p>
          <a:p>
            <a:r>
              <a:rPr lang="en-US" dirty="0" smtClean="0"/>
              <a:t>Culture negative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47500" lnSpcReduction="20000"/>
          </a:bodyPr>
          <a:lstStyle/>
          <a:p>
            <a:pPr marL="64008" indent="0" algn="ctr">
              <a:buNone/>
            </a:pPr>
            <a:r>
              <a:rPr lang="en-US" sz="4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SIP/SIS-Superficial incisional surgical site infection </a:t>
            </a:r>
            <a:endParaRPr lang="en-US" sz="4200" b="1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64008" indent="0">
              <a:buNone/>
            </a:pPr>
            <a:endParaRPr lang="en-US" sz="2900" dirty="0"/>
          </a:p>
          <a:p>
            <a:pPr marL="64008" indent="0">
              <a:buNone/>
            </a:pPr>
            <a:r>
              <a:rPr lang="en-US" b="1" u="sng" dirty="0"/>
              <a:t>Superficial incisional SSI must meet the following criterion: </a:t>
            </a:r>
            <a:endParaRPr lang="en-US" b="1" u="sng" dirty="0" smtClean="0"/>
          </a:p>
          <a:p>
            <a:pPr marL="64008" indent="0">
              <a:buNone/>
            </a:pPr>
            <a:endParaRPr lang="en-US" b="1" u="sng" dirty="0"/>
          </a:p>
          <a:p>
            <a:r>
              <a:rPr lang="en-US" dirty="0"/>
              <a:t>Infection occurs within 30 days after any NHSN operative procedure (where day 1 = the procedure date), including those coded as ‘OTH’</a:t>
            </a:r>
            <a:r>
              <a:rPr lang="en-US" b="1" dirty="0"/>
              <a:t>* </a:t>
            </a:r>
            <a:endParaRPr lang="en-US" dirty="0"/>
          </a:p>
          <a:p>
            <a:pPr marL="64008" indent="0">
              <a:buNone/>
            </a:pPr>
            <a:r>
              <a:rPr lang="en-US" dirty="0" smtClean="0"/>
              <a:t>                  </a:t>
            </a: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b="1" i="1" dirty="0" smtClean="0"/>
              <a:t> </a:t>
            </a:r>
            <a:endParaRPr lang="en-US" b="1" dirty="0"/>
          </a:p>
          <a:p>
            <a:r>
              <a:rPr lang="en-US" dirty="0"/>
              <a:t>involves only skin and subcutaneous tissue of the incision </a:t>
            </a:r>
          </a:p>
          <a:p>
            <a:pPr marL="64008" indent="0">
              <a:buNone/>
            </a:pPr>
            <a:r>
              <a:rPr lang="en-US" i="1" dirty="0" smtClean="0"/>
              <a:t>                  </a:t>
            </a: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b="1" i="1" dirty="0" smtClean="0"/>
              <a:t> </a:t>
            </a:r>
            <a:endParaRPr lang="en-US" b="1" dirty="0"/>
          </a:p>
          <a:p>
            <a:r>
              <a:rPr lang="en-US" dirty="0"/>
              <a:t>patient has at least 1 of the following: </a:t>
            </a:r>
          </a:p>
          <a:p>
            <a:pPr marL="64008" indent="0">
              <a:buNone/>
            </a:pPr>
            <a:r>
              <a:rPr lang="en-US" dirty="0" smtClean="0"/>
              <a:t>                    a</a:t>
            </a:r>
            <a:r>
              <a:rPr lang="en-US" dirty="0"/>
              <a:t>. purulent drainage from the superficial incision </a:t>
            </a:r>
          </a:p>
          <a:p>
            <a:pPr marL="64008" indent="0">
              <a:buNone/>
            </a:pPr>
            <a:r>
              <a:rPr lang="en-US" dirty="0" smtClean="0"/>
              <a:t>                    b</a:t>
            </a:r>
            <a:r>
              <a:rPr lang="en-US" dirty="0"/>
              <a:t>. organisms isolated from an aseptically-obtained culture of fluid or tissue from </a:t>
            </a:r>
            <a:r>
              <a:rPr lang="en-US" dirty="0" smtClean="0"/>
              <a:t>  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the </a:t>
            </a:r>
            <a:r>
              <a:rPr lang="en-US" dirty="0"/>
              <a:t>superficial incision </a:t>
            </a:r>
          </a:p>
          <a:p>
            <a:pPr marL="64008" indent="0">
              <a:buNone/>
            </a:pPr>
            <a:r>
              <a:rPr lang="en-US" dirty="0" smtClean="0"/>
              <a:t>                    c</a:t>
            </a:r>
            <a:r>
              <a:rPr lang="en-US" dirty="0"/>
              <a:t>. superficial incision that is deliberately opened by a surgeon, attending </a:t>
            </a:r>
            <a:r>
              <a:rPr lang="en-US" dirty="0" smtClean="0"/>
              <a:t>  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physician</a:t>
            </a:r>
            <a:r>
              <a:rPr lang="en-US" dirty="0"/>
              <a:t>** or other designee and is culture-positive or not cultured </a:t>
            </a:r>
          </a:p>
          <a:p>
            <a:pPr marL="64008" indent="0">
              <a:buNone/>
            </a:pPr>
            <a:endParaRPr lang="en-US" sz="1300" dirty="0"/>
          </a:p>
          <a:p>
            <a:pPr marL="64008" indent="0">
              <a:buNone/>
            </a:pPr>
            <a:r>
              <a:rPr lang="en-US" i="1" dirty="0" smtClean="0"/>
              <a:t>                   </a:t>
            </a: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64008" indent="0">
              <a:buNone/>
            </a:pPr>
            <a:endParaRPr lang="en-US" sz="1300" dirty="0"/>
          </a:p>
          <a:p>
            <a:pPr marL="64008" indent="0">
              <a:buNone/>
            </a:pPr>
            <a:r>
              <a:rPr lang="en-US" dirty="0" smtClean="0"/>
              <a:t>                         patient </a:t>
            </a:r>
            <a:r>
              <a:rPr lang="en-US" dirty="0"/>
              <a:t>has at least one of the following signs or symptoms of infection: </a:t>
            </a:r>
            <a:r>
              <a:rPr lang="en-US" dirty="0" smtClean="0"/>
              <a:t>                           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pain </a:t>
            </a:r>
            <a:r>
              <a:rPr lang="en-US" dirty="0"/>
              <a:t>or tenderness; localized swelling; redness; or heat. </a:t>
            </a:r>
            <a:endParaRPr lang="en-US" dirty="0" smtClean="0"/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i="1" u="sng" dirty="0" smtClean="0"/>
              <a:t>A </a:t>
            </a:r>
            <a:r>
              <a:rPr lang="en-US" i="1" u="sng" dirty="0"/>
              <a:t>culture negative finding does not meet this </a:t>
            </a:r>
            <a:r>
              <a:rPr lang="en-US" i="1" u="sng" dirty="0" smtClean="0"/>
              <a:t>criterion</a:t>
            </a:r>
          </a:p>
          <a:p>
            <a:pPr marL="64008" indent="0">
              <a:buNone/>
            </a:pPr>
            <a:r>
              <a:rPr lang="en-US" i="1" u="sng" dirty="0" smtClean="0"/>
              <a:t> </a:t>
            </a:r>
            <a:endParaRPr lang="en-US" sz="1700" i="1" u="sng" dirty="0"/>
          </a:p>
          <a:p>
            <a:pPr marL="64008" indent="0">
              <a:buNone/>
            </a:pPr>
            <a:r>
              <a:rPr lang="en-US" dirty="0" smtClean="0"/>
              <a:t>                   d</a:t>
            </a:r>
            <a:r>
              <a:rPr lang="en-US" dirty="0"/>
              <a:t>. diagnosis of superficial incisional SSI by the surgeon or attending physician** or </a:t>
            </a:r>
            <a:endParaRPr lang="en-US" dirty="0" smtClean="0"/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other </a:t>
            </a:r>
            <a:r>
              <a:rPr lang="en-US" dirty="0"/>
              <a:t>designee (see reporting instructions). </a:t>
            </a:r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51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 algn="ctr">
              <a:buNone/>
            </a:pPr>
            <a:r>
              <a:rPr lang="en-US" b="1" i="1" dirty="0" smtClean="0"/>
              <a:t>In this case:</a:t>
            </a:r>
          </a:p>
          <a:p>
            <a:pPr marL="64008" indent="0" algn="ctr">
              <a:buNone/>
            </a:pPr>
            <a:r>
              <a:rPr lang="en-US" dirty="0" smtClean="0"/>
              <a:t> </a:t>
            </a:r>
          </a:p>
          <a:p>
            <a:pPr marL="64008" indent="0" algn="ctr">
              <a:buNone/>
            </a:pPr>
            <a:r>
              <a:rPr lang="en-US" dirty="0" smtClean="0"/>
              <a:t>Patient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did not meet </a:t>
            </a:r>
            <a:r>
              <a:rPr lang="en-US" dirty="0" smtClean="0"/>
              <a:t>criteria </a:t>
            </a:r>
          </a:p>
          <a:p>
            <a:pPr marL="64008" indent="0" algn="ctr">
              <a:buNone/>
            </a:pPr>
            <a:r>
              <a:rPr lang="en-US" dirty="0" smtClean="0"/>
              <a:t>for superficial SSI </a:t>
            </a:r>
          </a:p>
          <a:p>
            <a:pPr marL="64008" indent="0" algn="ctr">
              <a:buNone/>
            </a:pPr>
            <a:r>
              <a:rPr lang="en-US" dirty="0" smtClean="0"/>
              <a:t>on 5/27 re-admission</a:t>
            </a:r>
          </a:p>
          <a:p>
            <a:pPr marL="64008" indent="0" algn="ctr">
              <a:buNone/>
            </a:pPr>
            <a:endParaRPr lang="en-US" dirty="0"/>
          </a:p>
          <a:p>
            <a:pPr marL="64008" indent="0" algn="ctr">
              <a:buNone/>
            </a:pPr>
            <a:endParaRPr lang="en-US" dirty="0" smtClean="0"/>
          </a:p>
          <a:p>
            <a:pPr marL="64008" indent="0" algn="ctr">
              <a:buNone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WHY ??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2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Infection occurs within 30 days after any NHSN operative procedure (where day 1 = the procedure date), including those coded as ‘OTH’</a:t>
            </a:r>
            <a:r>
              <a:rPr lang="en-US" b="1" dirty="0"/>
              <a:t>* </a:t>
            </a:r>
            <a:endParaRPr lang="en-US" dirty="0"/>
          </a:p>
          <a:p>
            <a:pPr marL="64008" indent="0">
              <a:buNone/>
            </a:pPr>
            <a:r>
              <a:rPr lang="en-US" dirty="0"/>
              <a:t>                  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b="1" i="1" dirty="0"/>
              <a:t> </a:t>
            </a:r>
            <a:endParaRPr lang="en-US" b="1" dirty="0"/>
          </a:p>
          <a:p>
            <a:r>
              <a:rPr lang="en-US" dirty="0"/>
              <a:t>involves only skin and subcutaneous tissue of the incision </a:t>
            </a:r>
          </a:p>
          <a:p>
            <a:pPr marL="64008" indent="0">
              <a:buNone/>
            </a:pPr>
            <a:r>
              <a:rPr lang="en-US" i="1" dirty="0"/>
              <a:t>                  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b="1" i="1" dirty="0"/>
              <a:t> </a:t>
            </a:r>
            <a:endParaRPr lang="en-US" b="1" dirty="0"/>
          </a:p>
          <a:p>
            <a:r>
              <a:rPr lang="en-US" dirty="0"/>
              <a:t>patient has at least 1 of the following: </a:t>
            </a:r>
          </a:p>
          <a:p>
            <a:pPr marL="64008" indent="0">
              <a:buNone/>
            </a:pPr>
            <a:r>
              <a:rPr lang="en-US" dirty="0"/>
              <a:t>                    a. purulent drainage from the superficial incision </a:t>
            </a:r>
            <a:r>
              <a:rPr lang="en-US" dirty="0" smtClean="0"/>
              <a:t>          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4008" indent="0">
              <a:buNone/>
            </a:pPr>
            <a:r>
              <a:rPr lang="en-US" dirty="0"/>
              <a:t>                    b. organisms isolated from an aseptically-obtained culture of fluid or tissue from   </a:t>
            </a:r>
          </a:p>
          <a:p>
            <a:pPr marL="64008" indent="0">
              <a:buNone/>
            </a:pPr>
            <a:r>
              <a:rPr lang="en-US" dirty="0"/>
              <a:t>                         the superficial incision </a:t>
            </a:r>
          </a:p>
          <a:p>
            <a:pPr marL="64008" indent="0">
              <a:buNone/>
            </a:pPr>
            <a:r>
              <a:rPr lang="en-US" dirty="0"/>
              <a:t>                    c. superficial incision that is deliberately opened by a surgeon, attending   </a:t>
            </a:r>
          </a:p>
          <a:p>
            <a:pPr marL="64008" indent="0">
              <a:buNone/>
            </a:pPr>
            <a:r>
              <a:rPr lang="en-US" dirty="0"/>
              <a:t>                         physician** or other designee and is culture-positive or not cultured </a:t>
            </a:r>
            <a:r>
              <a:rPr lang="en-US" dirty="0" smtClean="0"/>
              <a:t>         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4008" indent="0">
              <a:buNone/>
            </a:pPr>
            <a:endParaRPr lang="en-US" sz="1300" dirty="0"/>
          </a:p>
          <a:p>
            <a:pPr marL="64008" indent="0">
              <a:buNone/>
            </a:pPr>
            <a:r>
              <a:rPr lang="en-US" i="1" dirty="0"/>
              <a:t>                   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and</a:t>
            </a:r>
            <a:r>
              <a:rPr lang="en-US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64008" indent="0">
              <a:buNone/>
            </a:pPr>
            <a:endParaRPr lang="en-US" sz="1300" dirty="0"/>
          </a:p>
          <a:p>
            <a:pPr marL="64008" indent="0">
              <a:buNone/>
            </a:pPr>
            <a:r>
              <a:rPr lang="en-US" dirty="0"/>
              <a:t>                         patient has at least one of the following signs or symptoms of infection:                            </a:t>
            </a:r>
          </a:p>
          <a:p>
            <a:pPr marL="64008" indent="0">
              <a:buNone/>
            </a:pPr>
            <a:r>
              <a:rPr lang="en-US" dirty="0"/>
              <a:t>                            pain or tenderness; localized swelling; redness; or heat. </a:t>
            </a:r>
            <a:r>
              <a:rPr lang="en-US" dirty="0" smtClean="0"/>
              <a:t>              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4008" indent="0">
              <a:buNone/>
            </a:pPr>
            <a:r>
              <a:rPr lang="en-US" dirty="0"/>
              <a:t>                           </a:t>
            </a:r>
            <a:endParaRPr lang="en-US" dirty="0" smtClean="0"/>
          </a:p>
          <a:p>
            <a:pPr marL="64008" indent="0" algn="ctr">
              <a:buNone/>
            </a:pPr>
            <a:r>
              <a:rPr lang="en-US" i="1" u="sng" dirty="0" smtClean="0"/>
              <a:t>A </a:t>
            </a:r>
            <a:r>
              <a:rPr lang="en-US" i="1" u="sng" dirty="0"/>
              <a:t>culture negative finding does not meet this criterion</a:t>
            </a:r>
          </a:p>
          <a:p>
            <a:pPr marL="64008" indent="0">
              <a:buNone/>
            </a:pPr>
            <a:r>
              <a:rPr lang="en-US" i="1" u="sng" dirty="0"/>
              <a:t> </a:t>
            </a:r>
            <a:endParaRPr lang="en-US" sz="1700" i="1" u="sng" dirty="0"/>
          </a:p>
          <a:p>
            <a:pPr marL="64008" indent="0">
              <a:buNone/>
            </a:pPr>
            <a:r>
              <a:rPr lang="en-US" dirty="0"/>
              <a:t>                   d. diagnosis of superficial incisional SSI by the surgeon or attending physician** or </a:t>
            </a:r>
          </a:p>
          <a:p>
            <a:pPr marL="64008" indent="0">
              <a:buNone/>
            </a:pPr>
            <a:r>
              <a:rPr lang="en-US" dirty="0"/>
              <a:t>                        other designee (see reporting instructions). </a:t>
            </a:r>
            <a:r>
              <a:rPr lang="en-US" dirty="0" smtClean="0"/>
              <a:t>                        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75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Patient has SSI but 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not reportable</a:t>
            </a: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to NHSN.</a:t>
            </a:r>
          </a:p>
          <a:p>
            <a:pPr marL="64008" indent="0">
              <a:buNone/>
            </a:pPr>
            <a:endParaRPr lang="en-US" dirty="0"/>
          </a:p>
          <a:p>
            <a:pPr marL="64008" indent="0" algn="ctr">
              <a:buNone/>
            </a:pPr>
            <a:r>
              <a:rPr lang="en-US" dirty="0" smtClean="0"/>
              <a:t>SSI would be attributed to the left hip aspiration performed on 5/27 upon </a:t>
            </a:r>
          </a:p>
          <a:p>
            <a:pPr marL="64008" indent="0" algn="ctr">
              <a:buNone/>
            </a:pPr>
            <a:r>
              <a:rPr lang="en-US" dirty="0" smtClean="0"/>
              <a:t>re-admission and NOT the index surgery performed on 5/1</a:t>
            </a:r>
          </a:p>
          <a:p>
            <a:pPr marL="64008" indent="0" algn="ctr">
              <a:buNone/>
            </a:pPr>
            <a:endParaRPr lang="en-US" dirty="0"/>
          </a:p>
          <a:p>
            <a:pPr marL="64008" indent="0" algn="ctr">
              <a:buNone/>
            </a:pPr>
            <a:r>
              <a:rPr lang="en-U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At the time of the joint aspiration (5/27) patient did not meet criteria for an SSI</a:t>
            </a:r>
            <a:endParaRPr lang="en-US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69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4008" indent="0" algn="ctr">
              <a:buNone/>
            </a:pPr>
            <a:r>
              <a:rPr lang="en-US" sz="35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Rationale</a:t>
            </a:r>
          </a:p>
          <a:p>
            <a:pPr marL="64008" indent="0">
              <a:buNone/>
            </a:pPr>
            <a:endParaRPr lang="en-US" sz="1500" dirty="0"/>
          </a:p>
          <a:p>
            <a:pPr marL="64008" indent="0">
              <a:buNone/>
            </a:pPr>
            <a:r>
              <a:rPr lang="en-US" sz="2400" b="1" u="sng" dirty="0"/>
              <a:t>SSI following invasive manipulation/accession of the operative site</a:t>
            </a:r>
            <a:r>
              <a:rPr lang="en-US" sz="2400" b="1" dirty="0"/>
              <a:t>: </a:t>
            </a:r>
            <a:r>
              <a:rPr lang="en-US" sz="2200" dirty="0"/>
              <a:t>If during the post-operative period the surgical site has an invasive manipulation/accession for diagnostic or therapeutic purposes (e.g., needle aspiration), and following this manipulation/accession an SSI develops, the infection is not attributed to the operation. This reporting instruction does NOT apply to closed manipulation (e.g., closed reduction of a dislocated hip after an orthopedic procedure). Invasive manipulation does not include wound packing, or changing of wound packing materials as part of postoperative care. </a:t>
            </a:r>
            <a:endParaRPr lang="en-US" sz="2200" dirty="0" smtClean="0"/>
          </a:p>
          <a:p>
            <a:pPr marL="64008" indent="0">
              <a:buNone/>
            </a:pPr>
            <a:endParaRPr lang="en-US" sz="1100" dirty="0"/>
          </a:p>
          <a:p>
            <a:pPr marL="64008" indent="0" algn="r">
              <a:buNone/>
            </a:pPr>
            <a:r>
              <a:rPr lang="en-US" sz="17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SSI reporting instructions p. 9-17, #</a:t>
            </a:r>
            <a:r>
              <a:rPr lang="en-US" sz="17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7</a:t>
            </a:r>
            <a:endParaRPr lang="en-US" sz="1700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64008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7944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NHSN Reportable HAI  or  NOT   ??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 algn="ctr">
              <a:buNone/>
            </a:pPr>
            <a:endParaRPr lang="en-US" i="1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64008" indent="0" algn="ctr">
              <a:buNone/>
            </a:pPr>
            <a:r>
              <a:rPr lang="en-US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Questions ?</a:t>
            </a:r>
          </a:p>
          <a:p>
            <a:pPr marL="64008" indent="0" algn="ctr">
              <a:buNone/>
            </a:pPr>
            <a:endParaRPr lang="en-US" i="1" dirty="0"/>
          </a:p>
          <a:p>
            <a:pPr marL="64008" indent="0" algn="ctr">
              <a:buNone/>
            </a:pPr>
            <a:r>
              <a:rPr lang="en-US" i="1" dirty="0" smtClean="0"/>
              <a:t>Discussion</a:t>
            </a:r>
          </a:p>
          <a:p>
            <a:pPr marL="64008" indent="0" algn="ctr">
              <a:buNone/>
            </a:pPr>
            <a:endParaRPr lang="en-US" i="1" dirty="0"/>
          </a:p>
          <a:p>
            <a:pPr marL="64008" indent="0" algn="ctr">
              <a:buNone/>
            </a:pPr>
            <a:endParaRPr lang="en-US" i="1" dirty="0" smtClean="0"/>
          </a:p>
          <a:p>
            <a:pPr marL="64008" indent="0" algn="ctr">
              <a:buNone/>
            </a:pPr>
            <a:endParaRPr lang="en-US" sz="800" i="1" dirty="0"/>
          </a:p>
          <a:p>
            <a:pPr marL="64008" indent="0" algn="ctr">
              <a:buNone/>
            </a:pPr>
            <a:r>
              <a:rPr lang="en-US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  !!</a:t>
            </a:r>
            <a:endParaRPr lang="en-US" b="1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14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126</TotalTime>
  <Words>837</Words>
  <Application>Microsoft Office PowerPoint</Application>
  <PresentationFormat>On-screen Show (4:3)</PresentationFormat>
  <Paragraphs>134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Verve</vt:lpstr>
      <vt:lpstr>NHSN Reportable HAI or NOT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  <vt:lpstr>NHSN Reportable HAI  or  NOT   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NHSN Reportable HAI or NOT</dc:title>
  <dc:creator>rxg21</dc:creator>
  <cp:lastModifiedBy>Steve</cp:lastModifiedBy>
  <cp:revision>14</cp:revision>
  <dcterms:created xsi:type="dcterms:W3CDTF">2014-09-15T20:45:47Z</dcterms:created>
  <dcterms:modified xsi:type="dcterms:W3CDTF">2014-09-18T03:31:34Z</dcterms:modified>
</cp:coreProperties>
</file>