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77" r:id="rId3"/>
    <p:sldId id="278" r:id="rId4"/>
    <p:sldId id="265" r:id="rId5"/>
    <p:sldId id="266" r:id="rId6"/>
    <p:sldId id="262" r:id="rId7"/>
    <p:sldId id="268" r:id="rId8"/>
    <p:sldId id="269" r:id="rId9"/>
    <p:sldId id="270" r:id="rId10"/>
    <p:sldId id="274" r:id="rId11"/>
    <p:sldId id="275" r:id="rId12"/>
    <p:sldId id="276" r:id="rId13"/>
    <p:sldId id="273" r:id="rId14"/>
    <p:sldId id="257" r:id="rId15"/>
    <p:sldId id="259" r:id="rId16"/>
    <p:sldId id="279" r:id="rId17"/>
    <p:sldId id="28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1884" y="-654"/>
      </p:cViewPr>
      <p:guideLst>
        <p:guide orient="horz" pos="2160"/>
        <p:guide pos="2880"/>
      </p:guideLst>
    </p:cSldViewPr>
  </p:slideViewPr>
  <p:notesTextViewPr>
    <p:cViewPr>
      <p:scale>
        <a:sx n="1" d="1"/>
        <a:sy n="1" d="1"/>
      </p:scale>
      <p:origin x="0" y="0"/>
    </p:cViewPr>
  </p:notesTextViewPr>
  <p:sorterViewPr>
    <p:cViewPr>
      <p:scale>
        <a:sx n="100" d="100"/>
        <a:sy n="100" d="100"/>
      </p:scale>
      <p:origin x="0" y="31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3A56BBA4-5A66-454E-AFAB-162876940BE5}"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3A56BBA4-5A66-454E-AFAB-162876940BE5}"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98F0B6-0280-48F3-9F9E-147F7B12545C}" type="datetimeFigureOut">
              <a:rPr lang="en-US" smtClean="0"/>
              <a:t>12/16/2014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6BBA4-5A66-454E-AFAB-162876940BE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898F0B6-0280-48F3-9F9E-147F7B12545C}" type="datetimeFigureOut">
              <a:rPr lang="en-US" smtClean="0"/>
              <a:t>12/16/2014</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A56BBA4-5A66-454E-AFAB-162876940BE5}"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Shelter Project – Bronx</a:t>
            </a:r>
            <a:br>
              <a:rPr lang="en-US" dirty="0"/>
            </a:br>
            <a:r>
              <a:rPr lang="en-US" dirty="0"/>
              <a:t>St. Luke’s </a:t>
            </a:r>
            <a:r>
              <a:rPr lang="en-US" dirty="0" smtClean="0"/>
              <a:t>Episcopal Church</a:t>
            </a:r>
            <a:endParaRPr lang="en-US" dirty="0"/>
          </a:p>
        </p:txBody>
      </p:sp>
      <p:sp>
        <p:nvSpPr>
          <p:cNvPr id="3" name="Subtitle 2"/>
          <p:cNvSpPr>
            <a:spLocks noGrp="1"/>
          </p:cNvSpPr>
          <p:nvPr>
            <p:ph type="subTitle" idx="1"/>
          </p:nvPr>
        </p:nvSpPr>
        <p:spPr>
          <a:xfrm>
            <a:off x="533400" y="3331698"/>
            <a:ext cx="8001000" cy="1752600"/>
          </a:xfrm>
        </p:spPr>
        <p:txBody>
          <a:bodyPr/>
          <a:lstStyle/>
          <a:p>
            <a:r>
              <a:rPr lang="en-US" dirty="0" smtClean="0"/>
              <a:t>Presented by</a:t>
            </a:r>
          </a:p>
          <a:p>
            <a:r>
              <a:rPr lang="en-US" dirty="0" smtClean="0"/>
              <a:t>Carmel Boland-Reardon. Infection Preventionist</a:t>
            </a:r>
          </a:p>
          <a:p>
            <a:r>
              <a:rPr lang="en-US" dirty="0" smtClean="0"/>
              <a:t>Grace Robinson, Infection Preventionist</a:t>
            </a:r>
            <a:endParaRPr lang="en-US" dirty="0"/>
          </a:p>
        </p:txBody>
      </p:sp>
    </p:spTree>
    <p:extLst>
      <p:ext uri="{BB962C8B-B14F-4D97-AF65-F5344CB8AC3E}">
        <p14:creationId xmlns:p14="http://schemas.microsoft.com/office/powerpoint/2010/main" val="660368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Shelter Project – Bronx</a:t>
            </a:r>
            <a:br>
              <a:rPr lang="en-US" dirty="0" smtClean="0"/>
            </a:br>
            <a:r>
              <a:rPr lang="en-US" dirty="0" smtClean="0"/>
              <a:t>Background</a:t>
            </a:r>
            <a:endParaRPr lang="en-US" dirty="0"/>
          </a:p>
        </p:txBody>
      </p:sp>
      <p:sp>
        <p:nvSpPr>
          <p:cNvPr id="3" name="Content Placeholder 2"/>
          <p:cNvSpPr>
            <a:spLocks noGrp="1"/>
          </p:cNvSpPr>
          <p:nvPr>
            <p:ph idx="1"/>
          </p:nvPr>
        </p:nvSpPr>
        <p:spPr/>
        <p:txBody>
          <a:bodyPr/>
          <a:lstStyle/>
          <a:p>
            <a:endParaRPr lang="en-US" dirty="0" smtClean="0"/>
          </a:p>
          <a:p>
            <a:r>
              <a:rPr lang="en-US" dirty="0" smtClean="0"/>
              <a:t>St. Luke’s Food Pantry and Soup Kitchen has been in operation since 1985</a:t>
            </a:r>
          </a:p>
          <a:p>
            <a:r>
              <a:rPr lang="en-US" dirty="0" smtClean="0"/>
              <a:t>Board of Directors – St. Luke’s Church Vestry</a:t>
            </a:r>
          </a:p>
          <a:p>
            <a:r>
              <a:rPr lang="en-US" dirty="0" smtClean="0"/>
              <a:t>Director and Site administrator on site</a:t>
            </a:r>
          </a:p>
          <a:p>
            <a:r>
              <a:rPr lang="en-US" dirty="0" smtClean="0"/>
              <a:t>Volunteers x 12 people</a:t>
            </a:r>
          </a:p>
          <a:p>
            <a:r>
              <a:rPr lang="en-US" dirty="0" smtClean="0"/>
              <a:t>Funding: NYS &amp; NYC, Food Bank of NYC, United Way, Church congregation</a:t>
            </a:r>
          </a:p>
          <a:p>
            <a:pPr marL="137160" indent="0">
              <a:buNone/>
            </a:pPr>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732643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Shelter Project – Bronx</a:t>
            </a:r>
            <a:br>
              <a:rPr lang="en-US" dirty="0"/>
            </a:br>
            <a:r>
              <a:rPr lang="en-US" dirty="0"/>
              <a:t>Background</a:t>
            </a:r>
          </a:p>
        </p:txBody>
      </p:sp>
      <p:sp>
        <p:nvSpPr>
          <p:cNvPr id="3" name="Content Placeholder 2"/>
          <p:cNvSpPr>
            <a:spLocks noGrp="1"/>
          </p:cNvSpPr>
          <p:nvPr>
            <p:ph idx="1"/>
          </p:nvPr>
        </p:nvSpPr>
        <p:spPr/>
        <p:txBody>
          <a:bodyPr/>
          <a:lstStyle/>
          <a:p>
            <a:endParaRPr lang="en-US" dirty="0" smtClean="0"/>
          </a:p>
          <a:p>
            <a:r>
              <a:rPr lang="en-US" dirty="0" smtClean="0"/>
              <a:t>Caters to 300 people in the community</a:t>
            </a:r>
          </a:p>
          <a:p>
            <a:r>
              <a:rPr lang="en-US" dirty="0" smtClean="0"/>
              <a:t>Food </a:t>
            </a:r>
            <a:r>
              <a:rPr lang="en-US" dirty="0"/>
              <a:t>Pantry distribution occurs 2/month ( Last names A-M and N-Z </a:t>
            </a:r>
            <a:r>
              <a:rPr lang="en-US" dirty="0" smtClean="0"/>
              <a:t>) that includes canned foods, fruit, vegetables etc.</a:t>
            </a:r>
          </a:p>
          <a:p>
            <a:r>
              <a:rPr lang="en-US" dirty="0" smtClean="0"/>
              <a:t>Provides lunch 5 days a week ( 10:00AM to 1:00PM)</a:t>
            </a:r>
          </a:p>
          <a:p>
            <a:r>
              <a:rPr lang="en-US" dirty="0"/>
              <a:t>C</a:t>
            </a:r>
            <a:r>
              <a:rPr lang="en-US" dirty="0" smtClean="0"/>
              <a:t>aters a full Thanksgiving  and Christmas meals every year. </a:t>
            </a:r>
            <a:endParaRPr lang="en-US" dirty="0"/>
          </a:p>
          <a:p>
            <a:endParaRPr lang="en-US" dirty="0"/>
          </a:p>
          <a:p>
            <a:pPr marL="137160" indent="0">
              <a:buNone/>
            </a:pPr>
            <a:endParaRPr lang="en-US" dirty="0"/>
          </a:p>
        </p:txBody>
      </p:sp>
    </p:spTree>
    <p:extLst>
      <p:ext uri="{BB962C8B-B14F-4D97-AF65-F5344CB8AC3E}">
        <p14:creationId xmlns:p14="http://schemas.microsoft.com/office/powerpoint/2010/main" val="3985861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US" dirty="0" smtClean="0"/>
              <a:t>Mr. Bookal, Director </a:t>
            </a:r>
            <a:br>
              <a:rPr lang="en-US" dirty="0" smtClean="0"/>
            </a:br>
            <a:r>
              <a:rPr lang="en-US" dirty="0" smtClean="0"/>
              <a:t>Alice Britton, Site Coordinator </a:t>
            </a:r>
            <a:endParaRPr lang="en-US" dirty="0"/>
          </a:p>
        </p:txBody>
      </p:sp>
      <p:pic>
        <p:nvPicPr>
          <p:cNvPr id="4" name="Picture 2" descr="I:\Infection\share\WAKEFIELD IP Dept\APIC Chapter 13\Shelter project\IMG_920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06303" y="1600200"/>
            <a:ext cx="3531393"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441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Alice Britton, Site Coordinator </a:t>
            </a:r>
            <a:br>
              <a:rPr lang="en-US" dirty="0" smtClean="0"/>
            </a:br>
            <a:r>
              <a:rPr lang="en-US" dirty="0" smtClean="0"/>
              <a:t>&amp; Carmel </a:t>
            </a:r>
            <a:endParaRPr lang="en-US" dirty="0"/>
          </a:p>
        </p:txBody>
      </p:sp>
      <p:pic>
        <p:nvPicPr>
          <p:cNvPr id="4" name="Picture 2" descr="I:\Infection\share\WAKEFIELD IP Dept\APIC Chapter 13\Shelter project\IMG_109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06303" y="1600200"/>
            <a:ext cx="3531393"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097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Shelter Project – Bronx</a:t>
            </a:r>
            <a:br>
              <a:rPr lang="en-US" dirty="0" smtClean="0"/>
            </a:br>
            <a:r>
              <a:rPr lang="en-US" dirty="0" smtClean="0"/>
              <a:t>Care Packages</a:t>
            </a:r>
            <a:endParaRPr lang="en-US" dirty="0"/>
          </a:p>
        </p:txBody>
      </p:sp>
      <p:pic>
        <p:nvPicPr>
          <p:cNvPr id="6146" name="Picture 2" descr="I:\Infection\share\WAKEFIELD IP Dept\APIC Chapter 13\Shelter project\IMG_85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620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964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Shelter Project – Bronx</a:t>
            </a:r>
            <a:br>
              <a:rPr lang="en-US" dirty="0"/>
            </a:br>
            <a:r>
              <a:rPr lang="en-US" dirty="0"/>
              <a:t>Care Packages</a:t>
            </a:r>
          </a:p>
        </p:txBody>
      </p:sp>
      <p:sp>
        <p:nvSpPr>
          <p:cNvPr id="3" name="Text Box 2"/>
          <p:cNvSpPr txBox="1">
            <a:spLocks noChangeArrowheads="1"/>
          </p:cNvSpPr>
          <p:nvPr/>
        </p:nvSpPr>
        <p:spPr bwMode="auto">
          <a:xfrm>
            <a:off x="2209800" y="1524001"/>
            <a:ext cx="5486400" cy="5340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0000"/>
                </a:solidFill>
                <a:effectLst/>
                <a:latin typeface="Calibri" pitchFamily="34" charset="0"/>
              </a:rPr>
              <a:t>APIC Greater New York Chapter 13 is an official chapter of the Washington, DC – based national organization Association for Professionals in Infection Control &amp; Epidemiology. We are based in New York City. One of our main purposes is to spread knowledge in order to prevent infections. We work  in many settings such as hospitals, nursing homes, shelters, rehabilitations centers just to name a few. Our members  are healthcare professionals -  registered nurses, microbiology technologists, physicians and those with public health degrees.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0000"/>
                </a:solidFill>
                <a:effectLst/>
                <a:latin typeface="Calibri" pitchFamily="34" charset="0"/>
              </a:rPr>
              <a:t>As one of our projects this year, we decided to choose an organization which we felt could use a special gift from us.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Calibri" pitchFamily="34" charset="0"/>
              </a:rPr>
              <a:t>St. Luke’s Episcopal Church </a:t>
            </a:r>
            <a:r>
              <a:rPr kumimoji="0" lang="en-US" altLang="en-US" b="0" i="0" u="none" strike="noStrike" cap="none" normalizeH="0" baseline="0" dirty="0" smtClean="0">
                <a:ln>
                  <a:noFill/>
                </a:ln>
                <a:solidFill>
                  <a:srgbClr val="000000"/>
                </a:solidFill>
                <a:effectLst/>
                <a:latin typeface="Calibri" pitchFamily="34" charset="0"/>
              </a:rPr>
              <a:t>was one of </a:t>
            </a:r>
            <a:r>
              <a:rPr kumimoji="0" lang="en-US" altLang="en-US" b="0" i="0" u="none" strike="noStrike" cap="none" normalizeH="0" baseline="0" smtClean="0">
                <a:ln>
                  <a:noFill/>
                </a:ln>
                <a:solidFill>
                  <a:srgbClr val="000000"/>
                </a:solidFill>
                <a:effectLst/>
                <a:latin typeface="Calibri" pitchFamily="34" charset="0"/>
              </a:rPr>
              <a:t>the </a:t>
            </a:r>
            <a:r>
              <a:rPr kumimoji="0" lang="en-US" altLang="en-US" b="0" i="0" u="none" strike="noStrike" cap="none" normalizeH="0" baseline="0" smtClean="0">
                <a:ln>
                  <a:noFill/>
                </a:ln>
                <a:solidFill>
                  <a:srgbClr val="000000"/>
                </a:solidFill>
                <a:effectLst/>
                <a:latin typeface="Calibri" pitchFamily="34" charset="0"/>
              </a:rPr>
              <a:t>organizations </a:t>
            </a:r>
            <a:r>
              <a:rPr kumimoji="0" lang="en-US" altLang="en-US" b="0" i="0" u="none" strike="noStrike" cap="none" normalizeH="0" baseline="0" dirty="0" smtClean="0">
                <a:ln>
                  <a:noFill/>
                </a:ln>
                <a:solidFill>
                  <a:srgbClr val="000000"/>
                </a:solidFill>
                <a:effectLst/>
                <a:latin typeface="Calibri" pitchFamily="34" charset="0"/>
              </a:rPr>
              <a:t>chosen to receive a gift package of items which we hope will  keep you healthy and free from infection.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latin typeface="Arial" pitchFamily="34" charset="0"/>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1981200"/>
            <a:ext cx="990599" cy="1143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2" y="3008312"/>
            <a:ext cx="990598" cy="84772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9523347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Shelter Project – Bronx</a:t>
            </a:r>
            <a:br>
              <a:rPr lang="en-US" dirty="0"/>
            </a:br>
            <a:r>
              <a:rPr lang="en-US" dirty="0"/>
              <a:t>Care Packages</a:t>
            </a:r>
          </a:p>
        </p:txBody>
      </p:sp>
      <p:sp>
        <p:nvSpPr>
          <p:cNvPr id="3" name="Text Box 2"/>
          <p:cNvSpPr txBox="1">
            <a:spLocks noChangeArrowheads="1"/>
          </p:cNvSpPr>
          <p:nvPr/>
        </p:nvSpPr>
        <p:spPr bwMode="auto">
          <a:xfrm>
            <a:off x="2209800" y="1981201"/>
            <a:ext cx="5029200" cy="37337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0000"/>
                </a:solidFill>
                <a:effectLst/>
                <a:latin typeface="Calibri" pitchFamily="34" charset="0"/>
              </a:rPr>
              <a:t>We hope that 2014 will be a fresh start for you and  wish you an infection - free year of hope, health, success and happiness.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0000"/>
                </a:solidFill>
                <a:effectLst/>
                <a:latin typeface="Calibri" pitchFamily="34" charset="0"/>
              </a:rPr>
              <a:t>Sincerely,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0000"/>
                </a:solidFill>
                <a:effectLst/>
                <a:latin typeface="Calibri" pitchFamily="34" charset="0"/>
              </a:rPr>
              <a:t>The Members of APIC Greater New York Chapter 13</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rgbClr val="000000"/>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sng" strike="noStrike" cap="none" normalizeH="0" baseline="0" dirty="0" smtClean="0">
                <a:ln>
                  <a:noFill/>
                </a:ln>
                <a:solidFill>
                  <a:srgbClr val="000000"/>
                </a:solidFill>
                <a:effectLst/>
                <a:latin typeface="Calibri" pitchFamily="34" charset="0"/>
              </a:rPr>
              <a:t>www.apicnyc.org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1981200"/>
            <a:ext cx="990599" cy="1143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2" y="3008312"/>
            <a:ext cx="990598" cy="84772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736728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Shelter Project – Bronx</a:t>
            </a:r>
            <a:br>
              <a:rPr lang="en-US" dirty="0"/>
            </a:br>
            <a:r>
              <a:rPr lang="en-US" dirty="0"/>
              <a:t>Care Packages</a:t>
            </a:r>
          </a:p>
        </p:txBody>
      </p:sp>
      <p:sp>
        <p:nvSpPr>
          <p:cNvPr id="3" name="Text Box 2"/>
          <p:cNvSpPr txBox="1">
            <a:spLocks noChangeArrowheads="1"/>
          </p:cNvSpPr>
          <p:nvPr/>
        </p:nvSpPr>
        <p:spPr bwMode="auto">
          <a:xfrm>
            <a:off x="2362200" y="1600200"/>
            <a:ext cx="4419600" cy="4571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ndara" pitchFamily="34" charset="0"/>
              </a:rPr>
              <a:t>  </a:t>
            </a:r>
            <a:r>
              <a:rPr kumimoji="0" lang="en-US" altLang="en-US" sz="1600" b="1" i="0" u="none" strike="noStrike" cap="none" normalizeH="0" baseline="0" dirty="0" smtClean="0">
                <a:ln>
                  <a:noFill/>
                </a:ln>
                <a:solidFill>
                  <a:srgbClr val="000000"/>
                </a:solidFill>
                <a:effectLst/>
                <a:latin typeface="Candara" pitchFamily="34" charset="0"/>
              </a:rPr>
              <a:t>Tips for Staying Healthy &amp; Infection Free</a:t>
            </a:r>
            <a:endParaRPr kumimoji="0" lang="en-US" altLang="en-US" sz="1600" b="0" i="0" u="none" strike="noStrike" cap="none" normalizeH="0" baseline="0" dirty="0" smtClean="0">
              <a:ln>
                <a:noFill/>
              </a:ln>
              <a:solidFill>
                <a:srgbClr val="000000"/>
              </a:solidFill>
              <a:effectLst/>
              <a:latin typeface="Candara" pitchFamily="34" charset="0"/>
            </a:endParaRP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Wash your hands frequently with soap and water for at least 20 seconds.</a:t>
            </a: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Don’t share personal items such as toothbrush, razors, or nail clippers.</a:t>
            </a: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Cover that cough and sneeze – use tissue or cough into your sleeve.</a:t>
            </a: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Get the flu vaccine every year – the flu is different each year.</a:t>
            </a: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Practice safe sex – always use condoms to prevent sexually transmitted diseases.</a:t>
            </a: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Be careful around animals because they can spread disease. Wash hands after touching them.</a:t>
            </a: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Don’t touch your mouth or eyes or pick you nose – it is a way for germs to get into your body.</a:t>
            </a:r>
          </a:p>
          <a:p>
            <a:pPr marL="0" marR="0" lvl="0" indent="0" algn="l" defTabSz="914400" rtl="0" eaLnBrk="1" fontAlgn="base" latinLnBrk="0" hangingPunct="1">
              <a:lnSpc>
                <a:spcPct val="100000"/>
              </a:lnSpc>
              <a:spcBef>
                <a:spcPct val="0"/>
              </a:spcBef>
              <a:spcAft>
                <a:spcPct val="0"/>
              </a:spcAft>
              <a:buClrTx/>
              <a:buSzPts val="1000"/>
              <a:buFont typeface="Symbol" pitchFamily="18" charset="2"/>
              <a:buChar char="·"/>
              <a:tabLst/>
            </a:pPr>
            <a:r>
              <a:rPr kumimoji="0" lang="en-US" altLang="en-US" sz="1600" b="0" i="0" u="none" strike="noStrike" cap="none" normalizeH="0" baseline="0" dirty="0" smtClean="0">
                <a:ln>
                  <a:noFill/>
                </a:ln>
                <a:solidFill>
                  <a:srgbClr val="000000"/>
                </a:solidFill>
                <a:effectLst/>
                <a:latin typeface="Candara" pitchFamily="34" charset="0"/>
              </a:rPr>
              <a:t>Be safe with food – always refrigerate foods within 2 hours after preparation and don’t prepare raw meat or vegetables on the same surface. </a:t>
            </a:r>
            <a:endParaRPr kumimoji="0" lang="en-US" altLang="en-US" sz="1600" b="0" i="0" u="none" strike="noStrike" cap="none" normalizeH="0" baseline="0" dirty="0" smtClean="0">
              <a:ln>
                <a:noFill/>
              </a:ln>
              <a:solidFill>
                <a:schemeClr val="tx1"/>
              </a:solidFill>
              <a:effectLst/>
              <a:latin typeface="Arial"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1981200"/>
            <a:ext cx="990599" cy="1143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2" y="3008312"/>
            <a:ext cx="990598" cy="84772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441819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Shelter Project - Bronx</a:t>
            </a:r>
            <a:endParaRPr lang="en-US" dirty="0"/>
          </a:p>
        </p:txBody>
      </p:sp>
      <p:sp>
        <p:nvSpPr>
          <p:cNvPr id="3" name="Text Placeholder 2"/>
          <p:cNvSpPr>
            <a:spLocks noGrp="1"/>
          </p:cNvSpPr>
          <p:nvPr>
            <p:ph type="body" idx="1"/>
          </p:nvPr>
        </p:nvSpPr>
        <p:spPr>
          <a:xfrm>
            <a:off x="457200" y="1535112"/>
            <a:ext cx="4191000" cy="750887"/>
          </a:xfrm>
        </p:spPr>
        <p:txBody>
          <a:bodyPr>
            <a:normAutofit fontScale="92500" lnSpcReduction="20000"/>
          </a:bodyPr>
          <a:lstStyle/>
          <a:p>
            <a:pPr algn="ctr"/>
            <a:r>
              <a:rPr lang="en-US" dirty="0" smtClean="0"/>
              <a:t>Care package:</a:t>
            </a:r>
          </a:p>
          <a:p>
            <a:pPr algn="ctr"/>
            <a:r>
              <a:rPr lang="en-US" dirty="0" smtClean="0"/>
              <a:t>women's 	</a:t>
            </a:r>
            <a:endParaRPr lang="en-US" dirty="0"/>
          </a:p>
        </p:txBody>
      </p:sp>
      <p:sp>
        <p:nvSpPr>
          <p:cNvPr id="4" name="Text Placeholder 3"/>
          <p:cNvSpPr>
            <a:spLocks noGrp="1"/>
          </p:cNvSpPr>
          <p:nvPr>
            <p:ph type="body" sz="half" idx="3"/>
          </p:nvPr>
        </p:nvSpPr>
        <p:spPr/>
        <p:txBody>
          <a:bodyPr>
            <a:normAutofit fontScale="92500" lnSpcReduction="20000"/>
          </a:bodyPr>
          <a:lstStyle/>
          <a:p>
            <a:pPr algn="ctr"/>
            <a:r>
              <a:rPr lang="en-US" dirty="0" smtClean="0"/>
              <a:t>Care package: </a:t>
            </a:r>
          </a:p>
          <a:p>
            <a:pPr algn="ctr"/>
            <a:r>
              <a:rPr lang="en-US" dirty="0" smtClean="0"/>
              <a:t>men's </a:t>
            </a:r>
            <a:endParaRPr lang="en-US" dirty="0"/>
          </a:p>
        </p:txBody>
      </p:sp>
      <p:sp>
        <p:nvSpPr>
          <p:cNvPr id="5" name="Content Placeholder 4"/>
          <p:cNvSpPr>
            <a:spLocks noGrp="1"/>
          </p:cNvSpPr>
          <p:nvPr>
            <p:ph sz="quarter" idx="2"/>
          </p:nvPr>
        </p:nvSpPr>
        <p:spPr/>
        <p:txBody>
          <a:bodyPr/>
          <a:lstStyle/>
          <a:p>
            <a:r>
              <a:rPr lang="en-US" dirty="0" smtClean="0"/>
              <a:t>Toothpaste/Brush</a:t>
            </a:r>
          </a:p>
          <a:p>
            <a:r>
              <a:rPr lang="en-US" dirty="0" smtClean="0"/>
              <a:t>Lotion</a:t>
            </a:r>
          </a:p>
          <a:p>
            <a:r>
              <a:rPr lang="en-US" dirty="0" smtClean="0"/>
              <a:t>Deodorant</a:t>
            </a:r>
          </a:p>
          <a:p>
            <a:r>
              <a:rPr lang="en-US" dirty="0" smtClean="0"/>
              <a:t>Tissues</a:t>
            </a:r>
          </a:p>
          <a:p>
            <a:r>
              <a:rPr lang="en-US" dirty="0" smtClean="0"/>
              <a:t>Hand Sanitizer</a:t>
            </a:r>
          </a:p>
          <a:p>
            <a:r>
              <a:rPr lang="en-US" dirty="0" smtClean="0"/>
              <a:t>Chap stick</a:t>
            </a:r>
          </a:p>
          <a:p>
            <a:r>
              <a:rPr lang="en-US" dirty="0" smtClean="0"/>
              <a:t>Halloween candy treat</a:t>
            </a:r>
          </a:p>
          <a:p>
            <a:endParaRPr lang="en-US" dirty="0"/>
          </a:p>
        </p:txBody>
      </p:sp>
      <p:sp>
        <p:nvSpPr>
          <p:cNvPr id="6" name="Content Placeholder 5"/>
          <p:cNvSpPr>
            <a:spLocks noGrp="1"/>
          </p:cNvSpPr>
          <p:nvPr>
            <p:ph sz="quarter" idx="4"/>
          </p:nvPr>
        </p:nvSpPr>
        <p:spPr/>
        <p:txBody>
          <a:bodyPr/>
          <a:lstStyle/>
          <a:p>
            <a:r>
              <a:rPr lang="en-US" dirty="0" smtClean="0"/>
              <a:t>Toothpaste/Brush</a:t>
            </a:r>
          </a:p>
          <a:p>
            <a:r>
              <a:rPr lang="en-US" dirty="0" smtClean="0"/>
              <a:t>Shaving Cream</a:t>
            </a:r>
          </a:p>
          <a:p>
            <a:r>
              <a:rPr lang="en-US" dirty="0" smtClean="0"/>
              <a:t>Deodorant</a:t>
            </a:r>
          </a:p>
          <a:p>
            <a:r>
              <a:rPr lang="en-US" dirty="0" smtClean="0"/>
              <a:t>Tissues</a:t>
            </a:r>
          </a:p>
          <a:p>
            <a:r>
              <a:rPr lang="en-US" dirty="0" smtClean="0"/>
              <a:t>Hand Sanitizer</a:t>
            </a:r>
          </a:p>
          <a:p>
            <a:r>
              <a:rPr lang="en-US" dirty="0" smtClean="0"/>
              <a:t>Chap stick</a:t>
            </a:r>
          </a:p>
          <a:p>
            <a:r>
              <a:rPr lang="en-US" dirty="0" smtClean="0"/>
              <a:t>Halloween candy treat</a:t>
            </a:r>
            <a:endParaRPr lang="en-US" dirty="0"/>
          </a:p>
        </p:txBody>
      </p:sp>
    </p:spTree>
    <p:extLst>
      <p:ext uri="{BB962C8B-B14F-4D97-AF65-F5344CB8AC3E}">
        <p14:creationId xmlns:p14="http://schemas.microsoft.com/office/powerpoint/2010/main" val="422443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Shelter Project - Bronx</a:t>
            </a:r>
            <a:endParaRPr lang="en-US" sz="2800" dirty="0"/>
          </a:p>
        </p:txBody>
      </p:sp>
      <p:sp>
        <p:nvSpPr>
          <p:cNvPr id="4" name="Text Placeholder 3"/>
          <p:cNvSpPr>
            <a:spLocks noGrp="1"/>
          </p:cNvSpPr>
          <p:nvPr>
            <p:ph type="body" sz="half" idx="2"/>
          </p:nvPr>
        </p:nvSpPr>
        <p:spPr/>
        <p:txBody>
          <a:bodyPr>
            <a:normAutofit/>
          </a:bodyPr>
          <a:lstStyle/>
          <a:p>
            <a:r>
              <a:rPr lang="en-US" sz="1800" dirty="0" smtClean="0"/>
              <a:t>Care Package – Women’s </a:t>
            </a:r>
            <a:endParaRPr lang="en-US" sz="1800" dirty="0"/>
          </a:p>
        </p:txBody>
      </p:sp>
      <p:pic>
        <p:nvPicPr>
          <p:cNvPr id="2050" name="Picture 2" descr="C:\Documents and Settings\cboland\Desktop\DSCN0049.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1852" b="185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1923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Shelter Project – Bronx </a:t>
            </a:r>
            <a:endParaRPr lang="en-US" sz="2800" dirty="0"/>
          </a:p>
        </p:txBody>
      </p:sp>
      <p:sp>
        <p:nvSpPr>
          <p:cNvPr id="4" name="Text Placeholder 3"/>
          <p:cNvSpPr>
            <a:spLocks noGrp="1"/>
          </p:cNvSpPr>
          <p:nvPr>
            <p:ph type="body" sz="half" idx="2"/>
          </p:nvPr>
        </p:nvSpPr>
        <p:spPr/>
        <p:txBody>
          <a:bodyPr>
            <a:normAutofit/>
          </a:bodyPr>
          <a:lstStyle/>
          <a:p>
            <a:r>
              <a:rPr lang="en-US" sz="1800" dirty="0" smtClean="0"/>
              <a:t>Care Package – Men’s </a:t>
            </a:r>
            <a:endParaRPr lang="en-US" sz="1800" dirty="0"/>
          </a:p>
        </p:txBody>
      </p:sp>
      <p:pic>
        <p:nvPicPr>
          <p:cNvPr id="3074" name="Picture 2" descr="C:\Documents and Settings\cboland\Desktop\DSCN0052.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1852" b="185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8964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Shelter Project – Bronx </a:t>
            </a:r>
            <a:endParaRPr lang="en-US" sz="2400" dirty="0"/>
          </a:p>
        </p:txBody>
      </p:sp>
      <p:sp>
        <p:nvSpPr>
          <p:cNvPr id="4" name="Text Placeholder 3"/>
          <p:cNvSpPr>
            <a:spLocks noGrp="1"/>
          </p:cNvSpPr>
          <p:nvPr>
            <p:ph type="body" sz="half" idx="2"/>
          </p:nvPr>
        </p:nvSpPr>
        <p:spPr/>
        <p:txBody>
          <a:bodyPr>
            <a:normAutofit/>
          </a:bodyPr>
          <a:lstStyle/>
          <a:p>
            <a:r>
              <a:rPr lang="en-US" sz="1800" dirty="0" smtClean="0"/>
              <a:t>Care Packages, Trick or Treat Bag (kids), Apples. </a:t>
            </a:r>
            <a:endParaRPr lang="en-US" sz="1800" dirty="0"/>
          </a:p>
        </p:txBody>
      </p:sp>
      <p:pic>
        <p:nvPicPr>
          <p:cNvPr id="1026" name="Picture 2" descr="C:\Documents and Settings\cboland\Desktop\DSCN0057.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1852" b="185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33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685800"/>
            <a:ext cx="5486400" cy="522288"/>
          </a:xfrm>
        </p:spPr>
        <p:txBody>
          <a:bodyPr>
            <a:normAutofit/>
          </a:bodyPr>
          <a:lstStyle/>
          <a:p>
            <a:r>
              <a:rPr lang="en-US" sz="2400" dirty="0" smtClean="0"/>
              <a:t>Shelter Project – Bronx </a:t>
            </a:r>
            <a:endParaRPr lang="en-US" sz="2400" dirty="0"/>
          </a:p>
        </p:txBody>
      </p:sp>
      <p:sp>
        <p:nvSpPr>
          <p:cNvPr id="4" name="Text Placeholder 3"/>
          <p:cNvSpPr>
            <a:spLocks noGrp="1"/>
          </p:cNvSpPr>
          <p:nvPr>
            <p:ph type="body" sz="half" idx="2"/>
          </p:nvPr>
        </p:nvSpPr>
        <p:spPr/>
        <p:txBody>
          <a:bodyPr>
            <a:normAutofit/>
          </a:bodyPr>
          <a:lstStyle/>
          <a:p>
            <a:r>
              <a:rPr lang="en-US" sz="1800" dirty="0" smtClean="0"/>
              <a:t>Presentation Table - Carmel</a:t>
            </a:r>
            <a:endParaRPr lang="en-US" sz="1800" dirty="0"/>
          </a:p>
        </p:txBody>
      </p:sp>
      <p:pic>
        <p:nvPicPr>
          <p:cNvPr id="1027" name="Picture 3" descr="I:\Infection\share\WAKEFIELD IP Dept\APIC Chapter 13\Shelter project\IMG_2941.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2917" b="2291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7281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Shelter Project – Bronx </a:t>
            </a:r>
            <a:endParaRPr lang="en-US" sz="2400" dirty="0"/>
          </a:p>
        </p:txBody>
      </p:sp>
      <p:sp>
        <p:nvSpPr>
          <p:cNvPr id="4" name="Text Placeholder 3"/>
          <p:cNvSpPr>
            <a:spLocks noGrp="1"/>
          </p:cNvSpPr>
          <p:nvPr>
            <p:ph type="body" sz="half" idx="2"/>
          </p:nvPr>
        </p:nvSpPr>
        <p:spPr/>
        <p:txBody>
          <a:bodyPr>
            <a:normAutofit/>
          </a:bodyPr>
          <a:lstStyle/>
          <a:p>
            <a:r>
              <a:rPr lang="en-US" sz="1800" dirty="0" smtClean="0"/>
              <a:t>Presentation Table – Grace </a:t>
            </a:r>
            <a:endParaRPr lang="en-US" sz="1800" dirty="0"/>
          </a:p>
        </p:txBody>
      </p:sp>
      <p:pic>
        <p:nvPicPr>
          <p:cNvPr id="3074" name="Picture 2" descr="I:\Infection\share\WAKEFIELD IP Dept\APIC Chapter 13\Shelter project\IMG_4753.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2917" b="2291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04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86200" cy="1162050"/>
          </a:xfrm>
        </p:spPr>
        <p:txBody>
          <a:bodyPr/>
          <a:lstStyle/>
          <a:p>
            <a:r>
              <a:rPr lang="en-US" dirty="0" smtClean="0"/>
              <a:t>Shelter Project – Bronx </a:t>
            </a:r>
            <a:br>
              <a:rPr lang="en-US" dirty="0" smtClean="0"/>
            </a:br>
            <a:r>
              <a:rPr lang="en-US" dirty="0" smtClean="0"/>
              <a:t>Summary</a:t>
            </a:r>
            <a:endParaRPr lang="en-US" dirty="0"/>
          </a:p>
        </p:txBody>
      </p:sp>
      <p:sp>
        <p:nvSpPr>
          <p:cNvPr id="3" name="Text Placeholder 2"/>
          <p:cNvSpPr>
            <a:spLocks noGrp="1"/>
          </p:cNvSpPr>
          <p:nvPr>
            <p:ph type="body" idx="2"/>
          </p:nvPr>
        </p:nvSpPr>
        <p:spPr>
          <a:xfrm>
            <a:off x="152400" y="1524000"/>
            <a:ext cx="3810000" cy="4602163"/>
          </a:xfrm>
        </p:spPr>
        <p:txBody>
          <a:bodyPr>
            <a:normAutofit/>
          </a:bodyPr>
          <a:lstStyle/>
          <a:p>
            <a:pPr marL="285750" indent="-285750">
              <a:buFont typeface="Arial" panose="020B0604020202020204" pitchFamily="34" charset="0"/>
              <a:buChar char="•"/>
            </a:pPr>
            <a:r>
              <a:rPr lang="en-US" sz="1800" dirty="0" smtClean="0"/>
              <a:t>Shelter project occurred on 10/8/14</a:t>
            </a:r>
          </a:p>
          <a:p>
            <a:pPr marL="285750" indent="-285750">
              <a:buFont typeface="Arial" panose="020B0604020202020204" pitchFamily="34" charset="0"/>
              <a:buChar char="•"/>
            </a:pPr>
            <a:r>
              <a:rPr lang="en-US" sz="1800" dirty="0" smtClean="0"/>
              <a:t>Education (Side Walk ) : Breast Cancer Awareness, Hand Hygiene, Flu Vaccine / Cover your cough, etc.</a:t>
            </a:r>
          </a:p>
          <a:p>
            <a:pPr marL="285750" indent="-285750">
              <a:buFont typeface="Arial" panose="020B0604020202020204" pitchFamily="34" charset="0"/>
              <a:buChar char="•"/>
            </a:pPr>
            <a:r>
              <a:rPr lang="en-US" sz="1800" dirty="0" smtClean="0"/>
              <a:t>Food Pantry distribution (A-M) </a:t>
            </a:r>
          </a:p>
          <a:p>
            <a:pPr marL="285750" indent="-285750">
              <a:buFont typeface="Arial" panose="020B0604020202020204" pitchFamily="34" charset="0"/>
              <a:buChar char="•"/>
            </a:pPr>
            <a:r>
              <a:rPr lang="en-US" sz="1800" dirty="0" smtClean="0"/>
              <a:t>Total # of people present = 130</a:t>
            </a:r>
          </a:p>
          <a:p>
            <a:pPr marL="285750" indent="-285750">
              <a:buFont typeface="Arial" panose="020B0604020202020204" pitchFamily="34" charset="0"/>
              <a:buChar char="•"/>
            </a:pPr>
            <a:r>
              <a:rPr lang="en-US" sz="1800" dirty="0" smtClean="0"/>
              <a:t>Total # of Care Packages = 100    ( 80 Ladies, 20 Men’s , Trick or Treat Bags = 5)</a:t>
            </a:r>
          </a:p>
          <a:p>
            <a:pPr marL="285750" indent="-285750">
              <a:buFont typeface="Arial" panose="020B0604020202020204" pitchFamily="34" charset="0"/>
              <a:buChar char="•"/>
            </a:pPr>
            <a:r>
              <a:rPr lang="en-US" sz="1800" dirty="0" smtClean="0"/>
              <a:t>Food Pantry distribution  (N-Z) scheduled on 10/15/14</a:t>
            </a:r>
          </a:p>
          <a:p>
            <a:pPr marL="285750" indent="-285750">
              <a:buFont typeface="Arial" panose="020B0604020202020204" pitchFamily="34" charset="0"/>
              <a:buChar char="•"/>
            </a:pPr>
            <a:r>
              <a:rPr lang="en-US" sz="1800" dirty="0" smtClean="0"/>
              <a:t>Future community projects for 2015 by APIC Chapter 13 ????</a:t>
            </a:r>
          </a:p>
          <a:p>
            <a:pPr marL="285750" indent="-285750">
              <a:buFont typeface="Arial" panose="020B0604020202020204" pitchFamily="34" charset="0"/>
              <a:buChar char="•"/>
            </a:pPr>
            <a:endParaRPr lang="en-US" sz="1800" dirty="0" smtClean="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smtClean="0"/>
          </a:p>
          <a:p>
            <a:pPr marL="285750" indent="-285750">
              <a:buFont typeface="Arial" panose="020B0604020202020204" pitchFamily="34" charset="0"/>
              <a:buChar char="•"/>
            </a:pPr>
            <a:endParaRPr lang="en-US" sz="1800" dirty="0" smtClean="0"/>
          </a:p>
          <a:p>
            <a:pPr marL="285750" indent="-285750">
              <a:buFont typeface="Arial" panose="020B0604020202020204" pitchFamily="34" charset="0"/>
              <a:buChar char="•"/>
            </a:pPr>
            <a:endParaRPr lang="en-US" sz="1800" dirty="0"/>
          </a:p>
        </p:txBody>
      </p:sp>
      <p:pic>
        <p:nvPicPr>
          <p:cNvPr id="5" name="Picture 2" descr="I:\Infection\share\WAKEFIELD IP Dept\APIC Chapter 13\Shelter project\IMG_6076.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t="22917" b="22917"/>
          <a:stretch>
            <a:fillRect/>
          </a:stretch>
        </p:blipFill>
        <p:spPr bwMode="auto">
          <a:xfrm>
            <a:off x="4267200" y="2057400"/>
            <a:ext cx="39624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58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696200" cy="1066800"/>
          </a:xfrm>
        </p:spPr>
        <p:txBody>
          <a:bodyPr/>
          <a:lstStyle/>
          <a:p>
            <a:r>
              <a:rPr lang="en-US" dirty="0" smtClean="0"/>
              <a:t>Shelter Project - Bronx</a:t>
            </a:r>
            <a:endParaRPr lang="en-US" dirty="0"/>
          </a:p>
        </p:txBody>
      </p:sp>
      <p:sp>
        <p:nvSpPr>
          <p:cNvPr id="3" name="Text Placeholder 2"/>
          <p:cNvSpPr>
            <a:spLocks noGrp="1"/>
          </p:cNvSpPr>
          <p:nvPr>
            <p:ph type="body" idx="1"/>
          </p:nvPr>
        </p:nvSpPr>
        <p:spPr>
          <a:xfrm>
            <a:off x="1143000" y="1828800"/>
            <a:ext cx="7543800" cy="762000"/>
          </a:xfrm>
        </p:spPr>
        <p:txBody>
          <a:bodyPr>
            <a:normAutofit/>
          </a:bodyPr>
          <a:lstStyle/>
          <a:p>
            <a:r>
              <a:rPr lang="en-US" sz="2400" dirty="0" smtClean="0"/>
              <a:t>St Luke’ Episcopal Church Bulletin  </a:t>
            </a:r>
            <a:endParaRPr lang="en-US" sz="2400" dirty="0"/>
          </a:p>
        </p:txBody>
      </p:sp>
      <p:sp>
        <p:nvSpPr>
          <p:cNvPr id="4" name="Rectangle 3"/>
          <p:cNvSpPr/>
          <p:nvPr/>
        </p:nvSpPr>
        <p:spPr>
          <a:xfrm>
            <a:off x="1828800" y="2514600"/>
            <a:ext cx="5029200" cy="3170099"/>
          </a:xfrm>
          <a:prstGeom prst="rect">
            <a:avLst/>
          </a:prstGeom>
        </p:spPr>
        <p:txBody>
          <a:bodyPr wrap="square">
            <a:spAutoFit/>
          </a:bodyPr>
          <a:lstStyle/>
          <a:p>
            <a:r>
              <a:rPr lang="en-US" sz="2000" b="1" dirty="0">
                <a:solidFill>
                  <a:srgbClr val="FF99FF"/>
                </a:solidFill>
              </a:rPr>
              <a:t>Special thanks </a:t>
            </a:r>
            <a:r>
              <a:rPr lang="en-US" dirty="0"/>
              <a:t>to APIC Greater New York Chapter 13 - an official chapter of the Washington DC based </a:t>
            </a:r>
            <a:r>
              <a:rPr lang="en-US" dirty="0" smtClean="0"/>
              <a:t>national organization </a:t>
            </a:r>
            <a:r>
              <a:rPr lang="en-US" dirty="0"/>
              <a:t>Association for Professionals in </a:t>
            </a:r>
            <a:r>
              <a:rPr lang="en-US" dirty="0" smtClean="0"/>
              <a:t>Infection Control </a:t>
            </a:r>
            <a:r>
              <a:rPr lang="en-US" dirty="0"/>
              <a:t>and Epidemiology. Representatives – Carmel Boland-Reardon R.N. and </a:t>
            </a:r>
          </a:p>
          <a:p>
            <a:r>
              <a:rPr lang="en-US" dirty="0"/>
              <a:t>Grace Robinson R.N. both visited our Food Pantry on Wednesday, October 8th and</a:t>
            </a:r>
          </a:p>
          <a:p>
            <a:r>
              <a:rPr lang="en-US" dirty="0"/>
              <a:t>educated recipients on how to prevent the spread of infections. </a:t>
            </a:r>
          </a:p>
          <a:p>
            <a:r>
              <a:rPr lang="en-US" dirty="0"/>
              <a:t>Care packages were also issued</a:t>
            </a:r>
          </a:p>
        </p:txBody>
      </p:sp>
    </p:spTree>
    <p:extLst>
      <p:ext uri="{BB962C8B-B14F-4D97-AF65-F5344CB8AC3E}">
        <p14:creationId xmlns:p14="http://schemas.microsoft.com/office/powerpoint/2010/main" val="2078659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148</TotalTime>
  <Words>722</Words>
  <Application>Microsoft Office PowerPoint</Application>
  <PresentationFormat>On-screen Show (4:3)</PresentationFormat>
  <Paragraphs>97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Apex</vt:lpstr>
      <vt:lpstr>Shelter Project – Bronx St. Luke’s Episcopal Church</vt:lpstr>
      <vt:lpstr>Shelter Project – Bronx Background</vt:lpstr>
      <vt:lpstr>Shelter Project – Bronx Background</vt:lpstr>
      <vt:lpstr>Mr. Bookal, Director  Alice Britton, Site Coordinator </vt:lpstr>
      <vt:lpstr>Alice Britton, Site Coordinator  &amp; Carmel </vt:lpstr>
      <vt:lpstr>Shelter Project – Bronx Care Packages</vt:lpstr>
      <vt:lpstr>Shelter Project – Bronx Care Packages</vt:lpstr>
      <vt:lpstr>Shelter Project – Bronx Care Packages</vt:lpstr>
      <vt:lpstr>Shelter Project – Bronx Care Packages</vt:lpstr>
      <vt:lpstr>Shelter Project - Bronx</vt:lpstr>
      <vt:lpstr>Shelter Project - Bronx</vt:lpstr>
      <vt:lpstr>Shelter Project – Bronx </vt:lpstr>
      <vt:lpstr>Shelter Project – Bronx </vt:lpstr>
      <vt:lpstr>Shelter Project – Bronx </vt:lpstr>
      <vt:lpstr>Shelter Project – Bronx </vt:lpstr>
      <vt:lpstr>Shelter Project – Bronx  Summary</vt:lpstr>
      <vt:lpstr>Shelter Project - Bronx</vt:lpstr>
    </vt:vector>
  </TitlesOfParts>
  <Company>Montefiore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Carmel Boland-Reardon</dc:creator>
  <cp:lastModifiedBy>Steve</cp:lastModifiedBy>
  <cp:revision>22</cp:revision>
  <dcterms:created xsi:type="dcterms:W3CDTF">2014-12-15T20:53:28Z</dcterms:created>
  <dcterms:modified xsi:type="dcterms:W3CDTF">2014-12-16T21:49:31Z</dcterms:modified>
</cp:coreProperties>
</file>