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70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8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12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F212B-E8D3-4B14-9DA7-192C0861AB62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EEB9A-BC79-4521-A5F8-0CA13F1476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46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EB9A-BC79-4521-A5F8-0CA13F1476D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24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EB9A-BC79-4521-A5F8-0CA13F1476D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24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EB9A-BC79-4521-A5F8-0CA13F1476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2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EB9A-BC79-4521-A5F8-0CA13F1476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24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788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825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308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940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6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8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91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76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27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041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9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E73-F7C9-427C-A306-7F9C79D6DEAF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4CBB5-0769-40A7-A4E1-5C47EE764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46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914401"/>
            <a:ext cx="7467600" cy="1981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APIC Chapter 13 Meeting </a:t>
            </a:r>
            <a:br>
              <a:rPr lang="en-US" dirty="0" smtClean="0"/>
            </a:br>
            <a:r>
              <a:rPr lang="en-US" dirty="0" smtClean="0"/>
              <a:t>November 15, 2017</a:t>
            </a:r>
            <a:br>
              <a:rPr lang="en-US" dirty="0" smtClean="0"/>
            </a:br>
            <a:r>
              <a:rPr lang="en-US" dirty="0" smtClean="0"/>
              <a:t>Question and Answer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9050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Presented by: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Angela Gabasan, RN, MSN, CIC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Nurse Epidemiologist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Mount Sinai West/St. Luke's Hospital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169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#1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The limitations of the laboratory-based surveillance as a case-finding method include all of the following </a:t>
            </a:r>
            <a:r>
              <a:rPr lang="en-US" b="1" u="sng" dirty="0"/>
              <a:t>EXCEPT</a:t>
            </a:r>
          </a:p>
          <a:p>
            <a:pPr marL="571500" lvl="0" indent="0">
              <a:buNone/>
            </a:pPr>
            <a:r>
              <a:rPr lang="en-US" dirty="0" smtClean="0"/>
              <a:t>a.  </a:t>
            </a:r>
            <a:r>
              <a:rPr lang="en-US" dirty="0"/>
              <a:t>a</a:t>
            </a:r>
            <a:r>
              <a:rPr lang="en-US" dirty="0" smtClean="0"/>
              <a:t>bsence </a:t>
            </a:r>
            <a:r>
              <a:rPr lang="en-US" dirty="0"/>
              <a:t>of species identification</a:t>
            </a:r>
          </a:p>
          <a:p>
            <a:pPr marL="571500" lvl="0" indent="0">
              <a:buNone/>
            </a:pPr>
            <a:r>
              <a:rPr lang="en-US" dirty="0" smtClean="0"/>
              <a:t>b</a:t>
            </a:r>
            <a:r>
              <a:rPr lang="en-US" dirty="0" smtClean="0"/>
              <a:t>.  </a:t>
            </a:r>
            <a:r>
              <a:rPr lang="en-US" dirty="0" smtClean="0"/>
              <a:t>over </a:t>
            </a:r>
            <a:r>
              <a:rPr lang="en-US" dirty="0"/>
              <a:t>estimation of cases due to reporting of </a:t>
            </a:r>
            <a:r>
              <a:rPr lang="en-US" dirty="0" smtClean="0"/>
              <a:t>	 repeated </a:t>
            </a:r>
            <a:r>
              <a:rPr lang="en-US" dirty="0"/>
              <a:t>culture results</a:t>
            </a:r>
          </a:p>
          <a:p>
            <a:pPr marL="571500" lvl="0" indent="0">
              <a:buNone/>
            </a:pPr>
            <a:r>
              <a:rPr lang="en-US" dirty="0" smtClean="0"/>
              <a:t>c</a:t>
            </a:r>
            <a:r>
              <a:rPr lang="en-US" dirty="0" smtClean="0"/>
              <a:t>.  </a:t>
            </a:r>
            <a:r>
              <a:rPr lang="en-US" dirty="0" smtClean="0"/>
              <a:t>failure </a:t>
            </a:r>
            <a:r>
              <a:rPr lang="en-US" dirty="0"/>
              <a:t>to identify contamination resulting </a:t>
            </a:r>
            <a:r>
              <a:rPr lang="en-US" dirty="0" smtClean="0"/>
              <a:t>	 from </a:t>
            </a:r>
            <a:r>
              <a:rPr lang="en-US" dirty="0"/>
              <a:t>incorrect specimen collection</a:t>
            </a:r>
          </a:p>
          <a:p>
            <a:pPr marL="571500" lvl="0" indent="0">
              <a:buNone/>
            </a:pPr>
            <a:r>
              <a:rPr lang="en-US" dirty="0" smtClean="0"/>
              <a:t>d. </a:t>
            </a:r>
            <a:r>
              <a:rPr lang="en-US" dirty="0" smtClean="0"/>
              <a:t> lack </a:t>
            </a:r>
            <a:r>
              <a:rPr lang="en-US" dirty="0"/>
              <a:t>of differentiation of colonization from </a:t>
            </a:r>
            <a:r>
              <a:rPr lang="en-US" dirty="0" smtClean="0"/>
              <a:t>	 infection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8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Answer to </a:t>
            </a:r>
            <a:r>
              <a:rPr lang="en-US" dirty="0" smtClean="0"/>
              <a:t>Question #1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The limitations of the laboratory-based surveillance as a case-finding method include </a:t>
            </a:r>
            <a:r>
              <a:rPr lang="en-US" sz="2800" dirty="0" smtClean="0"/>
              <a:t>all of </a:t>
            </a:r>
            <a:r>
              <a:rPr lang="en-US" sz="2800" dirty="0"/>
              <a:t>the following </a:t>
            </a:r>
            <a:r>
              <a:rPr lang="en-US" sz="2800" b="1" u="sng" dirty="0" smtClean="0"/>
              <a:t>EXCEPT</a:t>
            </a:r>
          </a:p>
          <a:p>
            <a:pPr marL="0" lvl="0" indent="0">
              <a:buNone/>
            </a:pPr>
            <a:endParaRPr lang="en-US" sz="2800" b="1" u="sng" dirty="0"/>
          </a:p>
          <a:p>
            <a:pPr marL="1085850" lvl="0" indent="-514350">
              <a:buAutoNum type="alphaLcPeriod"/>
            </a:pPr>
            <a:r>
              <a:rPr lang="en-US" sz="2800" b="1" dirty="0" smtClean="0"/>
              <a:t>absence </a:t>
            </a:r>
            <a:r>
              <a:rPr lang="en-US" sz="2800" b="1" dirty="0"/>
              <a:t>of species </a:t>
            </a:r>
            <a:r>
              <a:rPr lang="en-US" sz="2800" b="1" dirty="0" smtClean="0"/>
              <a:t>identification</a:t>
            </a:r>
          </a:p>
          <a:p>
            <a:pPr marL="571500" lvl="0" indent="0">
              <a:buNone/>
            </a:pPr>
            <a:endParaRPr lang="en-US" sz="2800" dirty="0" smtClean="0"/>
          </a:p>
          <a:p>
            <a:pPr marL="571500" lvl="0" indent="0">
              <a:buNone/>
            </a:pPr>
            <a:r>
              <a:rPr lang="en-US" sz="2800" dirty="0" smtClean="0"/>
              <a:t>Rationale: The microbiology culture results </a:t>
            </a:r>
            <a:r>
              <a:rPr lang="en-US" sz="2800" b="1" u="sng" dirty="0" smtClean="0"/>
              <a:t>do</a:t>
            </a:r>
            <a:r>
              <a:rPr lang="en-US" sz="2800" dirty="0" smtClean="0"/>
              <a:t> provide genus and species identification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47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#2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2"/>
            </a:pPr>
            <a:r>
              <a:rPr lang="en-US" sz="3000" dirty="0"/>
              <a:t>In the statistical analysis of </a:t>
            </a:r>
            <a:r>
              <a:rPr lang="en-US" sz="3000" dirty="0" smtClean="0"/>
              <a:t>data, </a:t>
            </a:r>
            <a:r>
              <a:rPr lang="en-US" sz="3000" dirty="0"/>
              <a:t>a Type 1 or alpha error </a:t>
            </a:r>
            <a:r>
              <a:rPr lang="en-US" sz="3000" dirty="0" smtClean="0"/>
              <a:t>is:</a:t>
            </a:r>
            <a:endParaRPr lang="en-US" sz="3000" dirty="0"/>
          </a:p>
          <a:p>
            <a:pPr marL="571500" indent="0">
              <a:lnSpc>
                <a:spcPct val="80000"/>
              </a:lnSpc>
              <a:buNone/>
            </a:pPr>
            <a:r>
              <a:rPr lang="en-US" sz="3000" dirty="0" smtClean="0"/>
              <a:t>a. </a:t>
            </a:r>
            <a:r>
              <a:rPr lang="en-US" sz="3000" dirty="0" smtClean="0"/>
              <a:t> the </a:t>
            </a:r>
            <a:r>
              <a:rPr lang="en-US" sz="3000" dirty="0"/>
              <a:t>probability of finding significance where </a:t>
            </a:r>
            <a:r>
              <a:rPr lang="en-US" sz="3000" dirty="0" smtClean="0"/>
              <a:t>	 there </a:t>
            </a:r>
            <a:r>
              <a:rPr lang="en-US" sz="3000" dirty="0"/>
              <a:t>is none</a:t>
            </a:r>
          </a:p>
          <a:p>
            <a:pPr marL="571500" indent="0">
              <a:lnSpc>
                <a:spcPct val="80000"/>
              </a:lnSpc>
              <a:buNone/>
            </a:pPr>
            <a:r>
              <a:rPr lang="en-US" sz="3000" dirty="0" smtClean="0"/>
              <a:t>b</a:t>
            </a:r>
            <a:r>
              <a:rPr lang="en-US" sz="3000" dirty="0" smtClean="0"/>
              <a:t>.  </a:t>
            </a:r>
            <a:r>
              <a:rPr lang="en-US" sz="3000" dirty="0" smtClean="0"/>
              <a:t>the </a:t>
            </a:r>
            <a:r>
              <a:rPr lang="en-US" sz="3000" dirty="0"/>
              <a:t>ability to predict the outcome of a test</a:t>
            </a:r>
          </a:p>
          <a:p>
            <a:pPr marL="571500" indent="0">
              <a:lnSpc>
                <a:spcPct val="80000"/>
              </a:lnSpc>
              <a:buNone/>
            </a:pPr>
            <a:r>
              <a:rPr lang="en-US" sz="3000" dirty="0" smtClean="0"/>
              <a:t>c. </a:t>
            </a:r>
            <a:r>
              <a:rPr lang="en-US" sz="3000" dirty="0" smtClean="0"/>
              <a:t> the </a:t>
            </a:r>
            <a:r>
              <a:rPr lang="en-US" sz="3000" dirty="0"/>
              <a:t>ability of a test to eliminate false </a:t>
            </a:r>
            <a:r>
              <a:rPr lang="en-US" sz="3000" dirty="0" smtClean="0"/>
              <a:t>	  	 positives</a:t>
            </a:r>
            <a:endParaRPr lang="en-US" sz="3000" dirty="0"/>
          </a:p>
          <a:p>
            <a:pPr marL="571500" indent="0">
              <a:lnSpc>
                <a:spcPct val="80000"/>
              </a:lnSpc>
              <a:buNone/>
            </a:pPr>
            <a:r>
              <a:rPr lang="en-US" sz="3000" dirty="0" smtClean="0"/>
              <a:t>d. </a:t>
            </a:r>
            <a:r>
              <a:rPr lang="en-US" sz="3000" dirty="0" smtClean="0"/>
              <a:t> failing </a:t>
            </a:r>
            <a:r>
              <a:rPr lang="en-US" sz="3000" dirty="0"/>
              <a:t>to reject a null hypothesis that is really </a:t>
            </a:r>
            <a:r>
              <a:rPr lang="en-US" sz="3000" dirty="0" smtClean="0"/>
              <a:t>	 false</a:t>
            </a:r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5922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Answer to Question #2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2"/>
            </a:pPr>
            <a:r>
              <a:rPr lang="en-US" sz="2800" dirty="0"/>
              <a:t>In the statistical analysis of data , a Type 1 or alpha error  </a:t>
            </a:r>
            <a:r>
              <a:rPr lang="en-US" sz="2800" dirty="0" smtClean="0"/>
              <a:t>is</a:t>
            </a:r>
            <a:endParaRPr lang="en-US" sz="2800" dirty="0"/>
          </a:p>
          <a:p>
            <a:pPr marL="571500" indent="0">
              <a:lnSpc>
                <a:spcPct val="80000"/>
              </a:lnSpc>
              <a:buNone/>
            </a:pPr>
            <a:endParaRPr lang="en-US" sz="2800" dirty="0"/>
          </a:p>
          <a:p>
            <a:pPr marL="1085850" indent="-514350">
              <a:lnSpc>
                <a:spcPct val="80000"/>
              </a:lnSpc>
              <a:buAutoNum type="alphaLcPeriod"/>
            </a:pPr>
            <a:r>
              <a:rPr lang="en-US" sz="2800" b="1" dirty="0" smtClean="0"/>
              <a:t>the </a:t>
            </a:r>
            <a:r>
              <a:rPr lang="en-US" sz="2800" b="1" dirty="0"/>
              <a:t>probability of finding significance where there is </a:t>
            </a:r>
            <a:r>
              <a:rPr lang="en-US" sz="2800" b="1" dirty="0" smtClean="0"/>
              <a:t>none</a:t>
            </a:r>
          </a:p>
          <a:p>
            <a:pPr marL="571500" indent="0">
              <a:lnSpc>
                <a:spcPct val="80000"/>
              </a:lnSpc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Rationale: Type 1 error is the likelihood of attributing statistical significance where there is none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782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 startAt="3"/>
            </a:pPr>
            <a:r>
              <a:rPr lang="en-US" sz="2500" dirty="0"/>
              <a:t>The OR manager calls the ICP </a:t>
            </a:r>
            <a:r>
              <a:rPr lang="en-US" sz="2500" dirty="0" smtClean="0"/>
              <a:t>to </a:t>
            </a:r>
            <a:r>
              <a:rPr lang="en-US" sz="2500" dirty="0"/>
              <a:t>report a concern by one of the environmental service personnel about how to manage trash from “dirty </a:t>
            </a:r>
            <a:r>
              <a:rPr lang="en-US" sz="2500" dirty="0" smtClean="0"/>
              <a:t>cases.” </a:t>
            </a:r>
            <a:r>
              <a:rPr lang="en-US" sz="2500" dirty="0"/>
              <a:t>The </a:t>
            </a:r>
            <a:r>
              <a:rPr lang="en-US" sz="2500" dirty="0" smtClean="0"/>
              <a:t>most </a:t>
            </a:r>
            <a:r>
              <a:rPr lang="en-US" sz="2500" dirty="0"/>
              <a:t>appropriate response to the </a:t>
            </a:r>
            <a:r>
              <a:rPr lang="en-US" sz="2500" dirty="0" smtClean="0"/>
              <a:t>manager </a:t>
            </a:r>
            <a:r>
              <a:rPr lang="en-US" sz="2500" dirty="0"/>
              <a:t>is </a:t>
            </a:r>
            <a:r>
              <a:rPr lang="en-US" sz="2500" dirty="0" smtClean="0"/>
              <a:t>to:</a:t>
            </a:r>
            <a:endParaRPr lang="en-US" sz="2500" dirty="0"/>
          </a:p>
          <a:p>
            <a:pPr marL="571500" lvl="0" indent="0">
              <a:buNone/>
            </a:pPr>
            <a:r>
              <a:rPr lang="en-US" sz="2500" dirty="0" smtClean="0"/>
              <a:t>a. </a:t>
            </a:r>
            <a:r>
              <a:rPr lang="en-US" sz="2500" dirty="0" smtClean="0"/>
              <a:t> handle </a:t>
            </a:r>
            <a:r>
              <a:rPr lang="en-US" sz="2500" dirty="0"/>
              <a:t>items according to the dirty case procedure</a:t>
            </a:r>
          </a:p>
          <a:p>
            <a:pPr marL="571500" lvl="0" indent="0">
              <a:buNone/>
            </a:pPr>
            <a:r>
              <a:rPr lang="en-US" sz="2500" dirty="0" smtClean="0"/>
              <a:t>b. </a:t>
            </a:r>
            <a:r>
              <a:rPr lang="en-US" sz="2500" dirty="0" smtClean="0"/>
              <a:t> handle </a:t>
            </a:r>
            <a:r>
              <a:rPr lang="en-US" sz="2500" dirty="0"/>
              <a:t>all items from any surgical cases in the same </a:t>
            </a:r>
            <a:r>
              <a:rPr lang="en-US" sz="2500" dirty="0" smtClean="0"/>
              <a:t>	 way</a:t>
            </a:r>
            <a:endParaRPr lang="en-US" sz="2500" dirty="0"/>
          </a:p>
          <a:p>
            <a:pPr marL="571500" lvl="0" indent="0">
              <a:buNone/>
            </a:pPr>
            <a:r>
              <a:rPr lang="en-US" sz="2500" dirty="0" smtClean="0"/>
              <a:t>c. </a:t>
            </a:r>
            <a:r>
              <a:rPr lang="en-US" sz="2500" dirty="0" smtClean="0"/>
              <a:t> put </a:t>
            </a:r>
            <a:r>
              <a:rPr lang="en-US" sz="2500" dirty="0"/>
              <a:t>“dirty case” trash only in special bags marked </a:t>
            </a:r>
            <a:r>
              <a:rPr lang="en-US" sz="2500" dirty="0" smtClean="0"/>
              <a:t>	“</a:t>
            </a:r>
            <a:r>
              <a:rPr lang="en-US" sz="2500" dirty="0"/>
              <a:t>isolation trash”</a:t>
            </a:r>
          </a:p>
          <a:p>
            <a:pPr marL="571500" lvl="0" indent="0">
              <a:buNone/>
            </a:pPr>
            <a:r>
              <a:rPr lang="en-US" sz="2500" dirty="0" smtClean="0"/>
              <a:t>d. </a:t>
            </a:r>
            <a:r>
              <a:rPr lang="en-US" sz="2500" dirty="0" smtClean="0"/>
              <a:t> offer </a:t>
            </a:r>
            <a:r>
              <a:rPr lang="en-US" sz="2500" dirty="0"/>
              <a:t>to observe cleaning procedures in surgery and </a:t>
            </a:r>
            <a:r>
              <a:rPr lang="en-US" sz="2500" dirty="0" smtClean="0"/>
              <a:t>	 prepare </a:t>
            </a:r>
            <a:r>
              <a:rPr lang="en-US" sz="2500" dirty="0"/>
              <a:t>a report</a:t>
            </a:r>
          </a:p>
          <a:p>
            <a:pPr marL="0" indent="0"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082915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to </a:t>
            </a:r>
            <a:r>
              <a:rPr lang="en-US" dirty="0" smtClean="0"/>
              <a:t>Question #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 startAt="3"/>
            </a:pPr>
            <a:r>
              <a:rPr lang="en-US" sz="3600" dirty="0"/>
              <a:t>The OR manager calls the ICP to report a concern by one of the environmental service personnel about how to manage trash from “dirty cases.” The most appropriate response to the manager is </a:t>
            </a:r>
            <a:r>
              <a:rPr lang="en-US" sz="3600" dirty="0" smtClean="0"/>
              <a:t>to</a:t>
            </a:r>
            <a:r>
              <a:rPr lang="en-US" sz="3300" dirty="0" smtClean="0"/>
              <a:t>:</a:t>
            </a:r>
            <a:endParaRPr lang="en-US" sz="3300" dirty="0" smtClean="0"/>
          </a:p>
          <a:p>
            <a:pPr marL="514350" lvl="0" indent="-514350">
              <a:buFont typeface="+mj-lt"/>
              <a:buAutoNum type="arabicPeriod" startAt="3"/>
            </a:pPr>
            <a:endParaRPr lang="en-US" sz="3300" dirty="0"/>
          </a:p>
          <a:p>
            <a:pPr marL="571500" lvl="0" indent="0">
              <a:buNone/>
            </a:pPr>
            <a:r>
              <a:rPr lang="en-US" sz="3300" b="1" dirty="0" smtClean="0"/>
              <a:t>b. Handle </a:t>
            </a:r>
            <a:r>
              <a:rPr lang="en-US" sz="3300" b="1" dirty="0"/>
              <a:t>all items from any surgical cases in the same </a:t>
            </a:r>
            <a:r>
              <a:rPr lang="en-US" sz="3300" b="1" dirty="0" smtClean="0"/>
              <a:t>way</a:t>
            </a:r>
          </a:p>
          <a:p>
            <a:pPr marL="571500" lvl="0" indent="0">
              <a:buNone/>
            </a:pPr>
            <a:endParaRPr lang="en-US" sz="3300" dirty="0"/>
          </a:p>
          <a:p>
            <a:pPr marL="571500" lvl="0" indent="0">
              <a:buNone/>
            </a:pPr>
            <a:r>
              <a:rPr lang="en-US" sz="3300" dirty="0" smtClean="0"/>
              <a:t>Rationale: The concept of “dirty case” does not exist as an infection prevention axiom, and thus no special treatment is required.</a:t>
            </a:r>
            <a:endParaRPr lang="en-US" sz="33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393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Question # 4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4"/>
            </a:pPr>
            <a:r>
              <a:rPr lang="en-US" sz="2700" dirty="0"/>
              <a:t>During varicella exposure workup on a pediatric unit, seven exposed children are identified as susceptible. When should the susceptible patients be placed on special precautions</a:t>
            </a:r>
            <a:r>
              <a:rPr lang="en-US" sz="2700" dirty="0" smtClean="0"/>
              <a:t>?</a:t>
            </a:r>
            <a:endParaRPr lang="en-US" sz="2700" dirty="0"/>
          </a:p>
          <a:p>
            <a:pPr marL="571500" indent="0">
              <a:lnSpc>
                <a:spcPct val="90000"/>
              </a:lnSpc>
              <a:buNone/>
            </a:pPr>
            <a:r>
              <a:rPr lang="en-US" sz="2700" dirty="0" smtClean="0"/>
              <a:t>a. </a:t>
            </a:r>
            <a:r>
              <a:rPr lang="en-US" sz="2700" dirty="0" smtClean="0"/>
              <a:t> immediately</a:t>
            </a:r>
            <a:endParaRPr lang="en-US" sz="2700" dirty="0"/>
          </a:p>
          <a:p>
            <a:pPr marL="571500" indent="0">
              <a:lnSpc>
                <a:spcPct val="90000"/>
              </a:lnSpc>
              <a:buNone/>
            </a:pPr>
            <a:r>
              <a:rPr lang="en-US" sz="2700" dirty="0" smtClean="0"/>
              <a:t>b. </a:t>
            </a:r>
            <a:r>
              <a:rPr lang="en-US" sz="2700" dirty="0" smtClean="0"/>
              <a:t> day </a:t>
            </a:r>
            <a:r>
              <a:rPr lang="en-US" sz="2700" dirty="0"/>
              <a:t>5 post exposure</a:t>
            </a:r>
          </a:p>
          <a:p>
            <a:pPr marL="571500" indent="0">
              <a:lnSpc>
                <a:spcPct val="90000"/>
              </a:lnSpc>
              <a:buNone/>
            </a:pPr>
            <a:r>
              <a:rPr lang="en-US" sz="2700" dirty="0" smtClean="0"/>
              <a:t>c. </a:t>
            </a:r>
            <a:r>
              <a:rPr lang="en-US" sz="2700" dirty="0" smtClean="0"/>
              <a:t> day </a:t>
            </a:r>
            <a:r>
              <a:rPr lang="en-US" sz="2700" dirty="0"/>
              <a:t>10 exposure</a:t>
            </a:r>
          </a:p>
          <a:p>
            <a:pPr marL="571500" indent="0">
              <a:lnSpc>
                <a:spcPct val="90000"/>
              </a:lnSpc>
              <a:buNone/>
            </a:pPr>
            <a:r>
              <a:rPr lang="en-US" sz="2700" dirty="0" smtClean="0"/>
              <a:t>d. </a:t>
            </a:r>
            <a:r>
              <a:rPr lang="en-US" sz="2700" dirty="0" smtClean="0"/>
              <a:t> when </a:t>
            </a:r>
            <a:r>
              <a:rPr lang="en-US" sz="2700" dirty="0"/>
              <a:t>a rash appears</a:t>
            </a:r>
          </a:p>
        </p:txBody>
      </p:sp>
    </p:spTree>
    <p:extLst>
      <p:ext uri="{BB962C8B-B14F-4D97-AF65-F5344CB8AC3E}">
        <p14:creationId xmlns:p14="http://schemas.microsoft.com/office/powerpoint/2010/main" val="332827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Answer to Question #4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 startAt="4"/>
            </a:pPr>
            <a:r>
              <a:rPr lang="en-US" sz="2800" dirty="0"/>
              <a:t>During varicella exposure workup on a pediatric unit, seven exposed children are identified as susceptible. When should the susceptible patients be placed on special precautions</a:t>
            </a:r>
            <a:r>
              <a:rPr lang="en-US" sz="2400" dirty="0" smtClean="0"/>
              <a:t>?</a:t>
            </a:r>
          </a:p>
          <a:p>
            <a:pPr marL="0" lvl="0" indent="0">
              <a:buNone/>
            </a:pPr>
            <a:endParaRPr lang="en-US" sz="2400" dirty="0"/>
          </a:p>
          <a:p>
            <a:pPr marL="571500" indent="0">
              <a:lnSpc>
                <a:spcPct val="90000"/>
              </a:lnSpc>
              <a:buNone/>
            </a:pPr>
            <a:r>
              <a:rPr lang="en-US" sz="2400" b="1" dirty="0" smtClean="0"/>
              <a:t>c. </a:t>
            </a:r>
            <a:r>
              <a:rPr lang="en-US" sz="2400" b="1" dirty="0" smtClean="0"/>
              <a:t> day </a:t>
            </a:r>
            <a:r>
              <a:rPr lang="en-US" sz="2400" b="1" dirty="0"/>
              <a:t>10 </a:t>
            </a:r>
            <a:r>
              <a:rPr lang="en-US" sz="2400" b="1" dirty="0" smtClean="0"/>
              <a:t>post exposure</a:t>
            </a:r>
          </a:p>
          <a:p>
            <a:pPr marL="571500" indent="0">
              <a:lnSpc>
                <a:spcPct val="90000"/>
              </a:lnSpc>
              <a:buNone/>
            </a:pPr>
            <a:endParaRPr lang="en-US" sz="2400" dirty="0"/>
          </a:p>
          <a:p>
            <a:pPr marL="571500" indent="0">
              <a:lnSpc>
                <a:spcPct val="90000"/>
              </a:lnSpc>
              <a:buNone/>
            </a:pPr>
            <a:r>
              <a:rPr lang="en-US" sz="2400" dirty="0" smtClean="0"/>
              <a:t>Rationale: The incubation period for varicella is commonly 2 to 3 weeks.  Susceptible individuals should be considered infectious 10 to 21 days after exposure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9346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5.  What </a:t>
            </a:r>
            <a:r>
              <a:rPr lang="en-US" dirty="0" smtClean="0"/>
              <a:t>type of study measures </a:t>
            </a:r>
            <a:r>
              <a:rPr lang="en-US" dirty="0" smtClean="0"/>
              <a:t>incidence?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/>
              <a:t>c</a:t>
            </a:r>
            <a:r>
              <a:rPr lang="en-US" dirty="0" smtClean="0"/>
              <a:t>ohort</a:t>
            </a:r>
          </a:p>
          <a:p>
            <a:pPr marL="514350" indent="-514350">
              <a:buAutoNum type="alphaLcPeriod"/>
            </a:pPr>
            <a:r>
              <a:rPr lang="en-US" dirty="0"/>
              <a:t>c</a:t>
            </a:r>
            <a:r>
              <a:rPr lang="en-US" dirty="0" smtClean="0"/>
              <a:t>ase control</a:t>
            </a:r>
          </a:p>
          <a:p>
            <a:pPr marL="514350" indent="-514350">
              <a:buAutoNum type="alphaLcPeriod"/>
            </a:pPr>
            <a:r>
              <a:rPr lang="en-US" dirty="0" smtClean="0"/>
              <a:t>experimental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cross </a:t>
            </a:r>
            <a:r>
              <a:rPr lang="en-US" dirty="0" smtClean="0"/>
              <a:t>sectional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487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to Question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5. What type of study measures incidence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a. </a:t>
            </a:r>
            <a:r>
              <a:rPr lang="en-US" b="1" dirty="0" smtClean="0"/>
              <a:t> cohort</a:t>
            </a:r>
            <a:endParaRPr lang="en-US" b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Rationale: Cohort study is a prospective approach used to equate exposure and the onset of disease or infection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759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sz="2700" dirty="0"/>
              <a:t>To compare the results of several studies making similar claims of causality, the MOST important section of the studies to review is </a:t>
            </a:r>
            <a:r>
              <a:rPr lang="en-US" sz="2700" dirty="0" smtClean="0"/>
              <a:t>the</a:t>
            </a:r>
          </a:p>
          <a:p>
            <a:pPr marL="571500" indent="0">
              <a:lnSpc>
                <a:spcPct val="90000"/>
              </a:lnSpc>
              <a:buNone/>
            </a:pPr>
            <a:r>
              <a:rPr lang="en-US" sz="2700" dirty="0" smtClean="0"/>
              <a:t>a. </a:t>
            </a:r>
            <a:r>
              <a:rPr lang="en-US" sz="2700" dirty="0"/>
              <a:t> </a:t>
            </a:r>
            <a:r>
              <a:rPr lang="en-US" sz="2700" dirty="0" smtClean="0"/>
              <a:t>r</a:t>
            </a:r>
            <a:r>
              <a:rPr lang="en-US" sz="2700" dirty="0" smtClean="0"/>
              <a:t>esults</a:t>
            </a:r>
            <a:endParaRPr lang="en-US" sz="2700" dirty="0"/>
          </a:p>
          <a:p>
            <a:pPr marL="571500" indent="0">
              <a:lnSpc>
                <a:spcPct val="90000"/>
              </a:lnSpc>
              <a:buNone/>
            </a:pPr>
            <a:r>
              <a:rPr lang="en-US" sz="2700" dirty="0" smtClean="0"/>
              <a:t>b. </a:t>
            </a:r>
            <a:r>
              <a:rPr lang="en-US" sz="2700" dirty="0" smtClean="0"/>
              <a:t> discussion</a:t>
            </a:r>
            <a:endParaRPr lang="en-US" sz="2700" dirty="0"/>
          </a:p>
          <a:p>
            <a:pPr marL="571500" indent="0">
              <a:lnSpc>
                <a:spcPct val="90000"/>
              </a:lnSpc>
              <a:buNone/>
            </a:pPr>
            <a:r>
              <a:rPr lang="en-US" sz="2700" dirty="0" smtClean="0"/>
              <a:t>c</a:t>
            </a:r>
            <a:r>
              <a:rPr lang="en-US" sz="2700" dirty="0" smtClean="0"/>
              <a:t>.  </a:t>
            </a:r>
            <a:r>
              <a:rPr lang="en-US" sz="2700" dirty="0"/>
              <a:t>m</a:t>
            </a:r>
            <a:r>
              <a:rPr lang="en-US" sz="2700" dirty="0" smtClean="0"/>
              <a:t>aterials </a:t>
            </a:r>
            <a:r>
              <a:rPr lang="en-US" sz="2700" dirty="0"/>
              <a:t>and methods</a:t>
            </a:r>
          </a:p>
          <a:p>
            <a:pPr marL="571500" indent="0">
              <a:lnSpc>
                <a:spcPct val="90000"/>
              </a:lnSpc>
              <a:buNone/>
            </a:pPr>
            <a:r>
              <a:rPr lang="en-US" sz="2700" dirty="0" smtClean="0"/>
              <a:t>d. </a:t>
            </a:r>
            <a:r>
              <a:rPr lang="en-US" sz="2700" dirty="0" smtClean="0"/>
              <a:t> introduction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245409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to Question#6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sz="2700" dirty="0"/>
              <a:t>To compare the results of several studies making similar claims of causality, the MOST important section of the studies to review is </a:t>
            </a:r>
            <a:r>
              <a:rPr lang="en-US" sz="2700" dirty="0" smtClean="0"/>
              <a:t>the</a:t>
            </a:r>
          </a:p>
          <a:p>
            <a:pPr marL="0" indent="0">
              <a:buNone/>
            </a:pPr>
            <a:endParaRPr lang="en-US" sz="2700" dirty="0" smtClean="0"/>
          </a:p>
          <a:p>
            <a:pPr marL="571500" indent="0">
              <a:lnSpc>
                <a:spcPct val="90000"/>
              </a:lnSpc>
              <a:buNone/>
            </a:pPr>
            <a:r>
              <a:rPr lang="en-US" sz="2700" b="1" dirty="0" smtClean="0"/>
              <a:t>c. </a:t>
            </a:r>
            <a:r>
              <a:rPr lang="en-US" sz="2700" b="1" dirty="0" smtClean="0"/>
              <a:t> materials </a:t>
            </a:r>
            <a:r>
              <a:rPr lang="en-US" sz="2700" b="1" dirty="0"/>
              <a:t>and </a:t>
            </a:r>
            <a:r>
              <a:rPr lang="en-US" sz="2700" b="1" dirty="0" smtClean="0"/>
              <a:t>methods</a:t>
            </a:r>
          </a:p>
          <a:p>
            <a:pPr marL="571500" indent="0">
              <a:lnSpc>
                <a:spcPct val="90000"/>
              </a:lnSpc>
              <a:buNone/>
            </a:pPr>
            <a:endParaRPr lang="en-US" sz="2700" b="1" dirty="0"/>
          </a:p>
          <a:p>
            <a:pPr marL="571500" indent="0">
              <a:lnSpc>
                <a:spcPct val="90000"/>
              </a:lnSpc>
              <a:buNone/>
            </a:pPr>
            <a:r>
              <a:rPr lang="en-US" sz="2700" dirty="0" smtClean="0"/>
              <a:t>Rationale: </a:t>
            </a:r>
            <a:r>
              <a:rPr lang="en-US" sz="2700" dirty="0" smtClean="0"/>
              <a:t> The </a:t>
            </a:r>
            <a:r>
              <a:rPr lang="en-US" sz="2700" dirty="0" smtClean="0"/>
              <a:t>materials and methods section will explain the details of how the study was done.  Similar results cannot be claimed unless methodology is </a:t>
            </a:r>
            <a:r>
              <a:rPr lang="en-US" sz="2700" dirty="0" smtClean="0"/>
              <a:t>comparable.</a:t>
            </a:r>
            <a:endParaRPr lang="en-US" sz="2700" dirty="0"/>
          </a:p>
          <a:p>
            <a:pPr marL="571500" indent="0">
              <a:lnSpc>
                <a:spcPct val="90000"/>
              </a:lnSpc>
              <a:buNone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39354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582</Words>
  <Application>Microsoft Office PowerPoint</Application>
  <PresentationFormat>On-screen Show (4:3)</PresentationFormat>
  <Paragraphs>81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APIC Chapter 13 Meeting  November 15, 2017 Question and Answer Session</vt:lpstr>
      <vt:lpstr>Question #1</vt:lpstr>
      <vt:lpstr>Answer to Question #1</vt:lpstr>
      <vt:lpstr>Question #2</vt:lpstr>
      <vt:lpstr>Answer to Question #2</vt:lpstr>
      <vt:lpstr>Question #3</vt:lpstr>
      <vt:lpstr>Answer to Question # 3</vt:lpstr>
      <vt:lpstr>Question # 4</vt:lpstr>
      <vt:lpstr>Answer to Question #4</vt:lpstr>
      <vt:lpstr>Question #5</vt:lpstr>
      <vt:lpstr>Answer to Question #5</vt:lpstr>
      <vt:lpstr>Question #6</vt:lpstr>
      <vt:lpstr>Answer to Question#6</vt:lpstr>
    </vt:vector>
  </TitlesOfParts>
  <Company>Mount Sinai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Q&amp;A for November 15 meeting</dc:title>
  <dc:creator>Olena Dzenkevych</dc:creator>
  <cp:lastModifiedBy>Steve</cp:lastModifiedBy>
  <cp:revision>16</cp:revision>
  <dcterms:created xsi:type="dcterms:W3CDTF">2017-11-08T18:43:38Z</dcterms:created>
  <dcterms:modified xsi:type="dcterms:W3CDTF">2017-11-10T18:40:55Z</dcterms:modified>
</cp:coreProperties>
</file>