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43" autoAdjust="0"/>
    <p:restoredTop sz="94652" autoAdjust="0"/>
  </p:normalViewPr>
  <p:slideViewPr>
    <p:cSldViewPr snapToGrid="0">
      <p:cViewPr varScale="1">
        <p:scale>
          <a:sx n="76" d="100"/>
          <a:sy n="76" d="100"/>
        </p:scale>
        <p:origin x="132" y="6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22C174-BE50-4551-A36D-875101A9160B}" type="datetimeFigureOut">
              <a:rPr lang="en-US" smtClean="0"/>
              <a:t>3/20/2019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BF7F9A-5501-4E25-A40A-8B43260042EC}" type="slidenum">
              <a:rPr lang="en-US" smtClean="0"/>
              <a:t>‹#›</a:t>
            </a:fld>
            <a:endParaRPr lang="en-US"/>
          </a:p>
        </p:txBody>
      </p:sp>
    </p:spTree>
    <p:extLst>
      <p:ext uri="{BB962C8B-B14F-4D97-AF65-F5344CB8AC3E}">
        <p14:creationId xmlns:p14="http://schemas.microsoft.com/office/powerpoint/2010/main" val="2345157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per Spaulding criteria, stethoscope are normally considered non critical device,</a:t>
            </a:r>
            <a:r>
              <a:rPr lang="en-US" baseline="0" dirty="0" smtClean="0"/>
              <a:t> disinfect with low level disinfectant, </a:t>
            </a:r>
            <a:r>
              <a:rPr lang="en-US" baseline="0" dirty="0" err="1" smtClean="0"/>
              <a:t>eg</a:t>
            </a:r>
            <a:r>
              <a:rPr lang="en-US" baseline="0" dirty="0" smtClean="0"/>
              <a:t> alcohol/quad wipes.</a:t>
            </a:r>
            <a:endParaRPr lang="en-US" dirty="0"/>
          </a:p>
        </p:txBody>
      </p:sp>
      <p:sp>
        <p:nvSpPr>
          <p:cNvPr id="4" name="Slide Number Placeholder 3"/>
          <p:cNvSpPr>
            <a:spLocks noGrp="1"/>
          </p:cNvSpPr>
          <p:nvPr>
            <p:ph type="sldNum" sz="quarter" idx="10"/>
          </p:nvPr>
        </p:nvSpPr>
        <p:spPr/>
        <p:txBody>
          <a:bodyPr/>
          <a:lstStyle/>
          <a:p>
            <a:fld id="{5EBF7F9A-5501-4E25-A40A-8B43260042EC}" type="slidenum">
              <a:rPr lang="en-US" smtClean="0"/>
              <a:t>1</a:t>
            </a:fld>
            <a:endParaRPr lang="en-US"/>
          </a:p>
        </p:txBody>
      </p:sp>
    </p:spTree>
    <p:extLst>
      <p:ext uri="{BB962C8B-B14F-4D97-AF65-F5344CB8AC3E}">
        <p14:creationId xmlns:p14="http://schemas.microsoft.com/office/powerpoint/2010/main" val="4251674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Observation, cross-sectional study. Study conducted in large teaching hospital in Houston, Texas,</a:t>
            </a:r>
            <a:r>
              <a:rPr lang="en-US" baseline="0" dirty="0" smtClean="0"/>
              <a:t> level one trauma center. Observation encounter began on the clinician entry the room or after the manual contact with non index </a:t>
            </a:r>
            <a:r>
              <a:rPr lang="en-US" baseline="0" dirty="0" err="1" smtClean="0"/>
              <a:t>pt</a:t>
            </a:r>
            <a:r>
              <a:rPr lang="en-US" baseline="0" dirty="0" smtClean="0"/>
              <a:t>/surface. And ended on clinicians exit the room or after manual contact. Some providers were aware of observation, but the reason was not revealed.</a:t>
            </a:r>
            <a:endParaRPr lang="en-US" dirty="0"/>
          </a:p>
        </p:txBody>
      </p:sp>
      <p:sp>
        <p:nvSpPr>
          <p:cNvPr id="4" name="Slide Number Placeholder 3"/>
          <p:cNvSpPr>
            <a:spLocks noGrp="1"/>
          </p:cNvSpPr>
          <p:nvPr>
            <p:ph type="sldNum" sz="quarter" idx="10"/>
          </p:nvPr>
        </p:nvSpPr>
        <p:spPr/>
        <p:txBody>
          <a:bodyPr/>
          <a:lstStyle/>
          <a:p>
            <a:fld id="{5EBF7F9A-5501-4E25-A40A-8B43260042EC}" type="slidenum">
              <a:rPr lang="en-US" smtClean="0"/>
              <a:t>2</a:t>
            </a:fld>
            <a:endParaRPr lang="en-US"/>
          </a:p>
        </p:txBody>
      </p:sp>
    </p:spTree>
    <p:extLst>
      <p:ext uri="{BB962C8B-B14F-4D97-AF65-F5344CB8AC3E}">
        <p14:creationId xmlns:p14="http://schemas.microsoft.com/office/powerpoint/2010/main" val="1725787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Data recorder include: Attending physicians, fellows and residents;</a:t>
            </a:r>
            <a:r>
              <a:rPr lang="en-US" baseline="0" dirty="0" smtClean="0"/>
              <a:t> </a:t>
            </a:r>
            <a:r>
              <a:rPr lang="en-US" dirty="0" smtClean="0"/>
              <a:t>RNs, PAs, medical students and other medical personnel; 2. SICU, ED, L&amp;D; method of disinfection – alcohol; quad wipe</a:t>
            </a:r>
          </a:p>
          <a:p>
            <a:endParaRPr lang="en-US" dirty="0"/>
          </a:p>
        </p:txBody>
      </p:sp>
      <p:sp>
        <p:nvSpPr>
          <p:cNvPr id="4" name="Slide Number Placeholder 3"/>
          <p:cNvSpPr>
            <a:spLocks noGrp="1"/>
          </p:cNvSpPr>
          <p:nvPr>
            <p:ph type="sldNum" sz="quarter" idx="10"/>
          </p:nvPr>
        </p:nvSpPr>
        <p:spPr/>
        <p:txBody>
          <a:bodyPr/>
          <a:lstStyle/>
          <a:p>
            <a:fld id="{5EBF7F9A-5501-4E25-A40A-8B43260042EC}" type="slidenum">
              <a:rPr lang="en-US" smtClean="0"/>
              <a:t>3</a:t>
            </a:fld>
            <a:endParaRPr lang="en-US"/>
          </a:p>
        </p:txBody>
      </p:sp>
    </p:spTree>
    <p:extLst>
      <p:ext uri="{BB962C8B-B14F-4D97-AF65-F5344CB8AC3E}">
        <p14:creationId xmlns:p14="http://schemas.microsoft.com/office/powerpoint/2010/main" val="1141563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 73 observations of disinfection, providers used germicidal wipes more then alcohol pads and disinfected diaphragms more then tubing, and most</a:t>
            </a:r>
            <a:r>
              <a:rPr lang="en-US" baseline="0" dirty="0" smtClean="0"/>
              <a:t> spent less then 15 seconds on the disinfection process.</a:t>
            </a:r>
          </a:p>
          <a:p>
            <a:r>
              <a:rPr lang="en-US" baseline="0" dirty="0" smtClean="0"/>
              <a:t>Of 400 observation, only 15/3.8% could comply with CDC standards.</a:t>
            </a:r>
          </a:p>
          <a:p>
            <a:endParaRPr lang="en-US" dirty="0"/>
          </a:p>
        </p:txBody>
      </p:sp>
      <p:sp>
        <p:nvSpPr>
          <p:cNvPr id="4" name="Slide Number Placeholder 3"/>
          <p:cNvSpPr>
            <a:spLocks noGrp="1"/>
          </p:cNvSpPr>
          <p:nvPr>
            <p:ph type="sldNum" sz="quarter" idx="10"/>
          </p:nvPr>
        </p:nvSpPr>
        <p:spPr/>
        <p:txBody>
          <a:bodyPr/>
          <a:lstStyle/>
          <a:p>
            <a:fld id="{5EBF7F9A-5501-4E25-A40A-8B43260042EC}" type="slidenum">
              <a:rPr lang="en-US" smtClean="0"/>
              <a:t>4</a:t>
            </a:fld>
            <a:endParaRPr lang="en-US"/>
          </a:p>
        </p:txBody>
      </p:sp>
    </p:spTree>
    <p:extLst>
      <p:ext uri="{BB962C8B-B14F-4D97-AF65-F5344CB8AC3E}">
        <p14:creationId xmlns:p14="http://schemas.microsoft.com/office/powerpoint/2010/main" val="2211786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article, it is mentioned about hand hygiene, that HH,</a:t>
            </a:r>
            <a:r>
              <a:rPr lang="en-US" baseline="0" dirty="0" smtClean="0"/>
              <a:t> but we will concentrate to stethoscope disinfection.  It could be inconvenient because you need to find extra time to wear gloves, to find a wipe, difficult to remove from the container. Not a priority when it is emergency.</a:t>
            </a:r>
            <a:endParaRPr lang="en-US" dirty="0"/>
          </a:p>
        </p:txBody>
      </p:sp>
      <p:sp>
        <p:nvSpPr>
          <p:cNvPr id="4" name="Slide Number Placeholder 3"/>
          <p:cNvSpPr>
            <a:spLocks noGrp="1"/>
          </p:cNvSpPr>
          <p:nvPr>
            <p:ph type="sldNum" sz="quarter" idx="10"/>
          </p:nvPr>
        </p:nvSpPr>
        <p:spPr/>
        <p:txBody>
          <a:bodyPr/>
          <a:lstStyle/>
          <a:p>
            <a:fld id="{5EBF7F9A-5501-4E25-A40A-8B43260042EC}" type="slidenum">
              <a:rPr lang="en-US" smtClean="0"/>
              <a:t>5</a:t>
            </a:fld>
            <a:endParaRPr lang="en-US"/>
          </a:p>
        </p:txBody>
      </p:sp>
    </p:spTree>
    <p:extLst>
      <p:ext uri="{BB962C8B-B14F-4D97-AF65-F5344CB8AC3E}">
        <p14:creationId xmlns:p14="http://schemas.microsoft.com/office/powerpoint/2010/main" val="3376581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 gloves help to protect both providers and patients from manual contact exposures, no such equivalent exist for stethoscopes. CDC compliant stethoscope disinfection rates were observed to be rare., occurring only in 4% (15/400) of encounters, and were non existent  in semi critical interaction.</a:t>
            </a:r>
            <a:endParaRPr lang="en-US" dirty="0"/>
          </a:p>
        </p:txBody>
      </p:sp>
      <p:sp>
        <p:nvSpPr>
          <p:cNvPr id="4" name="Slide Number Placeholder 3"/>
          <p:cNvSpPr>
            <a:spLocks noGrp="1"/>
          </p:cNvSpPr>
          <p:nvPr>
            <p:ph type="sldNum" sz="quarter" idx="10"/>
          </p:nvPr>
        </p:nvSpPr>
        <p:spPr/>
        <p:txBody>
          <a:bodyPr/>
          <a:lstStyle/>
          <a:p>
            <a:fld id="{5EBF7F9A-5501-4E25-A40A-8B43260042EC}" type="slidenum">
              <a:rPr lang="en-US" smtClean="0"/>
              <a:t>7</a:t>
            </a:fld>
            <a:endParaRPr lang="en-US"/>
          </a:p>
        </p:txBody>
      </p:sp>
    </p:spTree>
    <p:extLst>
      <p:ext uri="{BB962C8B-B14F-4D97-AF65-F5344CB8AC3E}">
        <p14:creationId xmlns:p14="http://schemas.microsoft.com/office/powerpoint/2010/main" val="3255572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828D3F-BB47-4412-925E-81DFA35E7C99}" type="datetimeFigureOut">
              <a:rPr lang="en-US" smtClean="0"/>
              <a:t>3/20/2019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6C432-5A11-44F7-B2BD-61D4CB99C509}" type="slidenum">
              <a:rPr lang="en-US" smtClean="0"/>
              <a:t>‹#›</a:t>
            </a:fld>
            <a:endParaRPr lang="en-US"/>
          </a:p>
        </p:txBody>
      </p:sp>
    </p:spTree>
    <p:extLst>
      <p:ext uri="{BB962C8B-B14F-4D97-AF65-F5344CB8AC3E}">
        <p14:creationId xmlns:p14="http://schemas.microsoft.com/office/powerpoint/2010/main" val="1181790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828D3F-BB47-4412-925E-81DFA35E7C99}" type="datetimeFigureOut">
              <a:rPr lang="en-US" smtClean="0"/>
              <a:t>3/20/2019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6C432-5A11-44F7-B2BD-61D4CB99C509}" type="slidenum">
              <a:rPr lang="en-US" smtClean="0"/>
              <a:t>‹#›</a:t>
            </a:fld>
            <a:endParaRPr lang="en-US"/>
          </a:p>
        </p:txBody>
      </p:sp>
    </p:spTree>
    <p:extLst>
      <p:ext uri="{BB962C8B-B14F-4D97-AF65-F5344CB8AC3E}">
        <p14:creationId xmlns:p14="http://schemas.microsoft.com/office/powerpoint/2010/main" val="2357176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D828D3F-BB47-4412-925E-81DFA35E7C99}" type="datetimeFigureOut">
              <a:rPr lang="en-US" smtClean="0"/>
              <a:t>3/20/2019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6C432-5A11-44F7-B2BD-61D4CB99C509}" type="slidenum">
              <a:rPr lang="en-US" smtClean="0"/>
              <a:t>‹#›</a:t>
            </a:fld>
            <a:endParaRPr lang="en-US"/>
          </a:p>
        </p:txBody>
      </p:sp>
    </p:spTree>
    <p:extLst>
      <p:ext uri="{BB962C8B-B14F-4D97-AF65-F5344CB8AC3E}">
        <p14:creationId xmlns:p14="http://schemas.microsoft.com/office/powerpoint/2010/main" val="2982879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828D3F-BB47-4412-925E-81DFA35E7C99}" type="datetimeFigureOut">
              <a:rPr lang="en-US" smtClean="0"/>
              <a:t>3/20/2019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46C432-5A11-44F7-B2BD-61D4CB99C509}" type="slidenum">
              <a:rPr lang="en-US" smtClean="0"/>
              <a:t>‹#›</a:t>
            </a:fld>
            <a:endParaRPr lang="en-US"/>
          </a:p>
        </p:txBody>
      </p:sp>
    </p:spTree>
    <p:extLst>
      <p:ext uri="{BB962C8B-B14F-4D97-AF65-F5344CB8AC3E}">
        <p14:creationId xmlns:p14="http://schemas.microsoft.com/office/powerpoint/2010/main" val="4242203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828D3F-BB47-4412-925E-81DFA35E7C99}" type="datetimeFigureOut">
              <a:rPr lang="en-US" smtClean="0"/>
              <a:t>3/20/2019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46C432-5A11-44F7-B2BD-61D4CB99C509}" type="slidenum">
              <a:rPr lang="en-US" smtClean="0"/>
              <a:t>‹#›</a:t>
            </a:fld>
            <a:endParaRPr lang="en-US"/>
          </a:p>
        </p:txBody>
      </p:sp>
    </p:spTree>
    <p:extLst>
      <p:ext uri="{BB962C8B-B14F-4D97-AF65-F5344CB8AC3E}">
        <p14:creationId xmlns:p14="http://schemas.microsoft.com/office/powerpoint/2010/main" val="3961778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828D3F-BB47-4412-925E-81DFA35E7C99}" type="datetimeFigureOut">
              <a:rPr lang="en-US" smtClean="0"/>
              <a:t>3/20/2019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46C432-5A11-44F7-B2BD-61D4CB99C509}" type="slidenum">
              <a:rPr lang="en-US" smtClean="0"/>
              <a:t>‹#›</a:t>
            </a:fld>
            <a:endParaRPr lang="en-US"/>
          </a:p>
        </p:txBody>
      </p:sp>
    </p:spTree>
    <p:extLst>
      <p:ext uri="{BB962C8B-B14F-4D97-AF65-F5344CB8AC3E}">
        <p14:creationId xmlns:p14="http://schemas.microsoft.com/office/powerpoint/2010/main" val="3540439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828D3F-BB47-4412-925E-81DFA35E7C99}" type="datetimeFigureOut">
              <a:rPr lang="en-US" smtClean="0"/>
              <a:t>3/20/2019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46C432-5A11-44F7-B2BD-61D4CB99C509}" type="slidenum">
              <a:rPr lang="en-US" smtClean="0"/>
              <a:t>‹#›</a:t>
            </a:fld>
            <a:endParaRPr lang="en-US"/>
          </a:p>
        </p:txBody>
      </p:sp>
    </p:spTree>
    <p:extLst>
      <p:ext uri="{BB962C8B-B14F-4D97-AF65-F5344CB8AC3E}">
        <p14:creationId xmlns:p14="http://schemas.microsoft.com/office/powerpoint/2010/main" val="3252471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D828D3F-BB47-4412-925E-81DFA35E7C99}" type="datetimeFigureOut">
              <a:rPr lang="en-US" smtClean="0"/>
              <a:t>3/20/2019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46C432-5A11-44F7-B2BD-61D4CB99C509}" type="slidenum">
              <a:rPr lang="en-US" smtClean="0"/>
              <a:t>‹#›</a:t>
            </a:fld>
            <a:endParaRPr lang="en-US"/>
          </a:p>
        </p:txBody>
      </p:sp>
    </p:spTree>
    <p:extLst>
      <p:ext uri="{BB962C8B-B14F-4D97-AF65-F5344CB8AC3E}">
        <p14:creationId xmlns:p14="http://schemas.microsoft.com/office/powerpoint/2010/main" val="1672622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D828D3F-BB47-4412-925E-81DFA35E7C99}" type="datetimeFigureOut">
              <a:rPr lang="en-US" smtClean="0"/>
              <a:t>3/20/2019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46C432-5A11-44F7-B2BD-61D4CB99C509}" type="slidenum">
              <a:rPr lang="en-US" smtClean="0"/>
              <a:t>‹#›</a:t>
            </a:fld>
            <a:endParaRPr lang="en-US"/>
          </a:p>
        </p:txBody>
      </p:sp>
    </p:spTree>
    <p:extLst>
      <p:ext uri="{BB962C8B-B14F-4D97-AF65-F5344CB8AC3E}">
        <p14:creationId xmlns:p14="http://schemas.microsoft.com/office/powerpoint/2010/main" val="2419364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828D3F-BB47-4412-925E-81DFA35E7C99}" type="datetimeFigureOut">
              <a:rPr lang="en-US" smtClean="0"/>
              <a:t>3/20/2019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6C432-5A11-44F7-B2BD-61D4CB99C509}" type="slidenum">
              <a:rPr lang="en-US" smtClean="0"/>
              <a:t>‹#›</a:t>
            </a:fld>
            <a:endParaRPr lang="en-US"/>
          </a:p>
        </p:txBody>
      </p:sp>
    </p:spTree>
    <p:extLst>
      <p:ext uri="{BB962C8B-B14F-4D97-AF65-F5344CB8AC3E}">
        <p14:creationId xmlns:p14="http://schemas.microsoft.com/office/powerpoint/2010/main" val="2600396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828D3F-BB47-4412-925E-81DFA35E7C99}" type="datetimeFigureOut">
              <a:rPr lang="en-US" smtClean="0"/>
              <a:t>3/20/2019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6C432-5A11-44F7-B2BD-61D4CB99C509}" type="slidenum">
              <a:rPr lang="en-US" smtClean="0"/>
              <a:t>‹#›</a:t>
            </a:fld>
            <a:endParaRPr lang="en-US"/>
          </a:p>
        </p:txBody>
      </p:sp>
    </p:spTree>
    <p:extLst>
      <p:ext uri="{BB962C8B-B14F-4D97-AF65-F5344CB8AC3E}">
        <p14:creationId xmlns:p14="http://schemas.microsoft.com/office/powerpoint/2010/main" val="2905531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828D3F-BB47-4412-925E-81DFA35E7C99}" type="datetimeFigureOut">
              <a:rPr lang="en-US" smtClean="0"/>
              <a:t>3/20/2019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46C432-5A11-44F7-B2BD-61D4CB99C509}" type="slidenum">
              <a:rPr lang="en-US" smtClean="0"/>
              <a:t>‹#›</a:t>
            </a:fld>
            <a:endParaRPr lang="en-US"/>
          </a:p>
        </p:txBody>
      </p:sp>
    </p:spTree>
    <p:extLst>
      <p:ext uri="{BB962C8B-B14F-4D97-AF65-F5344CB8AC3E}">
        <p14:creationId xmlns:p14="http://schemas.microsoft.com/office/powerpoint/2010/main" val="622163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808037"/>
          </a:xfrm>
        </p:spPr>
        <p:txBody>
          <a:bodyPr>
            <a:normAutofit fontScale="90000"/>
          </a:bodyPr>
          <a:lstStyle/>
          <a:p>
            <a:r>
              <a:rPr lang="en-US" b="1" dirty="0" smtClean="0">
                <a:solidFill>
                  <a:srgbClr val="00B0F0"/>
                </a:solidFill>
                <a:latin typeface="Algerian" panose="04020705040A02060702" pitchFamily="82" charset="0"/>
              </a:rPr>
              <a:t>Stethoscope Cleaning</a:t>
            </a:r>
            <a:endParaRPr lang="en-US" b="1" dirty="0">
              <a:solidFill>
                <a:srgbClr val="00B0F0"/>
              </a:solidFill>
              <a:latin typeface="Algerian" panose="04020705040A02060702" pitchFamily="82" charset="0"/>
            </a:endParaRPr>
          </a:p>
        </p:txBody>
      </p:sp>
      <p:sp>
        <p:nvSpPr>
          <p:cNvPr id="3" name="Subtitle 2"/>
          <p:cNvSpPr>
            <a:spLocks noGrp="1"/>
          </p:cNvSpPr>
          <p:nvPr>
            <p:ph type="subTitle" idx="1"/>
          </p:nvPr>
        </p:nvSpPr>
        <p:spPr>
          <a:xfrm>
            <a:off x="1524000" y="2171700"/>
            <a:ext cx="9144000" cy="4394200"/>
          </a:xfrm>
        </p:spPr>
        <p:txBody>
          <a:bodyPr/>
          <a:lstStyle/>
          <a:p>
            <a:r>
              <a:rPr lang="en-US" dirty="0" smtClean="0">
                <a:latin typeface="Times New Roman" panose="02020603050405020304" pitchFamily="18" charset="0"/>
                <a:cs typeface="Times New Roman" panose="02020603050405020304" pitchFamily="18" charset="0"/>
              </a:rPr>
              <a:t>CDC:</a:t>
            </a:r>
          </a:p>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Non critical  - each patient or once daily or once weekly</a:t>
            </a:r>
          </a:p>
          <a:p>
            <a:pPr marL="342900" indent="-342900" algn="l">
              <a:buFont typeface="Arial" panose="020B0604020202020204" pitchFamily="34" charset="0"/>
              <a:buChar char="•"/>
            </a:pPr>
            <a:r>
              <a:rPr lang="en-US" dirty="0" err="1" smtClean="0">
                <a:latin typeface="Times New Roman" panose="02020603050405020304" pitchFamily="18" charset="0"/>
                <a:cs typeface="Times New Roman" panose="02020603050405020304" pitchFamily="18" charset="0"/>
              </a:rPr>
              <a:t>Semicritical</a:t>
            </a:r>
            <a:r>
              <a:rPr lang="en-US" dirty="0" smtClean="0">
                <a:latin typeface="Times New Roman" panose="02020603050405020304" pitchFamily="18" charset="0"/>
                <a:cs typeface="Times New Roman" panose="02020603050405020304" pitchFamily="18" charset="0"/>
              </a:rPr>
              <a:t> – disinfected before patient use</a:t>
            </a:r>
            <a:endParaRPr lang="en-US"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5448300" y="3530600"/>
            <a:ext cx="3562350" cy="2813050"/>
          </a:xfrm>
          <a:prstGeom prst="rect">
            <a:avLst/>
          </a:prstGeom>
        </p:spPr>
      </p:pic>
    </p:spTree>
    <p:extLst>
      <p:ext uri="{BB962C8B-B14F-4D97-AF65-F5344CB8AC3E}">
        <p14:creationId xmlns:p14="http://schemas.microsoft.com/office/powerpoint/2010/main" val="3141604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28675"/>
          </a:xfrm>
        </p:spPr>
        <p:txBody>
          <a:bodyPr/>
          <a:lstStyle/>
          <a:p>
            <a:pPr algn="ctr"/>
            <a:r>
              <a:rPr lang="en-US"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Study design</a:t>
            </a:r>
            <a:endPar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193800"/>
            <a:ext cx="10515600" cy="4983163"/>
          </a:xfrm>
        </p:spPr>
        <p:txBody>
          <a:bodyPr>
            <a:normAutofit lnSpcReduction="10000"/>
          </a:bodyPr>
          <a:lstStyle/>
          <a:p>
            <a:pPr marL="0" indent="0">
              <a:buNone/>
            </a:pPr>
            <a:r>
              <a:rPr lang="en-US" b="1" i="1" dirty="0" smtClean="0">
                <a:latin typeface="Times New Roman" panose="02020603050405020304" pitchFamily="18" charset="0"/>
                <a:cs typeface="Times New Roman" panose="02020603050405020304" pitchFamily="18" charset="0"/>
              </a:rPr>
              <a:t>Units: </a:t>
            </a:r>
          </a:p>
          <a:p>
            <a:r>
              <a:rPr lang="en-US" dirty="0" smtClean="0"/>
              <a:t>Emergency department (ED)</a:t>
            </a:r>
          </a:p>
          <a:p>
            <a:r>
              <a:rPr lang="en-US" dirty="0" smtClean="0"/>
              <a:t>Surgical Intensive Care Unit ( SICU)</a:t>
            </a:r>
          </a:p>
          <a:p>
            <a:r>
              <a:rPr lang="en-US" dirty="0" smtClean="0"/>
              <a:t>Labor and Delivery ( L and D)</a:t>
            </a:r>
          </a:p>
          <a:p>
            <a:pPr marL="0" indent="0">
              <a:buNone/>
            </a:pPr>
            <a:r>
              <a:rPr lang="en-US" b="1" i="1" dirty="0" smtClean="0">
                <a:latin typeface="Times New Roman" panose="02020603050405020304" pitchFamily="18" charset="0"/>
                <a:cs typeface="Times New Roman" panose="02020603050405020304" pitchFamily="18" charset="0"/>
              </a:rPr>
              <a:t>Interaction: </a:t>
            </a:r>
          </a:p>
          <a:p>
            <a:r>
              <a:rPr lang="en-US" dirty="0" smtClean="0"/>
              <a:t>Semi critical - open thoracic or abdominal wound; surgery</a:t>
            </a:r>
          </a:p>
          <a:p>
            <a:r>
              <a:rPr lang="en-US" dirty="0" smtClean="0"/>
              <a:t>Non critical </a:t>
            </a:r>
          </a:p>
          <a:p>
            <a:pPr marL="0" indent="0">
              <a:buNone/>
            </a:pPr>
            <a:r>
              <a:rPr lang="en-US" b="1" i="1" dirty="0" smtClean="0">
                <a:latin typeface="Times New Roman" panose="02020603050405020304" pitchFamily="18" charset="0"/>
                <a:cs typeface="Times New Roman" panose="02020603050405020304" pitchFamily="18" charset="0"/>
              </a:rPr>
              <a:t>Study subjects:</a:t>
            </a:r>
          </a:p>
          <a:p>
            <a:pPr marL="0" indent="0">
              <a:buNone/>
            </a:pPr>
            <a:r>
              <a:rPr lang="en-US" dirty="0" smtClean="0"/>
              <a:t>Attending physicians, fellows and residents</a:t>
            </a:r>
          </a:p>
          <a:p>
            <a:pPr marL="0" indent="0">
              <a:buNone/>
            </a:pPr>
            <a:r>
              <a:rPr lang="en-US" dirty="0" smtClean="0"/>
              <a:t>RNs, PAs, medical students and other medical personnel</a:t>
            </a:r>
          </a:p>
          <a:p>
            <a:pPr marL="0" indent="0">
              <a:buNone/>
            </a:pPr>
            <a:endParaRPr lang="en-US" dirty="0" smtClean="0"/>
          </a:p>
          <a:p>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1342687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Data recorded</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Practitioner category</a:t>
            </a:r>
          </a:p>
          <a:p>
            <a:r>
              <a:rPr lang="en-US" dirty="0" smtClean="0">
                <a:latin typeface="Times New Roman" panose="02020603050405020304" pitchFamily="18" charset="0"/>
                <a:cs typeface="Times New Roman" panose="02020603050405020304" pitchFamily="18" charset="0"/>
              </a:rPr>
              <a:t>Location</a:t>
            </a:r>
          </a:p>
          <a:p>
            <a:r>
              <a:rPr lang="en-US" dirty="0" smtClean="0">
                <a:latin typeface="Times New Roman" panose="02020603050405020304" pitchFamily="18" charset="0"/>
                <a:cs typeface="Times New Roman" panose="02020603050405020304" pitchFamily="18" charset="0"/>
              </a:rPr>
              <a:t>Trauma status</a:t>
            </a:r>
          </a:p>
          <a:p>
            <a:r>
              <a:rPr lang="en-US" dirty="0" smtClean="0">
                <a:latin typeface="Times New Roman" panose="02020603050405020304" pitchFamily="18" charset="0"/>
                <a:cs typeface="Times New Roman" panose="02020603050405020304" pitchFamily="18" charset="0"/>
              </a:rPr>
              <a:t>Presence of precaution</a:t>
            </a:r>
          </a:p>
          <a:p>
            <a:r>
              <a:rPr lang="en-US" dirty="0" smtClean="0">
                <a:latin typeface="Times New Roman" panose="02020603050405020304" pitchFamily="18" charset="0"/>
                <a:cs typeface="Times New Roman" panose="02020603050405020304" pitchFamily="18" charset="0"/>
              </a:rPr>
              <a:t>Hand Hygiene</a:t>
            </a:r>
          </a:p>
          <a:p>
            <a:r>
              <a:rPr lang="en-US" dirty="0" smtClean="0">
                <a:latin typeface="Times New Roman" panose="02020603050405020304" pitchFamily="18" charset="0"/>
                <a:cs typeface="Times New Roman" panose="02020603050405020304" pitchFamily="18" charset="0"/>
              </a:rPr>
              <a:t>Stethoscope disinfection before and after encounter</a:t>
            </a:r>
          </a:p>
          <a:p>
            <a:r>
              <a:rPr lang="en-US" dirty="0" smtClean="0">
                <a:latin typeface="Times New Roman" panose="02020603050405020304" pitchFamily="18" charset="0"/>
                <a:cs typeface="Times New Roman" panose="02020603050405020304" pitchFamily="18" charset="0"/>
              </a:rPr>
              <a:t>Methods of disinfection</a:t>
            </a:r>
          </a:p>
          <a:p>
            <a:endParaRPr lang="en-US" dirty="0" smtClean="0"/>
          </a:p>
          <a:p>
            <a:endParaRPr lang="en-US" dirty="0"/>
          </a:p>
        </p:txBody>
      </p:sp>
    </p:spTree>
    <p:extLst>
      <p:ext uri="{BB962C8B-B14F-4D97-AF65-F5344CB8AC3E}">
        <p14:creationId xmlns:p14="http://schemas.microsoft.com/office/powerpoint/2010/main" val="949495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lgerian" panose="04020705040A02060702" pitchFamily="82" charset="0"/>
              </a:rPr>
              <a:t>Results</a:t>
            </a:r>
            <a:endParaRPr lang="en-US" b="1" dirty="0">
              <a:latin typeface="Algerian" panose="04020705040A02060702" pitchFamily="82" charset="0"/>
            </a:endParaRPr>
          </a:p>
        </p:txBody>
      </p:sp>
      <p:sp>
        <p:nvSpPr>
          <p:cNvPr id="3" name="Content Placeholder 2"/>
          <p:cNvSpPr>
            <a:spLocks noGrp="1"/>
          </p:cNvSpPr>
          <p:nvPr>
            <p:ph idx="1"/>
          </p:nvPr>
        </p:nvSpPr>
        <p:spPr/>
        <p:txBody>
          <a:bodyPr/>
          <a:lstStyle/>
          <a:p>
            <a:r>
              <a:rPr lang="en-US" dirty="0" smtClean="0"/>
              <a:t>72/400 = 18% encounters</a:t>
            </a:r>
          </a:p>
          <a:p>
            <a:pPr lvl="1"/>
            <a:r>
              <a:rPr lang="en-US" dirty="0" smtClean="0"/>
              <a:t>8/72 (2%) – before encounter</a:t>
            </a:r>
          </a:p>
          <a:p>
            <a:pPr lvl="1"/>
            <a:r>
              <a:rPr lang="en-US" dirty="0" smtClean="0"/>
              <a:t>65/72  (16%) – after </a:t>
            </a:r>
          </a:p>
          <a:p>
            <a:pPr lvl="1"/>
            <a:r>
              <a:rPr lang="en-US" dirty="0" smtClean="0"/>
              <a:t>1 encounter – before and after encounter on non critical</a:t>
            </a:r>
          </a:p>
          <a:p>
            <a:pPr lvl="1"/>
            <a:r>
              <a:rPr lang="en-US" dirty="0" smtClean="0"/>
              <a:t>15/288 – non critical interaction</a:t>
            </a:r>
          </a:p>
          <a:p>
            <a:pPr lvl="1"/>
            <a:r>
              <a:rPr lang="en-US" dirty="0" smtClean="0"/>
              <a:t>57 /112 – semi critical , no stethoscope disinfected before encounter, but inspected after encounter </a:t>
            </a:r>
            <a:endParaRPr lang="en-US" dirty="0"/>
          </a:p>
          <a:p>
            <a:pPr lvl="2"/>
            <a:r>
              <a:rPr lang="en-US" dirty="0" smtClean="0"/>
              <a:t>Residents – highest disinfection rate (greatest exposure to body fluids)</a:t>
            </a:r>
          </a:p>
          <a:p>
            <a:pPr lvl="2"/>
            <a:r>
              <a:rPr lang="en-US" dirty="0" smtClean="0"/>
              <a:t>Physicians</a:t>
            </a:r>
          </a:p>
          <a:p>
            <a:pPr lvl="2"/>
            <a:r>
              <a:rPr lang="en-US" dirty="0" smtClean="0"/>
              <a:t>RNs</a:t>
            </a:r>
          </a:p>
        </p:txBody>
      </p:sp>
    </p:spTree>
    <p:extLst>
      <p:ext uri="{BB962C8B-B14F-4D97-AF65-F5344CB8AC3E}">
        <p14:creationId xmlns:p14="http://schemas.microsoft.com/office/powerpoint/2010/main" val="2703962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lgerian" panose="04020705040A02060702" pitchFamily="82" charset="0"/>
              </a:rPr>
              <a:t>Discussions:</a:t>
            </a:r>
            <a:endParaRPr lang="en-US" dirty="0">
              <a:latin typeface="Algerian" panose="04020705040A02060702" pitchFamily="82" charset="0"/>
            </a:endParaRPr>
          </a:p>
        </p:txBody>
      </p:sp>
      <p:sp>
        <p:nvSpPr>
          <p:cNvPr id="3" name="Content Placeholder 2"/>
          <p:cNvSpPr>
            <a:spLocks noGrp="1"/>
          </p:cNvSpPr>
          <p:nvPr>
            <p:ph idx="1"/>
          </p:nvPr>
        </p:nvSpPr>
        <p:spPr/>
        <p:txBody>
          <a:bodyPr/>
          <a:lstStyle/>
          <a:p>
            <a:pPr marL="0" indent="0">
              <a:buNone/>
            </a:pPr>
            <a:r>
              <a:rPr lang="en-US" dirty="0" smtClean="0"/>
              <a:t>Hand Hygiene:</a:t>
            </a:r>
          </a:p>
          <a:p>
            <a:r>
              <a:rPr lang="en-US" dirty="0" smtClean="0"/>
              <a:t>Less then half of encounters</a:t>
            </a:r>
          </a:p>
          <a:p>
            <a:r>
              <a:rPr lang="en-US" dirty="0" smtClean="0"/>
              <a:t>82% worn gloves</a:t>
            </a:r>
          </a:p>
          <a:p>
            <a:r>
              <a:rPr lang="en-US" dirty="0" smtClean="0"/>
              <a:t>8.5% encounters – neither cleaned or gloved</a:t>
            </a:r>
          </a:p>
          <a:p>
            <a:r>
              <a:rPr lang="en-US" dirty="0" smtClean="0"/>
              <a:t>6.8% - CDC compliant</a:t>
            </a:r>
          </a:p>
          <a:p>
            <a:pPr marL="0" indent="0">
              <a:buNone/>
            </a:pPr>
            <a:r>
              <a:rPr lang="en-US" dirty="0" smtClean="0"/>
              <a:t>Stethoscopes disinfection:</a:t>
            </a:r>
          </a:p>
          <a:p>
            <a:r>
              <a:rPr lang="en-US" dirty="0" smtClean="0"/>
              <a:t>Inconvenient</a:t>
            </a:r>
          </a:p>
          <a:p>
            <a:r>
              <a:rPr lang="en-US" dirty="0" smtClean="0"/>
              <a:t>Not a priority</a:t>
            </a:r>
          </a:p>
          <a:p>
            <a:endParaRPr lang="en-US" dirty="0" smtClean="0"/>
          </a:p>
          <a:p>
            <a:endParaRPr lang="en-US" dirty="0" smtClean="0"/>
          </a:p>
          <a:p>
            <a:endParaRPr lang="en-US" dirty="0"/>
          </a:p>
        </p:txBody>
      </p:sp>
    </p:spTree>
    <p:extLst>
      <p:ext uri="{BB962C8B-B14F-4D97-AF65-F5344CB8AC3E}">
        <p14:creationId xmlns:p14="http://schemas.microsoft.com/office/powerpoint/2010/main" val="2973100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78664"/>
          </a:xfrm>
        </p:spPr>
        <p:txBody>
          <a:bodyPr/>
          <a:lstStyle/>
          <a:p>
            <a:pPr algn="ctr"/>
            <a:r>
              <a:rPr lang="en-US" dirty="0" smtClean="0">
                <a:solidFill>
                  <a:srgbClr val="00B0F0"/>
                </a:solidFill>
                <a:latin typeface="Algerian" panose="04020705040A02060702" pitchFamily="82" charset="0"/>
              </a:rPr>
              <a:t>Strengths and Limitation</a:t>
            </a:r>
            <a:endParaRPr lang="en-US" dirty="0">
              <a:solidFill>
                <a:srgbClr val="00B0F0"/>
              </a:solidFill>
              <a:latin typeface="Algerian" panose="04020705040A02060702" pitchFamily="82" charset="0"/>
            </a:endParaRPr>
          </a:p>
        </p:txBody>
      </p:sp>
      <p:sp>
        <p:nvSpPr>
          <p:cNvPr id="3" name="Content Placeholder 2"/>
          <p:cNvSpPr>
            <a:spLocks noGrp="1"/>
          </p:cNvSpPr>
          <p:nvPr>
            <p:ph idx="1"/>
          </p:nvPr>
        </p:nvSpPr>
        <p:spPr>
          <a:xfrm>
            <a:off x="838200" y="1443789"/>
            <a:ext cx="10515600" cy="4733174"/>
          </a:xfrm>
        </p:spPr>
        <p:txBody>
          <a:bodyPr>
            <a:normAutofit fontScale="55000" lnSpcReduction="20000"/>
          </a:bodyPr>
          <a:lstStyle/>
          <a:p>
            <a:endParaRPr lang="en-US" b="1" dirty="0" smtClean="0">
              <a:latin typeface="Times New Roman" panose="02020603050405020304" pitchFamily="18" charset="0"/>
            </a:endParaRPr>
          </a:p>
          <a:p>
            <a:r>
              <a:rPr lang="en-US" sz="3300" b="1" dirty="0" smtClean="0">
                <a:latin typeface="Times New Roman" panose="02020603050405020304" pitchFamily="18" charset="0"/>
              </a:rPr>
              <a:t>Study </a:t>
            </a:r>
            <a:r>
              <a:rPr lang="en-US" sz="3300" b="1" dirty="0">
                <a:latin typeface="Times New Roman" panose="02020603050405020304" pitchFamily="18" charset="0"/>
              </a:rPr>
              <a:t>Design </a:t>
            </a:r>
            <a:r>
              <a:rPr lang="en-US" sz="3300" b="1" dirty="0" smtClean="0">
                <a:latin typeface="Times New Roman" panose="02020603050405020304" pitchFamily="18" charset="0"/>
              </a:rPr>
              <a:t>Strengths:</a:t>
            </a:r>
            <a:endParaRPr lang="en-US" sz="3300" b="1" dirty="0">
              <a:latin typeface="Times New Roman" panose="02020603050405020304" pitchFamily="18" charset="0"/>
            </a:endParaRPr>
          </a:p>
          <a:p>
            <a:r>
              <a:rPr lang="en-US" sz="2900" dirty="0">
                <a:latin typeface="Times New Roman" panose="02020603050405020304" pitchFamily="18" charset="0"/>
              </a:rPr>
              <a:t>Blinded design</a:t>
            </a:r>
          </a:p>
          <a:p>
            <a:pPr lvl="1">
              <a:buFont typeface="Calibri" panose="020F0502020204030204" pitchFamily="34" charset="0"/>
              <a:buChar char="-"/>
            </a:pPr>
            <a:r>
              <a:rPr lang="en-US" sz="2900" dirty="0">
                <a:latin typeface="Times New Roman" panose="02020603050405020304" pitchFamily="18" charset="0"/>
              </a:rPr>
              <a:t>Staff being observed often did not know about study</a:t>
            </a:r>
          </a:p>
          <a:p>
            <a:pPr>
              <a:buFont typeface="Calibri" panose="020F0502020204030204" pitchFamily="34" charset="0"/>
              <a:buChar char="-"/>
            </a:pPr>
            <a:r>
              <a:rPr lang="en-US" sz="2900" dirty="0">
                <a:latin typeface="Times New Roman" panose="02020603050405020304" pitchFamily="18" charset="0"/>
              </a:rPr>
              <a:t>A few staff knew they were being observed but did not know why; most did not know they were being watched</a:t>
            </a:r>
          </a:p>
          <a:p>
            <a:r>
              <a:rPr lang="en-US" sz="2900" dirty="0">
                <a:latin typeface="Times New Roman" panose="02020603050405020304" pitchFamily="18" charset="0"/>
              </a:rPr>
              <a:t>No recall bias; not based on self-report, unlike most other studies on this topic</a:t>
            </a:r>
          </a:p>
          <a:p>
            <a:r>
              <a:rPr lang="en-US" sz="2900" dirty="0">
                <a:latin typeface="Times New Roman" panose="02020603050405020304" pitchFamily="18" charset="0"/>
              </a:rPr>
              <a:t>Studied staff practice in three distinct clinical areas of varying intensity of service</a:t>
            </a:r>
          </a:p>
          <a:p>
            <a:r>
              <a:rPr lang="en-US" sz="2900" dirty="0">
                <a:latin typeface="Times New Roman" panose="02020603050405020304" pitchFamily="18" charset="0"/>
              </a:rPr>
              <a:t>Used Spaulding criteria to help define appropriate practice</a:t>
            </a:r>
          </a:p>
          <a:p>
            <a:endParaRPr lang="en-US" dirty="0">
              <a:latin typeface="Times New Roman" panose="02020603050405020304" pitchFamily="18" charset="0"/>
            </a:endParaRPr>
          </a:p>
          <a:p>
            <a:r>
              <a:rPr lang="en-US" sz="3300" b="1" dirty="0">
                <a:latin typeface="Times New Roman" panose="02020603050405020304" pitchFamily="18" charset="0"/>
              </a:rPr>
              <a:t>Study Limitations</a:t>
            </a:r>
          </a:p>
          <a:p>
            <a:r>
              <a:rPr lang="en-US" sz="2900" dirty="0">
                <a:latin typeface="Times New Roman" panose="02020603050405020304" pitchFamily="18" charset="0"/>
              </a:rPr>
              <a:t>Observers could not often see if a stethoscope actually touched non-intact skin in “semi-</a:t>
            </a:r>
            <a:r>
              <a:rPr lang="en-US" sz="2900" dirty="0" err="1">
                <a:latin typeface="Times New Roman" panose="02020603050405020304" pitchFamily="18" charset="0"/>
              </a:rPr>
              <a:t>critical”patients</a:t>
            </a:r>
            <a:endParaRPr lang="en-US" sz="2900" dirty="0">
              <a:latin typeface="Times New Roman" panose="02020603050405020304" pitchFamily="18" charset="0"/>
            </a:endParaRPr>
          </a:p>
          <a:p>
            <a:r>
              <a:rPr lang="en-US" sz="2900" dirty="0">
                <a:latin typeface="Times New Roman" panose="02020603050405020304" pitchFamily="18" charset="0"/>
              </a:rPr>
              <a:t>Could not see if stethoscopes were contaminated by handling after cleaning</a:t>
            </a:r>
          </a:p>
          <a:p>
            <a:r>
              <a:rPr lang="en-US" sz="2900" dirty="0">
                <a:latin typeface="Times New Roman" panose="02020603050405020304" pitchFamily="18" charset="0"/>
              </a:rPr>
              <a:t>Could not see if “non-critical” stethoscopes were cleaned at other times (thus complaint with “daily” or “weekly” cleaning)</a:t>
            </a:r>
          </a:p>
          <a:p>
            <a:r>
              <a:rPr lang="en-US" sz="2900" dirty="0">
                <a:latin typeface="Times New Roman" panose="02020603050405020304" pitchFamily="18" charset="0"/>
              </a:rPr>
              <a:t>Not mentioned limitation – study did not state existing facility policy</a:t>
            </a:r>
          </a:p>
          <a:p>
            <a:r>
              <a:rPr lang="en-US" sz="2900" dirty="0">
                <a:latin typeface="Times New Roman" panose="02020603050405020304" pitchFamily="18" charset="0"/>
              </a:rPr>
              <a:t>Not mentioned limitation – study did not state how they chose to designate some patients as semi-critical and others as non-critical (e.g., presence of open wound where stethoscope would be used)</a:t>
            </a:r>
          </a:p>
          <a:p>
            <a:endParaRPr lang="en-US" dirty="0">
              <a:latin typeface="Times New Roman" panose="02020603050405020304" pitchFamily="18" charset="0"/>
            </a:endParaRPr>
          </a:p>
          <a:p>
            <a:endParaRPr lang="en-US" dirty="0"/>
          </a:p>
        </p:txBody>
      </p:sp>
    </p:spTree>
    <p:extLst>
      <p:ext uri="{BB962C8B-B14F-4D97-AF65-F5344CB8AC3E}">
        <p14:creationId xmlns:p14="http://schemas.microsoft.com/office/powerpoint/2010/main" val="3225826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lgerian" panose="04020705040A02060702" pitchFamily="82" charset="0"/>
              </a:rPr>
              <a:t>Conclusion</a:t>
            </a:r>
            <a:endParaRPr lang="en-US" dirty="0">
              <a:latin typeface="Algerian" panose="04020705040A02060702" pitchFamily="82" charset="0"/>
            </a:endParaRPr>
          </a:p>
        </p:txBody>
      </p:sp>
      <p:sp>
        <p:nvSpPr>
          <p:cNvPr id="3" name="Content Placeholder 2"/>
          <p:cNvSpPr>
            <a:spLocks noGrp="1"/>
          </p:cNvSpPr>
          <p:nvPr>
            <p:ph idx="1"/>
          </p:nvPr>
        </p:nvSpPr>
        <p:spPr/>
        <p:txBody>
          <a:bodyPr/>
          <a:lstStyle/>
          <a:p>
            <a:r>
              <a:rPr lang="en-US" dirty="0" smtClean="0"/>
              <a:t>Stethoscope disinfection must not continue to be overlooked, especially in acute care interactions, in the open wounds near auscultation.</a:t>
            </a:r>
            <a:endParaRPr lang="en-US" dirty="0"/>
          </a:p>
        </p:txBody>
      </p:sp>
    </p:spTree>
    <p:extLst>
      <p:ext uri="{BB962C8B-B14F-4D97-AF65-F5344CB8AC3E}">
        <p14:creationId xmlns:p14="http://schemas.microsoft.com/office/powerpoint/2010/main" val="2710327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283368" y="419100"/>
            <a:ext cx="9593179" cy="6019800"/>
          </a:xfrm>
          <a:prstGeom prst="rect">
            <a:avLst/>
          </a:prstGeom>
        </p:spPr>
      </p:pic>
    </p:spTree>
    <p:extLst>
      <p:ext uri="{BB962C8B-B14F-4D97-AF65-F5344CB8AC3E}">
        <p14:creationId xmlns:p14="http://schemas.microsoft.com/office/powerpoint/2010/main" val="150258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TotalTime>
  <Words>685</Words>
  <Application>Microsoft Office PowerPoint</Application>
  <PresentationFormat>Widescreen</PresentationFormat>
  <Paragraphs>76</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Algerian</vt:lpstr>
      <vt:lpstr>Arial</vt:lpstr>
      <vt:lpstr>Calibri</vt:lpstr>
      <vt:lpstr>Calibri Light</vt:lpstr>
      <vt:lpstr>Times New Roman</vt:lpstr>
      <vt:lpstr>Office Theme</vt:lpstr>
      <vt:lpstr>Stethoscope Cleaning</vt:lpstr>
      <vt:lpstr>Study design</vt:lpstr>
      <vt:lpstr>Data recorded</vt:lpstr>
      <vt:lpstr>Results</vt:lpstr>
      <vt:lpstr>Discussions:</vt:lpstr>
      <vt:lpstr>Strengths and Limitation</vt:lpstr>
      <vt:lpstr>Conclusion</vt:lpstr>
      <vt:lpstr>PowerPoint Presentation</vt:lpstr>
    </vt:vector>
  </TitlesOfParts>
  <Company>NYU Langone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Stethoscope Cleaning</dc:title>
  <dc:creator>Livshits, Regina</dc:creator>
  <cp:lastModifiedBy>Livshits, Regina</cp:lastModifiedBy>
  <cp:revision>13</cp:revision>
  <dcterms:created xsi:type="dcterms:W3CDTF">2019-03-20T15:17:48Z</dcterms:created>
  <dcterms:modified xsi:type="dcterms:W3CDTF">2019-03-20T17:08:15Z</dcterms:modified>
</cp:coreProperties>
</file>