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4"/>
  </p:notesMasterIdLst>
  <p:sldIdLst>
    <p:sldId id="279" r:id="rId2"/>
    <p:sldId id="264" r:id="rId3"/>
    <p:sldId id="266" r:id="rId4"/>
    <p:sldId id="260" r:id="rId5"/>
    <p:sldId id="257" r:id="rId6"/>
    <p:sldId id="261" r:id="rId7"/>
    <p:sldId id="259" r:id="rId8"/>
    <p:sldId id="265" r:id="rId9"/>
    <p:sldId id="258" r:id="rId10"/>
    <p:sldId id="267" r:id="rId11"/>
    <p:sldId id="269" r:id="rId12"/>
    <p:sldId id="271" r:id="rId13"/>
    <p:sldId id="270" r:id="rId14"/>
    <p:sldId id="276" r:id="rId15"/>
    <p:sldId id="277" r:id="rId16"/>
    <p:sldId id="274" r:id="rId17"/>
    <p:sldId id="280" r:id="rId18"/>
    <p:sldId id="262" r:id="rId19"/>
    <p:sldId id="263" r:id="rId20"/>
    <p:sldId id="275" r:id="rId21"/>
    <p:sldId id="281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704" y="-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120F4-ABC1-449E-B2E8-C3B58E44509A}" type="datetimeFigureOut">
              <a:rPr lang="en-US"/>
              <a:pPr/>
              <a:t>6/20/2017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CCDFC-4C39-414F-9369-A64133D069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CCDFC-4C39-414F-9369-A64133D06952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96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CCDFC-4C39-414F-9369-A64133D06952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844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CCDFC-4C39-414F-9369-A64133D06952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22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EC0D1DF-EE71-4E5D-AF4F-3ED834E83991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61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14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6361" y="4342535"/>
            <a:ext cx="5485279" cy="1215159"/>
          </a:xfrm>
          <a:noFill/>
        </p:spPr>
        <p:txBody>
          <a:bodyPr tIns="7124"/>
          <a:lstStyle/>
          <a:p>
            <a:pPr marL="193749" indent="-192324">
              <a:lnSpc>
                <a:spcPct val="93000"/>
              </a:lnSpc>
              <a:spcBef>
                <a:spcPct val="0"/>
              </a:spcBef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  <a:tab pos="5197023" algn="l"/>
              </a:tabLst>
            </a:pPr>
            <a:r>
              <a:rPr lang="en-US" altLang="en-US" sz="800" dirty="0">
                <a:latin typeface="Arial" charset="0"/>
                <a:ea typeface="Kochi Mincho" charset="0"/>
                <a:cs typeface="Kochi Mincho" charset="0"/>
              </a:rPr>
              <a:t>Summary comparison of air particulate counts for individual cases and </a:t>
            </a:r>
            <a:r>
              <a:rPr lang="en-US" altLang="en-US" sz="800" dirty="0" err="1">
                <a:latin typeface="Arial" charset="0"/>
                <a:ea typeface="Kochi Mincho" charset="0"/>
                <a:cs typeface="Kochi Mincho" charset="0"/>
              </a:rPr>
              <a:t>interoperative</a:t>
            </a:r>
            <a:r>
              <a:rPr lang="en-US" altLang="en-US" sz="800" dirty="0">
                <a:latin typeface="Arial" charset="0"/>
                <a:ea typeface="Kochi Mincho" charset="0"/>
                <a:cs typeface="Kochi Mincho" charset="0"/>
              </a:rPr>
              <a:t> time frames. Summary air particulate count (APC) divided by state in the case (Early, Intermediate, or Late). Each panel represents a separate case labeled 1-7. The overall summary counts are seen in the panel labeled “total.” Comparison is APC for each case broken by </a:t>
            </a:r>
            <a:r>
              <a:rPr lang="en-US" altLang="en-US" sz="800" dirty="0" err="1">
                <a:latin typeface="Arial" charset="0"/>
                <a:ea typeface="Kochi Mincho" charset="0"/>
                <a:cs typeface="Kochi Mincho" charset="0"/>
              </a:rPr>
              <a:t>interoperative</a:t>
            </a:r>
            <a:r>
              <a:rPr lang="en-US" altLang="en-US" sz="800" dirty="0">
                <a:latin typeface="Arial" charset="0"/>
                <a:ea typeface="Kochi Mincho" charset="0"/>
                <a:cs typeface="Kochi Mincho" charset="0"/>
              </a:rPr>
              <a:t> timeframe. Early = first 30 minutes; Late = last 30 minutes; Intermediate = time period between early case and late case stages. Defined using anecdotal clinical breakpoints for surgery types.</a:t>
            </a:r>
          </a:p>
          <a:p>
            <a:pPr marL="193749" indent="-192324">
              <a:lnSpc>
                <a:spcPct val="93000"/>
              </a:lnSpc>
              <a:spcBef>
                <a:spcPct val="0"/>
              </a:spcBef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  <a:tab pos="5197023" algn="l"/>
              </a:tabLst>
            </a:pPr>
            <a:endParaRPr lang="en-US" altLang="en-US" sz="1800" dirty="0">
              <a:latin typeface="Arial" charset="0"/>
              <a:ea typeface="Kochi Mincho" charset="0"/>
              <a:cs typeface="Kochi Mincho" charset="0"/>
            </a:endParaRPr>
          </a:p>
          <a:p>
            <a:pPr marL="193749" indent="-192324">
              <a:lnSpc>
                <a:spcPct val="93000"/>
              </a:lnSpc>
              <a:spcBef>
                <a:spcPct val="0"/>
              </a:spcBef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  <a:tab pos="5197023" algn="l"/>
              </a:tabLst>
            </a:pPr>
            <a:endParaRPr lang="en-US" altLang="en-US" sz="1800" dirty="0">
              <a:latin typeface="Arial" charset="0"/>
              <a:ea typeface="Kochi Mincho" charset="0"/>
              <a:cs typeface="Kochi Mincho" charset="0"/>
            </a:endParaRPr>
          </a:p>
          <a:p>
            <a:pPr marL="193749" indent="-192324">
              <a:lnSpc>
                <a:spcPct val="93000"/>
              </a:lnSpc>
              <a:spcBef>
                <a:spcPct val="0"/>
              </a:spcBef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  <a:tab pos="5197023" algn="l"/>
              </a:tabLst>
            </a:pPr>
            <a:endParaRPr lang="en-US" altLang="en-US" sz="800" dirty="0">
              <a:latin typeface="Arial" charset="0"/>
              <a:ea typeface="Kochi Mincho" charset="0"/>
              <a:cs typeface="Kochi Mincho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3E33BDE-7467-4B59-9287-64C81240F5F0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61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14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6361" y="4342535"/>
            <a:ext cx="5485279" cy="1098261"/>
          </a:xfrm>
          <a:noFill/>
        </p:spPr>
        <p:txBody>
          <a:bodyPr tIns="7124"/>
          <a:lstStyle/>
          <a:p>
            <a:pPr marL="193749" indent="-192324">
              <a:lnSpc>
                <a:spcPct val="93000"/>
              </a:lnSpc>
              <a:spcBef>
                <a:spcPct val="0"/>
              </a:spcBef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  <a:tab pos="5197023" algn="l"/>
              </a:tabLst>
            </a:pPr>
            <a:r>
              <a:rPr lang="en-US" altLang="en-US" sz="800" dirty="0">
                <a:latin typeface="Arial" charset="0"/>
                <a:ea typeface="Kochi Mincho" charset="0"/>
                <a:cs typeface="Kochi Mincho" charset="0"/>
              </a:rPr>
              <a:t>Door openings by case stage. Distribution of the number of door openings in each case by </a:t>
            </a:r>
            <a:r>
              <a:rPr lang="en-US" altLang="en-US" sz="800" dirty="0" err="1">
                <a:latin typeface="Arial" charset="0"/>
                <a:ea typeface="Kochi Mincho" charset="0"/>
                <a:cs typeface="Kochi Mincho" charset="0"/>
              </a:rPr>
              <a:t>interoperative</a:t>
            </a:r>
            <a:r>
              <a:rPr lang="en-US" altLang="en-US" sz="800" dirty="0">
                <a:latin typeface="Arial" charset="0"/>
                <a:ea typeface="Kochi Mincho" charset="0"/>
                <a:cs typeface="Kochi Mincho" charset="0"/>
              </a:rPr>
              <a:t> timeframe. The number of door openings is shown on the Y-axis and the period is displayed on the X-axis. Each panel represents a separate case. Early case = first 30 minutes; Late case = last 30 minutes; Intermediate = period between early case and late case stages. Defined using anecdotal clinical breakpoints for surgery types.</a:t>
            </a:r>
          </a:p>
          <a:p>
            <a:pPr marL="193749" indent="-192324">
              <a:lnSpc>
                <a:spcPct val="93000"/>
              </a:lnSpc>
              <a:spcBef>
                <a:spcPct val="0"/>
              </a:spcBef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  <a:tab pos="5197023" algn="l"/>
              </a:tabLst>
            </a:pPr>
            <a:endParaRPr lang="en-US" altLang="en-US" sz="1800" dirty="0">
              <a:latin typeface="Arial" charset="0"/>
              <a:ea typeface="Kochi Mincho" charset="0"/>
              <a:cs typeface="Kochi Mincho" charset="0"/>
            </a:endParaRPr>
          </a:p>
          <a:p>
            <a:pPr marL="193749" indent="-192324">
              <a:lnSpc>
                <a:spcPct val="93000"/>
              </a:lnSpc>
              <a:spcBef>
                <a:spcPct val="0"/>
              </a:spcBef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  <a:tab pos="5197023" algn="l"/>
              </a:tabLst>
            </a:pPr>
            <a:endParaRPr lang="en-US" altLang="en-US" sz="1800" dirty="0">
              <a:latin typeface="Arial" charset="0"/>
              <a:ea typeface="Kochi Mincho" charset="0"/>
              <a:cs typeface="Kochi Mincho" charset="0"/>
            </a:endParaRPr>
          </a:p>
          <a:p>
            <a:pPr marL="193749" indent="-192324">
              <a:lnSpc>
                <a:spcPct val="93000"/>
              </a:lnSpc>
              <a:spcBef>
                <a:spcPct val="0"/>
              </a:spcBef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  <a:tab pos="5197023" algn="l"/>
              </a:tabLst>
            </a:pPr>
            <a:endParaRPr lang="en-US" altLang="en-US" sz="800" dirty="0">
              <a:latin typeface="Arial" charset="0"/>
              <a:ea typeface="Kochi Mincho" charset="0"/>
              <a:cs typeface="Kochi Mincho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CCDFC-4C39-414F-9369-A64133D06952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60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CCDFC-4C39-414F-9369-A64133D0695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40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04E3D-02D8-4A52-921D-B09E5726A6A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1F18D-B026-4DEF-9354-F5E74E278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www.elsevier.com/termsandcondition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www.elsevier.com/termsandconditions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marL="0" indent="0">
              <a:buNone/>
            </a:pPr>
            <a:r>
              <a:rPr lang="en-US" sz="4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APIC JOURNAL CLUB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Veronica Mataprasad MT. MPH. CIC</a:t>
            </a:r>
          </a:p>
          <a:p>
            <a:pPr marL="0" indent="0">
              <a:buNone/>
            </a:pPr>
            <a:r>
              <a:rPr lang="en-US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Infection Preventionist</a:t>
            </a:r>
          </a:p>
          <a:p>
            <a:pPr marL="0" indent="0">
              <a:buNone/>
            </a:pPr>
            <a:r>
              <a:rPr lang="en-US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Lenox Hill Hospital</a:t>
            </a:r>
          </a:p>
          <a:p>
            <a:pPr marL="0" indent="0">
              <a:buNone/>
            </a:pPr>
            <a:r>
              <a:rPr lang="en-US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Northwell Health</a:t>
            </a:r>
            <a:endParaRPr lang="en-US" b="1" i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3132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 idx="4294967295"/>
          </p:nvPr>
        </p:nvSpPr>
        <p:spPr>
          <a:xfrm>
            <a:off x="0" y="304800"/>
            <a:ext cx="7162800" cy="6172200"/>
          </a:xfrm>
        </p:spPr>
        <p:txBody>
          <a:bodyPr>
            <a:normAutofit fontScale="90000"/>
          </a:bodyPr>
          <a:lstStyle/>
          <a:p>
            <a:pPr>
              <a:spcAft>
                <a:spcPts val="3188"/>
              </a:spcAft>
            </a:pPr>
            <a:r>
              <a:rPr lang="en-US" altLang="en-US" sz="4800" b="1" i="1" dirty="0"/>
              <a:t>Assessment of operating room airflow using air particle counts and direct observation of door openings</a:t>
            </a:r>
            <a:r>
              <a:rPr lang="en-US" altLang="en-US" sz="4800" dirty="0"/>
              <a:t> </a:t>
            </a:r>
            <a:br>
              <a:rPr lang="en-US" altLang="en-US" sz="4800" dirty="0"/>
            </a:br>
            <a:r>
              <a:rPr lang="en-US" altLang="en-US" sz="3600" dirty="0"/>
              <a:t/>
            </a:r>
            <a:br>
              <a:rPr lang="en-US" altLang="en-US" sz="3600" dirty="0"/>
            </a:br>
            <a:r>
              <a:rPr lang="en-US" altLang="en-US" sz="3600" dirty="0"/>
              <a:t/>
            </a:r>
            <a:br>
              <a:rPr lang="en-US" altLang="en-US" sz="3600" dirty="0"/>
            </a:br>
            <a:r>
              <a:rPr lang="en-US" altLang="en-US" sz="2200" i="1" dirty="0"/>
              <a:t>Jonathan </a:t>
            </a:r>
            <a:r>
              <a:rPr lang="en-US" altLang="en-US" sz="2200" i="1" dirty="0" err="1"/>
              <a:t>Teter</a:t>
            </a:r>
            <a:r>
              <a:rPr lang="en-US" altLang="en-US" sz="2200" i="1" dirty="0"/>
              <a:t>, MS, CIC, Isabella Guajardo, BA, </a:t>
            </a:r>
            <a:r>
              <a:rPr lang="en-US" altLang="en-US" sz="2200" i="1" dirty="0" err="1"/>
              <a:t>Tamrah</a:t>
            </a:r>
            <a:r>
              <a:rPr lang="en-US" altLang="en-US" sz="2200" i="1" dirty="0"/>
              <a:t> Al-</a:t>
            </a:r>
            <a:r>
              <a:rPr lang="en-US" altLang="en-US" sz="2200" i="1" dirty="0" err="1"/>
              <a:t>Rammah</a:t>
            </a:r>
            <a:r>
              <a:rPr lang="en-US" altLang="en-US" sz="2200" i="1" dirty="0"/>
              <a:t>, MD, </a:t>
            </a:r>
            <a:r>
              <a:rPr lang="en-US" altLang="en-US" sz="2200" i="1" dirty="0" err="1"/>
              <a:t>Gedge</a:t>
            </a:r>
            <a:r>
              <a:rPr lang="en-US" altLang="en-US" sz="2200" i="1" dirty="0"/>
              <a:t> Rosson, MD, Trish M. Perl, MD, MSc, Michele Manahan, MD</a:t>
            </a:r>
            <a:r>
              <a:rPr lang="en-US" altLang="en-US" sz="2200" dirty="0"/>
              <a:t> </a:t>
            </a:r>
            <a:br>
              <a:rPr lang="en-US" altLang="en-US" sz="2200" dirty="0"/>
            </a:br>
            <a:r>
              <a:rPr lang="en-US" altLang="en-US" sz="2200" i="1" dirty="0"/>
              <a:t>American Journal of Infection Control</a:t>
            </a:r>
            <a:r>
              <a:rPr lang="en-US" altLang="en-US" sz="2200" dirty="0"/>
              <a:t> </a:t>
            </a:r>
            <a:br>
              <a:rPr lang="en-US" altLang="en-US" sz="2200" dirty="0"/>
            </a:br>
            <a:r>
              <a:rPr lang="en-US" altLang="en-US" sz="2200" dirty="0"/>
              <a:t>Volume 45, Issue 5, Pages 477-482 (May 2017) </a:t>
            </a:r>
            <a:br>
              <a:rPr lang="en-US" altLang="en-US" sz="2200" dirty="0"/>
            </a:br>
            <a:r>
              <a:rPr lang="en-US" altLang="en-US" sz="2200" dirty="0"/>
              <a:t>DOI: 10.1016/j.ajic.2016.12.018</a:t>
            </a:r>
            <a:br>
              <a:rPr lang="en-US" altLang="en-US" sz="2200" dirty="0"/>
            </a:b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4950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lvl="0"/>
            <a:r>
              <a:rPr lang="en-US" sz="2800" dirty="0"/>
              <a:t>The Operating Room (OR</a:t>
            </a:r>
            <a:r>
              <a:rPr lang="en-US" sz="2800" dirty="0" smtClean="0"/>
              <a:t>) environment</a:t>
            </a:r>
            <a:r>
              <a:rPr lang="en-US" sz="2800" dirty="0"/>
              <a:t> believed to contribute to SSI rates. (Quality of OR </a:t>
            </a:r>
            <a:r>
              <a:rPr lang="en-US" sz="2800" dirty="0" smtClean="0"/>
              <a:t>air, </a:t>
            </a:r>
            <a:r>
              <a:rPr lang="en-US" sz="2800" dirty="0"/>
              <a:t>disruption of air flow) </a:t>
            </a:r>
          </a:p>
          <a:p>
            <a:r>
              <a:rPr lang="en-US" sz="2800" dirty="0"/>
              <a:t>Prevention of SSI's involve many </a:t>
            </a:r>
            <a:r>
              <a:rPr lang="en-US" sz="2800" dirty="0" smtClean="0"/>
              <a:t>interventions</a:t>
            </a:r>
            <a:endParaRPr lang="en-US" sz="2800" dirty="0"/>
          </a:p>
          <a:p>
            <a:pPr lvl="0"/>
            <a:r>
              <a:rPr lang="en-US" sz="2800" dirty="0"/>
              <a:t>Colony forming units (CFU's</a:t>
            </a:r>
            <a:r>
              <a:rPr lang="en-US" sz="2800" dirty="0" smtClean="0"/>
              <a:t>)</a:t>
            </a:r>
            <a:r>
              <a:rPr lang="en-US" sz="2800" dirty="0"/>
              <a:t> increase as OR door openings increase</a:t>
            </a:r>
          </a:p>
          <a:p>
            <a:r>
              <a:rPr lang="en-US" sz="2800" dirty="0"/>
              <a:t>Correlations between APC and microbial contamination</a:t>
            </a:r>
          </a:p>
          <a:p>
            <a:pPr lvl="0"/>
            <a:endParaRPr lang="en-US" sz="2800" dirty="0"/>
          </a:p>
          <a:p>
            <a:endParaRPr lang="en-US" dirty="0"/>
          </a:p>
          <a:p>
            <a:endParaRPr lang="en-US" sz="4800" dirty="0">
              <a:solidFill>
                <a:srgbClr val="010000"/>
              </a:solidFill>
            </a:endParaRPr>
          </a:p>
          <a:p>
            <a:pPr lvl="0"/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0940"/>
            <a:ext cx="8229600" cy="49852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Assess </a:t>
            </a:r>
            <a:r>
              <a:rPr lang="en-US" dirty="0" smtClean="0"/>
              <a:t>the </a:t>
            </a:r>
            <a:r>
              <a:rPr lang="en-US" dirty="0"/>
              <a:t>relationship between the Air </a:t>
            </a:r>
            <a:r>
              <a:rPr lang="en-US" dirty="0" smtClean="0"/>
              <a:t>Particulate</a:t>
            </a:r>
            <a:r>
              <a:rPr lang="en-US" dirty="0"/>
              <a:t> Counts (APC</a:t>
            </a:r>
            <a:r>
              <a:rPr lang="en-US" dirty="0" smtClean="0"/>
              <a:t>),</a:t>
            </a:r>
            <a:r>
              <a:rPr lang="en-US" dirty="0"/>
              <a:t> OR traffic, door openings, and other common activities   </a:t>
            </a:r>
          </a:p>
          <a:p>
            <a:r>
              <a:rPr lang="en-US" dirty="0"/>
              <a:t>Incorporate findings into interventions to enhance OR safety.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0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Large academic center with active surgical service (1192 beds) </a:t>
            </a:r>
          </a:p>
          <a:p>
            <a:r>
              <a:rPr lang="en-US" dirty="0"/>
              <a:t>Focus on plastics </a:t>
            </a:r>
            <a:r>
              <a:rPr lang="en-US" dirty="0" smtClean="0"/>
              <a:t>and reconstruction surgery</a:t>
            </a:r>
            <a:r>
              <a:rPr lang="en-US" dirty="0"/>
              <a:t> (factors leading to high APC in this setting lacking)</a:t>
            </a:r>
          </a:p>
          <a:p>
            <a:r>
              <a:rPr lang="en-US" dirty="0"/>
              <a:t>Routine perioperative and infection control practices in place</a:t>
            </a:r>
          </a:p>
          <a:p>
            <a:r>
              <a:rPr lang="en-US" dirty="0"/>
              <a:t>OR </a:t>
            </a:r>
            <a:r>
              <a:rPr lang="en-US" dirty="0" smtClean="0"/>
              <a:t>air pressure </a:t>
            </a:r>
            <a:r>
              <a:rPr lang="en-US" dirty="0"/>
              <a:t>positive in </a:t>
            </a:r>
            <a:r>
              <a:rPr lang="en-US" dirty="0" smtClean="0"/>
              <a:t>relation to core areas </a:t>
            </a:r>
            <a:r>
              <a:rPr lang="en-US" dirty="0"/>
              <a:t>(routinely measured)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47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FFFF00"/>
            </a:solidFill>
          </a:ln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r>
              <a:rPr lang="en-US" sz="9600" dirty="0"/>
              <a:t>One week; clean non emergent cases, </a:t>
            </a:r>
          </a:p>
          <a:p>
            <a:r>
              <a:rPr lang="en-US" sz="9600" dirty="0"/>
              <a:t>Particulate </a:t>
            </a:r>
            <a:r>
              <a:rPr lang="en-US" sz="9600" dirty="0" smtClean="0"/>
              <a:t>counter </a:t>
            </a:r>
            <a:r>
              <a:rPr lang="en-US" sz="9600" dirty="0"/>
              <a:t>used (performance in OR validated, baseline readings done in empty rooms). </a:t>
            </a:r>
          </a:p>
          <a:p>
            <a:r>
              <a:rPr lang="en-US" sz="9600" dirty="0"/>
              <a:t>Location of APC counter determined by preliminary assessment of various </a:t>
            </a:r>
            <a:r>
              <a:rPr lang="en-US" sz="9600" dirty="0" smtClean="0"/>
              <a:t>positions </a:t>
            </a:r>
            <a:r>
              <a:rPr lang="en-US" sz="9600" dirty="0"/>
              <a:t>in room correlated with presumed clinical </a:t>
            </a:r>
            <a:r>
              <a:rPr lang="en-US" sz="9600" dirty="0" smtClean="0"/>
              <a:t>impact </a:t>
            </a:r>
            <a:r>
              <a:rPr lang="en-US" sz="9600" dirty="0"/>
              <a:t>in various locations. Reference/ baseline samples also done in sterile core/ outer corridor/ front desk. </a:t>
            </a:r>
          </a:p>
          <a:p>
            <a:r>
              <a:rPr lang="en-US" sz="9600" dirty="0"/>
              <a:t>Trained observers to observe traffic and activity . Documentation of when and who opened the door and why, </a:t>
            </a:r>
          </a:p>
          <a:p>
            <a:r>
              <a:rPr lang="en-US" sz="9600" dirty="0"/>
              <a:t>Seven (7) cases; recordings done from a single location in the room every five (5) minute.</a:t>
            </a:r>
          </a:p>
          <a:p>
            <a:r>
              <a:rPr lang="en-US" sz="9600" dirty="0"/>
              <a:t>Each recording consists of three (3) readings approximately one(1) minute apart.</a:t>
            </a:r>
          </a:p>
          <a:p>
            <a:endParaRPr lang="en-US" sz="3400" dirty="0"/>
          </a:p>
          <a:p>
            <a:pPr marL="0" indent="0">
              <a:buNone/>
            </a:pP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22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86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sz="2400" dirty="0"/>
              <a:t>Door openings classified in one of three categories (time related</a:t>
            </a:r>
            <a:r>
              <a:rPr lang="en-US" sz="2400" dirty="0" smtClean="0"/>
              <a:t>). </a:t>
            </a:r>
            <a:r>
              <a:rPr lang="en-US" sz="2400" dirty="0"/>
              <a:t>Attempt to replicate common clinical </a:t>
            </a:r>
            <a:r>
              <a:rPr lang="en-US" sz="2400" dirty="0" smtClean="0"/>
              <a:t>timing (anecdotal breakpoints)</a:t>
            </a:r>
            <a:endParaRPr lang="en-US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Pre </a:t>
            </a:r>
            <a:r>
              <a:rPr lang="en-US" sz="2400" dirty="0"/>
              <a:t>/ early case </a:t>
            </a:r>
            <a:r>
              <a:rPr lang="en-US" sz="2400" dirty="0" smtClean="0"/>
              <a:t>/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</a:t>
            </a:r>
            <a:r>
              <a:rPr lang="en-US" sz="2400" dirty="0"/>
              <a:t>30 mins of </a:t>
            </a:r>
            <a:r>
              <a:rPr lang="en-US" sz="2400" dirty="0" smtClean="0"/>
              <a:t>case. </a:t>
            </a:r>
            <a:r>
              <a:rPr lang="en-US" sz="2400" dirty="0"/>
              <a:t>Patient entry, anesthesia, surgical start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Post / late </a:t>
            </a:r>
            <a:r>
              <a:rPr lang="en-US" sz="2400" dirty="0"/>
              <a:t>case </a:t>
            </a:r>
            <a:r>
              <a:rPr lang="en-US" sz="2400" dirty="0" smtClean="0"/>
              <a:t>/ last </a:t>
            </a:r>
            <a:r>
              <a:rPr lang="en-US" sz="2400" dirty="0"/>
              <a:t>30 mins of case. Ongoing surgical intervention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Intermediate / activity </a:t>
            </a:r>
            <a:r>
              <a:rPr lang="en-US" sz="2400" dirty="0"/>
              <a:t>in the intervening time. Closing, dressing of wound, exit from room</a:t>
            </a:r>
            <a:r>
              <a:rPr lang="en-US" sz="24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/>
          </a:p>
          <a:p>
            <a:pPr>
              <a:buNone/>
            </a:pPr>
            <a:r>
              <a:rPr lang="en-US" sz="2400" dirty="0"/>
              <a:t>Data analyzed using different statistical tests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089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OR layout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705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537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660 measurements (602 study, 58 reference) </a:t>
            </a:r>
          </a:p>
          <a:p>
            <a:r>
              <a:rPr lang="en-US" sz="2800" dirty="0"/>
              <a:t>Average APC 9238 during baseline (95%CI , 5494-12982)</a:t>
            </a:r>
          </a:p>
          <a:p>
            <a:r>
              <a:rPr lang="en-US" sz="2800" dirty="0"/>
              <a:t>Average APC 14.292 during time of surgery (95%CI , 12382-16201)</a:t>
            </a:r>
          </a:p>
          <a:p>
            <a:r>
              <a:rPr lang="en-US" sz="2800" dirty="0"/>
              <a:t>APC increased 13% when either door was opened (P&lt;.152), not statistically significant. </a:t>
            </a:r>
          </a:p>
          <a:p>
            <a:r>
              <a:rPr lang="en-US" sz="2800" dirty="0"/>
              <a:t>In particle size analysis ,Particle groups &gt;.5µ had significant elevation from baseline. (P&lt;.001). Size consistent with size of bacteria, and other wound pathogens </a:t>
            </a:r>
          </a:p>
        </p:txBody>
      </p:sp>
    </p:spTree>
    <p:extLst>
      <p:ext uri="{BB962C8B-B14F-4D97-AF65-F5344CB8AC3E}">
        <p14:creationId xmlns:p14="http://schemas.microsoft.com/office/powerpoint/2010/main" val="320026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Counts rose over the course of the day for 3 days and dropped on 2 </a:t>
            </a:r>
            <a:r>
              <a:rPr lang="en-US" dirty="0" smtClean="0"/>
              <a:t>days </a:t>
            </a:r>
          </a:p>
          <a:p>
            <a:r>
              <a:rPr lang="en-US" dirty="0" smtClean="0"/>
              <a:t>APC’s </a:t>
            </a:r>
            <a:r>
              <a:rPr lang="en-US" dirty="0"/>
              <a:t>in general </a:t>
            </a:r>
            <a:r>
              <a:rPr lang="en-US" dirty="0" smtClean="0"/>
              <a:t>were lower </a:t>
            </a:r>
            <a:r>
              <a:rPr lang="en-US" dirty="0"/>
              <a:t>between cases than during cases. </a:t>
            </a:r>
          </a:p>
          <a:p>
            <a:r>
              <a:rPr lang="en-US" dirty="0"/>
              <a:t>One or both OR doors open for 47% of the readings (309/360)</a:t>
            </a:r>
          </a:p>
          <a:p>
            <a:r>
              <a:rPr lang="en-US" dirty="0"/>
              <a:t>Both doors open concurrently </a:t>
            </a:r>
            <a:r>
              <a:rPr lang="en-US" dirty="0" smtClean="0"/>
              <a:t>7</a:t>
            </a:r>
            <a:r>
              <a:rPr lang="en-US" dirty="0"/>
              <a:t>% of readings (45/660).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Average 13.4 door opening per hour. Not statistically significant between cases. </a:t>
            </a:r>
          </a:p>
          <a:p>
            <a:r>
              <a:rPr lang="en-US" dirty="0"/>
              <a:t>Door opening rates did not differ </a:t>
            </a:r>
            <a:r>
              <a:rPr lang="en-US" dirty="0" smtClean="0"/>
              <a:t>significantly </a:t>
            </a:r>
            <a:r>
              <a:rPr lang="en-US" dirty="0"/>
              <a:t>for the three time periods. (P=.108)</a:t>
            </a:r>
          </a:p>
          <a:p>
            <a:r>
              <a:rPr lang="en-US" dirty="0"/>
              <a:t>Mean number of personnel per door opening was 2.3 per each opening (95%CI, 2.1-2.5).</a:t>
            </a:r>
          </a:p>
          <a:p>
            <a:r>
              <a:rPr lang="en-US" dirty="0"/>
              <a:t>Recorded APC’s not associated with number of people entering or leaving room, or particle size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WHY OPEN THE DOOR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/>
              <a:t>Obtain case equipment (30%)</a:t>
            </a:r>
          </a:p>
          <a:p>
            <a:r>
              <a:rPr lang="en-US" dirty="0"/>
              <a:t>Case status update (12%)</a:t>
            </a:r>
          </a:p>
          <a:p>
            <a:r>
              <a:rPr lang="en-US" dirty="0"/>
              <a:t>Work related / social conversations (8%)</a:t>
            </a:r>
          </a:p>
          <a:p>
            <a:r>
              <a:rPr lang="en-US" dirty="0"/>
              <a:t>Unknown (10%)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OPENING THE DOOR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311 </a:t>
            </a:r>
            <a:r>
              <a:rPr lang="en-US" dirty="0" smtClean="0"/>
              <a:t>Occurrences. </a:t>
            </a:r>
            <a:r>
              <a:rPr lang="en-US" dirty="0"/>
              <a:t>Range 28-73, Median 39 per case</a:t>
            </a:r>
          </a:p>
          <a:p>
            <a:r>
              <a:rPr lang="en-US" dirty="0"/>
              <a:t>Circulating nurses (1/3 of openings). </a:t>
            </a:r>
          </a:p>
          <a:p>
            <a:r>
              <a:rPr lang="en-US" dirty="0"/>
              <a:t>Individuals who should be scrubbed for most of the case (25% of openings) </a:t>
            </a:r>
          </a:p>
          <a:p>
            <a:r>
              <a:rPr lang="en-US" dirty="0"/>
              <a:t>Anesthesiology team (12%)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/>
          <p:cNvSpPr>
            <a:spLocks noChangeArrowheads="1"/>
          </p:cNvSpPr>
          <p:nvPr/>
        </p:nvSpPr>
        <p:spPr bwMode="auto">
          <a:xfrm>
            <a:off x="4267200" y="79375"/>
            <a:ext cx="611188" cy="306388"/>
          </a:xfrm>
          <a:custGeom>
            <a:avLst/>
            <a:gdLst>
              <a:gd name="T0" fmla="*/ 611188 w 21600"/>
              <a:gd name="T1" fmla="*/ 153194 h 21600"/>
              <a:gd name="T2" fmla="*/ 305594 w 21600"/>
              <a:gd name="T3" fmla="*/ 306388 h 21600"/>
              <a:gd name="T4" fmla="*/ 0 w 21600"/>
              <a:gd name="T5" fmla="*/ 153194 h 21600"/>
              <a:gd name="T6" fmla="*/ 305594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en-US">
                <a:solidFill>
                  <a:srgbClr val="FFFFFF"/>
                </a:solidFill>
              </a:rPr>
              <a:t>Fig 3 </a:t>
            </a: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927132"/>
            <a:ext cx="8329095" cy="539746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952500" y="6477000"/>
            <a:ext cx="8255000" cy="227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900" i="1">
                <a:solidFill>
                  <a:srgbClr val="FFFFFF"/>
                </a:solidFill>
              </a:rPr>
              <a:t>American Journal of Infection Control</a:t>
            </a:r>
            <a:r>
              <a:rPr lang="en-US" altLang="en-US" sz="900">
                <a:solidFill>
                  <a:srgbClr val="FFFFFF"/>
                </a:solidFill>
              </a:rPr>
              <a:t> 2017 45, 477-482DOI: (10.1016/j.ajic.2016.12.018) 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952500" y="6556375"/>
            <a:ext cx="555625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 sz="900">
                <a:solidFill>
                  <a:srgbClr val="FFFFFF"/>
                </a:solidFill>
              </a:rPr>
              <a:t>Copyright © 2017 Association for Professionals in Infection Control and Epidemiology, Inc.</a:t>
            </a:r>
            <a:r>
              <a:rPr lang="en-US" altLang="en-US" sz="900">
                <a:solidFill>
                  <a:srgbClr val="FFFFFF"/>
                </a:solidFill>
                <a:hlinkClick r:id="rId4"/>
              </a:rPr>
              <a:t> Terms and Conditions</a:t>
            </a:r>
          </a:p>
        </p:txBody>
      </p:sp>
      <p:pic>
        <p:nvPicPr>
          <p:cNvPr id="307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75" y="6064250"/>
            <a:ext cx="708025" cy="793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APC SUMMARY COMPARISON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/>
          <p:cNvSpPr>
            <a:spLocks noChangeArrowheads="1"/>
          </p:cNvSpPr>
          <p:nvPr/>
        </p:nvSpPr>
        <p:spPr bwMode="auto">
          <a:xfrm>
            <a:off x="4267200" y="79375"/>
            <a:ext cx="611188" cy="306388"/>
          </a:xfrm>
          <a:custGeom>
            <a:avLst/>
            <a:gdLst>
              <a:gd name="T0" fmla="*/ 611188 w 21600"/>
              <a:gd name="T1" fmla="*/ 153194 h 21600"/>
              <a:gd name="T2" fmla="*/ 305594 w 21600"/>
              <a:gd name="T3" fmla="*/ 306388 h 21600"/>
              <a:gd name="T4" fmla="*/ 0 w 21600"/>
              <a:gd name="T5" fmla="*/ 153194 h 21600"/>
              <a:gd name="T6" fmla="*/ 305594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altLang="en-US">
                <a:solidFill>
                  <a:srgbClr val="FFFFFF"/>
                </a:solidFill>
              </a:rPr>
              <a:t>Fig 4 </a:t>
            </a: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861" y="761999"/>
            <a:ext cx="7367588" cy="551059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952500" y="6477000"/>
            <a:ext cx="8255000" cy="227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900" i="1">
                <a:solidFill>
                  <a:srgbClr val="FFFFFF"/>
                </a:solidFill>
              </a:rPr>
              <a:t>American Journal of Infection Control</a:t>
            </a:r>
            <a:r>
              <a:rPr lang="en-US" altLang="en-US" sz="900">
                <a:solidFill>
                  <a:srgbClr val="FFFFFF"/>
                </a:solidFill>
              </a:rPr>
              <a:t> 2017 45, 477-482DOI: (10.1016/j.ajic.2016.12.018) 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952500" y="6556375"/>
            <a:ext cx="555625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 sz="900">
                <a:solidFill>
                  <a:srgbClr val="FFFFFF"/>
                </a:solidFill>
              </a:rPr>
              <a:t>Copyright © 2017 Association for Professionals in Infection Control and Epidemiology, Inc.</a:t>
            </a:r>
            <a:r>
              <a:rPr lang="en-US" altLang="en-US" sz="900">
                <a:solidFill>
                  <a:srgbClr val="FFFFFF"/>
                </a:solidFill>
                <a:hlinkClick r:id="rId4"/>
              </a:rPr>
              <a:t> Terms and Conditions</a:t>
            </a:r>
          </a:p>
        </p:txBody>
      </p:sp>
      <p:pic>
        <p:nvPicPr>
          <p:cNvPr id="307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75" y="6064250"/>
            <a:ext cx="708025" cy="793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DOOR OPENING BY CASE STAGE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Most openings in the middle of the case, (unlike previous studies). Distribution across time periods not statistically significant. </a:t>
            </a:r>
          </a:p>
          <a:p>
            <a:r>
              <a:rPr lang="en-US" sz="2800" dirty="0"/>
              <a:t>A door was open for nearly half </a:t>
            </a:r>
            <a:r>
              <a:rPr lang="en-US" sz="2800" dirty="0" smtClean="0"/>
              <a:t>the time observations </a:t>
            </a:r>
            <a:r>
              <a:rPr lang="en-US" sz="2800" dirty="0"/>
              <a:t>took place</a:t>
            </a:r>
          </a:p>
          <a:p>
            <a:r>
              <a:rPr lang="en-US" sz="2800" dirty="0"/>
              <a:t>Larger particles had a stronger association with door openings than smaller </a:t>
            </a:r>
            <a:r>
              <a:rPr lang="en-US" sz="2800" dirty="0" smtClean="0"/>
              <a:t>particles. Smaller </a:t>
            </a:r>
            <a:r>
              <a:rPr lang="en-US" sz="2800" dirty="0"/>
              <a:t>particles persisted in the air longer.</a:t>
            </a:r>
          </a:p>
          <a:p>
            <a:r>
              <a:rPr lang="en-US" sz="2800" dirty="0"/>
              <a:t>Need for better process engineering in the OR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observed </a:t>
            </a:r>
            <a:r>
              <a:rPr lang="en-US" sz="2800" dirty="0">
                <a:solidFill>
                  <a:srgbClr val="FF0000"/>
                </a:solidFill>
              </a:rPr>
              <a:t>did not yield change of practice. 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Need for increased awareness among OR personnel</a:t>
            </a:r>
          </a:p>
          <a:p>
            <a:r>
              <a:rPr lang="en-US" dirty="0" smtClean="0"/>
              <a:t>Numerous cases of verbal communication which do not necessarily require entry in the room. (use technology) </a:t>
            </a:r>
          </a:p>
          <a:p>
            <a:r>
              <a:rPr lang="en-US" dirty="0" smtClean="0"/>
              <a:t>Several openings for equipment could have been consolidated into one trip.</a:t>
            </a:r>
          </a:p>
          <a:p>
            <a:r>
              <a:rPr lang="en-US" dirty="0" smtClean="0"/>
              <a:t>OR culture. Awareness of monitor, but not of reason. Being observed did not yield change of practice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LIMITITATIONS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81600"/>
          </a:xfrm>
        </p:spPr>
        <p:txBody>
          <a:bodyPr>
            <a:normAutofit/>
          </a:bodyPr>
          <a:lstStyle/>
          <a:p>
            <a:r>
              <a:rPr lang="en-US" sz="2400" dirty="0"/>
              <a:t>Duration of door opening not analyzed</a:t>
            </a:r>
          </a:p>
          <a:p>
            <a:r>
              <a:rPr lang="en-US" sz="2400" dirty="0"/>
              <a:t>Duration of study short and small</a:t>
            </a:r>
          </a:p>
          <a:p>
            <a:r>
              <a:rPr lang="en-US" sz="2400" dirty="0"/>
              <a:t>Only one (1) particle counter used. Limits analysis of air flow patterns in different parts of the room</a:t>
            </a:r>
          </a:p>
          <a:p>
            <a:r>
              <a:rPr lang="en-US" sz="2400" dirty="0"/>
              <a:t>Did not account for </a:t>
            </a:r>
            <a:r>
              <a:rPr lang="en-US" sz="2400" dirty="0" smtClean="0"/>
              <a:t>possible </a:t>
            </a:r>
            <a:r>
              <a:rPr lang="en-US" sz="2400" dirty="0"/>
              <a:t>variations in room pressure in different areas of room. </a:t>
            </a:r>
          </a:p>
          <a:p>
            <a:r>
              <a:rPr lang="en-US" sz="2400" dirty="0"/>
              <a:t>No direct correlation between particulate matter and microbial contamination explored</a:t>
            </a:r>
          </a:p>
          <a:p>
            <a:r>
              <a:rPr lang="en-US" sz="2400" dirty="0"/>
              <a:t>APC was not linked to the surgical outcome of the patient. Patient level factors not included in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53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Further studies in multiple settings, across surgical disciplines, multiuse OR’s </a:t>
            </a:r>
            <a:r>
              <a:rPr lang="en-US" dirty="0" smtClean="0"/>
              <a:t>to </a:t>
            </a:r>
            <a:r>
              <a:rPr lang="en-US" dirty="0"/>
              <a:t>examine possible links between APC, microbiological sampling and outcome data. </a:t>
            </a:r>
          </a:p>
          <a:p>
            <a:r>
              <a:rPr lang="en-US" dirty="0"/>
              <a:t>Use studies to establish risk factors and effects of personnel movement on surgical outcome. </a:t>
            </a:r>
          </a:p>
          <a:p>
            <a:r>
              <a:rPr lang="en-US" dirty="0"/>
              <a:t>Additional studies needed to demonstrate and refine previous findings to allow implementation of OR discipline and limit traffic. </a:t>
            </a:r>
          </a:p>
        </p:txBody>
      </p:sp>
    </p:spTree>
    <p:extLst>
      <p:ext uri="{BB962C8B-B14F-4D97-AF65-F5344CB8AC3E}">
        <p14:creationId xmlns:p14="http://schemas.microsoft.com/office/powerpoint/2010/main" val="223184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 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 dirty="0" smtClean="0"/>
              <a:t>Only one</a:t>
            </a:r>
            <a:r>
              <a:rPr lang="en-US" sz="2800" dirty="0"/>
              <a:t> type of surgery was observed. This may have involved the same staff (for that service), with the same types of movements. </a:t>
            </a:r>
          </a:p>
          <a:p>
            <a:r>
              <a:rPr lang="en-US" sz="2800" dirty="0" smtClean="0">
                <a:latin typeface="Calibri"/>
              </a:rPr>
              <a:t>Only</a:t>
            </a:r>
            <a:r>
              <a:rPr lang="en-US" sz="2800" dirty="0">
                <a:latin typeface="Calibri"/>
              </a:rPr>
              <a:t> 7 cases observed over a period of 5 days.  How many "in between case" observations were there. How were cases spread out across days.</a:t>
            </a:r>
          </a:p>
          <a:p>
            <a:r>
              <a:rPr lang="en-US" sz="2800" dirty="0">
                <a:latin typeface="Calibri"/>
              </a:rPr>
              <a:t>How long were the "intermediate" periods</a:t>
            </a:r>
            <a:r>
              <a:rPr lang="en-US" sz="2800" dirty="0" smtClean="0">
                <a:latin typeface="Calibri"/>
              </a:rPr>
              <a:t>.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alibri"/>
              </a:rPr>
              <a:t>Is it practice to store equipment in the inner sterile core. </a:t>
            </a:r>
            <a:r>
              <a:rPr lang="en-US" sz="2800" dirty="0" smtClean="0">
                <a:latin typeface="Calibri"/>
              </a:rPr>
              <a:t>(1/3 of door openings were associated with need for equipment) </a:t>
            </a:r>
            <a:endParaRPr lang="en-US" sz="2800" dirty="0">
              <a:latin typeface="Calibri"/>
            </a:endParaRPr>
          </a:p>
          <a:p>
            <a:endParaRPr lang="en-US" dirty="0">
              <a:solidFill>
                <a:srgbClr val="000000"/>
              </a:solidFill>
              <a:latin typeface="Calibri"/>
            </a:endParaRPr>
          </a:p>
          <a:p>
            <a:endParaRPr lang="en-US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0" t="24588" r="53024" b="6222"/>
          <a:stretch/>
        </p:blipFill>
        <p:spPr bwMode="auto">
          <a:xfrm>
            <a:off x="381000" y="304800"/>
            <a:ext cx="8364338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13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66800" y="1371600"/>
            <a:ext cx="6934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 smtClean="0">
                <a:latin typeface="Algerian" panose="04020705040A02060702" pitchFamily="82" charset="0"/>
              </a:rPr>
              <a:t>THANK YOU </a:t>
            </a:r>
          </a:p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4800" i="1" dirty="0" smtClean="0">
                <a:latin typeface="Algerian" panose="04020705040A02060702" pitchFamily="82" charset="0"/>
              </a:rPr>
              <a:t>for listening </a:t>
            </a:r>
            <a:endParaRPr lang="en-US" sz="4800" i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85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</TotalTime>
  <Words>823</Words>
  <Application>Microsoft Office PowerPoint</Application>
  <PresentationFormat>On-screen Show (4:3)</PresentationFormat>
  <Paragraphs>117</Paragraphs>
  <Slides>22</Slides>
  <Notes>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Assessment of operating room airflow using air particle counts and direct observation of door openings    Jonathan Teter, MS, CIC, Isabella Guajardo, BA, Tamrah Al-Rammah, MD, Gedge Rosson, MD, Trish M. Perl, MD, MSc, Michele Manahan, MD  American Journal of Infection Control  Volume 45, Issue 5, Pages 477-482 (May 2017)  DOI: 10.1016/j.ajic.2016.12.018 </vt:lpstr>
      <vt:lpstr>BACKGROUND</vt:lpstr>
      <vt:lpstr>OBJECTIVE</vt:lpstr>
      <vt:lpstr>METHODS</vt:lpstr>
      <vt:lpstr>METHODS</vt:lpstr>
      <vt:lpstr>METHODS</vt:lpstr>
      <vt:lpstr>OR layout</vt:lpstr>
      <vt:lpstr>RESULTS</vt:lpstr>
      <vt:lpstr>RESULTS</vt:lpstr>
      <vt:lpstr>RESULTS</vt:lpstr>
      <vt:lpstr>WHY OPEN THE DOOR</vt:lpstr>
      <vt:lpstr>WHO IS OPENING THE DOOR</vt:lpstr>
      <vt:lpstr>APC SUMMARY COMPARISON</vt:lpstr>
      <vt:lpstr>DOOR OPENING BY CASE STAGE</vt:lpstr>
      <vt:lpstr>DISCUSSION</vt:lpstr>
      <vt:lpstr>DISCUSSION</vt:lpstr>
      <vt:lpstr>LIMITITATIONS </vt:lpstr>
      <vt:lpstr>Recommendations </vt:lpstr>
      <vt:lpstr>My concerns</vt:lpstr>
      <vt:lpstr>PowerPoint Presentation</vt:lpstr>
      <vt:lpstr>PowerPoint Presentation</vt:lpstr>
    </vt:vector>
  </TitlesOfParts>
  <Company>NSLIJHS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BACKGROUND</dc:title>
  <dc:creator>vmataprasad</dc:creator>
  <cp:lastModifiedBy>Steve</cp:lastModifiedBy>
  <cp:revision>210</cp:revision>
  <dcterms:created xsi:type="dcterms:W3CDTF">2017-06-16T15:20:36Z</dcterms:created>
  <dcterms:modified xsi:type="dcterms:W3CDTF">2017-06-21T03:56:03Z</dcterms:modified>
</cp:coreProperties>
</file>